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8"/>
  </p:notesMasterIdLst>
  <p:sldIdLst>
    <p:sldId id="256" r:id="rId2"/>
    <p:sldId id="257" r:id="rId3"/>
    <p:sldId id="259" r:id="rId4"/>
    <p:sldId id="261"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9" r:id="rId43"/>
    <p:sldId id="318" r:id="rId44"/>
    <p:sldId id="317" r:id="rId45"/>
    <p:sldId id="320" r:id="rId46"/>
    <p:sldId id="321" r:id="rId47"/>
    <p:sldId id="322" r:id="rId48"/>
    <p:sldId id="323" r:id="rId49"/>
    <p:sldId id="324" r:id="rId50"/>
    <p:sldId id="325" r:id="rId51"/>
    <p:sldId id="326" r:id="rId52"/>
    <p:sldId id="327" r:id="rId53"/>
    <p:sldId id="328" r:id="rId54"/>
    <p:sldId id="329" r:id="rId55"/>
    <p:sldId id="332" r:id="rId56"/>
    <p:sldId id="331" r:id="rId5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Στυλ με θέμα 2 - Έμφαση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Φωτεινό στυλ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6263" autoAdjust="0"/>
  </p:normalViewPr>
  <p:slideViewPr>
    <p:cSldViewPr>
      <p:cViewPr>
        <p:scale>
          <a:sx n="50" d="100"/>
          <a:sy n="50" d="100"/>
        </p:scale>
        <p:origin x="-1956" y="-540"/>
      </p:cViewPr>
      <p:guideLst>
        <p:guide orient="horz" pos="2160"/>
        <p:guide pos="2880"/>
      </p:guideLst>
    </p:cSldViewPr>
  </p:slideViewPr>
  <p:outlineViewPr>
    <p:cViewPr>
      <p:scale>
        <a:sx n="33" d="100"/>
        <a:sy n="33" d="100"/>
      </p:scale>
      <p:origin x="0" y="211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2/4/2024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DBB58FDB-D5A1-4945-BF69-D0F43672BC86}" type="datetime1">
              <a:rPr lang="el-GR" smtClean="0"/>
              <a:t>2/4/2024</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380A2CA-3DDB-41B2-B359-1A884FB91C7B}" type="datetime1">
              <a:rPr lang="el-GR" smtClean="0"/>
              <a:t>2/4/2024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3C3E3E8B-CFA4-42CB-BF6C-47FB1FF267C0}" type="datetime1">
              <a:rPr lang="el-GR" smtClean="0"/>
              <a:t>2/4/2024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319217DE-870D-4E23-8F5C-BEF9296C7149}" type="datetime1">
              <a:rPr lang="el-GR" smtClean="0"/>
              <a:t>2/4/2024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E684A8D7-7B19-4816-ACBA-3BBE2AEDAE5C}" type="datetime1">
              <a:rPr lang="el-GR" smtClean="0"/>
              <a:t>2/4/2024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0D32EF24-3FBD-4F5B-8050-01F74F1D07FB}" type="datetime1">
              <a:rPr lang="el-GR" smtClean="0"/>
              <a:t>2/4/2024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476E5336-DA85-414F-B82B-039494FD0590}" type="datetime1">
              <a:rPr lang="el-GR" smtClean="0"/>
              <a:t>2/4/2024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B60416EF-EE38-414B-9715-B2C38D41000B}" type="datetime1">
              <a:rPr lang="el-GR" smtClean="0"/>
              <a:t>2/4/2024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25F72D-4413-47D3-9059-55E8B730C3EF}" type="datetime1">
              <a:rPr lang="el-GR" smtClean="0"/>
              <a:t>2/4/2024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CF6EEEF0-E637-4294-8C6E-F3F8DA4D00AE}" type="datetime1">
              <a:rPr lang="el-GR" smtClean="0"/>
              <a:t>2/4/2024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37C190E4-69B5-46B8-8C0A-A62D66CA6CD3}" type="datetime1">
              <a:rPr lang="el-GR" smtClean="0"/>
              <a:t>2/4/2024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08AB173-B8E1-4205-9F92-2538563A06F7}" type="datetime1">
              <a:rPr lang="el-GR" smtClean="0"/>
              <a:t>2/4/2024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latin typeface="Times New Roman" panose="02020603050405020304" pitchFamily="18" charset="0"/>
                <a:cs typeface="Times New Roman" panose="02020603050405020304" pitchFamily="18" charset="0"/>
              </a:rPr>
              <a:t>ΣΧΗΜΑΤΑ ΛΟΓΟΥ</a:t>
            </a:r>
            <a:endParaRPr lang="el-GR"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p:txBody>
          <a:bodyPr>
            <a:normAutofit fontScale="77500" lnSpcReduction="20000"/>
          </a:bodyPr>
          <a:lstStyle/>
          <a:p>
            <a:r>
              <a:rPr lang="el-GR" dirty="0">
                <a:latin typeface="Times New Roman" panose="02020603050405020304" pitchFamily="18" charset="0"/>
                <a:cs typeface="Times New Roman" panose="02020603050405020304" pitchFamily="18" charset="0"/>
              </a:rPr>
              <a:t>πηγή: Σχολικό εγχειρίδιο Νέων Ελληνικών για τις Β΄ και Γ΄ Γυμνασίου που </a:t>
            </a:r>
          </a:p>
          <a:p>
            <a:r>
              <a:rPr lang="el-GR" dirty="0">
                <a:latin typeface="Times New Roman" panose="02020603050405020304" pitchFamily="18" charset="0"/>
                <a:cs typeface="Times New Roman" panose="02020603050405020304" pitchFamily="18" charset="0"/>
              </a:rPr>
              <a:t>εξετάζει τα μέρη του λόγου και την σύνταξή τους. </a:t>
            </a:r>
            <a:r>
              <a:rPr lang="el-GR" dirty="0" err="1">
                <a:latin typeface="Times New Roman" panose="02020603050405020304" pitchFamily="18" charset="0"/>
                <a:cs typeface="Times New Roman" panose="02020603050405020304" pitchFamily="18" charset="0"/>
              </a:rPr>
              <a:t>Δημ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Τομπαϊδης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επιμ</a:t>
            </a:r>
            <a:r>
              <a:rPr lang="el-GR" dirty="0">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Συντακτικό της νέας ελληνικής Β΄ και Γ΄ Γυμνασίου, [1979, 2η Έκδοση</a:t>
            </a:r>
            <a:r>
              <a:rPr lang="el-GR" dirty="0" smtClean="0">
                <a:latin typeface="Times New Roman" panose="02020603050405020304" pitchFamily="18" charset="0"/>
                <a:cs typeface="Times New Roman" panose="02020603050405020304" pitchFamily="18" charset="0"/>
              </a:rPr>
              <a:t>]</a:t>
            </a:r>
          </a:p>
          <a:p>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Παρήχηση:</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ένας συγκεκριμένος φθόγγος (σύμφωνο) επαναλαμβάνεται σε μια φράση.</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Ο σιγαλός αιγιαλός </a:t>
            </a:r>
            <a:r>
              <a:rPr lang="el-GR" sz="2000" dirty="0" err="1">
                <a:latin typeface="Times New Roman" panose="02020603050405020304" pitchFamily="18" charset="0"/>
                <a:cs typeface="Times New Roman" panose="02020603050405020304" pitchFamily="18" charset="0"/>
              </a:rPr>
              <a:t>εγέλα</a:t>
            </a:r>
            <a:r>
              <a:rPr lang="el-GR" sz="2000" dirty="0">
                <a:latin typeface="Times New Roman" panose="02020603050405020304" pitchFamily="18" charset="0"/>
                <a:cs typeface="Times New Roman" panose="02020603050405020304" pitchFamily="18" charset="0"/>
              </a:rPr>
              <a:t> γάλα όλος </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(επανάληψη του γ και του λ</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708920"/>
            <a:ext cx="4038600" cy="364600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Το </a:t>
            </a:r>
            <a:r>
              <a:rPr lang="el-GR" sz="2500" dirty="0">
                <a:latin typeface="Times New Roman" panose="02020603050405020304" pitchFamily="18" charset="0"/>
                <a:cs typeface="Times New Roman" panose="02020603050405020304" pitchFamily="18" charset="0"/>
              </a:rPr>
              <a:t>ιδιαίτερο ηχητικό αποτέλεσμα </a:t>
            </a:r>
            <a:r>
              <a:rPr lang="el-GR" sz="2500" dirty="0" smtClean="0">
                <a:latin typeface="Times New Roman" panose="02020603050405020304" pitchFamily="18" charset="0"/>
                <a:cs typeface="Times New Roman" panose="02020603050405020304" pitchFamily="18" charset="0"/>
              </a:rPr>
              <a:t>δίνει έμφαση και προσελκύει την προσοχή του αναγνώστη.</a:t>
            </a:r>
            <a:endParaRPr lang="el-GR" sz="2500"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Δίνει έμφαση στη σημασία των λέξεων που παρουσιάζουν την ηχητική ιδιαιτερότητα</a:t>
            </a:r>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10</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127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Παρονομασία ή ετυμολογικό σχήμα:</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λέξεις ομόηχες, και ενίοτε συγγενείς ετυμολογικά, μπαίνουν η μια κοντά στην άλλη..</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Να 'μουν κλέφτης να τα κλέψω / κουρσευτής να τα κουρσέψω</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708920"/>
            <a:ext cx="4038600" cy="364600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Η </a:t>
            </a:r>
            <a:r>
              <a:rPr lang="el-GR" sz="2500" dirty="0">
                <a:latin typeface="Times New Roman" panose="02020603050405020304" pitchFamily="18" charset="0"/>
                <a:cs typeface="Times New Roman" panose="02020603050405020304" pitchFamily="18" charset="0"/>
              </a:rPr>
              <a:t>ομοηχία ενισχύει τη </a:t>
            </a:r>
            <a:r>
              <a:rPr lang="el-GR" sz="2500" dirty="0" smtClean="0">
                <a:latin typeface="Times New Roman" panose="02020603050405020304" pitchFamily="18" charset="0"/>
                <a:cs typeface="Times New Roman" panose="02020603050405020304" pitchFamily="18" charset="0"/>
              </a:rPr>
              <a:t>μουσικότητα και προσελκύει την προσοχή του αναγνώστη.</a:t>
            </a:r>
            <a:endParaRPr lang="el-GR" sz="2500"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Η ετυμολογική </a:t>
            </a:r>
            <a:r>
              <a:rPr lang="el-GR" sz="2500" dirty="0">
                <a:latin typeface="Times New Roman" panose="02020603050405020304" pitchFamily="18" charset="0"/>
                <a:cs typeface="Times New Roman" panose="02020603050405020304" pitchFamily="18" charset="0"/>
              </a:rPr>
              <a:t>συγγένεια αναδεικνύει τη σημασία και δίνει έμφαση στο νόημα. </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11</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5138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Ομοιοτέλευτο ή ομοιοκατάληκτο:</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στο τέλος συνεχόμενων προτάσεων ή περιόδων υπάρχουν λέξεις με την ίδια κατάληξη.</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Τον πύργο </a:t>
            </a:r>
            <a:r>
              <a:rPr lang="el-GR" sz="2000" dirty="0" err="1">
                <a:latin typeface="Times New Roman" panose="02020603050405020304" pitchFamily="18" charset="0"/>
                <a:cs typeface="Times New Roman" panose="02020603050405020304" pitchFamily="18" charset="0"/>
              </a:rPr>
              <a:t>πύργο</a:t>
            </a:r>
            <a:r>
              <a:rPr lang="el-GR" sz="2000" dirty="0">
                <a:latin typeface="Times New Roman" panose="02020603050405020304" pitchFamily="18" charset="0"/>
                <a:cs typeface="Times New Roman" panose="02020603050405020304" pitchFamily="18" charset="0"/>
              </a:rPr>
              <a:t> πάει και </a:t>
            </a:r>
            <a:r>
              <a:rPr lang="el-GR" sz="2000" dirty="0" err="1" smtClean="0">
                <a:latin typeface="Times New Roman" panose="02020603050405020304" pitchFamily="18" charset="0"/>
                <a:cs typeface="Times New Roman" panose="02020603050405020304" pitchFamily="18" charset="0"/>
              </a:rPr>
              <a:t>γυροβολάει</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708920"/>
            <a:ext cx="4038600" cy="364600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Η επανάληψη όμοιων ήχων ενισχύει </a:t>
            </a:r>
            <a:r>
              <a:rPr lang="el-GR" sz="2500" dirty="0">
                <a:latin typeface="Times New Roman" panose="02020603050405020304" pitchFamily="18" charset="0"/>
                <a:cs typeface="Times New Roman" panose="02020603050405020304" pitchFamily="18" charset="0"/>
              </a:rPr>
              <a:t>τη </a:t>
            </a:r>
            <a:r>
              <a:rPr lang="el-GR" sz="2500" dirty="0" smtClean="0">
                <a:latin typeface="Times New Roman" panose="02020603050405020304" pitchFamily="18" charset="0"/>
                <a:cs typeface="Times New Roman" panose="02020603050405020304" pitchFamily="18" charset="0"/>
              </a:rPr>
              <a:t>μουσικότητα και προσελκύει την προσοχή του αναγνώστη.</a:t>
            </a:r>
            <a:endParaRPr lang="el-GR" sz="2500"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Η επανάληψη όμοιων ήχων-λέξεων δίνει </a:t>
            </a:r>
            <a:r>
              <a:rPr lang="el-GR" sz="2500" dirty="0">
                <a:latin typeface="Times New Roman" panose="02020603050405020304" pitchFamily="18" charset="0"/>
                <a:cs typeface="Times New Roman" panose="02020603050405020304" pitchFamily="18" charset="0"/>
              </a:rPr>
              <a:t>έμφαση στο </a:t>
            </a:r>
            <a:r>
              <a:rPr lang="el-GR" sz="2500" dirty="0" smtClean="0">
                <a:latin typeface="Times New Roman" panose="02020603050405020304" pitchFamily="18" charset="0"/>
                <a:cs typeface="Times New Roman" panose="02020603050405020304" pitchFamily="18" charset="0"/>
              </a:rPr>
              <a:t>νόημά τους. </a:t>
            </a:r>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12</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4610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Ασύνδετο:</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όροι πρότασης ή προτάσεις παρατίθενται η μία μετά την άλλη χωρίς </a:t>
            </a:r>
            <a:r>
              <a:rPr lang="el-GR" sz="2000" dirty="0" smtClean="0">
                <a:latin typeface="Times New Roman" panose="02020603050405020304" pitchFamily="18" charset="0"/>
                <a:cs typeface="Times New Roman" panose="02020603050405020304" pitchFamily="18" charset="0"/>
              </a:rPr>
              <a:t>σύνδεσμο.</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a:t>
            </a:r>
            <a:r>
              <a:rPr lang="el-GR" sz="2000" dirty="0" err="1">
                <a:latin typeface="Times New Roman" panose="02020603050405020304" pitchFamily="18" charset="0"/>
                <a:cs typeface="Times New Roman" panose="02020603050405020304" pitchFamily="18" charset="0"/>
              </a:rPr>
              <a:t>Δυσκολοχώριστα</a:t>
            </a:r>
            <a:r>
              <a:rPr lang="el-GR" sz="2000" dirty="0">
                <a:latin typeface="Times New Roman" panose="02020603050405020304" pitchFamily="18" charset="0"/>
                <a:cs typeface="Times New Roman" panose="02020603050405020304" pitchFamily="18" charset="0"/>
              </a:rPr>
              <a:t>, πουλιά, αγόρια, ανθοί, κοράσια, / τα λόγια στα φιλιά απαλά, τα στόματα κεράσια</a:t>
            </a:r>
          </a:p>
        </p:txBody>
      </p:sp>
      <p:sp>
        <p:nvSpPr>
          <p:cNvPr id="10" name="Θέση περιεχομένου 9"/>
          <p:cNvSpPr>
            <a:spLocks noGrp="1"/>
          </p:cNvSpPr>
          <p:nvPr>
            <p:ph sz="half" idx="1"/>
          </p:nvPr>
        </p:nvSpPr>
        <p:spPr>
          <a:xfrm>
            <a:off x="457200" y="2996952"/>
            <a:ext cx="4038600" cy="3357972"/>
          </a:xfrm>
        </p:spPr>
        <p:txBody>
          <a:bodyPr>
            <a:normAutofit fontScale="85000" lnSpcReduction="1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Χαρίζει ένταση και ζωντάνια η μετάβαση από τον έναν όρο στον άλλο, γεγονός που προσελκύει την προσοχή του αναγνώστη και διεγείρει το ενδιαφέρον του.</a:t>
            </a:r>
          </a:p>
          <a:p>
            <a:pPr lvl="1"/>
            <a:r>
              <a:rPr lang="el-GR" dirty="0">
                <a:latin typeface="Times New Roman" panose="02020603050405020304" pitchFamily="18" charset="0"/>
                <a:cs typeface="Times New Roman" panose="02020603050405020304" pitchFamily="18" charset="0"/>
              </a:rPr>
              <a:t>Άλλοτε εξυπηρετεί την πύκνωση του κειμένου χαρίζοντας ταχύτητα και ρυθμό.</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140968"/>
            <a:ext cx="4038600" cy="321395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Ενδέχεται να αναδεικνύει τη συναισθηματική φόρτιση του πομπού</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13</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471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Πολυσύνδετο:</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αλλεπάλληλες λέξεις ή προτάσεις συνδέονται με το και ή δε.</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Κι η προσευχή κι ο πειρασμός κι η δύναμη κι η </a:t>
            </a:r>
            <a:r>
              <a:rPr lang="el-GR" sz="2000" dirty="0" err="1">
                <a:latin typeface="Times New Roman" panose="02020603050405020304" pitchFamily="18" charset="0"/>
                <a:cs typeface="Times New Roman" panose="02020603050405020304" pitchFamily="18" charset="0"/>
              </a:rPr>
              <a:t>αστένια</a:t>
            </a:r>
            <a:r>
              <a:rPr lang="el-GR" sz="2000" dirty="0">
                <a:latin typeface="Times New Roman" panose="02020603050405020304" pitchFamily="18" charset="0"/>
                <a:cs typeface="Times New Roman" panose="02020603050405020304" pitchFamily="18" charset="0"/>
              </a:rPr>
              <a:t>.</a:t>
            </a:r>
          </a:p>
        </p:txBody>
      </p:sp>
      <p:sp>
        <p:nvSpPr>
          <p:cNvPr id="10" name="Θέση περιεχομένου 9"/>
          <p:cNvSpPr>
            <a:spLocks noGrp="1"/>
          </p:cNvSpPr>
          <p:nvPr>
            <p:ph sz="half" idx="1"/>
          </p:nvPr>
        </p:nvSpPr>
        <p:spPr>
          <a:xfrm>
            <a:off x="457200" y="2420888"/>
            <a:ext cx="4038600" cy="393403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Ο </a:t>
            </a:r>
            <a:r>
              <a:rPr lang="el-GR" sz="2500" dirty="0">
                <a:latin typeface="Times New Roman" panose="02020603050405020304" pitchFamily="18" charset="0"/>
                <a:cs typeface="Times New Roman" panose="02020603050405020304" pitchFamily="18" charset="0"/>
              </a:rPr>
              <a:t>λόγος γίνεται </a:t>
            </a:r>
            <a:r>
              <a:rPr lang="el-GR" sz="2500" dirty="0" smtClean="0">
                <a:latin typeface="Times New Roman" panose="02020603050405020304" pitchFamily="18" charset="0"/>
                <a:cs typeface="Times New Roman" panose="02020603050405020304" pitchFamily="18" charset="0"/>
              </a:rPr>
              <a:t>δυναμικότερος και χαρίζει ένταση και ζωντάνια, γεγονός που προσελκύει την προσοχή του αναγνώστη και διεγείρει το ενδιαφέρον του.</a:t>
            </a: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20888"/>
            <a:ext cx="4038600" cy="393403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Η </a:t>
            </a:r>
            <a:r>
              <a:rPr lang="el-GR" sz="2500" dirty="0">
                <a:latin typeface="Times New Roman" panose="02020603050405020304" pitchFamily="18" charset="0"/>
                <a:cs typeface="Times New Roman" panose="02020603050405020304" pitchFamily="18" charset="0"/>
              </a:rPr>
              <a:t>επανάληψη του συμπλεκτικού συνδέσμου αναδεικνύει τη γρήγορη εναλλαγή της </a:t>
            </a:r>
            <a:r>
              <a:rPr lang="el-GR" sz="2500" dirty="0" smtClean="0">
                <a:latin typeface="Times New Roman" panose="02020603050405020304" pitchFamily="18" charset="0"/>
                <a:cs typeface="Times New Roman" panose="02020603050405020304" pitchFamily="18" charset="0"/>
              </a:rPr>
              <a:t>δράσης</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9950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Κατά το νοούμενο:</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η σύνταξη γίνεται βάσει νοήματος και όχι βάσει του γραμματικού τύπου της </a:t>
            </a:r>
            <a:r>
              <a:rPr lang="el-GR" sz="2000" dirty="0" smtClean="0">
                <a:latin typeface="Times New Roman" panose="02020603050405020304" pitchFamily="18" charset="0"/>
                <a:cs typeface="Times New Roman" panose="02020603050405020304" pitchFamily="18" charset="0"/>
              </a:rPr>
              <a:t>λέξης.</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Ο κόσμος χτίζουν εκκλησιές, χτίζουν και μοναστήρια.</a:t>
            </a:r>
          </a:p>
        </p:txBody>
      </p:sp>
      <p:sp>
        <p:nvSpPr>
          <p:cNvPr id="10" name="Θέση περιεχομένου 9"/>
          <p:cNvSpPr>
            <a:spLocks noGrp="1"/>
          </p:cNvSpPr>
          <p:nvPr>
            <p:ph sz="half" idx="1"/>
          </p:nvPr>
        </p:nvSpPr>
        <p:spPr>
          <a:xfrm>
            <a:off x="457200" y="2564904"/>
            <a:ext cx="4038600" cy="379002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564904"/>
            <a:ext cx="4038600" cy="379002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961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ΓΡΑΜΜΑΤΙΚΗ ΣΥΜΦΩΝΙΑ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err="1" smtClean="0">
                <a:latin typeface="Times New Roman" panose="02020603050405020304" pitchFamily="18" charset="0"/>
                <a:cs typeface="Times New Roman" panose="02020603050405020304" pitchFamily="18" charset="0"/>
              </a:rPr>
              <a:t>Σύμφυρση</a:t>
            </a:r>
            <a:r>
              <a:rPr lang="el-GR" sz="2400" b="1" dirty="0" smtClean="0">
                <a:latin typeface="Times New Roman" panose="02020603050405020304" pitchFamily="18" charset="0"/>
                <a:cs typeface="Times New Roman" panose="02020603050405020304" pitchFamily="18" charset="0"/>
              </a:rPr>
              <a:t>:</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δύο συντάξεις αναμειγνύονται, γιατί στο νου του δημιουργού έρχονται ταυτόχρονα δύο διαφορετικές εκφράσεις, αλλά με το ίδιο νόημα.</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Ο Γιώργος και ο Πέτρος παίζουν (αντί: ο Γιώργος παίζει με τον Πέτρο</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780928"/>
            <a:ext cx="4038600" cy="357399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852936"/>
            <a:ext cx="4038600" cy="350198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1350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 ΓΡΑΜΜΑΤΙΚΗ ΣΥΜΦΩΝΙΑ ΤΩΝ </a:t>
            </a:r>
            <a:r>
              <a:rPr lang="el-GR" sz="2400" b="1" dirty="0" smtClean="0">
                <a:latin typeface="Times New Roman" panose="02020603050405020304" pitchFamily="18" charset="0"/>
                <a:cs typeface="Times New Roman" panose="02020603050405020304" pitchFamily="18" charset="0"/>
              </a:rPr>
              <a:t>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Ανακόλουθο:</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υπάρχει συντακτική ασυμφωνία όρων που προηγούνται με όρους που έπονται.</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Εγώ δε με μέλει ( αντί: εμένα δε με μέλει).</a:t>
            </a:r>
          </a:p>
        </p:txBody>
      </p:sp>
      <p:sp>
        <p:nvSpPr>
          <p:cNvPr id="10" name="Θέση περιεχομένου 9"/>
          <p:cNvSpPr>
            <a:spLocks noGrp="1"/>
          </p:cNvSpPr>
          <p:nvPr>
            <p:ph sz="half" idx="1"/>
          </p:nvPr>
        </p:nvSpPr>
        <p:spPr>
          <a:xfrm>
            <a:off x="457200" y="2852936"/>
            <a:ext cx="4038600" cy="350198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852936"/>
            <a:ext cx="4038600" cy="350198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711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04256"/>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Καθολικό και μερικό </a:t>
            </a:r>
            <a:r>
              <a:rPr lang="el-GR" sz="2400" b="1" dirty="0" smtClean="0">
                <a:latin typeface="Times New Roman" panose="02020603050405020304" pitchFamily="18" charset="0"/>
                <a:cs typeface="Times New Roman" panose="02020603050405020304" pitchFamily="18" charset="0"/>
              </a:rPr>
              <a:t>(</a:t>
            </a:r>
            <a:r>
              <a:rPr lang="el-GR" sz="2400" b="1" dirty="0">
                <a:latin typeface="Times New Roman" panose="02020603050405020304" pitchFamily="18" charset="0"/>
                <a:cs typeface="Times New Roman" panose="02020603050405020304" pitchFamily="18" charset="0"/>
              </a:rPr>
              <a:t>καθ' όλον και μέρος</a:t>
            </a:r>
            <a:r>
              <a:rPr lang="el-GR" sz="2400" b="1" dirty="0" smtClean="0">
                <a:latin typeface="Times New Roman" panose="02020603050405020304" pitchFamily="18" charset="0"/>
                <a:cs typeface="Times New Roman" panose="02020603050405020304" pitchFamily="18" charset="0"/>
              </a:rPr>
              <a:t>):</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ένας όρος μιας πρότασης, ο οποίος δηλώνει το διαιρεμένο σύνολο, αντί να λειτουργήσει ως γενική διαιρετική ή ως εμπρόθετος προσδιορισμός με (από + αιτιατική), εκφέρεται ομοιόπτωτα προς τον όρο που φανερώνει μέρος του συνόλου.</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Εγώ δε με μέλει ( αντί: εμένα δε με μέλει).</a:t>
            </a:r>
          </a:p>
        </p:txBody>
      </p:sp>
      <p:sp>
        <p:nvSpPr>
          <p:cNvPr id="10" name="Θέση περιεχομένου 9"/>
          <p:cNvSpPr>
            <a:spLocks noGrp="1"/>
          </p:cNvSpPr>
          <p:nvPr>
            <p:ph sz="half" idx="1"/>
          </p:nvPr>
        </p:nvSpPr>
        <p:spPr>
          <a:xfrm>
            <a:off x="457200" y="3284984"/>
            <a:ext cx="4038600" cy="306994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Εξυπηρετεί το μέτρο.</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284984"/>
            <a:ext cx="4038600" cy="306994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000"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848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448272"/>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 ΓΡΑΜΜΑΤΙΚΗ ΣΥΜΦΩΝΙΑ ΤΩΝ </a:t>
            </a:r>
            <a:r>
              <a:rPr lang="el-GR" sz="2400" b="1" dirty="0" smtClean="0">
                <a:latin typeface="Times New Roman" panose="02020603050405020304" pitchFamily="18" charset="0"/>
                <a:cs typeface="Times New Roman" panose="02020603050405020304" pitchFamily="18" charset="0"/>
              </a:rPr>
              <a:t>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Έλξη:</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ένας όρος μιας πρότασης «έλκεται» (επηρεάζεται) από όρο άλλης πρότασης και δε συμφωνεί με την πρόταση στην οποία ανήκει</a:t>
            </a:r>
            <a:r>
              <a:rPr lang="el-GR" sz="2000" dirty="0" smtClean="0">
                <a:latin typeface="Times New Roman" panose="02020603050405020304" pitchFamily="18" charset="0"/>
                <a:cs typeface="Times New Roman" panose="02020603050405020304" pitchFamily="18" charset="0"/>
              </a:rPr>
              <a:t>.</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Ήθελα να 'μουν τσέλιγκας, να 'μουν και παλικάρι (αντί: να είμαι. Έλκεται από το ρ. ήθελα και μπαίνει κι αυτό στην οριστική παρατατικού).</a:t>
            </a:r>
          </a:p>
        </p:txBody>
      </p:sp>
      <p:sp>
        <p:nvSpPr>
          <p:cNvPr id="10" name="Θέση περιεχομένου 9"/>
          <p:cNvSpPr>
            <a:spLocks noGrp="1"/>
          </p:cNvSpPr>
          <p:nvPr>
            <p:ph sz="half" idx="1"/>
          </p:nvPr>
        </p:nvSpPr>
        <p:spPr>
          <a:xfrm>
            <a:off x="457200" y="3501008"/>
            <a:ext cx="4038600" cy="285391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429000"/>
            <a:ext cx="4038600" cy="292592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000"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19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855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564672"/>
          </a:xfrm>
        </p:spPr>
        <p:txBody>
          <a:bodyPr>
            <a:noAutofit/>
          </a:bodyPr>
          <a:lstStyle/>
          <a:p>
            <a:pPr algn="ctr"/>
            <a:r>
              <a:rPr lang="el-GR" sz="2200" b="1" dirty="0" smtClean="0">
                <a:latin typeface="Times New Roman" panose="02020603050405020304" pitchFamily="18" charset="0"/>
                <a:cs typeface="Times New Roman" panose="02020603050405020304" pitchFamily="18" charset="0"/>
              </a:rPr>
              <a:t>ΛΕΙΤΟΥΡΓΙΚΟΤΗΤΑ - ΠΡΟΘΕΤΙΚΟΤΗΤΑ / ΣΚΟΠΙΜΟΤΗΤΑ</a:t>
            </a:r>
            <a:endParaRPr lang="el-GR" sz="2200" b="1" dirty="0">
              <a:latin typeface="Times New Roman" panose="02020603050405020304" pitchFamily="18" charset="0"/>
              <a:cs typeface="Times New Roman" panose="02020603050405020304" pitchFamily="18" charset="0"/>
            </a:endParaRPr>
          </a:p>
        </p:txBody>
      </p:sp>
      <p:sp>
        <p:nvSpPr>
          <p:cNvPr id="3" name="Θέση υποσέλιδου 2"/>
          <p:cNvSpPr>
            <a:spLocks noGrp="1"/>
          </p:cNvSpPr>
          <p:nvPr>
            <p:ph type="ftr" sz="quarter" idx="11"/>
          </p:nvPr>
        </p:nvSpPr>
        <p:spPr/>
        <p:txBody>
          <a:bodyPr/>
          <a:lstStyle/>
          <a:p>
            <a:pPr algn="ctr"/>
            <a:r>
              <a:rPr lang="el-GR" dirty="0" smtClean="0"/>
              <a:t>ΕΠΙΜΕΛΕΙΑ: ΠΕΠΕ ΕΥΗ</a:t>
            </a:r>
            <a:endParaRPr lang="el-GR" dirty="0"/>
          </a:p>
        </p:txBody>
      </p:sp>
      <p:sp>
        <p:nvSpPr>
          <p:cNvPr id="6" name="Θέση περιεχομένου 5"/>
          <p:cNvSpPr>
            <a:spLocks noGrp="1"/>
          </p:cNvSpPr>
          <p:nvPr>
            <p:ph idx="1"/>
          </p:nvPr>
        </p:nvSpPr>
        <p:spPr>
          <a:xfrm>
            <a:off x="457200" y="1268760"/>
            <a:ext cx="8229600" cy="5055840"/>
          </a:xfrm>
        </p:spPr>
        <p:txBody>
          <a:bodyPr>
            <a:normAutofit fontScale="92500" lnSpcReduction="10000"/>
          </a:bodyPr>
          <a:lstStyle/>
          <a:p>
            <a:r>
              <a:rPr lang="el-GR" dirty="0">
                <a:latin typeface="Times New Roman" panose="02020603050405020304" pitchFamily="18" charset="0"/>
                <a:cs typeface="Times New Roman" panose="02020603050405020304" pitchFamily="18" charset="0"/>
              </a:rPr>
              <a:t>Με τα σχήματα λόγου εννοούμε τη χρήση λέξεων ή φράσεων με διαφορετικό τρόπο από την ακριβή τους σημασία. </a:t>
            </a:r>
          </a:p>
          <a:p>
            <a:r>
              <a:rPr lang="el-GR" dirty="0">
                <a:latin typeface="Times New Roman" panose="02020603050405020304" pitchFamily="18" charset="0"/>
                <a:cs typeface="Times New Roman" panose="02020603050405020304" pitchFamily="18" charset="0"/>
              </a:rPr>
              <a:t>Χρησιμοποιούνται για να χαρίσουν αισθητική απόλαυση.</a:t>
            </a:r>
          </a:p>
          <a:p>
            <a:r>
              <a:rPr lang="el-GR" dirty="0">
                <a:latin typeface="Times New Roman" panose="02020603050405020304" pitchFamily="18" charset="0"/>
                <a:cs typeface="Times New Roman" panose="02020603050405020304" pitchFamily="18" charset="0"/>
              </a:rPr>
              <a:t>Χρησιμοποιούνται για να δώσουν έμφαση, ζωντάνια, παραστατικότητα, θεατρικότητα, δραματικότητα, πρόκληση συναισθημάτων, υποβλητικότητα. </a:t>
            </a:r>
          </a:p>
          <a:p>
            <a:r>
              <a:rPr lang="el-GR" dirty="0">
                <a:latin typeface="Times New Roman" panose="02020603050405020304" pitchFamily="18" charset="0"/>
                <a:cs typeface="Times New Roman" panose="02020603050405020304" pitchFamily="18" charset="0"/>
              </a:rPr>
              <a:t>Αισθητοποιούν τις καταστάσεις στις οποίες αναφέρονται και τις καθιστούν πιο κατανοητές, αφού τις παρουσιάζουν εναργέστερα. </a:t>
            </a:r>
          </a:p>
          <a:p>
            <a:r>
              <a:rPr lang="el-GR" dirty="0">
                <a:latin typeface="Times New Roman" panose="02020603050405020304" pitchFamily="18" charset="0"/>
                <a:cs typeface="Times New Roman" panose="02020603050405020304" pitchFamily="18" charset="0"/>
              </a:rPr>
              <a:t>Στα πεζά, κυρίως, κείμενα ο δημιουργός τα χρησιμοποιεί </a:t>
            </a:r>
          </a:p>
          <a:p>
            <a:pPr lvl="1"/>
            <a:r>
              <a:rPr lang="el-GR" dirty="0">
                <a:latin typeface="Times New Roman" panose="02020603050405020304" pitchFamily="18" charset="0"/>
                <a:cs typeface="Times New Roman" panose="02020603050405020304" pitchFamily="18" charset="0"/>
              </a:rPr>
              <a:t>για να χαλαρώσει ο αναγνώστης από την ένταση της δράσης</a:t>
            </a:r>
          </a:p>
          <a:p>
            <a:pPr lvl="1"/>
            <a:r>
              <a:rPr lang="el-GR" dirty="0">
                <a:latin typeface="Times New Roman" panose="02020603050405020304" pitchFamily="18" charset="0"/>
                <a:cs typeface="Times New Roman" panose="02020603050405020304" pitchFamily="18" charset="0"/>
              </a:rPr>
              <a:t>για να επιβραδύνει την εξέλιξη των γεγονότων και να επιτείνει την αγωνία του αναγνώστη.</a:t>
            </a:r>
          </a:p>
          <a:p>
            <a:endParaRPr lang="el-GR"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1989315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ΓΡΑΜΜΑΤΙΚΗ </a:t>
            </a:r>
            <a:r>
              <a:rPr lang="el-GR" sz="2400" b="1" dirty="0">
                <a:latin typeface="Times New Roman" panose="02020603050405020304" pitchFamily="18" charset="0"/>
                <a:cs typeface="Times New Roman" panose="02020603050405020304" pitchFamily="18" charset="0"/>
              </a:rPr>
              <a:t>ΣΥΜΦΩΝΙΑ ΤΩΝ </a:t>
            </a:r>
            <a:r>
              <a:rPr lang="el-GR" sz="2400" b="1" dirty="0" smtClean="0">
                <a:latin typeface="Times New Roman" panose="02020603050405020304" pitchFamily="18" charset="0"/>
                <a:cs typeface="Times New Roman" panose="02020603050405020304" pitchFamily="18" charset="0"/>
              </a:rPr>
              <a:t>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Υπαλλαγή:</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ο επιθετικός προσδιορισμός μιας γενικής κτητικής τίθεται ως επιθετικός προσδιορισμός στο όνομα που προσδιορίζει η </a:t>
            </a:r>
            <a:r>
              <a:rPr lang="el-GR" sz="2000" dirty="0" smtClean="0">
                <a:latin typeface="Times New Roman" panose="02020603050405020304" pitchFamily="18" charset="0"/>
                <a:cs typeface="Times New Roman" panose="02020603050405020304" pitchFamily="18" charset="0"/>
              </a:rPr>
              <a:t>γενική.</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Τ' αντρειωμένα κόκαλα ξεθάψτε του γονιού σας (αντί: </a:t>
            </a:r>
            <a:r>
              <a:rPr lang="el-GR" sz="2000" dirty="0" err="1">
                <a:latin typeface="Times New Roman" panose="02020603050405020304" pitchFamily="18" charset="0"/>
                <a:cs typeface="Times New Roman" panose="02020603050405020304" pitchFamily="18" charset="0"/>
              </a:rPr>
              <a:t>ξεθάφτε</a:t>
            </a:r>
            <a:r>
              <a:rPr lang="el-GR" sz="2000" dirty="0">
                <a:latin typeface="Times New Roman" panose="02020603050405020304" pitchFamily="18" charset="0"/>
                <a:cs typeface="Times New Roman" panose="02020603050405020304" pitchFamily="18" charset="0"/>
              </a:rPr>
              <a:t> τα κόκαλα τα' αντρειωμένου γονιού σας).</a:t>
            </a:r>
          </a:p>
        </p:txBody>
      </p:sp>
      <p:sp>
        <p:nvSpPr>
          <p:cNvPr id="10" name="Θέση περιεχομένου 9"/>
          <p:cNvSpPr>
            <a:spLocks noGrp="1"/>
          </p:cNvSpPr>
          <p:nvPr>
            <p:ph sz="half" idx="1"/>
          </p:nvPr>
        </p:nvSpPr>
        <p:spPr>
          <a:xfrm>
            <a:off x="457200" y="3429000"/>
            <a:ext cx="4038600" cy="292592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356992"/>
            <a:ext cx="4038600" cy="2997932"/>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1800"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a:p>
            <a:pPr lvl="1"/>
            <a:r>
              <a:rPr lang="el-GR" sz="1800" dirty="0">
                <a:latin typeface="Times New Roman" panose="02020603050405020304" pitchFamily="18" charset="0"/>
                <a:cs typeface="Times New Roman" panose="02020603050405020304" pitchFamily="18" charset="0"/>
              </a:rPr>
              <a:t>Μετατόπιση της προσοχής του δέκτη στη λέξη που δίνεται έμφαση.</a:t>
            </a:r>
            <a:endParaRPr lang="el-GR" sz="1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393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accent2">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ΓΡΑΜΜΑΤΙΚΗ </a:t>
            </a:r>
            <a:r>
              <a:rPr lang="el-GR" sz="2400" b="1" dirty="0">
                <a:latin typeface="Times New Roman" panose="02020603050405020304" pitchFamily="18" charset="0"/>
                <a:cs typeface="Times New Roman" panose="02020603050405020304" pitchFamily="18" charset="0"/>
              </a:rPr>
              <a:t>ΣΥΜΦΩΝΙΑ ΤΩΝ </a:t>
            </a:r>
            <a:r>
              <a:rPr lang="el-GR" sz="2400" b="1" dirty="0" smtClean="0">
                <a:latin typeface="Times New Roman" panose="02020603050405020304" pitchFamily="18" charset="0"/>
                <a:cs typeface="Times New Roman" panose="02020603050405020304" pitchFamily="18" charset="0"/>
              </a:rPr>
              <a:t>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Πρόληψη:</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το υποκείμενο της δευτερεύουσας πρότασης τίθεται προληπτικά ως αντικείμενο της κύριας, ενώ αντικείμενο έπρεπε να είναι η ίδια η δευτερεύουσα </a:t>
            </a:r>
            <a:r>
              <a:rPr lang="el-GR" sz="2000" dirty="0" smtClean="0">
                <a:latin typeface="Times New Roman" panose="02020603050405020304" pitchFamily="18" charset="0"/>
                <a:cs typeface="Times New Roman" panose="02020603050405020304" pitchFamily="18" charset="0"/>
              </a:rPr>
              <a:t>πρόταση.</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Σας γνωρίζω ποιοι είστε </a:t>
            </a:r>
            <a:r>
              <a:rPr lang="el-GR" sz="2000" dirty="0" smtClean="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αντί: εγώ γνωρίζω ποιοι είστε εσείς).</a:t>
            </a:r>
          </a:p>
        </p:txBody>
      </p:sp>
      <p:sp>
        <p:nvSpPr>
          <p:cNvPr id="10" name="Θέση περιεχομένου 9"/>
          <p:cNvSpPr>
            <a:spLocks noGrp="1"/>
          </p:cNvSpPr>
          <p:nvPr>
            <p:ph sz="half" idx="1"/>
          </p:nvPr>
        </p:nvSpPr>
        <p:spPr>
          <a:xfrm>
            <a:off x="457200" y="3284984"/>
            <a:ext cx="4038600" cy="306994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a:t>
            </a:r>
            <a:r>
              <a:rPr lang="el-GR" sz="2500" dirty="0">
                <a:latin typeface="Times New Roman" panose="02020603050405020304" pitchFamily="18" charset="0"/>
                <a:cs typeface="Times New Roman" panose="02020603050405020304" pitchFamily="18" charset="0"/>
              </a:rPr>
              <a:t>το ύφος </a:t>
            </a:r>
            <a:r>
              <a:rPr lang="el-GR" sz="2500" dirty="0" smtClean="0">
                <a:latin typeface="Times New Roman" panose="02020603050405020304" pitchFamily="18" charset="0"/>
                <a:cs typeface="Times New Roman" panose="02020603050405020304" pitchFamily="18" charset="0"/>
              </a:rPr>
              <a:t>πιο </a:t>
            </a:r>
            <a:r>
              <a:rPr lang="el-GR" sz="2500" dirty="0">
                <a:latin typeface="Times New Roman" panose="02020603050405020304" pitchFamily="18" charset="0"/>
                <a:cs typeface="Times New Roman" panose="02020603050405020304" pitchFamily="18" charset="0"/>
              </a:rPr>
              <a:t>προφορικό και άρα πιο φυσικό.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284984"/>
            <a:ext cx="4038600" cy="306994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000" dirty="0" smtClean="0">
                <a:latin typeface="Times New Roman" panose="02020603050405020304" pitchFamily="18" charset="0"/>
                <a:cs typeface="Times New Roman" panose="02020603050405020304" pitchFamily="18" charset="0"/>
              </a:rPr>
              <a:t>Αναδεικνύει την απλή επικοινωνιακή περίσταση, τη σχέση των ηρώων, στοιχεία της προσωπικότητας των ηρώων (μόρφωση, καταγωγή, συναισθηματική φόρτιση).</a:t>
            </a:r>
          </a:p>
          <a:p>
            <a:pPr lvl="1"/>
            <a:r>
              <a:rPr lang="el-GR" sz="2000" dirty="0">
                <a:latin typeface="Times New Roman" panose="02020603050405020304" pitchFamily="18" charset="0"/>
                <a:cs typeface="Times New Roman" panose="02020603050405020304" pitchFamily="18" charset="0"/>
              </a:rPr>
              <a:t>Δίνει έμφαση στον όρο που προτάσσεται.</a:t>
            </a:r>
            <a:endParaRPr lang="el-GR" sz="20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297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ΤΗΝ ΠΛΗΡΟΤΗΤΑ ΤΟΥ ΛΟΓΟΥ: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Έλλειψη / Βραχυλογία:</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για χάρη συντομίας, παραλείπονται μια ή περισσότερες λέξεις από μια φράση, που μπορούν να εννοηθούν από τα συμφραζόμενα</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Κι αν </a:t>
            </a:r>
            <a:r>
              <a:rPr lang="el-GR" sz="2000" dirty="0" err="1">
                <a:latin typeface="Times New Roman" panose="02020603050405020304" pitchFamily="18" charset="0"/>
                <a:cs typeface="Times New Roman" panose="02020603050405020304" pitchFamily="18" charset="0"/>
              </a:rPr>
              <a:t>είν</a:t>
            </a:r>
            <a:r>
              <a:rPr lang="el-GR" sz="2000" dirty="0">
                <a:latin typeface="Times New Roman" panose="02020603050405020304" pitchFamily="18" charset="0"/>
                <a:cs typeface="Times New Roman" panose="02020603050405020304" pitchFamily="18" charset="0"/>
              </a:rPr>
              <a:t>' η αγάπη μάγισσα / μάνα η λατρεία κοντά της. / Ο φόβος και το θάμασμα / τα δίδυμα παιδιά της.</a:t>
            </a:r>
          </a:p>
        </p:txBody>
      </p:sp>
      <p:sp>
        <p:nvSpPr>
          <p:cNvPr id="10" name="Θέση περιεχομένου 9"/>
          <p:cNvSpPr>
            <a:spLocks noGrp="1"/>
          </p:cNvSpPr>
          <p:nvPr>
            <p:ph sz="half" idx="1"/>
          </p:nvPr>
        </p:nvSpPr>
        <p:spPr>
          <a:xfrm>
            <a:off x="457200" y="2924944"/>
            <a:ext cx="4038600" cy="342998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Δίνεται ένταση στο ρυθμό.</a:t>
            </a:r>
          </a:p>
          <a:p>
            <a:pPr lvl="1"/>
            <a:r>
              <a:rPr lang="el-GR" sz="2500" dirty="0">
                <a:latin typeface="Times New Roman" panose="02020603050405020304" pitchFamily="18" charset="0"/>
                <a:cs typeface="Times New Roman" panose="02020603050405020304" pitchFamily="18" charset="0"/>
              </a:rPr>
              <a:t>Χαρίζει πυκνότητα στο λόγο, εξαιτίας της επιγραμματικής διατύπωσης. </a:t>
            </a:r>
          </a:p>
        </p:txBody>
      </p:sp>
      <p:sp>
        <p:nvSpPr>
          <p:cNvPr id="11" name="Θέση περιεχομένου 10"/>
          <p:cNvSpPr>
            <a:spLocks noGrp="1"/>
          </p:cNvSpPr>
          <p:nvPr>
            <p:ph sz="half" idx="2"/>
          </p:nvPr>
        </p:nvSpPr>
        <p:spPr>
          <a:xfrm>
            <a:off x="4648200" y="2924944"/>
            <a:ext cx="4038600" cy="342998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000" dirty="0" smtClean="0">
                <a:latin typeface="Times New Roman" panose="02020603050405020304" pitchFamily="18" charset="0"/>
                <a:cs typeface="Times New Roman" panose="02020603050405020304" pitchFamily="18" charset="0"/>
              </a:rPr>
              <a:t>Δίνει </a:t>
            </a:r>
            <a:r>
              <a:rPr lang="el-GR" sz="2000" dirty="0">
                <a:latin typeface="Times New Roman" panose="02020603050405020304" pitchFamily="18" charset="0"/>
                <a:cs typeface="Times New Roman" panose="02020603050405020304" pitchFamily="18" charset="0"/>
              </a:rPr>
              <a:t>έμφαση στον όρο που προτάσσεται.</a:t>
            </a:r>
            <a:endParaRPr lang="el-GR" sz="20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86312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Σχήμα από κοινού:</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όπως ακριβώς συναντάται εκεί, χωρίς να μεταβληθεί.</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Ο Παύλος είναι ψηλός, ο Γιάννης δεν είναι (ψηλός).</a:t>
            </a:r>
          </a:p>
        </p:txBody>
      </p:sp>
      <p:sp>
        <p:nvSpPr>
          <p:cNvPr id="10" name="Θέση περιεχομένου 9"/>
          <p:cNvSpPr>
            <a:spLocks noGrp="1"/>
          </p:cNvSpPr>
          <p:nvPr>
            <p:ph sz="half" idx="1"/>
          </p:nvPr>
        </p:nvSpPr>
        <p:spPr>
          <a:xfrm>
            <a:off x="457200" y="2924944"/>
            <a:ext cx="4038600" cy="342998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Χαρίζει πυκνότητα και καθιστά τον λόγο πιο </a:t>
            </a:r>
            <a:r>
              <a:rPr lang="el-GR" sz="2500" dirty="0" smtClean="0">
                <a:latin typeface="Times New Roman" panose="02020603050405020304" pitchFamily="18" charset="0"/>
                <a:cs typeface="Times New Roman" panose="02020603050405020304" pitchFamily="18" charset="0"/>
              </a:rPr>
              <a:t>επιγραμματικό. </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924944"/>
            <a:ext cx="4038600" cy="342998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Παραπέμπει στο προφορικό ύφος και άρα σε μια πιο χαλαρή επικοινωνιακή περίσταση.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248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Σχήμα εξ αναλόγου:</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αλλά κάπως αλλαγμένη (σε πτώση, αριθμό κτλ.).</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Την επόμενη μέρα δεν τηλεφώνησα, όπως είχα σκοπό (να τηλεφωνήσω).</a:t>
            </a:r>
          </a:p>
        </p:txBody>
      </p:sp>
      <p:sp>
        <p:nvSpPr>
          <p:cNvPr id="10" name="Θέση περιεχομένου 9"/>
          <p:cNvSpPr>
            <a:spLocks noGrp="1"/>
          </p:cNvSpPr>
          <p:nvPr>
            <p:ph sz="half" idx="1"/>
          </p:nvPr>
        </p:nvSpPr>
        <p:spPr>
          <a:xfrm>
            <a:off x="457200" y="2924944"/>
            <a:ext cx="4038600" cy="342998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Χαρίζει πυκνότητα και καθιστά τον λόγο πιο </a:t>
            </a:r>
            <a:r>
              <a:rPr lang="el-GR" sz="2500" dirty="0" smtClean="0">
                <a:latin typeface="Times New Roman" panose="02020603050405020304" pitchFamily="18" charset="0"/>
                <a:cs typeface="Times New Roman" panose="02020603050405020304" pitchFamily="18" charset="0"/>
              </a:rPr>
              <a:t>επιγραμματικό. </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924944"/>
            <a:ext cx="4038600" cy="342998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Παραπέμπει στο προφορικό ύφος και άρα σε μια πιο χαλαρή επικοινωνιακή περίσταση.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8724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94421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Σχήμα εξ αντιθέτου:</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μια λέξη ή πρόταση που παραλείπεται εννοείται από τα προηγούμενα, αλλά με το αντίθετο νόημα.</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Στο έμπα μπήκε σαν αϊτός, στο ξέβγα σαν πετρίτης (βγήκε).</a:t>
            </a:r>
          </a:p>
        </p:txBody>
      </p:sp>
      <p:sp>
        <p:nvSpPr>
          <p:cNvPr id="10" name="Θέση περιεχομένου 9"/>
          <p:cNvSpPr>
            <a:spLocks noGrp="1"/>
          </p:cNvSpPr>
          <p:nvPr>
            <p:ph sz="half" idx="1"/>
          </p:nvPr>
        </p:nvSpPr>
        <p:spPr>
          <a:xfrm>
            <a:off x="457200" y="2924944"/>
            <a:ext cx="4038600" cy="342998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Χαρίζει πυκνότητα και καθιστά τον λόγο πιο </a:t>
            </a:r>
            <a:r>
              <a:rPr lang="el-GR" sz="2500" dirty="0" smtClean="0">
                <a:latin typeface="Times New Roman" panose="02020603050405020304" pitchFamily="18" charset="0"/>
                <a:cs typeface="Times New Roman" panose="02020603050405020304" pitchFamily="18" charset="0"/>
              </a:rPr>
              <a:t>επιγραμματικό. </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924944"/>
            <a:ext cx="4038600" cy="342998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Δίνεται </a:t>
            </a:r>
            <a:r>
              <a:rPr lang="el-GR" dirty="0">
                <a:latin typeface="Times New Roman" panose="02020603050405020304" pitchFamily="18" charset="0"/>
                <a:cs typeface="Times New Roman" panose="02020603050405020304" pitchFamily="18" charset="0"/>
              </a:rPr>
              <a:t>έμφαση στην αντίθεση και αντιστοιχία των νοημάτων.</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0579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Ζεύγμα:</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a:t>
            </a:r>
            <a:r>
              <a:rPr lang="el-GR" sz="2000" dirty="0" smtClean="0">
                <a:latin typeface="Times New Roman" panose="02020603050405020304" pitchFamily="18" charset="0"/>
                <a:cs typeface="Times New Roman" panose="02020603050405020304" pitchFamily="18" charset="0"/>
              </a:rPr>
              <a:t>δύο </a:t>
            </a:r>
            <a:r>
              <a:rPr lang="el-GR" sz="2000" dirty="0">
                <a:latin typeface="Times New Roman" panose="02020603050405020304" pitchFamily="18" charset="0"/>
                <a:cs typeface="Times New Roman" panose="02020603050405020304" pitchFamily="18" charset="0"/>
              </a:rPr>
              <a:t>ίδιου είδους προσδιορισμοί (συνήθως αντικείμενα) αποδίδονται σε ένα ρήμα, ενώ λογικά ο ένας δεν του ταιριάζει αλλά ταιριάζει σε ένα άλλο ρήμα που εννοείται..</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Τρώνε παχιά πρόβατα και κρασί εξαίσιο. </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(Τρώνε πρόβατα - πίνουν κρασί.)</a:t>
            </a:r>
          </a:p>
        </p:txBody>
      </p:sp>
      <p:sp>
        <p:nvSpPr>
          <p:cNvPr id="10" name="Θέση περιεχομένου 9"/>
          <p:cNvSpPr>
            <a:spLocks noGrp="1"/>
          </p:cNvSpPr>
          <p:nvPr>
            <p:ph sz="half" idx="1"/>
          </p:nvPr>
        </p:nvSpPr>
        <p:spPr>
          <a:xfrm>
            <a:off x="457200" y="3645024"/>
            <a:ext cx="4038600" cy="270990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Χαρίζει πυκνότητα και καθιστά τον λόγο πιο </a:t>
            </a:r>
            <a:r>
              <a:rPr lang="el-GR" sz="2500" dirty="0" smtClean="0">
                <a:latin typeface="Times New Roman" panose="02020603050405020304" pitchFamily="18" charset="0"/>
                <a:cs typeface="Times New Roman" panose="02020603050405020304" pitchFamily="18" charset="0"/>
              </a:rPr>
              <a:t>επιγραμματικό. </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645024"/>
            <a:ext cx="4038600" cy="270990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smtClean="0">
                <a:latin typeface="Times New Roman" panose="02020603050405020304" pitchFamily="18" charset="0"/>
                <a:cs typeface="Times New Roman" panose="02020603050405020304" pitchFamily="18" charset="0"/>
              </a:rPr>
              <a:t>Δίνεται </a:t>
            </a:r>
            <a:r>
              <a:rPr lang="el-GR" sz="2800" dirty="0">
                <a:latin typeface="Times New Roman" panose="02020603050405020304" pitchFamily="18" charset="0"/>
                <a:cs typeface="Times New Roman" panose="02020603050405020304" pitchFamily="18" charset="0"/>
              </a:rPr>
              <a:t>έμφαση </a:t>
            </a:r>
            <a:r>
              <a:rPr lang="el-GR" sz="2800" dirty="0" smtClean="0">
                <a:latin typeface="Times New Roman" panose="02020603050405020304" pitchFamily="18" charset="0"/>
                <a:cs typeface="Times New Roman" panose="02020603050405020304" pitchFamily="18" charset="0"/>
              </a:rPr>
              <a:t>στο 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86265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Αποσιώπηση:</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ο πομπός διακόπτει την ομαλή ροή του λόγου, αποφεύγοντας να πει κάτι για ποικίλους λόγους (γιατί δεν το γνωρίζει, γιατί νιώθει συγκίνηση, για να προβληματίσει), και στη θέση των φράσεων που παραλείπονται μπαίνουν αποσιωπητικά</a:t>
            </a:r>
            <a:r>
              <a:rPr lang="el-GR" sz="2000" dirty="0" smtClean="0">
                <a:latin typeface="Times New Roman" panose="02020603050405020304" pitchFamily="18" charset="0"/>
                <a:cs typeface="Times New Roman" panose="02020603050405020304" pitchFamily="18" charset="0"/>
              </a:rPr>
              <a:t>.</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-Αγάπη μου, θυμώνεις,…</a:t>
            </a:r>
          </a:p>
        </p:txBody>
      </p:sp>
      <p:sp>
        <p:nvSpPr>
          <p:cNvPr id="10" name="Θέση περιεχομένου 9"/>
          <p:cNvSpPr>
            <a:spLocks noGrp="1"/>
          </p:cNvSpPr>
          <p:nvPr>
            <p:ph sz="half" idx="1"/>
          </p:nvPr>
        </p:nvSpPr>
        <p:spPr>
          <a:xfrm>
            <a:off x="457200" y="3645024"/>
            <a:ext cx="4038600" cy="2709900"/>
          </a:xfrm>
        </p:spPr>
        <p:txBody>
          <a:bodyPr>
            <a:normAutofit lnSpcReduction="1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ζωντανό και οικείο, γεγονός 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645024"/>
            <a:ext cx="4038600" cy="270990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smtClean="0">
                <a:latin typeface="Times New Roman" panose="02020603050405020304" pitchFamily="18" charset="0"/>
                <a:cs typeface="Times New Roman" panose="02020603050405020304" pitchFamily="18" charset="0"/>
              </a:rPr>
              <a:t>Δηλώνει υπαινιγμό ενισχύοντας τη συναισθηματική φόρτιση.</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7840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728192"/>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Κλιμακωτό:</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ο παρατηρείται κλιμάκωση της έντασης σε μια σειρά ενεργειών.</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cs typeface="Times New Roman" panose="02020603050405020304" pitchFamily="18" charset="0"/>
              </a:rPr>
              <a:t>Ακούω </a:t>
            </a:r>
            <a:r>
              <a:rPr lang="el-GR" sz="2000" dirty="0">
                <a:latin typeface="Times New Roman" panose="02020603050405020304" pitchFamily="18" charset="0"/>
                <a:cs typeface="Times New Roman" panose="02020603050405020304" pitchFamily="18" charset="0"/>
              </a:rPr>
              <a:t>κούφια τα τουφέκια / ακούω σμίξιμο σπαθιών / ακούω ξύλα, ακούω πελέκια / ακούω τρίξιμο δοντιών</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780928"/>
            <a:ext cx="4038600" cy="357399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80928"/>
            <a:ext cx="4038600" cy="357399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Αναδεικνύει την κλιμάκωση των συναισθημάτων μέσα από την κλιμάκωση των αντιδράσεων / ενεργειών.</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958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01622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Νόμος των τριών:</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παρατηρείται παρουσίαση τριών πραγμάτων ή κλιμάκωση της έντασης σε μια σειρά τριών ενεργειών</a:t>
            </a:r>
            <a:r>
              <a:rPr lang="el-GR" sz="2000" dirty="0" smtClean="0">
                <a:latin typeface="Times New Roman" panose="02020603050405020304" pitchFamily="18" charset="0"/>
                <a:cs typeface="Times New Roman" panose="02020603050405020304" pitchFamily="18" charset="0"/>
              </a:rPr>
              <a:t>.</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Ο ένας να βγει την άνοιξη, κι άλλος το καλοκαίρι, κι ο τρίτος το χινόπωρο, οπού είναι τα σταφύλια..</a:t>
            </a:r>
          </a:p>
        </p:txBody>
      </p:sp>
      <p:sp>
        <p:nvSpPr>
          <p:cNvPr id="10" name="Θέση περιεχομένου 9"/>
          <p:cNvSpPr>
            <a:spLocks noGrp="1"/>
          </p:cNvSpPr>
          <p:nvPr>
            <p:ph sz="half" idx="1"/>
          </p:nvPr>
        </p:nvSpPr>
        <p:spPr>
          <a:xfrm>
            <a:off x="457200" y="3212976"/>
            <a:ext cx="4038600" cy="314194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γεγονός </a:t>
            </a:r>
            <a:r>
              <a:rPr lang="el-GR" sz="25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140968"/>
            <a:ext cx="4038600" cy="321395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 του τελευταίου στοιχείου.</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29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134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564672"/>
          </a:xfrm>
        </p:spPr>
        <p:txBody>
          <a:bodyPr>
            <a:normAutofit fontScale="90000"/>
          </a:bodyPr>
          <a:lstStyle/>
          <a:p>
            <a:pPr algn="ctr"/>
            <a:r>
              <a:rPr lang="el-GR" dirty="0" smtClean="0">
                <a:latin typeface="Times New Roman" panose="02020603050405020304" pitchFamily="18" charset="0"/>
                <a:cs typeface="Times New Roman" panose="02020603050405020304" pitchFamily="18" charset="0"/>
              </a:rPr>
              <a:t>ΚΥΡΙΟΛΕΞΙΑ</a:t>
            </a:r>
            <a:endParaRPr lang="el-GR" dirty="0">
              <a:latin typeface="Times New Roman" panose="02020603050405020304" pitchFamily="18" charset="0"/>
              <a:cs typeface="Times New Roman" panose="02020603050405020304" pitchFamily="18" charset="0"/>
            </a:endParaRPr>
          </a:p>
        </p:txBody>
      </p:sp>
      <p:sp>
        <p:nvSpPr>
          <p:cNvPr id="3" name="Θέση υποσέλιδου 2"/>
          <p:cNvSpPr>
            <a:spLocks noGrp="1"/>
          </p:cNvSpPr>
          <p:nvPr>
            <p:ph type="ftr" sz="quarter" idx="11"/>
          </p:nvPr>
        </p:nvSpPr>
        <p:spPr/>
        <p:txBody>
          <a:bodyPr/>
          <a:lstStyle/>
          <a:p>
            <a:pPr algn="ctr"/>
            <a:r>
              <a:rPr lang="el-GR" dirty="0" smtClean="0"/>
              <a:t>ΕΠΙΜΕΛΕΙΑ: ΠΕΠΕ ΕΥΗ</a:t>
            </a:r>
            <a:endParaRPr lang="el-GR" dirty="0"/>
          </a:p>
        </p:txBody>
      </p:sp>
      <p:sp>
        <p:nvSpPr>
          <p:cNvPr id="6" name="Θέση περιεχομένου 5"/>
          <p:cNvSpPr>
            <a:spLocks noGrp="1"/>
          </p:cNvSpPr>
          <p:nvPr>
            <p:ph idx="1"/>
          </p:nvPr>
        </p:nvSpPr>
        <p:spPr>
          <a:xfrm>
            <a:off x="457200" y="1268760"/>
            <a:ext cx="8229600" cy="5055840"/>
          </a:xfrm>
        </p:spPr>
        <p:txBody>
          <a:bodyPr>
            <a:noAutofit/>
          </a:bodyPr>
          <a:lstStyle/>
          <a:p>
            <a:r>
              <a:rPr lang="el-GR" sz="4000" dirty="0">
                <a:latin typeface="Times New Roman" panose="02020603050405020304" pitchFamily="18" charset="0"/>
                <a:cs typeface="Times New Roman" panose="02020603050405020304" pitchFamily="18" charset="0"/>
              </a:rPr>
              <a:t>Η χρήση </a:t>
            </a:r>
            <a:r>
              <a:rPr lang="el-GR" sz="4000" dirty="0" smtClean="0">
                <a:latin typeface="Times New Roman" panose="02020603050405020304" pitchFamily="18" charset="0"/>
                <a:cs typeface="Times New Roman" panose="02020603050405020304" pitchFamily="18" charset="0"/>
              </a:rPr>
              <a:t>λέξεων </a:t>
            </a:r>
            <a:r>
              <a:rPr lang="el-GR" sz="4000" dirty="0">
                <a:latin typeface="Times New Roman" panose="02020603050405020304" pitchFamily="18" charset="0"/>
                <a:cs typeface="Times New Roman" panose="02020603050405020304" pitchFamily="18" charset="0"/>
              </a:rPr>
              <a:t>ή φράσεων με την ακριβή τους σημασία, </a:t>
            </a:r>
            <a:r>
              <a:rPr lang="el-GR" sz="4000" dirty="0" smtClean="0">
                <a:latin typeface="Times New Roman" panose="02020603050405020304" pitchFamily="18" charset="0"/>
                <a:cs typeface="Times New Roman" panose="02020603050405020304" pitchFamily="18" charset="0"/>
              </a:rPr>
              <a:t>για να </a:t>
            </a:r>
            <a:r>
              <a:rPr lang="el-GR" sz="4000" dirty="0">
                <a:latin typeface="Times New Roman" panose="02020603050405020304" pitchFamily="18" charset="0"/>
                <a:cs typeface="Times New Roman" panose="02020603050405020304" pitchFamily="18" charset="0"/>
              </a:rPr>
              <a:t>αποδίδονται οι έννοιες </a:t>
            </a:r>
            <a:r>
              <a:rPr lang="el-GR" sz="4000" dirty="0" smtClean="0">
                <a:latin typeface="Times New Roman" panose="02020603050405020304" pitchFamily="18" charset="0"/>
                <a:cs typeface="Times New Roman" panose="02020603050405020304" pitchFamily="18" charset="0"/>
              </a:rPr>
              <a:t>αυτές </a:t>
            </a:r>
            <a:r>
              <a:rPr lang="el-GR" sz="4000" dirty="0">
                <a:latin typeface="Times New Roman" panose="02020603050405020304" pitchFamily="18" charset="0"/>
                <a:cs typeface="Times New Roman" panose="02020603050405020304" pitchFamily="18" charset="0"/>
              </a:rPr>
              <a:t>καθ' </a:t>
            </a:r>
            <a:r>
              <a:rPr lang="el-GR" sz="4000" dirty="0" smtClean="0">
                <a:latin typeface="Times New Roman" panose="02020603050405020304" pitchFamily="18" charset="0"/>
                <a:cs typeface="Times New Roman" panose="02020603050405020304" pitchFamily="18" charset="0"/>
              </a:rPr>
              <a:t>αυτές. </a:t>
            </a:r>
            <a:endParaRPr lang="el-GR" sz="4000" dirty="0">
              <a:latin typeface="Times New Roman" panose="02020603050405020304" pitchFamily="18" charset="0"/>
              <a:cs typeface="Times New Roman" panose="02020603050405020304" pitchFamily="18" charset="0"/>
            </a:endParaRPr>
          </a:p>
          <a:p>
            <a:pPr lvl="1"/>
            <a:r>
              <a:rPr lang="el-GR" sz="4000" dirty="0" smtClean="0">
                <a:latin typeface="Times New Roman" panose="02020603050405020304" pitchFamily="18" charset="0"/>
                <a:cs typeface="Times New Roman" panose="02020603050405020304" pitchFamily="18" charset="0"/>
              </a:rPr>
              <a:t>Χαρίζει </a:t>
            </a:r>
            <a:r>
              <a:rPr lang="el-GR" sz="4000" dirty="0">
                <a:latin typeface="Times New Roman" panose="02020603050405020304" pitchFamily="18" charset="0"/>
                <a:cs typeface="Times New Roman" panose="02020603050405020304" pitchFamily="18" charset="0"/>
              </a:rPr>
              <a:t>ακριβολογία και </a:t>
            </a:r>
            <a:r>
              <a:rPr lang="el-GR" sz="4000" dirty="0" smtClean="0">
                <a:latin typeface="Times New Roman" panose="02020603050405020304" pitchFamily="18" charset="0"/>
                <a:cs typeface="Times New Roman" panose="02020603050405020304" pitchFamily="18" charset="0"/>
              </a:rPr>
              <a:t>σαφήνεια και καθιστά το κείμενο πιο κατανοητό στον αναγνώστη.</a:t>
            </a:r>
            <a:endParaRPr lang="el-GR" sz="4000"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3</a:t>
            </a:fld>
            <a:endParaRPr lang="el-GR"/>
          </a:p>
        </p:txBody>
      </p:sp>
    </p:spTree>
    <p:extLst>
      <p:ext uri="{BB962C8B-B14F-4D97-AF65-F5344CB8AC3E}">
        <p14:creationId xmlns:p14="http://schemas.microsoft.com/office/powerpoint/2010/main" val="4078954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Πλεονασμός:</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ένα νόημα εκφράζεται με περισσότερες λέξεις από όσες είναι </a:t>
            </a:r>
            <a:r>
              <a:rPr lang="el-GR" sz="2000" dirty="0" smtClean="0">
                <a:latin typeface="Times New Roman" panose="02020603050405020304" pitchFamily="18" charset="0"/>
                <a:cs typeface="Times New Roman" panose="02020603050405020304" pitchFamily="18" charset="0"/>
              </a:rPr>
              <a:t>απαραίτητο.</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Να μην το ξανακάνεις πάλι.</a:t>
            </a: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3995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84176"/>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Εκ παραλλήλου / παραλληλία:</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μια έννοια εκφράζεται συγχρόνως και καταφατικά και </a:t>
            </a:r>
            <a:r>
              <a:rPr lang="el-GR" sz="2000" dirty="0" smtClean="0">
                <a:latin typeface="Times New Roman" panose="02020603050405020304" pitchFamily="18" charset="0"/>
                <a:cs typeface="Times New Roman" panose="02020603050405020304" pitchFamily="18" charset="0"/>
              </a:rPr>
              <a:t>αρνητικά.</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Είναι καλός, όχι </a:t>
            </a:r>
            <a:r>
              <a:rPr lang="el-GR" sz="2000" dirty="0" smtClean="0">
                <a:latin typeface="Times New Roman" panose="02020603050405020304" pitchFamily="18" charset="0"/>
                <a:cs typeface="Times New Roman" panose="02020603050405020304" pitchFamily="18" charset="0"/>
              </a:rPr>
              <a:t>παλιάνθρωπος.</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63279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Ένα με δύο (εν δια δυοίν):</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μια έννοια εκφράζεται με δύο λέξεις που συνδέονται με τον σύνδεσμο «και», ενώ σύμφωνα με το νόημα η δεύτερη έπρεπε να προσδιορίζει την </a:t>
            </a:r>
            <a:r>
              <a:rPr lang="el-GR" sz="2000" dirty="0" smtClean="0">
                <a:latin typeface="Times New Roman" panose="02020603050405020304" pitchFamily="18" charset="0"/>
                <a:cs typeface="Times New Roman" panose="02020603050405020304" pitchFamily="18" charset="0"/>
              </a:rPr>
              <a:t>πρώτη.</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Γυναίκες, πού </a:t>
            </a:r>
            <a:r>
              <a:rPr lang="el-GR" sz="2000" dirty="0" err="1">
                <a:latin typeface="Times New Roman" panose="02020603050405020304" pitchFamily="18" charset="0"/>
                <a:cs typeface="Times New Roman" panose="02020603050405020304" pitchFamily="18" charset="0"/>
              </a:rPr>
              <a:t>είν</a:t>
            </a:r>
            <a:r>
              <a:rPr lang="el-GR" sz="2000" dirty="0">
                <a:latin typeface="Times New Roman" panose="02020603050405020304" pitchFamily="18" charset="0"/>
                <a:cs typeface="Times New Roman" panose="02020603050405020304" pitchFamily="18" charset="0"/>
              </a:rPr>
              <a:t>' οι </a:t>
            </a:r>
            <a:r>
              <a:rPr lang="el-GR" sz="2000" dirty="0" err="1">
                <a:latin typeface="Times New Roman" panose="02020603050405020304" pitchFamily="18" charset="0"/>
                <a:cs typeface="Times New Roman" panose="02020603050405020304" pitchFamily="18" charset="0"/>
              </a:rPr>
              <a:t>άντροι</a:t>
            </a:r>
            <a:r>
              <a:rPr lang="el-GR" sz="2000" dirty="0">
                <a:latin typeface="Times New Roman" panose="02020603050405020304" pitchFamily="18" charset="0"/>
                <a:cs typeface="Times New Roman" panose="02020603050405020304" pitchFamily="18" charset="0"/>
              </a:rPr>
              <a:t> σας κι οι </a:t>
            </a:r>
            <a:r>
              <a:rPr lang="el-GR" sz="2000" dirty="0" err="1">
                <a:latin typeface="Times New Roman" panose="02020603050405020304" pitchFamily="18" charset="0"/>
                <a:cs typeface="Times New Roman" panose="02020603050405020304" pitchFamily="18" charset="0"/>
              </a:rPr>
              <a:t>καπεταναραίοι</a:t>
            </a:r>
            <a:r>
              <a:rPr lang="el-GR" sz="2000" dirty="0">
                <a:latin typeface="Times New Roman" panose="02020603050405020304" pitchFamily="18" charset="0"/>
                <a:cs typeface="Times New Roman" panose="02020603050405020304" pitchFamily="18" charset="0"/>
              </a:rPr>
              <a:t>;</a:t>
            </a: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538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Επανάληψη:</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η ίδια λέξη ή έκφραση επαναλαμβάνεται αυτούσια ή ελαφρά αλλαγμένη, για να δώσει στο λόγο χάρη και έμφαση στο συναίσθημα.</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Εκεί καίγονται κόκαλα, κόκαλα ανδρειωμένων.</a:t>
            </a: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p>
          <a:p>
            <a:pPr lvl="1"/>
            <a:r>
              <a:rPr lang="el-GR" sz="2500" dirty="0" smtClean="0">
                <a:latin typeface="Times New Roman" panose="02020603050405020304" pitchFamily="18" charset="0"/>
                <a:cs typeface="Times New Roman" panose="02020603050405020304" pitchFamily="18" charset="0"/>
              </a:rPr>
              <a:t>Ενισχύεται η μουσικότητα/</a:t>
            </a:r>
            <a:r>
              <a:rPr lang="el-GR" sz="2500" dirty="0" err="1" smtClean="0">
                <a:latin typeface="Times New Roman" panose="02020603050405020304" pitchFamily="18" charset="0"/>
                <a:cs typeface="Times New Roman" panose="02020603050405020304" pitchFamily="18" charset="0"/>
              </a:rPr>
              <a:t>λυρικότητα</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9429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Αναδίπλωση:</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η τελευταία λέξη ή φράση μιας πρότασης επαναλαμβάνεται στην αρχή της επόμενης.</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Αν πέσουνε στον ποταμό, ο ποταμός θα στύψει,</a:t>
            </a: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p>
          <a:p>
            <a:pPr lvl="1"/>
            <a:r>
              <a:rPr lang="el-GR" sz="2500" dirty="0" smtClean="0">
                <a:latin typeface="Times New Roman" panose="02020603050405020304" pitchFamily="18" charset="0"/>
                <a:cs typeface="Times New Roman" panose="02020603050405020304" pitchFamily="18" charset="0"/>
              </a:rPr>
              <a:t>Ενισχύεται η μουσικότητα/</a:t>
            </a:r>
            <a:r>
              <a:rPr lang="el-GR" sz="2500" dirty="0" err="1" smtClean="0">
                <a:latin typeface="Times New Roman" panose="02020603050405020304" pitchFamily="18" charset="0"/>
                <a:cs typeface="Times New Roman" panose="02020603050405020304" pitchFamily="18" charset="0"/>
              </a:rPr>
              <a:t>λυρικότητα</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8917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Επαναφορά:</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δύο ή περισσότερες προτάσεις αρχίζουν με την ίδια </a:t>
            </a:r>
            <a:r>
              <a:rPr lang="el-GR" sz="2000" dirty="0" smtClean="0">
                <a:latin typeface="Times New Roman" panose="02020603050405020304" pitchFamily="18" charset="0"/>
                <a:cs typeface="Times New Roman" panose="02020603050405020304" pitchFamily="18" charset="0"/>
              </a:rPr>
              <a:t>λέξη.</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Πάψε κόρη τον αργαλειό, πάψε και το τραγούδι</a:t>
            </a:r>
            <a:r>
              <a:rPr lang="el-GR"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γεγονός </a:t>
            </a:r>
            <a:r>
              <a:rPr lang="el-GR" sz="25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a:t>
            </a:r>
          </a:p>
          <a:p>
            <a:pPr lvl="1"/>
            <a:r>
              <a:rPr lang="el-GR" sz="2500" dirty="0" smtClean="0">
                <a:latin typeface="Times New Roman" panose="02020603050405020304" pitchFamily="18" charset="0"/>
                <a:cs typeface="Times New Roman" panose="02020603050405020304" pitchFamily="18" charset="0"/>
              </a:rPr>
              <a:t>Ενισχύεται η μουσικότητα/</a:t>
            </a:r>
            <a:r>
              <a:rPr lang="el-GR" sz="2500" dirty="0" err="1" smtClean="0">
                <a:latin typeface="Times New Roman" panose="02020603050405020304" pitchFamily="18" charset="0"/>
                <a:cs typeface="Times New Roman" panose="02020603050405020304" pitchFamily="18" charset="0"/>
              </a:rPr>
              <a:t>λυρικότητα</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2164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err="1" smtClean="0">
                <a:latin typeface="Times New Roman" panose="02020603050405020304" pitchFamily="18" charset="0"/>
                <a:cs typeface="Times New Roman" panose="02020603050405020304" pitchFamily="18" charset="0"/>
              </a:rPr>
              <a:t>Επιφορά</a:t>
            </a:r>
            <a:r>
              <a:rPr lang="el-GR" sz="2400" b="1" dirty="0">
                <a:latin typeface="Times New Roman" panose="02020603050405020304" pitchFamily="18" charset="0"/>
                <a:cs typeface="Times New Roman" panose="02020603050405020304" pitchFamily="18" charset="0"/>
              </a:rPr>
              <a:t>:</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διαδοχικές προτάσεις τελειώνουν με την ίδια λέξη / </a:t>
            </a:r>
            <a:r>
              <a:rPr lang="el-GR" sz="2000" dirty="0" smtClean="0">
                <a:latin typeface="Times New Roman" panose="02020603050405020304" pitchFamily="18" charset="0"/>
                <a:cs typeface="Times New Roman" panose="02020603050405020304" pitchFamily="18" charset="0"/>
              </a:rPr>
              <a:t>φράση.</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Έτσι </a:t>
            </a:r>
            <a:r>
              <a:rPr lang="el-GR" sz="2000" dirty="0" err="1">
                <a:latin typeface="Times New Roman" panose="02020603050405020304" pitchFamily="18" charset="0"/>
                <a:cs typeface="Times New Roman" panose="02020603050405020304" pitchFamily="18" charset="0"/>
              </a:rPr>
              <a:t>είν</a:t>
            </a:r>
            <a:r>
              <a:rPr lang="el-GR" sz="2000" dirty="0">
                <a:latin typeface="Times New Roman" panose="02020603050405020304" pitchFamily="18" charset="0"/>
                <a:cs typeface="Times New Roman" panose="02020603050405020304" pitchFamily="18" charset="0"/>
              </a:rPr>
              <a:t>’ ο κόσμος· πάντα τέτοιος θα είναι ο </a:t>
            </a:r>
            <a:r>
              <a:rPr lang="el-GR" sz="2000" dirty="0" smtClean="0">
                <a:latin typeface="Times New Roman" panose="02020603050405020304" pitchFamily="18" charset="0"/>
                <a:cs typeface="Times New Roman" panose="02020603050405020304" pitchFamily="18" charset="0"/>
              </a:rPr>
              <a:t>κόσμος.</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Καθιστά το ύφος πιο </a:t>
            </a:r>
            <a:r>
              <a:rPr lang="el-GR" sz="2500" dirty="0" smtClean="0">
                <a:latin typeface="Times New Roman" panose="02020603050405020304" pitchFamily="18" charset="0"/>
                <a:cs typeface="Times New Roman" panose="02020603050405020304" pitchFamily="18" charset="0"/>
              </a:rPr>
              <a:t>ζωντανό, </a:t>
            </a:r>
            <a:r>
              <a:rPr lang="el-GR" sz="25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p>
          <a:p>
            <a:pPr lvl="1"/>
            <a:r>
              <a:rPr lang="el-GR" sz="2500" dirty="0" smtClean="0">
                <a:latin typeface="Times New Roman" panose="02020603050405020304" pitchFamily="18" charset="0"/>
                <a:cs typeface="Times New Roman" panose="02020603050405020304" pitchFamily="18" charset="0"/>
              </a:rPr>
              <a:t>Ενισχύεται η μουσικότητα/</a:t>
            </a:r>
            <a:r>
              <a:rPr lang="el-GR" sz="2500" dirty="0" err="1" smtClean="0">
                <a:latin typeface="Times New Roman" panose="02020603050405020304" pitchFamily="18" charset="0"/>
                <a:cs typeface="Times New Roman" panose="02020603050405020304" pitchFamily="18" charset="0"/>
              </a:rPr>
              <a:t>λυρικότητα</a:t>
            </a:r>
            <a:endParaRPr lang="el-GR" sz="25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6097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59228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a:t>
            </a:r>
            <a:r>
              <a:rPr lang="el-GR" sz="2400" b="1" dirty="0">
                <a:latin typeface="Times New Roman" panose="02020603050405020304" pitchFamily="18" charset="0"/>
                <a:cs typeface="Times New Roman" panose="02020603050405020304" pitchFamily="18" charset="0"/>
              </a:rPr>
              <a:t>ΤΗΝ ΠΛΗΡΟΤΗΤΑ ΤΟΥ ΛΟΓΟΥ: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Υποφορά και ανθυποφορά:</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a:t>
            </a:r>
            <a:r>
              <a:rPr lang="el-GR" sz="2000" dirty="0">
                <a:latin typeface="Times New Roman" panose="02020603050405020304" pitchFamily="18" charset="0"/>
                <a:cs typeface="Times New Roman" panose="02020603050405020304" pitchFamily="18" charset="0"/>
              </a:rPr>
              <a:t>. -Τι έχουν της Μάνης τα βουνά και στέκουν βουρκωμένα;</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-Μην ο βοριάς τα βάρεσε, μην η νοτιά τα πήρε; </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a:t>
            </a:r>
            <a:r>
              <a:rPr lang="el-GR" sz="2000" dirty="0" err="1">
                <a:latin typeface="Times New Roman" panose="02020603050405020304" pitchFamily="18" charset="0"/>
                <a:cs typeface="Times New Roman" panose="02020603050405020304" pitchFamily="18" charset="0"/>
              </a:rPr>
              <a:t>Μήδ</a:t>
            </a:r>
            <a:r>
              <a:rPr lang="el-GR" sz="2000" dirty="0">
                <a:latin typeface="Times New Roman" panose="02020603050405020304" pitchFamily="18" charset="0"/>
                <a:cs typeface="Times New Roman" panose="02020603050405020304" pitchFamily="18" charset="0"/>
              </a:rPr>
              <a:t>' ο βοριάς τα βάρεσε, </a:t>
            </a:r>
            <a:r>
              <a:rPr lang="el-GR" sz="2000" dirty="0" err="1">
                <a:latin typeface="Times New Roman" panose="02020603050405020304" pitchFamily="18" charset="0"/>
                <a:cs typeface="Times New Roman" panose="02020603050405020304" pitchFamily="18" charset="0"/>
              </a:rPr>
              <a:t>μηδ</a:t>
            </a:r>
            <a:r>
              <a:rPr lang="el-GR" sz="2000" dirty="0">
                <a:latin typeface="Times New Roman" panose="02020603050405020304" pitchFamily="18" charset="0"/>
                <a:cs typeface="Times New Roman" panose="02020603050405020304" pitchFamily="18" charset="0"/>
              </a:rPr>
              <a:t>' η νοτιά τα πήρε.</a:t>
            </a:r>
          </a:p>
        </p:txBody>
      </p:sp>
      <p:sp>
        <p:nvSpPr>
          <p:cNvPr id="10" name="Θέση περιεχομένου 9"/>
          <p:cNvSpPr>
            <a:spLocks noGrp="1"/>
          </p:cNvSpPr>
          <p:nvPr>
            <p:ph sz="half" idx="1"/>
          </p:nvPr>
        </p:nvSpPr>
        <p:spPr>
          <a:xfrm>
            <a:off x="457200" y="3573016"/>
            <a:ext cx="4038600" cy="2781908"/>
          </a:xfrm>
        </p:spPr>
        <p:txBody>
          <a:bodyPr>
            <a:normAutofit fontScale="70000" lnSpcReduction="2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a:t>
            </a:r>
            <a:r>
              <a:rPr lang="el-GR" sz="29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 </a:t>
            </a:r>
            <a:r>
              <a:rPr lang="el-GR" sz="2900" dirty="0">
                <a:latin typeface="Times New Roman" panose="02020603050405020304" pitchFamily="18" charset="0"/>
                <a:cs typeface="Times New Roman" panose="02020603050405020304" pitchFamily="18" charset="0"/>
              </a:rPr>
              <a:t>αφού σταδιακά αποκαλύπτεται η (συνήθως απροσδόκητη) πραγματικότητα. Ενισχύεται και η θεατρικότητα.</a:t>
            </a:r>
          </a:p>
        </p:txBody>
      </p:sp>
      <p:sp>
        <p:nvSpPr>
          <p:cNvPr id="11" name="Θέση περιεχομένου 10"/>
          <p:cNvSpPr>
            <a:spLocks noGrp="1"/>
          </p:cNvSpPr>
          <p:nvPr>
            <p:ph sz="half" idx="2"/>
          </p:nvPr>
        </p:nvSpPr>
        <p:spPr>
          <a:xfrm>
            <a:off x="4648200" y="3573016"/>
            <a:ext cx="4038600" cy="278190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4064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3240360"/>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ΣΧΕΤΙΚΑ </a:t>
            </a:r>
            <a:r>
              <a:rPr lang="el-GR" sz="1800" b="1" dirty="0">
                <a:latin typeface="Times New Roman" panose="02020603050405020304" pitchFamily="18" charset="0"/>
                <a:cs typeface="Times New Roman" panose="02020603050405020304" pitchFamily="18" charset="0"/>
              </a:rPr>
              <a:t>ΜΕ ΤΗΝ ΠΛΗΡΟΤΗΤΑ ΤΟΥ ΛΟΓΟΥ: </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Υποφορά και ανθυποφορά:</a:t>
            </a:r>
            <a:br>
              <a:rPr lang="el-GR" sz="1800" b="1"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-Τι έχουν της Μάνης τα βουνά και στέκουν βουρκωμένα;</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-Μην ο βοριάς τα βάρεσε, μην η νοτιά τα πήρε;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a:t>
            </a:r>
            <a:r>
              <a:rPr lang="el-GR" sz="1600" dirty="0" err="1" smtClean="0">
                <a:latin typeface="Times New Roman" panose="02020603050405020304" pitchFamily="18" charset="0"/>
                <a:cs typeface="Times New Roman" panose="02020603050405020304" pitchFamily="18" charset="0"/>
              </a:rPr>
              <a:t>Μήδ</a:t>
            </a:r>
            <a:r>
              <a:rPr lang="el-GR" sz="1600" dirty="0" smtClean="0">
                <a:latin typeface="Times New Roman" panose="02020603050405020304" pitchFamily="18" charset="0"/>
                <a:cs typeface="Times New Roman" panose="02020603050405020304" pitchFamily="18" charset="0"/>
              </a:rPr>
              <a:t>' ο βοριάς τα βάρεσε, </a:t>
            </a:r>
            <a:r>
              <a:rPr lang="el-GR" sz="1600" dirty="0" err="1" smtClean="0">
                <a:latin typeface="Times New Roman" panose="02020603050405020304" pitchFamily="18" charset="0"/>
                <a:cs typeface="Times New Roman" panose="02020603050405020304" pitchFamily="18" charset="0"/>
              </a:rPr>
              <a:t>μηδ</a:t>
            </a:r>
            <a:r>
              <a:rPr lang="el-GR" sz="1600" dirty="0" smtClean="0">
                <a:latin typeface="Times New Roman" panose="02020603050405020304" pitchFamily="18" charset="0"/>
                <a:cs typeface="Times New Roman" panose="02020603050405020304" pitchFamily="18" charset="0"/>
              </a:rPr>
              <a:t>' η νοτιά τα πήρε.</a:t>
            </a:r>
            <a:br>
              <a:rPr lang="el-GR" sz="1600" dirty="0" smtClean="0">
                <a:latin typeface="Times New Roman" panose="02020603050405020304" pitchFamily="18" charset="0"/>
                <a:cs typeface="Times New Roman" panose="02020603050405020304" pitchFamily="18" charset="0"/>
              </a:rPr>
            </a:br>
            <a:r>
              <a:rPr lang="el-GR" sz="1600" dirty="0" smtClean="0"/>
              <a:t>Όταν η απάντηση ακολουθεί αμέσως την ερώτηση.</a:t>
            </a:r>
            <a:br>
              <a:rPr lang="el-GR" sz="1600" dirty="0" smtClean="0"/>
            </a:br>
            <a:r>
              <a:rPr lang="el-GR" sz="1600" dirty="0" smtClean="0"/>
              <a:t>Π.χ</a:t>
            </a:r>
            <a:r>
              <a:rPr lang="el-GR" sz="1600" dirty="0"/>
              <a:t>. -Κυράδες, τι λογιάζετε, κυράδες, τι τηράτε; </a:t>
            </a:r>
            <a:br>
              <a:rPr lang="el-GR" sz="1600" dirty="0"/>
            </a:br>
            <a:r>
              <a:rPr lang="el-GR" sz="1600" dirty="0"/>
              <a:t>-Εμείς είμαστε </a:t>
            </a:r>
            <a:r>
              <a:rPr lang="el-GR" sz="1600" dirty="0" err="1"/>
              <a:t>κλέφτισες</a:t>
            </a:r>
            <a:r>
              <a:rPr lang="el-GR" sz="1600" dirty="0"/>
              <a:t>, γυναίκες των </a:t>
            </a:r>
            <a:r>
              <a:rPr lang="el-GR" sz="1600" dirty="0" err="1"/>
              <a:t>Λαζαίων</a:t>
            </a:r>
            <a:r>
              <a:rPr lang="el-GR" sz="1600" dirty="0" smtClean="0"/>
              <a:t>.</a:t>
            </a:r>
            <a:br>
              <a:rPr lang="el-GR" sz="1600" dirty="0" smtClean="0"/>
            </a:br>
            <a:endParaRPr lang="el-GR" sz="18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4221088"/>
            <a:ext cx="4038600" cy="2133836"/>
          </a:xfrm>
        </p:spPr>
        <p:txBody>
          <a:bodyPr>
            <a:normAutofit fontScale="62500" lnSpcReduction="2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 </a:t>
            </a:r>
            <a:r>
              <a:rPr lang="el-GR" sz="2900" dirty="0">
                <a:latin typeface="Times New Roman" panose="02020603050405020304" pitchFamily="18" charset="0"/>
                <a:cs typeface="Times New Roman" panose="02020603050405020304" pitchFamily="18" charset="0"/>
              </a:rPr>
              <a:t>αφού σταδιακά αποκαλύπτεται η (συνήθως απροσδόκητη) πραγματικότητα. Ενισχύεται και η θεατρικότητα.</a:t>
            </a:r>
          </a:p>
        </p:txBody>
      </p:sp>
      <p:sp>
        <p:nvSpPr>
          <p:cNvPr id="11" name="Θέση περιεχομένου 10"/>
          <p:cNvSpPr>
            <a:spLocks noGrp="1"/>
          </p:cNvSpPr>
          <p:nvPr>
            <p:ph sz="half" idx="2"/>
          </p:nvPr>
        </p:nvSpPr>
        <p:spPr>
          <a:xfrm>
            <a:off x="4648200" y="4221088"/>
            <a:ext cx="4038600" cy="213383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8368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088232"/>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ΣΧΕΤΙΚΑ ΜΕ ΤΗΝ </a:t>
            </a:r>
            <a:r>
              <a:rPr lang="el-GR" sz="1800" b="1" dirty="0">
                <a:latin typeface="Times New Roman" panose="02020603050405020304" pitchFamily="18" charset="0"/>
                <a:cs typeface="Times New Roman" panose="02020603050405020304" pitchFamily="18" charset="0"/>
              </a:rPr>
              <a:t>ΠΛΗΡΟΤΗΤΑ ΤΟΥ ΛΟΓΟΥ: </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Ρητορική ερώτηση:</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διατυπώνεται μια ερώτηση, η οποία δεν αναμένεται να απαντηθεί, γιατί η απάντηση είναι περιττή ως αυτονόητη</a:t>
            </a:r>
            <a:r>
              <a:rPr lang="el-GR" sz="1600" dirty="0" smtClean="0">
                <a:latin typeface="Times New Roman" panose="02020603050405020304" pitchFamily="18" charset="0"/>
                <a:cs typeface="Times New Roman" panose="02020603050405020304" pitchFamily="18" charset="0"/>
              </a:rPr>
              <a:t>.</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-Ἄ! κύριε, κύριε </a:t>
            </a:r>
            <a:r>
              <a:rPr lang="el-GR" sz="1600" dirty="0" err="1">
                <a:latin typeface="Times New Roman" panose="02020603050405020304" pitchFamily="18" charset="0"/>
                <a:cs typeface="Times New Roman" panose="02020603050405020304" pitchFamily="18" charset="0"/>
              </a:rPr>
              <a:t>Μαλακάση</a:t>
            </a:r>
            <a:r>
              <a:rPr lang="el-GR" sz="1600" dirty="0">
                <a:latin typeface="Times New Roman" panose="02020603050405020304" pitchFamily="18" charset="0"/>
                <a:cs typeface="Times New Roman" panose="02020603050405020304" pitchFamily="18" charset="0"/>
              </a:rPr>
              <a:t>,</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ποιός </a:t>
            </a:r>
            <a:r>
              <a:rPr lang="el-GR" sz="1600" dirty="0" err="1">
                <a:latin typeface="Times New Roman" panose="02020603050405020304" pitchFamily="18" charset="0"/>
                <a:cs typeface="Times New Roman" panose="02020603050405020304" pitchFamily="18" charset="0"/>
              </a:rPr>
              <a:t>θά</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βρεθεῖ</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νά</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μᾶς</a:t>
            </a:r>
            <a:r>
              <a:rPr lang="el-GR" sz="1600" dirty="0">
                <a:latin typeface="Times New Roman" panose="02020603050405020304" pitchFamily="18" charset="0"/>
                <a:cs typeface="Times New Roman" panose="02020603050405020304" pitchFamily="18" charset="0"/>
              </a:rPr>
              <a:t> δικάσει,</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μικρόν </a:t>
            </a:r>
            <a:r>
              <a:rPr lang="el-GR" sz="1600" dirty="0" err="1">
                <a:latin typeface="Times New Roman" panose="02020603050405020304" pitchFamily="18" charset="0"/>
                <a:cs typeface="Times New Roman" panose="02020603050405020304" pitchFamily="18" charset="0"/>
              </a:rPr>
              <a:t>ἐμέ</a:t>
            </a:r>
            <a:r>
              <a:rPr lang="el-GR" sz="1600" dirty="0">
                <a:latin typeface="Times New Roman" panose="02020603050405020304" pitchFamily="18" charset="0"/>
                <a:cs typeface="Times New Roman" panose="02020603050405020304" pitchFamily="18" charset="0"/>
              </a:rPr>
              <a:t> κι </a:t>
            </a:r>
            <a:r>
              <a:rPr lang="el-GR" sz="1600" dirty="0" err="1">
                <a:latin typeface="Times New Roman" panose="02020603050405020304" pitchFamily="18" charset="0"/>
                <a:cs typeface="Times New Roman" panose="02020603050405020304" pitchFamily="18" charset="0"/>
              </a:rPr>
              <a:t>ἐσᾶς</a:t>
            </a:r>
            <a:r>
              <a:rPr lang="el-GR" sz="1600" dirty="0">
                <a:latin typeface="Times New Roman" panose="02020603050405020304" pitchFamily="18" charset="0"/>
                <a:cs typeface="Times New Roman" panose="02020603050405020304" pitchFamily="18" charset="0"/>
              </a:rPr>
              <a:t> μεγάλο,</a:t>
            </a:r>
            <a:br>
              <a:rPr lang="el-GR" sz="1600" dirty="0">
                <a:latin typeface="Times New Roman" panose="02020603050405020304" pitchFamily="18" charset="0"/>
                <a:cs typeface="Times New Roman" panose="02020603050405020304" pitchFamily="18" charset="0"/>
              </a:rPr>
            </a:br>
            <a:r>
              <a:rPr lang="el-GR" sz="1600" dirty="0" err="1">
                <a:latin typeface="Times New Roman" panose="02020603050405020304" pitchFamily="18" charset="0"/>
                <a:cs typeface="Times New Roman" panose="02020603050405020304" pitchFamily="18" charset="0"/>
              </a:rPr>
              <a:t>ἴδια</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τόν</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ἕνα</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καί</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τόν</a:t>
            </a:r>
            <a:r>
              <a:rPr lang="el-GR" sz="1600" dirty="0">
                <a:latin typeface="Times New Roman" panose="02020603050405020304" pitchFamily="18" charset="0"/>
                <a:cs typeface="Times New Roman" panose="02020603050405020304" pitchFamily="18" charset="0"/>
              </a:rPr>
              <a:t> </a:t>
            </a:r>
            <a:r>
              <a:rPr lang="el-GR" sz="1600" dirty="0" err="1">
                <a:latin typeface="Times New Roman" panose="02020603050405020304" pitchFamily="18" charset="0"/>
                <a:cs typeface="Times New Roman" panose="02020603050405020304" pitchFamily="18" charset="0"/>
              </a:rPr>
              <a:t>ἄλλο</a:t>
            </a:r>
            <a:r>
              <a:rPr lang="el-GR" sz="1600" dirty="0" smtClean="0">
                <a:latin typeface="Times New Roman" panose="02020603050405020304" pitchFamily="18" charset="0"/>
                <a:cs typeface="Times New Roman" panose="02020603050405020304" pitchFamily="18" charset="0"/>
              </a:rPr>
              <a:t>;</a:t>
            </a:r>
            <a:endParaRPr lang="el-GR" sz="18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140968"/>
            <a:ext cx="4038600" cy="321395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a:t>
            </a:r>
            <a:r>
              <a:rPr lang="el-GR" sz="29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068960"/>
            <a:ext cx="4038600" cy="328596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 </a:t>
            </a:r>
            <a:r>
              <a:rPr lang="el-GR" sz="2800" dirty="0" smtClean="0">
                <a:latin typeface="Times New Roman" panose="02020603050405020304" pitchFamily="18" charset="0"/>
                <a:cs typeface="Times New Roman" panose="02020603050405020304" pitchFamily="18" charset="0"/>
              </a:rPr>
              <a:t>νόημα, καθώς οδηγεί τον δέκτη στο συμπέρασμα που υπονοείται από τον πομπό.</a:t>
            </a: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39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569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420656"/>
          </a:xfrm>
        </p:spPr>
        <p:txBody>
          <a:bodyPr>
            <a:noAutofit/>
          </a:bodyPr>
          <a:lstStyle/>
          <a:p>
            <a:pPr algn="ctr"/>
            <a:r>
              <a:rPr lang="el-GR" sz="2800" dirty="0" smtClean="0">
                <a:latin typeface="Times New Roman" panose="02020603050405020304" pitchFamily="18" charset="0"/>
                <a:cs typeface="Times New Roman" panose="02020603050405020304" pitchFamily="18" charset="0"/>
              </a:rPr>
              <a:t>ΚΑΤΗΓΟΡΙΕΣ ΣΧΗΜΑΤΩΝ ΛΟΓΟΥ</a:t>
            </a:r>
            <a:endParaRPr lang="el-GR" sz="4000" dirty="0">
              <a:latin typeface="Times New Roman" panose="02020603050405020304" pitchFamily="18" charset="0"/>
              <a:cs typeface="Times New Roman" panose="02020603050405020304" pitchFamily="18" charset="0"/>
            </a:endParaRPr>
          </a:p>
        </p:txBody>
      </p:sp>
      <p:sp>
        <p:nvSpPr>
          <p:cNvPr id="3" name="Θέση υποσέλιδου 2"/>
          <p:cNvSpPr>
            <a:spLocks noGrp="1"/>
          </p:cNvSpPr>
          <p:nvPr>
            <p:ph type="ftr" sz="quarter" idx="11"/>
          </p:nvPr>
        </p:nvSpPr>
        <p:spPr>
          <a:xfrm>
            <a:off x="2667000" y="6453336"/>
            <a:ext cx="3352800" cy="268139"/>
          </a:xfrm>
        </p:spPr>
        <p:txBody>
          <a:bodyPr/>
          <a:lstStyle/>
          <a:p>
            <a:pPr algn="ctr"/>
            <a:r>
              <a:rPr lang="el-GR" dirty="0" smtClean="0"/>
              <a:t>ΕΠΙΜΕΛΕΙΑ: ΠΕΠΕ ΕΥΗ</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630289284"/>
              </p:ext>
            </p:extLst>
          </p:nvPr>
        </p:nvGraphicFramePr>
        <p:xfrm>
          <a:off x="539552" y="1196752"/>
          <a:ext cx="8229600" cy="5120640"/>
        </p:xfrm>
        <a:graphic>
          <a:graphicData uri="http://schemas.openxmlformats.org/drawingml/2006/table">
            <a:tbl>
              <a:tblPr firstRow="1" firstCol="1" bandRow="1">
                <a:tableStyleId>{912C8C85-51F0-491E-9774-3900AFEF0FD7}</a:tableStyleId>
              </a:tblPr>
              <a:tblGrid>
                <a:gridCol w="1728192"/>
                <a:gridCol w="2088232"/>
                <a:gridCol w="2520280"/>
                <a:gridCol w="1892896"/>
              </a:tblGrid>
              <a:tr h="352591">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Α. Σχετικά με τη θέση των λέξεων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Β. Σχετικά με τη γραμματική συμφωνία των λέξεων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Γ. Σχετικά με την πληρότητα του λόγου</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1" dirty="0">
                          <a:solidFill>
                            <a:schemeClr val="tx1"/>
                          </a:solidFill>
                          <a:effectLst/>
                          <a:latin typeface="Times New Roman" panose="02020603050405020304" pitchFamily="18" charset="0"/>
                          <a:cs typeface="Times New Roman" panose="02020603050405020304" pitchFamily="18" charset="0"/>
                        </a:rPr>
                        <a:t>Δ. Σχετικά με τη σημασία λέξεων ή φράσεων</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1. Υπερβατό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1. Κατά το νοούμενο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indent="0">
                        <a:lnSpc>
                          <a:spcPct val="100000"/>
                        </a:lnSpc>
                        <a:spcAft>
                          <a:spcPts val="0"/>
                        </a:spcAft>
                        <a:buNone/>
                      </a:pPr>
                      <a:r>
                        <a:rPr lang="el-GR" sz="1200" b="0" dirty="0" smtClean="0">
                          <a:effectLst/>
                          <a:latin typeface="Times New Roman" panose="02020603050405020304" pitchFamily="18" charset="0"/>
                          <a:cs typeface="Times New Roman" panose="02020603050405020304" pitchFamily="18" charset="0"/>
                        </a:rPr>
                        <a:t>1. Έλλειψη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indent="0">
                        <a:lnSpc>
                          <a:spcPct val="100000"/>
                        </a:lnSpc>
                        <a:spcAft>
                          <a:spcPts val="0"/>
                        </a:spcAft>
                        <a:buNone/>
                      </a:pPr>
                      <a:r>
                        <a:rPr lang="el-GR" sz="1200" b="0" dirty="0" smtClean="0">
                          <a:effectLst/>
                          <a:latin typeface="Times New Roman" panose="02020603050405020304" pitchFamily="18" charset="0"/>
                          <a:ea typeface="Calibri"/>
                          <a:cs typeface="Times New Roman" panose="02020603050405020304" pitchFamily="18" charset="0"/>
                        </a:rPr>
                        <a:t>1. Μεταφορά</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2. Πρωθύστερο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2. </a:t>
                      </a:r>
                      <a:r>
                        <a:rPr lang="el-GR" sz="1200" b="0" dirty="0" err="1">
                          <a:effectLst/>
                          <a:latin typeface="Times New Roman" panose="02020603050405020304" pitchFamily="18" charset="0"/>
                          <a:cs typeface="Times New Roman" panose="02020603050405020304" pitchFamily="18" charset="0"/>
                        </a:rPr>
                        <a:t>Σύμφυρση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2. Σχήμα από κοινού</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2. Παρομοίωση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r>
                        <a:rPr lang="el-GR" sz="1200" b="0" dirty="0" smtClean="0">
                          <a:latin typeface="Times New Roman" panose="02020603050405020304" pitchFamily="18" charset="0"/>
                          <a:cs typeface="Times New Roman" panose="02020603050405020304" pitchFamily="18" charset="0"/>
                        </a:rPr>
                        <a:t>3. Αναστροφή</a:t>
                      </a:r>
                      <a:endParaRPr lang="el-GR" sz="1200" b="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3. Ανακόλουθο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3. Σχήμα εξ αναλόγου</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3. Προσωποποίηση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4</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Χιαστό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4. </a:t>
                      </a:r>
                      <a:r>
                        <a:rPr lang="el-GR" sz="1200" b="0" dirty="0" err="1">
                          <a:effectLst/>
                          <a:latin typeface="Times New Roman" panose="02020603050405020304" pitchFamily="18" charset="0"/>
                          <a:cs typeface="Times New Roman" panose="02020603050405020304" pitchFamily="18" charset="0"/>
                        </a:rPr>
                        <a:t>Καθ΄</a:t>
                      </a:r>
                      <a:r>
                        <a:rPr lang="el-GR" sz="1200" b="0" dirty="0">
                          <a:effectLst/>
                          <a:latin typeface="Times New Roman" panose="02020603050405020304" pitchFamily="18" charset="0"/>
                          <a:cs typeface="Times New Roman" panose="02020603050405020304" pitchFamily="18" charset="0"/>
                        </a:rPr>
                        <a:t> όλον και μέρος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4. Σχήμα εξ αντιθέτου</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4. Κατεξοχήν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smtClean="0">
                          <a:effectLst/>
                          <a:latin typeface="Times New Roman" panose="02020603050405020304" pitchFamily="18" charset="0"/>
                          <a:cs typeface="Times New Roman" panose="02020603050405020304" pitchFamily="18" charset="0"/>
                        </a:rPr>
                        <a:t>5. </a:t>
                      </a:r>
                      <a:r>
                        <a:rPr lang="el-GR" sz="1200" b="0" dirty="0">
                          <a:effectLst/>
                          <a:latin typeface="Times New Roman" panose="02020603050405020304" pitchFamily="18" charset="0"/>
                          <a:cs typeface="Times New Roman" panose="02020603050405020304" pitchFamily="18" charset="0"/>
                        </a:rPr>
                        <a:t>Κύκλος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5. Έλξη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r>
                        <a:rPr lang="el-GR" sz="1200" dirty="0" smtClean="0">
                          <a:latin typeface="Times New Roman" panose="02020603050405020304" pitchFamily="18" charset="0"/>
                          <a:cs typeface="Times New Roman" panose="02020603050405020304" pitchFamily="18" charset="0"/>
                        </a:rPr>
                        <a:t>5. Ζεύγμα</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5. Λιτότητα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6</a:t>
                      </a:r>
                      <a:r>
                        <a:rPr lang="el-GR" sz="1200" b="0" dirty="0" smtClean="0">
                          <a:effectLst/>
                          <a:latin typeface="Times New Roman" panose="02020603050405020304" pitchFamily="18" charset="0"/>
                          <a:cs typeface="Times New Roman" panose="02020603050405020304" pitchFamily="18" charset="0"/>
                        </a:rPr>
                        <a:t>. Παρήχηση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6. Υπαλλαγή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6. Αποσιώπηση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6. Ειρωνεία τραγική/λεκτική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r>
                        <a:rPr lang="el-GR" sz="1200" b="0" dirty="0" smtClean="0">
                          <a:latin typeface="Times New Roman" panose="02020603050405020304" pitchFamily="18" charset="0"/>
                          <a:cs typeface="Times New Roman" panose="02020603050405020304" pitchFamily="18" charset="0"/>
                        </a:rPr>
                        <a:t>7. Παρονομασία</a:t>
                      </a:r>
                      <a:endParaRPr lang="el-GR" sz="1200" b="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7. Πρόληψη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7. Κλιμακωτό</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7.</a:t>
                      </a:r>
                      <a:r>
                        <a:rPr lang="el-GR" sz="1200" b="0" baseline="0" dirty="0" smtClean="0">
                          <a:effectLst/>
                          <a:latin typeface="Times New Roman" panose="02020603050405020304" pitchFamily="18" charset="0"/>
                          <a:ea typeface="Calibri"/>
                          <a:cs typeface="Times New Roman" panose="02020603050405020304" pitchFamily="18" charset="0"/>
                        </a:rPr>
                        <a:t> Ευφημισμός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8</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Ομοιοτέλευτο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8. Νόμος των τριών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8.Υπερβολή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a:effectLst/>
                          <a:latin typeface="Times New Roman" panose="02020603050405020304" pitchFamily="18" charset="0"/>
                          <a:cs typeface="Times New Roman" panose="02020603050405020304" pitchFamily="18" charset="0"/>
                        </a:rPr>
                        <a:t>9</a:t>
                      </a:r>
                      <a:r>
                        <a:rPr lang="el-GR" sz="1200" b="0" dirty="0" smtClean="0">
                          <a:effectLst/>
                          <a:latin typeface="Times New Roman" panose="02020603050405020304" pitchFamily="18" charset="0"/>
                          <a:cs typeface="Times New Roman" panose="02020603050405020304" pitchFamily="18" charset="0"/>
                        </a:rPr>
                        <a:t>. </a:t>
                      </a:r>
                      <a:r>
                        <a:rPr lang="el-GR" sz="1200" b="0" dirty="0">
                          <a:effectLst/>
                          <a:latin typeface="Times New Roman" panose="02020603050405020304" pitchFamily="18" charset="0"/>
                          <a:cs typeface="Times New Roman" panose="02020603050405020304" pitchFamily="18" charset="0"/>
                        </a:rPr>
                        <a:t>Ασύνδετο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9.</a:t>
                      </a:r>
                      <a:r>
                        <a:rPr lang="el-GR" sz="1200" b="0" baseline="0" dirty="0" smtClean="0">
                          <a:effectLst/>
                          <a:latin typeface="Times New Roman" panose="02020603050405020304" pitchFamily="18" charset="0"/>
                          <a:ea typeface="Calibri"/>
                          <a:cs typeface="Times New Roman" panose="02020603050405020304" pitchFamily="18" charset="0"/>
                        </a:rPr>
                        <a:t> Πλεονασμός</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9. Αλληγορία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r>
                        <a:rPr lang="el-GR" sz="1200" b="0" dirty="0" smtClean="0">
                          <a:effectLst/>
                          <a:latin typeface="Times New Roman" panose="02020603050405020304" pitchFamily="18" charset="0"/>
                          <a:cs typeface="Times New Roman" panose="02020603050405020304" pitchFamily="18" charset="0"/>
                        </a:rPr>
                        <a:t>10. </a:t>
                      </a:r>
                      <a:r>
                        <a:rPr lang="el-GR" sz="1200" b="0" dirty="0">
                          <a:effectLst/>
                          <a:latin typeface="Times New Roman" panose="02020603050405020304" pitchFamily="18" charset="0"/>
                          <a:cs typeface="Times New Roman" panose="02020603050405020304" pitchFamily="18" charset="0"/>
                        </a:rPr>
                        <a:t>Πολυσύνδετο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10. Εκ</a:t>
                      </a:r>
                      <a:r>
                        <a:rPr lang="el-GR" sz="1200" b="0" baseline="0" dirty="0" smtClean="0">
                          <a:effectLst/>
                          <a:latin typeface="Times New Roman" panose="02020603050405020304" pitchFamily="18" charset="0"/>
                          <a:ea typeface="Calibri"/>
                          <a:cs typeface="Times New Roman" panose="02020603050405020304" pitchFamily="18" charset="0"/>
                        </a:rPr>
                        <a:t> παραλλήλου</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10. Έμφαση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smtClean="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11. </a:t>
                      </a:r>
                      <a:r>
                        <a:rPr lang="el-GR" sz="1200" b="0" dirty="0" err="1" smtClean="0">
                          <a:effectLst/>
                          <a:latin typeface="Times New Roman" panose="02020603050405020304" pitchFamily="18" charset="0"/>
                          <a:ea typeface="Calibri"/>
                          <a:cs typeface="Times New Roman" panose="02020603050405020304" pitchFamily="18" charset="0"/>
                        </a:rPr>
                        <a:t>Πέρίφραση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11. Αντίθεση</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12. Εν</a:t>
                      </a:r>
                      <a:r>
                        <a:rPr lang="el-GR" sz="1200" b="0" baseline="0" dirty="0" smtClean="0">
                          <a:effectLst/>
                          <a:latin typeface="Times New Roman" panose="02020603050405020304" pitchFamily="18" charset="0"/>
                          <a:ea typeface="Calibri"/>
                          <a:cs typeface="Times New Roman" panose="02020603050405020304" pitchFamily="18" charset="0"/>
                        </a:rPr>
                        <a:t> δια δυοίν</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12. Οξύμωρο</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13. Επανάληψη</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13. Συνεκδοχή</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14. Αναδίπλωση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spcAft>
                          <a:spcPts val="0"/>
                        </a:spcAft>
                      </a:pPr>
                      <a:r>
                        <a:rPr lang="el-GR" sz="1200" b="0" dirty="0" smtClean="0">
                          <a:effectLst/>
                          <a:latin typeface="Times New Roman" panose="02020603050405020304" pitchFamily="18" charset="0"/>
                          <a:ea typeface="Calibri"/>
                          <a:cs typeface="Times New Roman" panose="02020603050405020304" pitchFamily="18" charset="0"/>
                        </a:rPr>
                        <a:t>14. Μετωνυμία</a:t>
                      </a: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15. Επαναφορά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r>
                        <a:rPr lang="el-GR" sz="1200" dirty="0" smtClean="0">
                          <a:latin typeface="Times New Roman" panose="02020603050405020304" pitchFamily="18" charset="0"/>
                          <a:cs typeface="Times New Roman" panose="02020603050405020304" pitchFamily="18" charset="0"/>
                        </a:rPr>
                        <a:t>15. Αντονομασία</a:t>
                      </a:r>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16. </a:t>
                      </a:r>
                      <a:r>
                        <a:rPr kumimoji="0" lang="el-GR" sz="1200" b="0" kern="1200" dirty="0" err="1" smtClean="0">
                          <a:solidFill>
                            <a:schemeClr val="tx1"/>
                          </a:solidFill>
                          <a:effectLst/>
                          <a:latin typeface="Times New Roman" panose="02020603050405020304" pitchFamily="18" charset="0"/>
                          <a:ea typeface="+mn-ea"/>
                          <a:cs typeface="Times New Roman" panose="02020603050405020304" pitchFamily="18" charset="0"/>
                        </a:rPr>
                        <a:t>Επιφορά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17. Υποφορά και ανθυποφορά</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18. Ρητορική</a:t>
                      </a:r>
                      <a:r>
                        <a:rPr kumimoji="0" lang="el-GR" sz="1200" b="0" kern="1200" baseline="0" dirty="0" smtClean="0">
                          <a:solidFill>
                            <a:schemeClr val="tx1"/>
                          </a:solidFill>
                          <a:effectLst/>
                          <a:latin typeface="Times New Roman" panose="02020603050405020304" pitchFamily="18" charset="0"/>
                          <a:ea typeface="+mn-ea"/>
                          <a:cs typeface="Times New Roman" panose="02020603050405020304" pitchFamily="18" charset="0"/>
                        </a:rPr>
                        <a:t> ερώτηση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19. Άρση Θέση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r>
                        <a:rPr kumimoji="0" lang="el-GR" sz="1200" b="0" kern="1200" dirty="0" smtClean="0">
                          <a:solidFill>
                            <a:schemeClr val="tx1"/>
                          </a:solidFill>
                          <a:effectLst/>
                          <a:latin typeface="Times New Roman" panose="02020603050405020304" pitchFamily="18" charset="0"/>
                          <a:ea typeface="+mn-ea"/>
                          <a:cs typeface="Times New Roman" panose="02020603050405020304" pitchFamily="18" charset="0"/>
                        </a:rPr>
                        <a:t>20.</a:t>
                      </a:r>
                      <a:r>
                        <a:rPr kumimoji="0" lang="el-GR" sz="1200" b="0" kern="1200" baseline="0" dirty="0" smtClean="0">
                          <a:solidFill>
                            <a:schemeClr val="tx1"/>
                          </a:solidFill>
                          <a:effectLst/>
                          <a:latin typeface="Times New Roman" panose="02020603050405020304" pitchFamily="18" charset="0"/>
                          <a:ea typeface="+mn-ea"/>
                          <a:cs typeface="Times New Roman" panose="02020603050405020304" pitchFamily="18" charset="0"/>
                        </a:rPr>
                        <a:t> Επιφώνηση / Αναφώνηση</a:t>
                      </a: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176295">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0000"/>
                      </a:schemeClr>
                    </a:solidFill>
                  </a:tcPr>
                </a:tc>
                <a:tc>
                  <a:txBody>
                    <a:bodyPr/>
                    <a:lstStyle/>
                    <a:p>
                      <a:pPr>
                        <a:lnSpc>
                          <a:spcPct val="100000"/>
                        </a:lnSpc>
                        <a:spcAft>
                          <a:spcPts val="0"/>
                        </a:spcAft>
                      </a:pPr>
                      <a:endParaRPr lang="el-GR" sz="1200" b="0" dirty="0">
                        <a:effectLst/>
                        <a:latin typeface="Times New Roman" panose="02020603050405020304" pitchFamily="18" charset="0"/>
                        <a:ea typeface="Calibri"/>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algn="l" rtl="0" eaLnBrk="1" latinLnBrk="0" hangingPunct="1">
                        <a:lnSpc>
                          <a:spcPct val="100000"/>
                        </a:lnSpc>
                        <a:spcAft>
                          <a:spcPts val="0"/>
                        </a:spcAft>
                      </a:pPr>
                      <a:endParaRPr kumimoji="0" lang="el-GR" sz="12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endParaRPr lang="el-GR" sz="1200" dirty="0">
                        <a:latin typeface="Times New Roman" panose="02020603050405020304" pitchFamily="18"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solidFill>
                      <a:schemeClr val="accent5">
                        <a:lumMod val="20000"/>
                        <a:lumOff val="80000"/>
                      </a:schemeClr>
                    </a:solidFill>
                  </a:tcPr>
                </a:tc>
              </a:tr>
            </a:tbl>
          </a:graphicData>
        </a:graphic>
      </p:graphicFrame>
      <p:sp>
        <p:nvSpPr>
          <p:cNvPr id="5" name="Θέση αριθμού διαφάνειας 4"/>
          <p:cNvSpPr>
            <a:spLocks noGrp="1"/>
          </p:cNvSpPr>
          <p:nvPr>
            <p:ph type="sldNum" sz="quarter" idx="12"/>
          </p:nvPr>
        </p:nvSpPr>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2276705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ΣΧΕΤΙΚΑ </a:t>
            </a:r>
            <a:r>
              <a:rPr lang="el-GR" sz="1800" b="1" dirty="0">
                <a:latin typeface="Times New Roman" panose="02020603050405020304" pitchFamily="18" charset="0"/>
                <a:cs typeface="Times New Roman" panose="02020603050405020304" pitchFamily="18" charset="0"/>
              </a:rPr>
              <a:t>ΜΕ ΤΗΝ ΠΛΗΡΟΤΗΤΑ ΤΟΥ ΛΟΓΟΥ: </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Άρση &amp; Θέση:</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πρώτα λέγεται τι δεν είναι κάτι ή τι δε συμβαίνει και αμέσως μετά τι είναι ή τι συμβαίνει..</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-Εγώ δεν είμαι Τούρκος ουδέ </a:t>
            </a:r>
            <a:r>
              <a:rPr lang="el-GR" sz="1600" dirty="0" err="1">
                <a:latin typeface="Times New Roman" panose="02020603050405020304" pitchFamily="18" charset="0"/>
                <a:cs typeface="Times New Roman" panose="02020603050405020304" pitchFamily="18" charset="0"/>
              </a:rPr>
              <a:t>Κόνιαρος</a:t>
            </a:r>
            <a:r>
              <a:rPr lang="el-GR" sz="1600" dirty="0">
                <a:latin typeface="Times New Roman" panose="02020603050405020304" pitchFamily="18" charset="0"/>
                <a:cs typeface="Times New Roman" panose="02020603050405020304" pitchFamily="18" charset="0"/>
              </a:rPr>
              <a:t>, / είμαι καλογεράκι απ' </a:t>
            </a:r>
            <a:r>
              <a:rPr lang="el-GR" sz="1600" dirty="0" err="1">
                <a:latin typeface="Times New Roman" panose="02020603050405020304" pitchFamily="18" charset="0"/>
                <a:cs typeface="Times New Roman" panose="02020603050405020304" pitchFamily="18" charset="0"/>
              </a:rPr>
              <a:t>ασκηταριό</a:t>
            </a:r>
            <a:r>
              <a:rPr lang="el-GR" sz="1600" dirty="0">
                <a:latin typeface="Times New Roman" panose="02020603050405020304" pitchFamily="18" charset="0"/>
                <a:cs typeface="Times New Roman" panose="02020603050405020304" pitchFamily="18" charset="0"/>
              </a:rPr>
              <a:t>.</a:t>
            </a:r>
            <a:endParaRPr lang="el-GR" sz="18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348880"/>
            <a:ext cx="4038600" cy="400604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a:t>
            </a:r>
            <a:r>
              <a:rPr lang="el-GR" sz="29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20888"/>
            <a:ext cx="4038600" cy="393403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a:t>
            </a:r>
            <a:r>
              <a:rPr lang="el-GR" sz="2800" dirty="0" smtClean="0">
                <a:latin typeface="Times New Roman" panose="02020603050405020304" pitchFamily="18" charset="0"/>
                <a:cs typeface="Times New Roman" panose="02020603050405020304" pitchFamily="18" charset="0"/>
              </a:rPr>
              <a:t>έμφαση </a:t>
            </a:r>
            <a:r>
              <a:rPr lang="el-GR" sz="2800" dirty="0">
                <a:latin typeface="Times New Roman" panose="02020603050405020304" pitchFamily="18" charset="0"/>
                <a:cs typeface="Times New Roman" panose="02020603050405020304" pitchFamily="18" charset="0"/>
              </a:rPr>
              <a:t>στο γεγονός που ανταποκρίνεται στην πραγματικότητα.</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74702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12168"/>
          </a:xfrm>
          <a:solidFill>
            <a:schemeClr val="accent6"/>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ΣΧΕΤΙΚΑ </a:t>
            </a:r>
            <a:r>
              <a:rPr lang="el-GR" sz="1800" b="1" dirty="0">
                <a:latin typeface="Times New Roman" panose="02020603050405020304" pitchFamily="18" charset="0"/>
                <a:cs typeface="Times New Roman" panose="02020603050405020304" pitchFamily="18" charset="0"/>
              </a:rPr>
              <a:t>ΜΕ ΤΗΝ ΠΛΗΡΟΤΗΤΑ ΤΟΥ ΛΟΓΟΥ: </a:t>
            </a:r>
            <a:br>
              <a:rPr lang="el-GR" sz="1800" b="1" dirty="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Αναφώνηση / Επιφώνηση</a:t>
            </a:r>
            <a:r>
              <a:rPr lang="el-GR" sz="1800" b="1" dirty="0" smtClean="0">
                <a:latin typeface="Times New Roman" panose="02020603050405020304" pitchFamily="18" charset="0"/>
                <a:cs typeface="Times New Roman" panose="02020603050405020304" pitchFamily="18" charset="0"/>
              </a:rPr>
              <a:t>:</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λέγεται μια λέξη ή φράση </a:t>
            </a:r>
            <a:r>
              <a:rPr lang="el-GR" sz="1600" dirty="0" err="1">
                <a:latin typeface="Times New Roman" panose="02020603050405020304" pitchFamily="18" charset="0"/>
                <a:cs typeface="Times New Roman" panose="02020603050405020304" pitchFamily="18" charset="0"/>
              </a:rPr>
              <a:t>επιφωνηματική</a:t>
            </a:r>
            <a:r>
              <a:rPr lang="el-GR" sz="1600" dirty="0">
                <a:latin typeface="Times New Roman" panose="02020603050405020304" pitchFamily="18" charset="0"/>
                <a:cs typeface="Times New Roman" panose="02020603050405020304" pitchFamily="18" charset="0"/>
              </a:rPr>
              <a:t>, που φανερώνει τη συναισθηματική κατάσταση αυτού που μιλάει ή γράφει...</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-Συμφορά! σε θυμούμαι </a:t>
            </a:r>
            <a:r>
              <a:rPr lang="el-GR" sz="1600" dirty="0" err="1">
                <a:latin typeface="Times New Roman" panose="02020603050405020304" pitchFamily="18" charset="0"/>
                <a:cs typeface="Times New Roman" panose="02020603050405020304" pitchFamily="18" charset="0"/>
              </a:rPr>
              <a:t>εκαθόσουν</a:t>
            </a:r>
            <a:r>
              <a:rPr lang="el-GR" sz="1600" dirty="0">
                <a:latin typeface="Times New Roman" panose="02020603050405020304" pitchFamily="18" charset="0"/>
                <a:cs typeface="Times New Roman" panose="02020603050405020304" pitchFamily="18" charset="0"/>
              </a:rPr>
              <a:t> στο πλευρό μου με πρόσωπο αχνό.</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-Μάνα μου, σκιάζομαι πολύ!</a:t>
            </a:r>
          </a:p>
        </p:txBody>
      </p:sp>
      <p:sp>
        <p:nvSpPr>
          <p:cNvPr id="10" name="Θέση περιεχομένου 9"/>
          <p:cNvSpPr>
            <a:spLocks noGrp="1"/>
          </p:cNvSpPr>
          <p:nvPr>
            <p:ph sz="half" idx="1"/>
          </p:nvPr>
        </p:nvSpPr>
        <p:spPr>
          <a:xfrm>
            <a:off x="457200" y="2564904"/>
            <a:ext cx="4038600" cy="379002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a:t>
            </a:r>
            <a:r>
              <a:rPr lang="el-GR" sz="2900" dirty="0" smtClean="0">
                <a:latin typeface="Times New Roman" panose="02020603050405020304" pitchFamily="18" charset="0"/>
                <a:cs typeface="Times New Roman" panose="02020603050405020304" pitchFamily="18" charset="0"/>
              </a:rPr>
              <a:t>γεγονός 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564904"/>
            <a:ext cx="4038600" cy="3790020"/>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a:t>
            </a:r>
            <a:r>
              <a:rPr lang="el-GR" sz="2800" dirty="0" smtClean="0">
                <a:latin typeface="Times New Roman" panose="02020603050405020304" pitchFamily="18" charset="0"/>
                <a:cs typeface="Times New Roman" panose="02020603050405020304" pitchFamily="18" charset="0"/>
              </a:rPr>
              <a:t>έμφαση και </a:t>
            </a:r>
            <a:r>
              <a:rPr lang="el-GR" sz="2800" dirty="0" err="1" smtClean="0">
                <a:latin typeface="Times New Roman" panose="02020603050405020304" pitchFamily="18" charset="0"/>
                <a:cs typeface="Times New Roman" panose="02020603050405020304" pitchFamily="18" charset="0"/>
              </a:rPr>
              <a:t>ναδεικνύεται</a:t>
            </a:r>
            <a:r>
              <a:rPr lang="el-GR"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η συναισθηματική φόρτιση του προσώπου που μιλάει.</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13461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Μεταφορά:</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παρατηρείται </a:t>
            </a:r>
            <a:r>
              <a:rPr lang="el-GR" sz="1600" dirty="0" smtClean="0">
                <a:latin typeface="Times New Roman" panose="02020603050405020304" pitchFamily="18" charset="0"/>
                <a:cs typeface="Times New Roman" panose="02020603050405020304" pitchFamily="18" charset="0"/>
              </a:rPr>
              <a:t>μεταφορά (αλλαγή ή διεύρυνση της σημασίας) </a:t>
            </a:r>
            <a:r>
              <a:rPr lang="el-GR" sz="1600" dirty="0">
                <a:latin typeface="Times New Roman" panose="02020603050405020304" pitchFamily="18" charset="0"/>
                <a:cs typeface="Times New Roman" panose="02020603050405020304" pitchFamily="18" charset="0"/>
              </a:rPr>
              <a:t>μιας λέξης από την κύρια σημασία της σε άλλη μέσα από μια ιδιότητα που είναι κοινή.</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το βάρος των ετών </a:t>
            </a:r>
            <a:r>
              <a:rPr lang="el-GR" sz="1600" dirty="0" smtClean="0">
                <a:latin typeface="Times New Roman" panose="02020603050405020304" pitchFamily="18" charset="0"/>
                <a:cs typeface="Times New Roman" panose="02020603050405020304" pitchFamily="18" charset="0"/>
              </a:rPr>
              <a:t>- ο </a:t>
            </a:r>
            <a:r>
              <a:rPr lang="el-GR" sz="1600" dirty="0">
                <a:latin typeface="Times New Roman" panose="02020603050405020304" pitchFamily="18" charset="0"/>
                <a:cs typeface="Times New Roman" panose="02020603050405020304" pitchFamily="18" charset="0"/>
              </a:rPr>
              <a:t>χειμώνας της ζωής </a:t>
            </a:r>
          </a:p>
        </p:txBody>
      </p:sp>
      <p:sp>
        <p:nvSpPr>
          <p:cNvPr id="10" name="Θέση περιεχομένου 9"/>
          <p:cNvSpPr>
            <a:spLocks noGrp="1"/>
          </p:cNvSpPr>
          <p:nvPr>
            <p:ph sz="half" idx="1"/>
          </p:nvPr>
        </p:nvSpPr>
        <p:spPr>
          <a:xfrm>
            <a:off x="457200" y="2348880"/>
            <a:ext cx="4038600" cy="400604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και οικείο,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sz="2900" dirty="0" smtClean="0">
                <a:latin typeface="Times New Roman" panose="02020603050405020304" pitchFamily="18" charset="0"/>
                <a:cs typeface="Times New Roman" panose="02020603050405020304" pitchFamily="18" charset="0"/>
              </a:rPr>
              <a:t>αναγνώστη.</a:t>
            </a:r>
          </a:p>
        </p:txBody>
      </p:sp>
      <p:sp>
        <p:nvSpPr>
          <p:cNvPr id="11" name="Θέση περιεχομένου 10"/>
          <p:cNvSpPr>
            <a:spLocks noGrp="1"/>
          </p:cNvSpPr>
          <p:nvPr>
            <p:ph sz="half" idx="2"/>
          </p:nvPr>
        </p:nvSpPr>
        <p:spPr>
          <a:xfrm>
            <a:off x="4648200" y="2348880"/>
            <a:ext cx="4038600" cy="400604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Αισθητοποιείται </a:t>
            </a:r>
            <a:r>
              <a:rPr lang="el-GR" dirty="0">
                <a:latin typeface="Times New Roman" panose="02020603050405020304" pitchFamily="18" charset="0"/>
                <a:cs typeface="Times New Roman" panose="02020603050405020304" pitchFamily="18" charset="0"/>
              </a:rPr>
              <a:t>εναργέστερα η κατάσταση στην οποία γίνεται αναφορά.</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16577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512168"/>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Παρομοίωση:</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συγκρίνονται δύο πρόσωπα ή πράγματα ή φαινόμενα που έχουν ομοιότητα μεταξύ τους, για  να τονιστεί η ιδιότητα του ενός. Η παρομοίωση αρχίζει με τις λέξεις σαν, καθώς, όπως και με το σαν να (υποθετική παρομοίωση</a:t>
            </a:r>
            <a:r>
              <a:rPr lang="el-GR" sz="1600" dirty="0" smtClean="0">
                <a:latin typeface="Times New Roman" panose="02020603050405020304" pitchFamily="18" charset="0"/>
                <a:cs typeface="Times New Roman" panose="02020603050405020304" pitchFamily="18" charset="0"/>
              </a:rPr>
              <a:t>)</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Μια θάλασσα μέσα μου σα λίμνη </a:t>
            </a:r>
            <a:r>
              <a:rPr lang="el-GR" sz="1600" dirty="0" err="1">
                <a:latin typeface="Times New Roman" panose="02020603050405020304" pitchFamily="18" charset="0"/>
                <a:cs typeface="Times New Roman" panose="02020603050405020304" pitchFamily="18" charset="0"/>
              </a:rPr>
              <a:t>γλυκόστρωτη</a:t>
            </a:r>
            <a:r>
              <a:rPr lang="el-GR" sz="1600" dirty="0">
                <a:latin typeface="Times New Roman" panose="02020603050405020304" pitchFamily="18" charset="0"/>
                <a:cs typeface="Times New Roman" panose="02020603050405020304" pitchFamily="18" charset="0"/>
              </a:rPr>
              <a:t> / και σαν ωκεανός ανοιχτή και μεγάλη.</a:t>
            </a:r>
          </a:p>
        </p:txBody>
      </p:sp>
      <p:sp>
        <p:nvSpPr>
          <p:cNvPr id="10" name="Θέση περιεχομένου 9"/>
          <p:cNvSpPr>
            <a:spLocks noGrp="1"/>
          </p:cNvSpPr>
          <p:nvPr>
            <p:ph sz="half" idx="1"/>
          </p:nvPr>
        </p:nvSpPr>
        <p:spPr>
          <a:xfrm>
            <a:off x="457200" y="2636912"/>
            <a:ext cx="4038600" cy="371801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και οικείο,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sz="2900" dirty="0" smtClean="0">
                <a:latin typeface="Times New Roman" panose="02020603050405020304" pitchFamily="18" charset="0"/>
                <a:cs typeface="Times New Roman" panose="02020603050405020304" pitchFamily="18" charset="0"/>
              </a:rPr>
              <a:t>αναγνώστη.</a:t>
            </a: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a:latin typeface="Times New Roman" panose="02020603050405020304" pitchFamily="18" charset="0"/>
                <a:cs typeface="Times New Roman" panose="02020603050405020304" pitchFamily="18" charset="0"/>
              </a:rPr>
              <a:t>Αισθητοποιείται εναργέστερα η κατάσταση στην οποία γίνεται αναφορά μέσα από την σύγκρισή της με άλλη πιο οικεία στον δέκτη.</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58906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80120"/>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Προσωποποίηση:</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αποδίδονται ανθρώπινες ιδιότητες σε ζώα, σε αντικείμενα ή αφηρημένες έννοιες.</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Ο Όλυμπος και ο Κίσαβος, τα δυο βουνά μαλώνουν</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060848"/>
            <a:ext cx="4038600" cy="429407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και οικείο,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060848"/>
            <a:ext cx="4038600" cy="429407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smtClean="0">
                <a:latin typeface="Times New Roman" panose="02020603050405020304" pitchFamily="18" charset="0"/>
                <a:cs typeface="Times New Roman" panose="02020603050405020304" pitchFamily="18" charset="0"/>
              </a:rPr>
              <a:t>Αισθητοποιείται εναργέστερα η ανθρώπινη ιδιότητα που αποδίδεται σε κάτι μη ανθρώπινο, το οποίο αποκτά, έτσι, ιδιαίτερη αξία.</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6564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2961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Κατεξοχήν:</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η σημασία μιας λέξης «στενεύει», περιορίζεται και εκφράζει κάτι </a:t>
            </a:r>
            <a:r>
              <a:rPr lang="el-GR" sz="1600" dirty="0" smtClean="0">
                <a:latin typeface="Times New Roman" panose="02020603050405020304" pitchFamily="18" charset="0"/>
                <a:cs typeface="Times New Roman" panose="02020603050405020304" pitchFamily="18" charset="0"/>
              </a:rPr>
              <a:t>συγκεκριμένο.</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η Πόλη (ενν. μόνο η Κωνσταντινούπολη)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ο ποιητής (ενν. μόνο ο Όμηρος) </a:t>
            </a:r>
          </a:p>
        </p:txBody>
      </p:sp>
      <p:sp>
        <p:nvSpPr>
          <p:cNvPr id="10" name="Θέση περιεχομένου 9"/>
          <p:cNvSpPr>
            <a:spLocks noGrp="1"/>
          </p:cNvSpPr>
          <p:nvPr>
            <p:ph sz="half" idx="1"/>
          </p:nvPr>
        </p:nvSpPr>
        <p:spPr>
          <a:xfrm>
            <a:off x="457200" y="2348880"/>
            <a:ext cx="4038600" cy="400604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και οικείο,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20888"/>
            <a:ext cx="4038600" cy="393403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Τονίζεται το βασικό χαρακτηριστικό που αποδίδεται στον όρο που προσδιορίζει.</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030004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80120"/>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Λιτότητα:</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μια λέξη εκφράζεται από την αντίθετη της και συνοδεύεται από </a:t>
            </a:r>
            <a:r>
              <a:rPr lang="el-GR" sz="1600" dirty="0" smtClean="0">
                <a:latin typeface="Times New Roman" panose="02020603050405020304" pitchFamily="18" charset="0"/>
                <a:cs typeface="Times New Roman" panose="02020603050405020304" pitchFamily="18" charset="0"/>
              </a:rPr>
              <a:t>άρνηση.</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 </a:t>
            </a:r>
            <a:r>
              <a:rPr lang="el-GR" sz="1600" dirty="0">
                <a:latin typeface="Times New Roman" panose="02020603050405020304" pitchFamily="18" charset="0"/>
                <a:cs typeface="Times New Roman" panose="02020603050405020304" pitchFamily="18" charset="0"/>
              </a:rPr>
              <a:t>Σήμερα ξόδεψα όχι λίγα (αντί: πάρα πολλά). </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060848"/>
            <a:ext cx="4038600" cy="4294076"/>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900" dirty="0" smtClean="0">
                <a:latin typeface="Times New Roman" panose="02020603050405020304" pitchFamily="18" charset="0"/>
                <a:cs typeface="Times New Roman" panose="02020603050405020304" pitchFamily="18" charset="0"/>
              </a:rPr>
              <a:t>Καθιστά το ύφος πιο </a:t>
            </a:r>
            <a:r>
              <a:rPr lang="el-GR" sz="2900" dirty="0" smtClean="0">
                <a:latin typeface="Times New Roman" panose="02020603050405020304" pitchFamily="18" charset="0"/>
                <a:cs typeface="Times New Roman" panose="02020603050405020304" pitchFamily="18" charset="0"/>
              </a:rPr>
              <a:t>ζωντανό, ενίοτε και οικείο, γεγονός </a:t>
            </a:r>
            <a:r>
              <a:rPr lang="el-GR" sz="2900" dirty="0" smtClean="0">
                <a:latin typeface="Times New Roman" panose="02020603050405020304" pitchFamily="18" charset="0"/>
                <a:cs typeface="Times New Roman" panose="02020603050405020304" pitchFamily="18" charset="0"/>
              </a:rPr>
              <a:t>που προσελκύει την προσοχή και το ενδιαφέρον του αναγνώστη.</a:t>
            </a:r>
            <a:endParaRPr lang="el-GR" sz="29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060848"/>
            <a:ext cx="4038600" cy="429407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800" dirty="0">
                <a:latin typeface="Times New Roman" panose="02020603050405020304" pitchFamily="18" charset="0"/>
                <a:cs typeface="Times New Roman" panose="02020603050405020304" pitchFamily="18" charset="0"/>
              </a:rPr>
              <a:t>Δίνεται έμφαση στον όρο που </a:t>
            </a:r>
            <a:r>
              <a:rPr lang="el-GR" sz="2800" dirty="0" smtClean="0">
                <a:latin typeface="Times New Roman" panose="02020603050405020304" pitchFamily="18" charset="0"/>
                <a:cs typeface="Times New Roman" panose="02020603050405020304" pitchFamily="18" charset="0"/>
              </a:rPr>
              <a:t>παρουσιάζεται. Παρουσιάζεται μια κατάσταση με πιο ήπιο τρόπο.</a:t>
            </a:r>
            <a:endParaRPr lang="el-GR" sz="2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89309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57606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Ειρωνεία:</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1556792"/>
            <a:ext cx="4038600" cy="4798132"/>
          </a:xfrm>
        </p:spPr>
        <p:txBody>
          <a:bodyPr>
            <a:normAutofit fontScale="92500"/>
          </a:bodyPr>
          <a:lstStyle/>
          <a:p>
            <a:r>
              <a:rPr lang="el-GR" sz="2200" b="1" dirty="0" smtClean="0">
                <a:latin typeface="Times New Roman" panose="02020603050405020304" pitchFamily="18" charset="0"/>
                <a:cs typeface="Times New Roman" panose="02020603050405020304" pitchFamily="18" charset="0"/>
              </a:rPr>
              <a:t>Λεκτική</a:t>
            </a:r>
            <a:r>
              <a:rPr lang="el-GR" sz="2200" b="1" dirty="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Όταν αστειεύεται ή χλευάζει κάποιος </a:t>
            </a:r>
            <a:r>
              <a:rPr lang="el-GR" sz="2200" dirty="0" smtClean="0">
                <a:latin typeface="Times New Roman" panose="02020603050405020304" pitchFamily="18" charset="0"/>
                <a:cs typeface="Times New Roman" panose="02020603050405020304" pitchFamily="18" charset="0"/>
              </a:rPr>
              <a:t>χρησιμοποιώντας </a:t>
            </a:r>
            <a:r>
              <a:rPr lang="el-GR" sz="2200" dirty="0">
                <a:latin typeface="Times New Roman" panose="02020603050405020304" pitchFamily="18" charset="0"/>
                <a:cs typeface="Times New Roman" panose="02020603050405020304" pitchFamily="18" charset="0"/>
              </a:rPr>
              <a:t>σκόπιμα λέξεις η φράσεις που έχουν διαφορετική σημασία απ' </a:t>
            </a:r>
            <a:r>
              <a:rPr lang="el-GR" sz="2200" dirty="0" err="1">
                <a:latin typeface="Times New Roman" panose="02020603050405020304" pitchFamily="18" charset="0"/>
                <a:cs typeface="Times New Roman" panose="02020603050405020304" pitchFamily="18" charset="0"/>
              </a:rPr>
              <a:t>ό,τι</a:t>
            </a:r>
            <a:r>
              <a:rPr lang="el-GR" sz="2200" dirty="0">
                <a:latin typeface="Times New Roman" panose="02020603050405020304" pitchFamily="18" charset="0"/>
                <a:cs typeface="Times New Roman" panose="02020603050405020304" pitchFamily="18" charset="0"/>
              </a:rPr>
              <a:t> έχει στο μυαλό του. </a:t>
            </a:r>
            <a:r>
              <a:rPr lang="el-GR" sz="2200" dirty="0" smtClean="0">
                <a:latin typeface="Times New Roman" panose="02020603050405020304" pitchFamily="18" charset="0"/>
                <a:cs typeface="Times New Roman" panose="02020603050405020304" pitchFamily="18" charset="0"/>
              </a:rPr>
              <a:t>π.χ. Τι </a:t>
            </a:r>
            <a:r>
              <a:rPr lang="el-GR" sz="2200" dirty="0">
                <a:latin typeface="Times New Roman" panose="02020603050405020304" pitchFamily="18" charset="0"/>
                <a:cs typeface="Times New Roman" panose="02020603050405020304" pitchFamily="18" charset="0"/>
              </a:rPr>
              <a:t>ωραία συμπεριφορά! (αντί: άσχημη συμπεριφορά)</a:t>
            </a:r>
            <a:endParaRPr lang="el-GR" sz="2200" dirty="0" smtClean="0">
              <a:latin typeface="Times New Roman" panose="02020603050405020304" pitchFamily="18" charset="0"/>
              <a:cs typeface="Times New Roman" panose="02020603050405020304" pitchFamily="18" charset="0"/>
            </a:endParaRPr>
          </a:p>
          <a:p>
            <a:pPr lvl="1"/>
            <a:r>
              <a:rPr lang="el-GR" sz="2200" dirty="0" smtClean="0">
                <a:latin typeface="Times New Roman" panose="02020603050405020304" pitchFamily="18" charset="0"/>
                <a:cs typeface="Times New Roman" panose="02020603050405020304" pitchFamily="18" charset="0"/>
              </a:rPr>
              <a:t>Ως προς το ύφος: Καθίσταται πιο ζωντανό και οικείο κινητοποιώντας την προσοχή και το ενδιαφέρον του αναγνώστη.</a:t>
            </a:r>
          </a:p>
          <a:p>
            <a:pPr lvl="1"/>
            <a:r>
              <a:rPr lang="el-GR" sz="2200" dirty="0" smtClean="0">
                <a:latin typeface="Times New Roman" panose="02020603050405020304" pitchFamily="18" charset="0"/>
                <a:cs typeface="Times New Roman" panose="02020603050405020304" pitchFamily="18" charset="0"/>
              </a:rPr>
              <a:t>Ως προς </a:t>
            </a:r>
            <a:r>
              <a:rPr lang="el-GR" sz="2200" dirty="0">
                <a:latin typeface="Times New Roman" panose="02020603050405020304" pitchFamily="18" charset="0"/>
                <a:cs typeface="Times New Roman" panose="02020603050405020304" pitchFamily="18" charset="0"/>
              </a:rPr>
              <a:t>το νόημα</a:t>
            </a:r>
            <a:r>
              <a:rPr lang="el-GR" sz="2200" dirty="0" smtClean="0">
                <a:latin typeface="Times New Roman" panose="02020603050405020304" pitchFamily="18" charset="0"/>
                <a:cs typeface="Times New Roman" panose="02020603050405020304" pitchFamily="18" charset="0"/>
              </a:rPr>
              <a:t>: Εκφράζεται </a:t>
            </a:r>
            <a:r>
              <a:rPr lang="el-GR" sz="2200" dirty="0">
                <a:latin typeface="Times New Roman" panose="02020603050405020304" pitchFamily="18" charset="0"/>
                <a:cs typeface="Times New Roman" panose="02020603050405020304" pitchFamily="18" charset="0"/>
              </a:rPr>
              <a:t>αποδοκιμασία και αγανάκτηση.</a:t>
            </a:r>
            <a:endParaRPr lang="el-GR" sz="2200" dirty="0" smtClean="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1556792"/>
            <a:ext cx="4038600" cy="4798132"/>
          </a:xfrm>
        </p:spPr>
        <p:txBody>
          <a:bodyPr>
            <a:noAutofit/>
          </a:bodyPr>
          <a:lstStyle/>
          <a:p>
            <a:r>
              <a:rPr lang="el-GR" sz="1300" b="1" dirty="0" smtClean="0">
                <a:latin typeface="Times New Roman" panose="02020603050405020304" pitchFamily="18" charset="0"/>
                <a:cs typeface="Times New Roman" panose="02020603050405020304" pitchFamily="18" charset="0"/>
              </a:rPr>
              <a:t>Τραγική</a:t>
            </a:r>
            <a:r>
              <a:rPr lang="el-GR" sz="1300" b="1" dirty="0">
                <a:latin typeface="Times New Roman" panose="02020603050405020304" pitchFamily="18" charset="0"/>
                <a:cs typeface="Times New Roman" panose="02020603050405020304" pitchFamily="18" charset="0"/>
              </a:rPr>
              <a:t>: </a:t>
            </a:r>
            <a:r>
              <a:rPr lang="el-GR" sz="1300" dirty="0">
                <a:latin typeface="Times New Roman" panose="02020603050405020304" pitchFamily="18" charset="0"/>
                <a:cs typeface="Times New Roman" panose="02020603050405020304" pitchFamily="18" charset="0"/>
              </a:rPr>
              <a:t>Στην τραγική ή δραματική ειρωνεία, ο ήρωας ενός έργου δεν κατανοεί τη δύσκολη κατάσταση στην οποία βρίσκεται. Γι' αυτό, χωρίς να το καταλαβαίνει, ενεργεί με τρόπο αντίθετο από το λογικό, το φυσιολογικό και τον αναμενόμενο, στοιχείο και γεγονός που το ξέρει και το καταλαβαίνει ο θεατής ή ο αναγνώστης του έργου. Το αποτέλεσμα αυτής της άγνοιας είναι ο ήρωας του έργου να επιδιώκει και, τελικά, να επισπεύδει ο ίδιος την καταστροφή </a:t>
            </a:r>
            <a:r>
              <a:rPr lang="el-GR" sz="1300" dirty="0" smtClean="0">
                <a:latin typeface="Times New Roman" panose="02020603050405020304" pitchFamily="18" charset="0"/>
                <a:cs typeface="Times New Roman" panose="02020603050405020304" pitchFamily="18" charset="0"/>
              </a:rPr>
              <a:t>του.</a:t>
            </a:r>
            <a:r>
              <a:rPr lang="el-GR" sz="1300" dirty="0">
                <a:latin typeface="Times New Roman" panose="02020603050405020304" pitchFamily="18" charset="0"/>
                <a:cs typeface="Times New Roman" panose="02020603050405020304" pitchFamily="18" charset="0"/>
              </a:rPr>
              <a:t> </a:t>
            </a:r>
            <a:r>
              <a:rPr lang="el-GR" sz="1300" dirty="0" smtClean="0">
                <a:latin typeface="Times New Roman" panose="02020603050405020304" pitchFamily="18" charset="0"/>
                <a:cs typeface="Times New Roman" panose="02020603050405020304" pitchFamily="18" charset="0"/>
              </a:rPr>
              <a:t>π.χ. Κλασική </a:t>
            </a:r>
            <a:r>
              <a:rPr lang="el-GR" sz="1300" dirty="0">
                <a:latin typeface="Times New Roman" panose="02020603050405020304" pitchFamily="18" charset="0"/>
                <a:cs typeface="Times New Roman" panose="02020603050405020304" pitchFamily="18" charset="0"/>
              </a:rPr>
              <a:t>περίπτωση επικής/ τραγικής / </a:t>
            </a:r>
            <a:r>
              <a:rPr lang="el-GR" sz="1300" dirty="0" err="1">
                <a:latin typeface="Times New Roman" panose="02020603050405020304" pitchFamily="18" charset="0"/>
                <a:cs typeface="Times New Roman" panose="02020603050405020304" pitchFamily="18" charset="0"/>
              </a:rPr>
              <a:t>καταστασιακής</a:t>
            </a:r>
            <a:r>
              <a:rPr lang="el-GR" sz="1300" dirty="0">
                <a:latin typeface="Times New Roman" panose="02020603050405020304" pitchFamily="18" charset="0"/>
                <a:cs typeface="Times New Roman" panose="02020603050405020304" pitchFamily="18" charset="0"/>
              </a:rPr>
              <a:t>  ειρωνείας περιέχεται στη σκηνή της συνάντησης Οδυσσέα-Τηλέμαχου στην π ραψωδία. Ο Τηλέμαχος βρίσκεται σε κατάσταση άγνοιας σχετικά με το μεταμφιεσμένο Οδυσσέα και δεν αναγνωρίζει ότι πρόκειται για τον πατέρα του. Ο ακροατής όμως ή ο αναγνώστης του έπους γνωρίζει την αλήθεια για το πρόσωπο του Οδυσσέα</a:t>
            </a:r>
            <a:r>
              <a:rPr lang="el-GR" sz="1300" dirty="0" smtClean="0">
                <a:latin typeface="Times New Roman" panose="02020603050405020304" pitchFamily="18" charset="0"/>
                <a:cs typeface="Times New Roman" panose="02020603050405020304" pitchFamily="18" charset="0"/>
              </a:rPr>
              <a:t>.</a:t>
            </a:r>
            <a:endParaRPr lang="el-GR" sz="1300" b="1" dirty="0" smtClean="0">
              <a:latin typeface="Times New Roman" panose="02020603050405020304" pitchFamily="18" charset="0"/>
              <a:cs typeface="Times New Roman" panose="02020603050405020304" pitchFamily="18" charset="0"/>
            </a:endParaRPr>
          </a:p>
          <a:p>
            <a:pPr lvl="1"/>
            <a:r>
              <a:rPr lang="el-GR" sz="1300" dirty="0">
                <a:latin typeface="Times New Roman" panose="02020603050405020304" pitchFamily="18" charset="0"/>
                <a:cs typeface="Times New Roman" panose="02020603050405020304" pitchFamily="18" charset="0"/>
              </a:rPr>
              <a:t>Ως προς το ύφος</a:t>
            </a:r>
            <a:r>
              <a:rPr lang="el-GR" sz="1300" dirty="0" smtClean="0">
                <a:latin typeface="Times New Roman" panose="02020603050405020304" pitchFamily="18" charset="0"/>
                <a:cs typeface="Times New Roman" panose="02020603050405020304" pitchFamily="18" charset="0"/>
              </a:rPr>
              <a:t>: Ενισχύει </a:t>
            </a:r>
            <a:r>
              <a:rPr lang="el-GR" sz="1300" dirty="0">
                <a:latin typeface="Times New Roman" panose="02020603050405020304" pitchFamily="18" charset="0"/>
                <a:cs typeface="Times New Roman" panose="02020603050405020304" pitchFamily="18" charset="0"/>
              </a:rPr>
              <a:t>τ</a:t>
            </a:r>
            <a:r>
              <a:rPr lang="el-GR" sz="1300" dirty="0" smtClean="0">
                <a:latin typeface="Times New Roman" panose="02020603050405020304" pitchFamily="18" charset="0"/>
                <a:cs typeface="Times New Roman" panose="02020603050405020304" pitchFamily="18" charset="0"/>
              </a:rPr>
              <a:t>ην συμπάθεια  του αναγνώστη για τον ήρωα.</a:t>
            </a:r>
          </a:p>
          <a:p>
            <a:pPr lvl="1"/>
            <a:r>
              <a:rPr lang="el-GR" sz="1300" dirty="0" smtClean="0">
                <a:latin typeface="Times New Roman" panose="02020603050405020304" pitchFamily="18" charset="0"/>
                <a:cs typeface="Times New Roman" panose="02020603050405020304" pitchFamily="18" charset="0"/>
              </a:rPr>
              <a:t>Ως </a:t>
            </a:r>
            <a:r>
              <a:rPr lang="el-GR" sz="1300" dirty="0">
                <a:latin typeface="Times New Roman" panose="02020603050405020304" pitchFamily="18" charset="0"/>
                <a:cs typeface="Times New Roman" panose="02020603050405020304" pitchFamily="18" charset="0"/>
              </a:rPr>
              <a:t>προς το νόημα</a:t>
            </a:r>
            <a:r>
              <a:rPr lang="el-GR" sz="1300" dirty="0" smtClean="0">
                <a:latin typeface="Times New Roman" panose="02020603050405020304" pitchFamily="18" charset="0"/>
                <a:cs typeface="Times New Roman" panose="02020603050405020304" pitchFamily="18" charset="0"/>
              </a:rPr>
              <a:t>: Αναδεικνύει τη συμπάθεια προς </a:t>
            </a:r>
            <a:r>
              <a:rPr lang="el-GR" sz="1300" dirty="0">
                <a:latin typeface="Times New Roman" panose="02020603050405020304" pitchFamily="18" charset="0"/>
                <a:cs typeface="Times New Roman" panose="02020603050405020304" pitchFamily="18" charset="0"/>
              </a:rPr>
              <a:t>τον </a:t>
            </a:r>
            <a:r>
              <a:rPr lang="el-GR" sz="1300" dirty="0" smtClean="0">
                <a:latin typeface="Times New Roman" panose="02020603050405020304" pitchFamily="18" charset="0"/>
                <a:cs typeface="Times New Roman" panose="02020603050405020304" pitchFamily="18" charset="0"/>
              </a:rPr>
              <a:t>ήρωα.</a:t>
            </a:r>
            <a:endParaRPr lang="el-GR" sz="1300" dirty="0">
              <a:latin typeface="Times New Roman" panose="02020603050405020304" pitchFamily="18" charset="0"/>
              <a:cs typeface="Times New Roman" panose="02020603050405020304" pitchFamily="18" charset="0"/>
            </a:endParaRPr>
          </a:p>
          <a:p>
            <a:pPr lvl="1"/>
            <a:endParaRPr lang="el-GR" sz="12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47</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4173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Ευφημισμός:</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μια λέξη ή φράση με θετική  σημασία χρησιμοποιείται για την ονομασία αρνητικής ή δυσάρεστης έννοιας</a:t>
            </a:r>
            <a:r>
              <a:rPr lang="el-GR" sz="1600" dirty="0" smtClean="0">
                <a:latin typeface="Times New Roman" panose="02020603050405020304" pitchFamily="18" charset="0"/>
                <a:cs typeface="Times New Roman" panose="02020603050405020304" pitchFamily="18" charset="0"/>
              </a:rPr>
              <a:t>.</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Εύξεινος ( =φιλόξενος) Πόντος [αντί Άξενος (=αφιλόξενος) Πόντος].</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492896"/>
            <a:ext cx="4038600" cy="386202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τον κινητοποιεί και συναισθηματικά.</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92896"/>
            <a:ext cx="4038600" cy="386202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a:latin typeface="Times New Roman" panose="02020603050405020304" pitchFamily="18" charset="0"/>
                <a:cs typeface="Times New Roman" panose="02020603050405020304" pitchFamily="18" charset="0"/>
              </a:rPr>
              <a:t>Παρουσιάζεται με πιο ήπιο τρόπο μια δυσάρεστη </a:t>
            </a:r>
            <a:r>
              <a:rPr lang="el-GR" dirty="0" smtClean="0">
                <a:latin typeface="Times New Roman" panose="02020603050405020304" pitchFamily="18" charset="0"/>
                <a:cs typeface="Times New Roman" panose="02020603050405020304" pitchFamily="18" charset="0"/>
              </a:rPr>
              <a:t>κατάσταση κι έτσι η συναισθηματική φόρτιση του αναγνώστη επιτυγχάνεται σταδιακά κι όχι απότομα.</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48</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4496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00811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Υπερβολή:</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μια κατάσταση μεγαλοποιείται για να προκαλέσει εντύπωση..</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Ο βοριάς ξύριζε και σπανούς.</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1988840"/>
            <a:ext cx="4038600" cy="436608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τον κινητοποιεί και συναισθηματικά.</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060848"/>
            <a:ext cx="4038600" cy="429407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Δίνεται έμφαση στο νόημα και αισθητοποιείται η κατάσταση στην οποία γίνεται αναφορά.</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49</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146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3000" b="1" dirty="0" smtClean="0">
                <a:latin typeface="Times New Roman" panose="02020603050405020304" pitchFamily="18" charset="0"/>
                <a:cs typeface="Times New Roman" panose="02020603050405020304" pitchFamily="18" charset="0"/>
              </a:rPr>
              <a:t>ΣΧΕΤΙΚΑ ΜΕ </a:t>
            </a:r>
            <a:r>
              <a:rPr lang="el-GR" sz="3000" b="1" dirty="0">
                <a:latin typeface="Times New Roman" panose="02020603050405020304" pitchFamily="18" charset="0"/>
                <a:cs typeface="Times New Roman" panose="02020603050405020304" pitchFamily="18" charset="0"/>
              </a:rPr>
              <a:t>ΤΗ ΘΕΣΗ ΤΩΝ ΛΕΞΕΩΝ: </a:t>
            </a:r>
            <a:r>
              <a:rPr lang="el-GR" sz="3000" b="1" dirty="0" smtClean="0">
                <a:latin typeface="Times New Roman" panose="02020603050405020304" pitchFamily="18" charset="0"/>
                <a:cs typeface="Times New Roman" panose="02020603050405020304" pitchFamily="18" charset="0"/>
              </a:rPr>
              <a:t>Υπερβατό:</a:t>
            </a:r>
            <a:r>
              <a:rPr lang="el-GR" sz="3000" dirty="0" smtClean="0">
                <a:latin typeface="Times New Roman" panose="02020603050405020304" pitchFamily="18" charset="0"/>
                <a:cs typeface="Times New Roman" panose="02020603050405020304" pitchFamily="18" charset="0"/>
              </a:rPr>
              <a:t/>
            </a:r>
            <a:br>
              <a:rPr lang="el-GR" sz="3000" dirty="0" smtClean="0">
                <a:latin typeface="Times New Roman" panose="02020603050405020304" pitchFamily="18" charset="0"/>
                <a:cs typeface="Times New Roman" panose="02020603050405020304" pitchFamily="18" charset="0"/>
              </a:rPr>
            </a:br>
            <a:r>
              <a:rPr lang="el-GR" sz="3000" dirty="0" smtClean="0">
                <a:latin typeface="Times New Roman" panose="02020603050405020304" pitchFamily="18" charset="0"/>
                <a:cs typeface="Times New Roman" panose="02020603050405020304" pitchFamily="18" charset="0"/>
              </a:rPr>
              <a:t>Όταν </a:t>
            </a:r>
            <a:r>
              <a:rPr lang="el-GR" sz="3000" dirty="0">
                <a:latin typeface="Times New Roman" panose="02020603050405020304" pitchFamily="18" charset="0"/>
                <a:cs typeface="Times New Roman" panose="02020603050405020304" pitchFamily="18" charset="0"/>
              </a:rPr>
              <a:t>μια </a:t>
            </a:r>
            <a:r>
              <a:rPr lang="el-GR" sz="3000" u="sng" dirty="0">
                <a:latin typeface="Times New Roman" panose="02020603050405020304" pitchFamily="18" charset="0"/>
                <a:cs typeface="Times New Roman" panose="02020603050405020304" pitchFamily="18" charset="0"/>
              </a:rPr>
              <a:t>λέξη ή φράση </a:t>
            </a:r>
            <a:r>
              <a:rPr lang="el-GR" sz="3000" dirty="0">
                <a:latin typeface="Times New Roman" panose="02020603050405020304" pitchFamily="18" charset="0"/>
                <a:cs typeface="Times New Roman" panose="02020603050405020304" pitchFamily="18" charset="0"/>
              </a:rPr>
              <a:t>παρεμβάλλεται ανάμεσα σε </a:t>
            </a:r>
            <a:r>
              <a:rPr lang="el-GR" sz="3000" b="1" dirty="0">
                <a:latin typeface="Times New Roman" panose="02020603050405020304" pitchFamily="18" charset="0"/>
                <a:cs typeface="Times New Roman" panose="02020603050405020304" pitchFamily="18" charset="0"/>
              </a:rPr>
              <a:t>δύο όρους </a:t>
            </a:r>
            <a:r>
              <a:rPr lang="el-GR" sz="3000" dirty="0">
                <a:latin typeface="Times New Roman" panose="02020603050405020304" pitchFamily="18" charset="0"/>
                <a:cs typeface="Times New Roman" panose="02020603050405020304" pitchFamily="18" charset="0"/>
              </a:rPr>
              <a:t>που έχουν μεταξύ τους στενή λογική και συντακτική </a:t>
            </a:r>
            <a:r>
              <a:rPr lang="el-GR" sz="3000" dirty="0" smtClean="0">
                <a:latin typeface="Times New Roman" panose="02020603050405020304" pitchFamily="18" charset="0"/>
                <a:cs typeface="Times New Roman" panose="02020603050405020304" pitchFamily="18" charset="0"/>
              </a:rPr>
              <a:t>σχέση.</a:t>
            </a:r>
            <a:br>
              <a:rPr lang="el-GR" sz="3000" dirty="0" smtClean="0">
                <a:latin typeface="Times New Roman" panose="02020603050405020304" pitchFamily="18" charset="0"/>
                <a:cs typeface="Times New Roman" panose="02020603050405020304" pitchFamily="18" charset="0"/>
              </a:rPr>
            </a:br>
            <a:r>
              <a:rPr lang="el-GR" sz="3000" dirty="0" smtClean="0">
                <a:latin typeface="Times New Roman" panose="02020603050405020304" pitchFamily="18" charset="0"/>
                <a:cs typeface="Times New Roman" panose="02020603050405020304" pitchFamily="18" charset="0"/>
              </a:rPr>
              <a:t>π.χ. </a:t>
            </a:r>
            <a:r>
              <a:rPr lang="el-GR" sz="3000" b="1" dirty="0" smtClean="0">
                <a:latin typeface="Times New Roman" panose="02020603050405020304" pitchFamily="18" charset="0"/>
                <a:cs typeface="Times New Roman" panose="02020603050405020304" pitchFamily="18" charset="0"/>
              </a:rPr>
              <a:t>Άκρα</a:t>
            </a:r>
            <a:r>
              <a:rPr lang="el-GR" sz="3000" dirty="0" smtClean="0">
                <a:latin typeface="Times New Roman" panose="02020603050405020304" pitchFamily="18" charset="0"/>
                <a:cs typeface="Times New Roman" panose="02020603050405020304" pitchFamily="18" charset="0"/>
              </a:rPr>
              <a:t> </a:t>
            </a:r>
            <a:r>
              <a:rPr lang="el-GR" sz="3000" u="sng" dirty="0">
                <a:latin typeface="Times New Roman" panose="02020603050405020304" pitchFamily="18" charset="0"/>
                <a:cs typeface="Times New Roman" panose="02020603050405020304" pitchFamily="18" charset="0"/>
              </a:rPr>
              <a:t>του τάφου </a:t>
            </a:r>
            <a:r>
              <a:rPr lang="el-GR" sz="3000" b="1" dirty="0">
                <a:latin typeface="Times New Roman" panose="02020603050405020304" pitchFamily="18" charset="0"/>
                <a:cs typeface="Times New Roman" panose="02020603050405020304" pitchFamily="18" charset="0"/>
              </a:rPr>
              <a:t>σιωπή</a:t>
            </a:r>
            <a:r>
              <a:rPr lang="el-GR" sz="3000" dirty="0">
                <a:latin typeface="Times New Roman" panose="02020603050405020304" pitchFamily="18" charset="0"/>
                <a:cs typeface="Times New Roman" panose="02020603050405020304" pitchFamily="18" charset="0"/>
              </a:rPr>
              <a:t> στον κάμπο βασιλεύει</a:t>
            </a:r>
            <a:r>
              <a:rPr lang="el-GR" sz="3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789040"/>
            <a:ext cx="4038600" cy="2565884"/>
          </a:xfrm>
        </p:spPr>
        <p:txBody>
          <a:bodyPr>
            <a:normAutofit fontScale="92500" lnSpcReduction="1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Δίνει έμφαση, κεντρίζοντας το ενδιαφέρον και την προσοχή του αναγνώστη.</a:t>
            </a:r>
          </a:p>
          <a:p>
            <a:pPr lvl="1"/>
            <a:r>
              <a:rPr lang="el-GR" sz="2500" dirty="0" smtClean="0">
                <a:latin typeface="Times New Roman" panose="02020603050405020304" pitchFamily="18" charset="0"/>
                <a:cs typeface="Times New Roman" panose="02020603050405020304" pitchFamily="18" charset="0"/>
              </a:rPr>
              <a:t>Εξυπηρετεί τις ανάγκες του μέτρου</a:t>
            </a:r>
            <a:r>
              <a:rPr lang="el-GR" sz="2800" dirty="0" smtClean="0">
                <a:latin typeface="Times New Roman" panose="02020603050405020304" pitchFamily="18" charset="0"/>
                <a:cs typeface="Times New Roman" panose="02020603050405020304" pitchFamily="18" charset="0"/>
              </a:rPr>
              <a:t>.</a:t>
            </a:r>
            <a:endParaRPr lang="el-GR" sz="36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789040"/>
            <a:ext cx="4038600" cy="256588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Αποτυπώνει εντονότερα τους </a:t>
            </a:r>
            <a:r>
              <a:rPr lang="el-GR" sz="2500" dirty="0">
                <a:latin typeface="Times New Roman" panose="02020603050405020304" pitchFamily="18" charset="0"/>
                <a:cs typeface="Times New Roman" panose="02020603050405020304" pitchFamily="18" charset="0"/>
              </a:rPr>
              <a:t>συλλογισμούς του προσώπου που </a:t>
            </a:r>
            <a:r>
              <a:rPr lang="el-GR" sz="2500" dirty="0" smtClean="0">
                <a:latin typeface="Times New Roman" panose="02020603050405020304" pitchFamily="18" charset="0"/>
                <a:cs typeface="Times New Roman" panose="02020603050405020304" pitchFamily="18" charset="0"/>
              </a:rPr>
              <a:t>εκφέρει τον λόγο.</a:t>
            </a:r>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443541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65618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Αλληγορία:</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χρησιμοποιείται μια μεταφορική φράση που κρύβει διαφορετικό νόημα από αυτό που δηλώνουν οι λέξεις της. Διαφέρει από τη μεταφορά γιατί δεν περιορίζεται σε μια λέξη, αλλά αποτελεί συνεχές όλο..</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Τ' άσπρισε τα γένια του ο Αϊ-Νικόλας (αντί: χιόνισε του Αγίου Νικολάου).</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636912"/>
            <a:ext cx="4038600" cy="3718012"/>
          </a:xfrm>
        </p:spPr>
        <p:txBody>
          <a:bodyPr>
            <a:normAutofit lnSpcReduction="1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παράλληλα, χαράσσεται και ευκολότερα στη μνήμη του.</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708920"/>
            <a:ext cx="4038600" cy="364600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Δίνεται έμφαση στο </a:t>
            </a:r>
            <a:r>
              <a:rPr lang="el-GR" dirty="0">
                <a:latin typeface="Times New Roman" panose="02020603050405020304" pitchFamily="18" charset="0"/>
                <a:cs typeface="Times New Roman" panose="02020603050405020304" pitchFamily="18" charset="0"/>
              </a:rPr>
              <a:t>νόημα </a:t>
            </a:r>
            <a:r>
              <a:rPr lang="el-GR" dirty="0" smtClean="0">
                <a:latin typeface="Times New Roman" panose="02020603050405020304" pitchFamily="18" charset="0"/>
                <a:cs typeface="Times New Roman" panose="02020603050405020304" pitchFamily="18" charset="0"/>
              </a:rPr>
              <a:t>που λανθάνει </a:t>
            </a:r>
            <a:r>
              <a:rPr lang="el-GR" dirty="0">
                <a:latin typeface="Times New Roman" panose="02020603050405020304" pitchFamily="18" charset="0"/>
                <a:cs typeface="Times New Roman" panose="02020603050405020304" pitchFamily="18" charset="0"/>
              </a:rPr>
              <a:t>και αποκαλύπτεται με την προσεκτικότερη μελέτη εκ μέρους του δέκτη. </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50</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3768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Έμφαση:</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τοποθετούνται ορισμένες λέξεις, στις οποίες πέφτει το μεγαλύτερο βάρος του λόγου, σε τέτοια θέση, ώστε η προσοχή του αναγνώστη να εστιάζεται σ' </a:t>
            </a:r>
            <a:r>
              <a:rPr lang="el-GR" sz="1600" dirty="0" smtClean="0">
                <a:latin typeface="Times New Roman" panose="02020603050405020304" pitchFamily="18" charset="0"/>
                <a:cs typeface="Times New Roman" panose="02020603050405020304" pitchFamily="18" charset="0"/>
              </a:rPr>
              <a:t>αυτές.</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-Ω, κακό που με βρήκε μεγάλο! </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492896"/>
            <a:ext cx="4038600" cy="386202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τον κινητοποιεί και συναισθηματικά.</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92896"/>
            <a:ext cx="4038600" cy="386202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smtClean="0">
                <a:latin typeface="Times New Roman" panose="02020603050405020304" pitchFamily="18" charset="0"/>
                <a:cs typeface="Times New Roman" panose="02020603050405020304" pitchFamily="18" charset="0"/>
              </a:rPr>
              <a:t>Τονίζεται και αισθητοποιείται εναργέστερα το εκάστοτε νόημα.</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51</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5054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152128"/>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Αντίθεση:</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παρατίθενται και συσχετίζονται δύο έννοιες που έχουν διαφορετική σημασία.</a:t>
            </a:r>
            <a:r>
              <a:rPr lang="el-GR" sz="1600" dirty="0" smtClean="0">
                <a:latin typeface="Times New Roman" panose="02020603050405020304" pitchFamily="18" charset="0"/>
                <a:cs typeface="Times New Roman" panose="02020603050405020304" pitchFamily="18" charset="0"/>
              </a:rPr>
              <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Είναι από μαύρη πέτρα κι είναι απ' όνειρο κι έχει λοστρόμο αθώο, ναύτη πονηρά</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204864"/>
            <a:ext cx="4038600" cy="415006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τον κινητοποιεί και συναισθηματικά.</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276872"/>
            <a:ext cx="4038600" cy="4078052"/>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a:latin typeface="Times New Roman" panose="02020603050405020304" pitchFamily="18" charset="0"/>
                <a:cs typeface="Times New Roman" panose="02020603050405020304" pitchFamily="18" charset="0"/>
              </a:rPr>
              <a:t>Δίνεται έμφαση στα στοιχεία που αντιτίθενται, καθώς παρουσιάζονται εναργέστερα. Άλλοτε οδηγούν τις καταστάσεις σε αρμονική εξισορρόπηση, άλλοτε αναδεικνύουν την τραγικότητα στη ζωή.</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52</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20169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Οξύμωρο:</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συνεκφέρονται δύο έννοιες αντιφατικές, οι οποίες είναι ασυμβίβαστες σε βαθμό που η μία ν' αποκλείει την </a:t>
            </a:r>
            <a:r>
              <a:rPr lang="el-GR" sz="1600" dirty="0" smtClean="0">
                <a:latin typeface="Times New Roman" panose="02020603050405020304" pitchFamily="18" charset="0"/>
                <a:cs typeface="Times New Roman" panose="02020603050405020304" pitchFamily="18" charset="0"/>
              </a:rPr>
              <a:t>άλλη.</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Π.χ</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Σπεύδε βραδέως. </a:t>
            </a:r>
            <a:r>
              <a:rPr lang="el-GR" sz="1600" dirty="0" smtClean="0">
                <a:latin typeface="Times New Roman" panose="02020603050405020304" pitchFamily="18" charset="0"/>
                <a:cs typeface="Times New Roman" panose="02020603050405020304" pitchFamily="18" charset="0"/>
              </a:rPr>
              <a:t> / </a:t>
            </a:r>
            <a:r>
              <a:rPr lang="el-GR" sz="1600" dirty="0" err="1" smtClean="0">
                <a:latin typeface="Times New Roman" panose="02020603050405020304" pitchFamily="18" charset="0"/>
                <a:cs typeface="Times New Roman" panose="02020603050405020304" pitchFamily="18" charset="0"/>
              </a:rPr>
              <a:t>Δώρον</a:t>
            </a:r>
            <a:r>
              <a:rPr lang="el-GR" sz="1600" dirty="0" smtClean="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άδωρον</a:t>
            </a:r>
            <a:r>
              <a:rPr lang="el-GR" sz="1600" dirty="0" smtClean="0">
                <a:latin typeface="Times New Roman" panose="02020603050405020304" pitchFamily="18" charset="0"/>
                <a:cs typeface="Times New Roman" panose="02020603050405020304" pitchFamily="18" charset="0"/>
              </a:rPr>
              <a:t>.</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2492896"/>
            <a:ext cx="4038600" cy="386202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 ενώ τον κινητοποιεί και συναισθηματικά.</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92896"/>
            <a:ext cx="4038600" cy="386202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a:latin typeface="Times New Roman" panose="02020603050405020304" pitchFamily="18" charset="0"/>
                <a:cs typeface="Times New Roman" panose="02020603050405020304" pitchFamily="18" charset="0"/>
              </a:rPr>
              <a:t>Δίνεται έμφαση στο νόημα μέσα από την αντίφαση.</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53</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848099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309634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600" b="1" dirty="0" smtClean="0">
                <a:latin typeface="Times New Roman" panose="02020603050405020304" pitchFamily="18" charset="0"/>
                <a:cs typeface="Times New Roman" panose="02020603050405020304" pitchFamily="18" charset="0"/>
              </a:rPr>
              <a:t>ΣΧΕΤΙΚΑ </a:t>
            </a:r>
            <a:r>
              <a:rPr lang="el-GR" sz="1600" b="1" dirty="0" smtClean="0">
                <a:latin typeface="Times New Roman" panose="02020603050405020304" pitchFamily="18" charset="0"/>
                <a:cs typeface="Times New Roman" panose="02020603050405020304" pitchFamily="18" charset="0"/>
              </a:rPr>
              <a:t>ΜΕ </a:t>
            </a:r>
            <a:r>
              <a:rPr lang="el-GR" sz="1600" b="1" dirty="0">
                <a:latin typeface="Times New Roman" panose="02020603050405020304" pitchFamily="18" charset="0"/>
                <a:cs typeface="Times New Roman" panose="02020603050405020304" pitchFamily="18" charset="0"/>
              </a:rPr>
              <a:t>ΤΗ </a:t>
            </a:r>
            <a:r>
              <a:rPr lang="el-GR" sz="1600" b="1" dirty="0" smtClean="0">
                <a:latin typeface="Times New Roman" panose="02020603050405020304" pitchFamily="18" charset="0"/>
                <a:cs typeface="Times New Roman" panose="02020603050405020304" pitchFamily="18" charset="0"/>
              </a:rPr>
              <a:t>ΣΗΜΑΣΙΑ </a:t>
            </a:r>
            <a:r>
              <a:rPr lang="el-GR" sz="1600" b="1" dirty="0">
                <a:latin typeface="Times New Roman" panose="02020603050405020304" pitchFamily="18" charset="0"/>
                <a:cs typeface="Times New Roman" panose="02020603050405020304" pitchFamily="18" charset="0"/>
              </a:rPr>
              <a:t>ΛΕΞΕΩΝ Η ΦΡΑΣΕΩΝ: </a:t>
            </a:r>
            <a:br>
              <a:rPr lang="el-GR" sz="1600" b="1" dirty="0">
                <a:latin typeface="Times New Roman" panose="02020603050405020304" pitchFamily="18" charset="0"/>
                <a:cs typeface="Times New Roman" panose="02020603050405020304" pitchFamily="18" charset="0"/>
              </a:rPr>
            </a:br>
            <a:r>
              <a:rPr lang="el-GR" sz="1600" b="1" dirty="0">
                <a:latin typeface="Times New Roman" panose="02020603050405020304" pitchFamily="18" charset="0"/>
                <a:cs typeface="Times New Roman" panose="02020603050405020304" pitchFamily="18" charset="0"/>
              </a:rPr>
              <a:t>Συνεκδοχή</a:t>
            </a:r>
            <a:r>
              <a:rPr lang="el-GR" sz="1600" dirty="0" smtClean="0">
                <a:latin typeface="Times New Roman" panose="02020603050405020304" pitchFamily="18" charset="0"/>
                <a:cs typeface="Times New Roman" panose="02020603050405020304" pitchFamily="18" charset="0"/>
              </a:rPr>
              <a:t>:</a:t>
            </a:r>
            <a:br>
              <a:rPr lang="el-GR" sz="1600" dirty="0" smtClean="0">
                <a:latin typeface="Times New Roman" panose="02020603050405020304" pitchFamily="18" charset="0"/>
                <a:cs typeface="Times New Roman" panose="02020603050405020304" pitchFamily="18" charset="0"/>
              </a:rPr>
            </a:br>
            <a:r>
              <a:rPr lang="el-GR" sz="1600" dirty="0" smtClean="0">
                <a:latin typeface="Times New Roman" panose="02020603050405020304" pitchFamily="18" charset="0"/>
                <a:cs typeface="Times New Roman" panose="02020603050405020304" pitchFamily="18" charset="0"/>
              </a:rPr>
              <a:t>Όταν </a:t>
            </a:r>
            <a:r>
              <a:rPr lang="el-GR" sz="1600" dirty="0">
                <a:latin typeface="Times New Roman" panose="02020603050405020304" pitchFamily="18" charset="0"/>
                <a:cs typeface="Times New Roman" panose="02020603050405020304" pitchFamily="18" charset="0"/>
              </a:rPr>
              <a:t>μια λέξη δε σημαίνει κυριολεκτικά εκείνο που κατά πρώτο λόγο φαίνεται, αλλά κάτι άλλο σχετικό.</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α) το μέρος αντί για το όλο: Κάθε βρύση και φλάμπουρο, κάθε κλαδί και κλέφτης (αντί: κάθε δέντρο</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β) το ένα αντί για τα πολλά</a:t>
            </a:r>
            <a:r>
              <a:rPr lang="el-GR" sz="1600" dirty="0" smtClean="0">
                <a:latin typeface="Times New Roman" panose="02020603050405020304" pitchFamily="18" charset="0"/>
                <a:cs typeface="Times New Roman" panose="02020603050405020304" pitchFamily="18" charset="0"/>
              </a:rPr>
              <a:t>: Τούρκος </a:t>
            </a:r>
            <a:r>
              <a:rPr lang="el-GR" sz="1600" dirty="0">
                <a:latin typeface="Times New Roman" panose="02020603050405020304" pitchFamily="18" charset="0"/>
                <a:cs typeface="Times New Roman" panose="02020603050405020304" pitchFamily="18" charset="0"/>
              </a:rPr>
              <a:t>το τριγυρίζει χρόνους δώδεκα (αντί: Τούρκοι).</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γ) η ύλη αντί για εκείνο που έχει κατασκευαστεί από την ύλη</a:t>
            </a:r>
            <a:r>
              <a:rPr lang="el-GR" sz="1600" dirty="0" smtClean="0">
                <a:latin typeface="Times New Roman" panose="02020603050405020304" pitchFamily="18" charset="0"/>
                <a:cs typeface="Times New Roman" panose="02020603050405020304" pitchFamily="18" charset="0"/>
              </a:rPr>
              <a:t>: Να </a:t>
            </a:r>
            <a:r>
              <a:rPr lang="el-GR" sz="1600" dirty="0">
                <a:latin typeface="Times New Roman" panose="02020603050405020304" pitchFamily="18" charset="0"/>
                <a:cs typeface="Times New Roman" panose="02020603050405020304" pitchFamily="18" charset="0"/>
              </a:rPr>
              <a:t>τρώει η σκουριά το σίδερο κι η γης τον ανδρειωμένο (αντί: τα σιδερένια όπλα</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δ) το όργανο αντί για την ενέργεια που παράγεται από αυτό</a:t>
            </a:r>
            <a:r>
              <a:rPr lang="el-GR" sz="1600" dirty="0" smtClean="0">
                <a:latin typeface="Times New Roman" panose="02020603050405020304" pitchFamily="18" charset="0"/>
                <a:cs typeface="Times New Roman" panose="02020603050405020304" pitchFamily="18" charset="0"/>
              </a:rPr>
              <a:t>: Πάρε </a:t>
            </a:r>
            <a:r>
              <a:rPr lang="el-GR" sz="1600" dirty="0">
                <a:latin typeface="Times New Roman" panose="02020603050405020304" pitchFamily="18" charset="0"/>
                <a:cs typeface="Times New Roman" panose="02020603050405020304" pitchFamily="18" charset="0"/>
              </a:rPr>
              <a:t>το μάτι του αϊτού και τα' αλαφιού το πόδι (αντί: την εξυπνάδα και την ταχύτητα</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ε) Το εικονιζόμενο πρόσωπο αντί για την εικόνα του</a:t>
            </a:r>
            <a:r>
              <a:rPr lang="el-GR" sz="1600" dirty="0" smtClean="0">
                <a:latin typeface="Times New Roman" panose="02020603050405020304" pitchFamily="18" charset="0"/>
                <a:cs typeface="Times New Roman" panose="02020603050405020304" pitchFamily="18" charset="0"/>
              </a:rPr>
              <a:t>: Φλωριά </a:t>
            </a:r>
            <a:r>
              <a:rPr lang="el-GR" sz="1600" dirty="0">
                <a:latin typeface="Times New Roman" panose="02020603050405020304" pitchFamily="18" charset="0"/>
                <a:cs typeface="Times New Roman" panose="02020603050405020304" pitchFamily="18" charset="0"/>
              </a:rPr>
              <a:t>ρίχνουν στην Παναγιά, φλωριά ρίχνουν στους άγιους (αντί: στην εικόνα της Παναγιάς και στις εικόνες των αγίων</a:t>
            </a:r>
            <a:r>
              <a:rPr lang="el-GR" sz="1600" dirty="0" smtClean="0">
                <a:latin typeface="Times New Roman" panose="02020603050405020304" pitchFamily="18" charset="0"/>
                <a:cs typeface="Times New Roman" panose="02020603050405020304" pitchFamily="18" charset="0"/>
              </a:rPr>
              <a:t>).</a:t>
            </a:r>
            <a:endParaRPr lang="el-GR" sz="14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4077072"/>
            <a:ext cx="4038600" cy="227785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a:latin typeface="Times New Roman" panose="02020603050405020304" pitchFamily="18" charset="0"/>
                <a:cs typeface="Times New Roman" panose="02020603050405020304" pitchFamily="18" charset="0"/>
              </a:rPr>
              <a:t>Χαρίζει πυκνότητα στο λόγο και καθιστά το ύφος πιο επιγραμματικό.</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4005064"/>
            <a:ext cx="4038600" cy="2349860"/>
          </a:xfrm>
        </p:spPr>
        <p:txBody>
          <a:bodyPr>
            <a:noAutofit/>
          </a:bodyPr>
          <a:lstStyle/>
          <a:p>
            <a:r>
              <a:rPr lang="el-GR" sz="1600" b="1" dirty="0" smtClean="0">
                <a:latin typeface="Times New Roman" panose="02020603050405020304" pitchFamily="18" charset="0"/>
                <a:cs typeface="Times New Roman" panose="02020603050405020304" pitchFamily="18" charset="0"/>
              </a:rPr>
              <a:t>Ως προς το νόημα:</a:t>
            </a:r>
          </a:p>
          <a:p>
            <a:pPr lvl="1"/>
            <a:r>
              <a:rPr lang="el-GR" sz="1600" dirty="0">
                <a:latin typeface="Times New Roman" panose="02020603050405020304" pitchFamily="18" charset="0"/>
                <a:cs typeface="Times New Roman" panose="02020603050405020304" pitchFamily="18" charset="0"/>
              </a:rPr>
              <a:t>Ο επιμερισμός αναδεικνύει με έμφαση το σημαίνον (το στοιχείο που θεωρείται σημαντικότερο</a:t>
            </a:r>
            <a:r>
              <a:rPr lang="el-GR" sz="1600" dirty="0" smtClean="0">
                <a:latin typeface="Times New Roman" panose="02020603050405020304" pitchFamily="18" charset="0"/>
                <a:cs typeface="Times New Roman" panose="02020603050405020304" pitchFamily="18" charset="0"/>
              </a:rPr>
              <a:t>). </a:t>
            </a:r>
          </a:p>
          <a:p>
            <a:pPr lvl="1"/>
            <a:r>
              <a:rPr lang="el-GR" sz="1600" dirty="0">
                <a:latin typeface="Times New Roman" panose="02020603050405020304" pitchFamily="18" charset="0"/>
                <a:cs typeface="Times New Roman" panose="02020603050405020304" pitchFamily="18" charset="0"/>
              </a:rPr>
              <a:t>Η </a:t>
            </a:r>
            <a:r>
              <a:rPr lang="el-GR" sz="1600" dirty="0" err="1">
                <a:latin typeface="Times New Roman" panose="02020603050405020304" pitchFamily="18" charset="0"/>
                <a:cs typeface="Times New Roman" panose="02020603050405020304" pitchFamily="18" charset="0"/>
              </a:rPr>
              <a:t>προφορικότητα</a:t>
            </a:r>
            <a:r>
              <a:rPr lang="el-GR" sz="1600" dirty="0">
                <a:latin typeface="Times New Roman" panose="02020603050405020304" pitchFamily="18" charset="0"/>
                <a:cs typeface="Times New Roman" panose="02020603050405020304" pitchFamily="18" charset="0"/>
              </a:rPr>
              <a:t> στο ύφος αναδεικνύει μια πιο χαλαρή επικοινωνιακή περίσταση και αντίστοιχα χαλαρές σχέσεις μεταξύ των προσώπων.</a:t>
            </a:r>
          </a:p>
          <a:p>
            <a:pPr lvl="1"/>
            <a:endParaRPr lang="el-GR" sz="23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54</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88460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600" b="1" dirty="0" smtClean="0">
                <a:latin typeface="Times New Roman" panose="02020603050405020304" pitchFamily="18" charset="0"/>
                <a:cs typeface="Times New Roman" panose="02020603050405020304" pitchFamily="18" charset="0"/>
              </a:rPr>
              <a:t>ΣΧΕΤΙΚΑ </a:t>
            </a:r>
            <a:r>
              <a:rPr lang="el-GR" sz="1600" b="1" dirty="0" smtClean="0">
                <a:latin typeface="Times New Roman" panose="02020603050405020304" pitchFamily="18" charset="0"/>
                <a:cs typeface="Times New Roman" panose="02020603050405020304" pitchFamily="18" charset="0"/>
              </a:rPr>
              <a:t>ΜΕ </a:t>
            </a:r>
            <a:r>
              <a:rPr lang="el-GR" sz="1600" b="1" dirty="0">
                <a:latin typeface="Times New Roman" panose="02020603050405020304" pitchFamily="18" charset="0"/>
                <a:cs typeface="Times New Roman" panose="02020603050405020304" pitchFamily="18" charset="0"/>
              </a:rPr>
              <a:t>ΤΗ </a:t>
            </a:r>
            <a:r>
              <a:rPr lang="el-GR" sz="1600" b="1" dirty="0" smtClean="0">
                <a:latin typeface="Times New Roman" panose="02020603050405020304" pitchFamily="18" charset="0"/>
                <a:cs typeface="Times New Roman" panose="02020603050405020304" pitchFamily="18" charset="0"/>
              </a:rPr>
              <a:t>ΣΗΜΑΣΙΑ </a:t>
            </a:r>
            <a:r>
              <a:rPr lang="el-GR" sz="1600" b="1" dirty="0">
                <a:latin typeface="Times New Roman" panose="02020603050405020304" pitchFamily="18" charset="0"/>
                <a:cs typeface="Times New Roman" panose="02020603050405020304" pitchFamily="18" charset="0"/>
              </a:rPr>
              <a:t>ΛΕΞΕΩΝ Η ΦΡΑΣΕΩΝ: </a:t>
            </a:r>
            <a:br>
              <a:rPr lang="el-GR" sz="1600" b="1" dirty="0">
                <a:latin typeface="Times New Roman" panose="02020603050405020304" pitchFamily="18" charset="0"/>
                <a:cs typeface="Times New Roman" panose="02020603050405020304" pitchFamily="18" charset="0"/>
              </a:rPr>
            </a:br>
            <a:r>
              <a:rPr lang="el-GR" sz="1600" b="1" dirty="0" smtClean="0">
                <a:latin typeface="Times New Roman" panose="02020603050405020304" pitchFamily="18" charset="0"/>
                <a:cs typeface="Times New Roman" panose="02020603050405020304" pitchFamily="18" charset="0"/>
              </a:rPr>
              <a:t>Μετωνυμία</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Όταν το όνομα του δημιουργού χρησιμοποιείται αντί για το δημιούργημα, ή το όνομα του περιέχοντος αντί για το περιεχόμενο κτλ. Στη μετωνυμία χρησιμοποιείται</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α) η αιτία αντί για το αποτέλεσμα και κατ' ακολουθία ο δημιουργός αντί για το δημιούργημα, ο συγγραφέας αντί για το έργο, ο εφευρέτης αντί για την εφεύρεση: Ο Ήφαιστος (αντί: η φωτιά) -ο Όμηρος (αντί: η </a:t>
            </a:r>
            <a:r>
              <a:rPr lang="el-GR" sz="1600" dirty="0" err="1">
                <a:latin typeface="Times New Roman" panose="02020603050405020304" pitchFamily="18" charset="0"/>
                <a:cs typeface="Times New Roman" panose="02020603050405020304" pitchFamily="18" charset="0"/>
              </a:rPr>
              <a:t>Ιλιάδα</a:t>
            </a:r>
            <a:r>
              <a:rPr lang="el-GR" sz="1600" dirty="0">
                <a:latin typeface="Times New Roman" panose="02020603050405020304" pitchFamily="18" charset="0"/>
                <a:cs typeface="Times New Roman" panose="02020603050405020304" pitchFamily="18" charset="0"/>
              </a:rPr>
              <a:t> και Οδύσσεια) -ο </a:t>
            </a:r>
            <a:r>
              <a:rPr lang="el-GR" sz="1600" dirty="0" err="1">
                <a:latin typeface="Times New Roman" panose="02020603050405020304" pitchFamily="18" charset="0"/>
                <a:cs typeface="Times New Roman" panose="02020603050405020304" pitchFamily="18" charset="0"/>
              </a:rPr>
              <a:t>Μαρκόνι</a:t>
            </a:r>
            <a:r>
              <a:rPr lang="el-GR" sz="1600" dirty="0">
                <a:latin typeface="Times New Roman" panose="02020603050405020304" pitchFamily="18" charset="0"/>
                <a:cs typeface="Times New Roman" panose="02020603050405020304" pitchFamily="18" charset="0"/>
              </a:rPr>
              <a:t> (αντί: ο ασύρματος τηλέγραφος)</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β) το αποτέλεσμα αντί για την αιτία: Η αδικία τιμωρείται ( αντί: ο άδικος</a:t>
            </a:r>
            <a:r>
              <a:rPr lang="el-GR" sz="1600" dirty="0" smtClean="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γ) το περιεχόμενο αντί γι' αυτό που περιέχει κάτι και αντίστροφα: Οι Κορίνθιοι καταστράφηκαν από το σεισμό (αντί: η Κόρινθος).</a:t>
            </a:r>
            <a:br>
              <a:rPr lang="el-GR" sz="1600" dirty="0">
                <a:latin typeface="Times New Roman" panose="02020603050405020304" pitchFamily="18" charset="0"/>
                <a:cs typeface="Times New Roman" panose="02020603050405020304" pitchFamily="18" charset="0"/>
              </a:rPr>
            </a:br>
            <a:r>
              <a:rPr lang="el-GR" sz="1600" dirty="0">
                <a:latin typeface="Times New Roman" panose="02020603050405020304" pitchFamily="18" charset="0"/>
                <a:cs typeface="Times New Roman" panose="02020603050405020304" pitchFamily="18" charset="0"/>
              </a:rPr>
              <a:t>δ) το αφηρημένο αντί για το συγκεκριμένο και αντίστροφα: Το δίκαιο (αντί: οι δικαστές). </a:t>
            </a:r>
            <a:endParaRPr lang="el-GR" sz="14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717032"/>
            <a:ext cx="4038600" cy="2637892"/>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a:latin typeface="Times New Roman" panose="02020603050405020304" pitchFamily="18" charset="0"/>
                <a:cs typeface="Times New Roman" panose="02020603050405020304" pitchFamily="18" charset="0"/>
              </a:rPr>
              <a:t>Χαρίζει </a:t>
            </a:r>
            <a:r>
              <a:rPr lang="el-GR" dirty="0" err="1">
                <a:latin typeface="Times New Roman" panose="02020603050405020304" pitchFamily="18" charset="0"/>
                <a:cs typeface="Times New Roman" panose="02020603050405020304" pitchFamily="18" charset="0"/>
              </a:rPr>
              <a:t>προφορικότητα</a:t>
            </a:r>
            <a:r>
              <a:rPr lang="el-GR" dirty="0">
                <a:latin typeface="Times New Roman" panose="02020603050405020304" pitchFamily="18" charset="0"/>
                <a:cs typeface="Times New Roman" panose="02020603050405020304" pitchFamily="18" charset="0"/>
              </a:rPr>
              <a:t> στο ύφος και αναδεικνύει τη φυσικότητα στο λόγο.</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717032"/>
            <a:ext cx="4038600" cy="2637892"/>
          </a:xfrm>
        </p:spPr>
        <p:txBody>
          <a:bodyPr>
            <a:noAutofit/>
          </a:bodyPr>
          <a:lstStyle/>
          <a:p>
            <a:r>
              <a:rPr lang="el-GR" sz="1800" b="1" dirty="0" smtClean="0">
                <a:latin typeface="Times New Roman" panose="02020603050405020304" pitchFamily="18" charset="0"/>
                <a:cs typeface="Times New Roman" panose="02020603050405020304" pitchFamily="18" charset="0"/>
              </a:rPr>
              <a:t>Ως προς το νόημα:</a:t>
            </a:r>
          </a:p>
          <a:p>
            <a:pPr lvl="1"/>
            <a:r>
              <a:rPr lang="el-GR" sz="1800" dirty="0">
                <a:latin typeface="Times New Roman" panose="02020603050405020304" pitchFamily="18" charset="0"/>
                <a:cs typeface="Times New Roman" panose="02020603050405020304" pitchFamily="18" charset="0"/>
              </a:rPr>
              <a:t>Ο επιμερισμός αναδεικνύει με έμφαση το σημαίνον (το στοιχείο που θεωρείται σημαντικότερο</a:t>
            </a:r>
            <a:r>
              <a:rPr lang="el-GR" sz="1800" dirty="0" smtClean="0">
                <a:latin typeface="Times New Roman" panose="02020603050405020304" pitchFamily="18" charset="0"/>
                <a:cs typeface="Times New Roman" panose="02020603050405020304" pitchFamily="18" charset="0"/>
              </a:rPr>
              <a:t>).</a:t>
            </a:r>
          </a:p>
          <a:p>
            <a:pPr lvl="1"/>
            <a:r>
              <a:rPr lang="el-GR" sz="1800" dirty="0" smtClean="0">
                <a:latin typeface="Times New Roman" panose="02020603050405020304" pitchFamily="18" charset="0"/>
                <a:cs typeface="Times New Roman" panose="02020603050405020304" pitchFamily="18" charset="0"/>
              </a:rPr>
              <a:t>Η </a:t>
            </a:r>
            <a:r>
              <a:rPr lang="el-GR" sz="1800" dirty="0" err="1" smtClean="0">
                <a:latin typeface="Times New Roman" panose="02020603050405020304" pitchFamily="18" charset="0"/>
                <a:cs typeface="Times New Roman" panose="02020603050405020304" pitchFamily="18" charset="0"/>
              </a:rPr>
              <a:t>προφορικότητα</a:t>
            </a:r>
            <a:r>
              <a:rPr lang="el-GR" sz="1800" dirty="0" smtClean="0">
                <a:latin typeface="Times New Roman" panose="02020603050405020304" pitchFamily="18" charset="0"/>
                <a:cs typeface="Times New Roman" panose="02020603050405020304" pitchFamily="18" charset="0"/>
              </a:rPr>
              <a:t> στο ύφος αναδεικνύει μια πιο χαλαρή επικοινωνιακή περίσταση και αντίστοιχα χαλαρές σχέσεις μεταξύ των προσώπων.</a:t>
            </a:r>
            <a:endParaRPr lang="el-GR" sz="1800"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55</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89270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04256"/>
          </a:xfr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1800" b="1" dirty="0" smtClean="0">
                <a:latin typeface="Times New Roman" panose="02020603050405020304" pitchFamily="18" charset="0"/>
                <a:cs typeface="Times New Roman" panose="02020603050405020304" pitchFamily="18" charset="0"/>
              </a:rPr>
              <a:t>ΣΧΕΤΙΚΑ </a:t>
            </a:r>
            <a:r>
              <a:rPr lang="el-GR" sz="1800" b="1" dirty="0" smtClean="0">
                <a:latin typeface="Times New Roman" panose="02020603050405020304" pitchFamily="18" charset="0"/>
                <a:cs typeface="Times New Roman" panose="02020603050405020304" pitchFamily="18" charset="0"/>
              </a:rPr>
              <a:t>ΜΕ </a:t>
            </a:r>
            <a:r>
              <a:rPr lang="el-GR" sz="1800" b="1" dirty="0">
                <a:latin typeface="Times New Roman" panose="02020603050405020304" pitchFamily="18" charset="0"/>
                <a:cs typeface="Times New Roman" panose="02020603050405020304" pitchFamily="18" charset="0"/>
              </a:rPr>
              <a:t>ΤΗ </a:t>
            </a:r>
            <a:r>
              <a:rPr lang="el-GR" sz="1800" b="1" dirty="0" smtClean="0">
                <a:latin typeface="Times New Roman" panose="02020603050405020304" pitchFamily="18" charset="0"/>
                <a:cs typeface="Times New Roman" panose="02020603050405020304" pitchFamily="18" charset="0"/>
              </a:rPr>
              <a:t>ΣΗΜΑΣΙΑ </a:t>
            </a:r>
            <a:r>
              <a:rPr lang="el-GR" sz="1800" b="1" dirty="0">
                <a:latin typeface="Times New Roman" panose="02020603050405020304" pitchFamily="18" charset="0"/>
                <a:cs typeface="Times New Roman" panose="02020603050405020304" pitchFamily="18" charset="0"/>
              </a:rPr>
              <a:t>ΛΕΞΕΩΝ Η ΦΡΑΣΕΩΝ: </a:t>
            </a:r>
            <a:br>
              <a:rPr lang="el-GR" sz="1800" b="1" dirty="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Αντονομασία:</a:t>
            </a:r>
            <a:r>
              <a:rPr lang="el-GR" sz="1800" b="1" dirty="0" smtClean="0">
                <a:latin typeface="Times New Roman" panose="02020603050405020304" pitchFamily="18" charset="0"/>
                <a:cs typeface="Times New Roman" panose="02020603050405020304" pitchFamily="18" charset="0"/>
              </a:rPr>
              <a:t/>
            </a:r>
            <a:br>
              <a:rPr lang="el-GR" sz="1800" b="1" dirty="0" smtClean="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Όταν αντί για προσηγορικά ονόματα τίθενται κύρια και αντί για κύρια προσηγορικά ή αντί για κύρια και προσηγορικά άλλες σχετικές </a:t>
            </a:r>
            <a:r>
              <a:rPr lang="el-GR" sz="1800" b="1" dirty="0" smtClean="0">
                <a:latin typeface="Times New Roman" panose="02020603050405020304" pitchFamily="18" charset="0"/>
                <a:cs typeface="Times New Roman" panose="02020603050405020304" pitchFamily="18" charset="0"/>
              </a:rPr>
              <a:t>λέξεις.</a:t>
            </a:r>
            <a:r>
              <a:rPr lang="el-GR" sz="1800" b="1" dirty="0">
                <a:latin typeface="Times New Roman" panose="02020603050405020304" pitchFamily="18" charset="0"/>
                <a:cs typeface="Times New Roman" panose="02020603050405020304" pitchFamily="18" charset="0"/>
              </a:rPr>
              <a:t/>
            </a:r>
            <a:br>
              <a:rPr lang="el-GR" sz="1800" b="1" dirty="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α) Κύρια, αντί για προσηγορικά</a:t>
            </a:r>
            <a:r>
              <a:rPr lang="el-GR" sz="1800" b="1" dirty="0" smtClean="0">
                <a:latin typeface="Times New Roman" panose="02020603050405020304" pitchFamily="18" charset="0"/>
                <a:cs typeface="Times New Roman" panose="02020603050405020304" pitchFamily="18" charset="0"/>
              </a:rPr>
              <a:t>:</a:t>
            </a:r>
            <a:br>
              <a:rPr lang="el-GR" sz="1800" b="1" dirty="0" smtClean="0">
                <a:latin typeface="Times New Roman" panose="02020603050405020304" pitchFamily="18" charset="0"/>
                <a:cs typeface="Times New Roman" panose="02020603050405020304" pitchFamily="18" charset="0"/>
              </a:rPr>
            </a:br>
            <a:r>
              <a:rPr lang="el-GR" sz="1800" b="1" dirty="0" smtClean="0">
                <a:latin typeface="Times New Roman" panose="02020603050405020304" pitchFamily="18" charset="0"/>
                <a:cs typeface="Times New Roman" panose="02020603050405020304" pitchFamily="18" charset="0"/>
              </a:rPr>
              <a:t>Μαικήνας </a:t>
            </a:r>
            <a:r>
              <a:rPr lang="el-GR" sz="1800" b="1" dirty="0">
                <a:latin typeface="Times New Roman" panose="02020603050405020304" pitchFamily="18" charset="0"/>
                <a:cs typeface="Times New Roman" panose="02020603050405020304" pitchFamily="18" charset="0"/>
              </a:rPr>
              <a:t>(αντί: προστάτης των γραμμάτων) </a:t>
            </a:r>
            <a:br>
              <a:rPr lang="el-GR" sz="1800" b="1" dirty="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β) Προσηγορικά, αντί για κύρια:</a:t>
            </a:r>
            <a:br>
              <a:rPr lang="el-GR" sz="1800" b="1" dirty="0">
                <a:latin typeface="Times New Roman" panose="02020603050405020304" pitchFamily="18" charset="0"/>
                <a:cs typeface="Times New Roman" panose="02020603050405020304" pitchFamily="18" charset="0"/>
              </a:rPr>
            </a:br>
            <a:r>
              <a:rPr lang="el-GR" sz="1800" b="1" dirty="0">
                <a:latin typeface="Times New Roman" panose="02020603050405020304" pitchFamily="18" charset="0"/>
                <a:cs typeface="Times New Roman" panose="02020603050405020304" pitchFamily="18" charset="0"/>
              </a:rPr>
              <a:t>Ο εθνικός ποιητής (αντί: Σολωμός) </a:t>
            </a:r>
            <a:endParaRPr lang="el-GR" sz="16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284984"/>
            <a:ext cx="4038600" cy="3069940"/>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Καθιστά το ύφος πιο </a:t>
            </a:r>
            <a:r>
              <a:rPr lang="el-GR" dirty="0" smtClean="0">
                <a:latin typeface="Times New Roman" panose="02020603050405020304" pitchFamily="18" charset="0"/>
                <a:cs typeface="Times New Roman" panose="02020603050405020304" pitchFamily="18" charset="0"/>
              </a:rPr>
              <a:t>ζωντανό, ενίοτε και οικείο, γεγονός </a:t>
            </a:r>
            <a:r>
              <a:rPr lang="el-GR" dirty="0" smtClean="0">
                <a:latin typeface="Times New Roman" panose="02020603050405020304" pitchFamily="18" charset="0"/>
                <a:cs typeface="Times New Roman" panose="02020603050405020304" pitchFamily="18" charset="0"/>
              </a:rPr>
              <a:t>που προσελκύει την προσοχή και το ενδιαφέρον του </a:t>
            </a:r>
            <a:r>
              <a:rPr lang="el-GR" dirty="0" smtClean="0">
                <a:latin typeface="Times New Roman" panose="02020603050405020304" pitchFamily="18" charset="0"/>
                <a:cs typeface="Times New Roman" panose="02020603050405020304" pitchFamily="18" charset="0"/>
              </a:rPr>
              <a:t>αναγνώστη.</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212976"/>
            <a:ext cx="4038600" cy="3141948"/>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dirty="0">
                <a:latin typeface="Times New Roman" panose="02020603050405020304" pitchFamily="18" charset="0"/>
                <a:cs typeface="Times New Roman" panose="02020603050405020304" pitchFamily="18" charset="0"/>
              </a:rPr>
              <a:t>Τονίζεται το βασικό χαρακτηριστικό που αποδίδεται στην προσωπικότητα που προσδιορίζει.</a:t>
            </a:r>
            <a:endParaRPr lang="el-GR" dirty="0" smtClean="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56</a:t>
            </a:fld>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361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3000" b="1" dirty="0">
                <a:latin typeface="Times New Roman" panose="02020603050405020304" pitchFamily="18" charset="0"/>
                <a:cs typeface="Times New Roman" panose="02020603050405020304" pitchFamily="18" charset="0"/>
              </a:rPr>
              <a:t>ΣΧΕΤΙΚΑ ΜΕ ΤΗ ΘΕΣΗ ΤΩΝ ΛΕΞΕΩΝ: Πρωθύστερο:</a:t>
            </a:r>
            <a:br>
              <a:rPr lang="el-GR" sz="3000" b="1" dirty="0">
                <a:latin typeface="Times New Roman" panose="02020603050405020304" pitchFamily="18" charset="0"/>
                <a:cs typeface="Times New Roman" panose="02020603050405020304" pitchFamily="18" charset="0"/>
              </a:rPr>
            </a:br>
            <a:r>
              <a:rPr lang="el-GR" sz="3000" dirty="0">
                <a:latin typeface="Times New Roman" panose="02020603050405020304" pitchFamily="18" charset="0"/>
                <a:cs typeface="Times New Roman" panose="02020603050405020304" pitchFamily="18" charset="0"/>
              </a:rPr>
              <a:t>Όταν μια λέξη / έννοια τίθεται δεύτερη, ενώ λογικά και χρονικά προηγείται.</a:t>
            </a:r>
            <a:br>
              <a:rPr lang="el-GR" sz="3000" dirty="0">
                <a:latin typeface="Times New Roman" panose="02020603050405020304" pitchFamily="18" charset="0"/>
                <a:cs typeface="Times New Roman" panose="02020603050405020304" pitchFamily="18" charset="0"/>
              </a:rPr>
            </a:br>
            <a:r>
              <a:rPr lang="el-GR" sz="3000" dirty="0" smtClean="0">
                <a:latin typeface="Times New Roman" panose="02020603050405020304" pitchFamily="18" charset="0"/>
                <a:cs typeface="Times New Roman" panose="02020603050405020304" pitchFamily="18" charset="0"/>
              </a:rPr>
              <a:t>Π.χ. </a:t>
            </a:r>
            <a:r>
              <a:rPr lang="el-GR" sz="3000" b="1" dirty="0" smtClean="0">
                <a:latin typeface="Times New Roman" panose="02020603050405020304" pitchFamily="18" charset="0"/>
                <a:cs typeface="Times New Roman" panose="02020603050405020304" pitchFamily="18" charset="0"/>
              </a:rPr>
              <a:t>Μάη </a:t>
            </a:r>
            <a:r>
              <a:rPr lang="el-GR" sz="3000" dirty="0">
                <a:latin typeface="Times New Roman" panose="02020603050405020304" pitchFamily="18" charset="0"/>
                <a:cs typeface="Times New Roman" panose="02020603050405020304" pitchFamily="18" charset="0"/>
              </a:rPr>
              <a:t>μου</a:t>
            </a:r>
            <a:r>
              <a:rPr lang="el-GR" sz="3000" b="1" dirty="0">
                <a:latin typeface="Times New Roman" panose="02020603050405020304" pitchFamily="18" charset="0"/>
                <a:cs typeface="Times New Roman" panose="02020603050405020304" pitchFamily="18" charset="0"/>
              </a:rPr>
              <a:t>, Μάη </a:t>
            </a:r>
            <a:r>
              <a:rPr lang="el-GR" sz="3000" dirty="0">
                <a:latin typeface="Times New Roman" panose="02020603050405020304" pitchFamily="18" charset="0"/>
                <a:cs typeface="Times New Roman" panose="02020603050405020304" pitchFamily="18" charset="0"/>
              </a:rPr>
              <a:t>δροσερέ</a:t>
            </a:r>
            <a:r>
              <a:rPr lang="el-GR" sz="3000" b="1" dirty="0">
                <a:latin typeface="Times New Roman" panose="02020603050405020304" pitchFamily="18" charset="0"/>
                <a:cs typeface="Times New Roman" panose="02020603050405020304" pitchFamily="18" charset="0"/>
              </a:rPr>
              <a:t>, </a:t>
            </a:r>
            <a:r>
              <a:rPr lang="el-GR" sz="3000" dirty="0">
                <a:latin typeface="Times New Roman" panose="02020603050405020304" pitchFamily="18" charset="0"/>
                <a:cs typeface="Times New Roman" panose="02020603050405020304" pitchFamily="18" charset="0"/>
              </a:rPr>
              <a:t>κι</a:t>
            </a:r>
            <a:r>
              <a:rPr lang="el-GR" sz="3000" b="1" dirty="0">
                <a:latin typeface="Times New Roman" panose="02020603050405020304" pitchFamily="18" charset="0"/>
                <a:cs typeface="Times New Roman" panose="02020603050405020304" pitchFamily="18" charset="0"/>
              </a:rPr>
              <a:t> Απρίλη </a:t>
            </a:r>
            <a:r>
              <a:rPr lang="el-GR" sz="3000" dirty="0" smtClean="0">
                <a:latin typeface="Times New Roman" panose="02020603050405020304" pitchFamily="18" charset="0"/>
                <a:cs typeface="Times New Roman" panose="02020603050405020304" pitchFamily="18" charset="0"/>
              </a:rPr>
              <a:t>λουλουδάτε</a:t>
            </a:r>
            <a:br>
              <a:rPr lang="el-GR" sz="3000" dirty="0" smtClean="0">
                <a:latin typeface="Times New Roman" panose="02020603050405020304" pitchFamily="18" charset="0"/>
                <a:cs typeface="Times New Roman" panose="02020603050405020304" pitchFamily="18" charset="0"/>
              </a:rPr>
            </a:br>
            <a:r>
              <a:rPr lang="el-GR" sz="3000" dirty="0" smtClean="0">
                <a:latin typeface="Times New Roman" panose="02020603050405020304" pitchFamily="18" charset="0"/>
                <a:cs typeface="Times New Roman" panose="02020603050405020304" pitchFamily="18" charset="0"/>
              </a:rPr>
              <a:t>(Ο Απρίλιος χρονικά προηγείται </a:t>
            </a:r>
            <a:r>
              <a:rPr lang="el-GR" sz="3000" smtClean="0">
                <a:latin typeface="Times New Roman" panose="02020603050405020304" pitchFamily="18" charset="0"/>
                <a:cs typeface="Times New Roman" panose="02020603050405020304" pitchFamily="18" charset="0"/>
              </a:rPr>
              <a:t>του Μαΐου)</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789040"/>
            <a:ext cx="4038600" cy="2565884"/>
          </a:xfrm>
        </p:spPr>
        <p:txBody>
          <a:bodyPr>
            <a:normAutofit fontScale="92500" lnSpcReduction="1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Δίνει </a:t>
            </a:r>
            <a:r>
              <a:rPr lang="el-GR" sz="2500" dirty="0">
                <a:latin typeface="Times New Roman" panose="02020603050405020304" pitchFamily="18" charset="0"/>
                <a:cs typeface="Times New Roman" panose="02020603050405020304" pitchFamily="18" charset="0"/>
              </a:rPr>
              <a:t>έμφαση, κεντρίζοντας το ενδιαφέρον και την προσοχή του αναγνώστη</a:t>
            </a:r>
            <a:r>
              <a:rPr lang="el-GR" sz="2500" dirty="0" smtClean="0">
                <a:latin typeface="Times New Roman" panose="02020603050405020304" pitchFamily="18" charset="0"/>
                <a:cs typeface="Times New Roman" panose="02020603050405020304" pitchFamily="18" charset="0"/>
              </a:rPr>
              <a:t>.</a:t>
            </a:r>
          </a:p>
          <a:p>
            <a:pPr lvl="1"/>
            <a:r>
              <a:rPr lang="el-GR" sz="2500" dirty="0" smtClean="0">
                <a:latin typeface="Times New Roman" panose="02020603050405020304" pitchFamily="18" charset="0"/>
                <a:cs typeface="Times New Roman" panose="02020603050405020304" pitchFamily="18" charset="0"/>
              </a:rPr>
              <a:t>Εξυπηρετεί τις ανάγκες του μέτρου</a:t>
            </a:r>
            <a:r>
              <a:rPr lang="el-GR" sz="2800" dirty="0" smtClean="0">
                <a:latin typeface="Times New Roman" panose="02020603050405020304" pitchFamily="18" charset="0"/>
                <a:cs typeface="Times New Roman" panose="02020603050405020304" pitchFamily="18" charset="0"/>
              </a:rPr>
              <a:t>.</a:t>
            </a:r>
            <a:endParaRPr lang="el-GR" sz="3600"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789040"/>
            <a:ext cx="4038600" cy="256588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Τονίζει τον όρο που προτάσσεται.</a:t>
            </a:r>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6</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853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73630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a:latin typeface="Times New Roman" panose="02020603050405020304" pitchFamily="18" charset="0"/>
                <a:cs typeface="Times New Roman" panose="02020603050405020304" pitchFamily="18" charset="0"/>
              </a:rPr>
              <a:t>ΣΧΕΤΙΚΑ ΜΕ ΤΗ ΘΕΣΗ ΤΩΝ ΛΕΞΕΩΝ: </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Αναστροφή:</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Όταν ανατρέπεται η φυσική σειρά των λέξεων ή των </a:t>
            </a:r>
            <a:r>
              <a:rPr lang="el-GR" sz="2000" dirty="0" smtClean="0">
                <a:latin typeface="Times New Roman" panose="02020603050405020304" pitchFamily="18" charset="0"/>
                <a:cs typeface="Times New Roman" panose="02020603050405020304" pitchFamily="18" charset="0"/>
              </a:rPr>
              <a:t>προτάσεων.</a:t>
            </a:r>
            <a:r>
              <a:rPr lang="el-GR" sz="2800" dirty="0">
                <a:latin typeface="Times New Roman" panose="02020603050405020304" pitchFamily="18" charset="0"/>
                <a:cs typeface="Times New Roman" panose="02020603050405020304" pitchFamily="18" charset="0"/>
              </a:rPr>
              <a:t/>
            </a:r>
            <a:br>
              <a:rPr lang="el-GR" sz="2800" dirty="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Π.χ.                                                                       αντί</a:t>
            </a:r>
            <a:r>
              <a:rPr lang="el-GR" sz="2000" dirty="0">
                <a:latin typeface="Times New Roman" panose="02020603050405020304" pitchFamily="18" charset="0"/>
                <a:cs typeface="Times New Roman" panose="02020603050405020304" pitchFamily="18" charset="0"/>
              </a:rPr>
              <a:t/>
            </a:r>
            <a:br>
              <a:rPr lang="el-GR" sz="2000" dirty="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    Και </a:t>
            </a:r>
            <a:r>
              <a:rPr lang="el-GR" sz="2000" dirty="0">
                <a:latin typeface="Times New Roman" panose="02020603050405020304" pitchFamily="18" charset="0"/>
                <a:cs typeface="Times New Roman" panose="02020603050405020304" pitchFamily="18" charset="0"/>
              </a:rPr>
              <a:t>των </a:t>
            </a:r>
            <a:r>
              <a:rPr lang="el-GR" sz="2000" dirty="0" smtClean="0">
                <a:latin typeface="Times New Roman" panose="02020603050405020304" pitchFamily="18" charset="0"/>
                <a:cs typeface="Times New Roman" panose="02020603050405020304" pitchFamily="18" charset="0"/>
              </a:rPr>
              <a:t>μαλλιών                                                            Και </a:t>
            </a:r>
            <a:r>
              <a:rPr lang="el-GR" sz="2000" dirty="0">
                <a:latin typeface="Times New Roman" panose="02020603050405020304" pitchFamily="18" charset="0"/>
                <a:cs typeface="Times New Roman" panose="02020603050405020304" pitchFamily="18" charset="0"/>
              </a:rPr>
              <a:t>τ' ωραίο πλήθος </a:t>
            </a:r>
            <a:br>
              <a:rPr lang="el-GR" sz="2000" dirty="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της </a:t>
            </a:r>
            <a:r>
              <a:rPr lang="el-GR" sz="2000" dirty="0">
                <a:latin typeface="Times New Roman" panose="02020603050405020304" pitchFamily="18" charset="0"/>
                <a:cs typeface="Times New Roman" panose="02020603050405020304" pitchFamily="18" charset="0"/>
              </a:rPr>
              <a:t>τ' ωραίο </a:t>
            </a:r>
            <a:r>
              <a:rPr lang="el-GR" sz="2000" dirty="0" smtClean="0">
                <a:latin typeface="Times New Roman" panose="02020603050405020304" pitchFamily="18" charset="0"/>
                <a:cs typeface="Times New Roman" panose="02020603050405020304" pitchFamily="18" charset="0"/>
              </a:rPr>
              <a:t>πλήθος                                                        των μαλλιών της</a:t>
            </a:r>
            <a:r>
              <a:rPr lang="el-GR" sz="2000" dirty="0">
                <a:latin typeface="Times New Roman" panose="02020603050405020304" pitchFamily="18" charset="0"/>
                <a:cs typeface="Times New Roman" panose="02020603050405020304" pitchFamily="18" charset="0"/>
              </a:rPr>
              <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πάνω στο στήθος </a:t>
            </a:r>
            <a:r>
              <a:rPr lang="el-GR" sz="2000" dirty="0" smtClean="0">
                <a:latin typeface="Times New Roman" panose="02020603050405020304" pitchFamily="18" charset="0"/>
                <a:cs typeface="Times New Roman" panose="02020603050405020304" pitchFamily="18" charset="0"/>
              </a:rPr>
              <a:t>                                                           λάμπει </a:t>
            </a:r>
            <a:r>
              <a:rPr lang="el-GR" sz="2000" dirty="0">
                <a:latin typeface="Times New Roman" panose="02020603050405020304" pitchFamily="18" charset="0"/>
                <a:cs typeface="Times New Roman" panose="02020603050405020304" pitchFamily="18" charset="0"/>
              </a:rPr>
              <a:t>ξανθό</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cs typeface="Times New Roman" panose="02020603050405020304" pitchFamily="18" charset="0"/>
              </a:rPr>
              <a:t>       λάμπει </a:t>
            </a:r>
            <a:r>
              <a:rPr lang="el-GR" sz="2000" dirty="0">
                <a:latin typeface="Times New Roman" panose="02020603050405020304" pitchFamily="18" charset="0"/>
                <a:cs typeface="Times New Roman" panose="02020603050405020304" pitchFamily="18" charset="0"/>
              </a:rPr>
              <a:t>ξανθό</a:t>
            </a:r>
            <a:r>
              <a:rPr lang="el-GR" sz="2000" dirty="0" smtClean="0">
                <a:latin typeface="Times New Roman" panose="02020603050405020304" pitchFamily="18" charset="0"/>
                <a:cs typeface="Times New Roman" panose="02020603050405020304" pitchFamily="18" charset="0"/>
              </a:rPr>
              <a:t>.                                                                 πάνω στο στήθος.</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789040"/>
            <a:ext cx="4038600" cy="2565884"/>
          </a:xfrm>
        </p:spPr>
        <p:txBody>
          <a:bodyPr>
            <a:normAutofit fontScale="92500" lnSpcReduction="20000"/>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dirty="0" smtClean="0">
                <a:latin typeface="Times New Roman" panose="02020603050405020304" pitchFamily="18" charset="0"/>
                <a:cs typeface="Times New Roman" panose="02020603050405020304" pitchFamily="18" charset="0"/>
              </a:rPr>
              <a:t>Δίνει </a:t>
            </a:r>
            <a:r>
              <a:rPr lang="el-GR" dirty="0">
                <a:latin typeface="Times New Roman" panose="02020603050405020304" pitchFamily="18" charset="0"/>
                <a:cs typeface="Times New Roman" panose="02020603050405020304" pitchFamily="18" charset="0"/>
              </a:rPr>
              <a:t>έμφαση, κεντρίζοντας το ενδιαφέρον και την προσοχή του αναγνώστη</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Αποκτά ο </a:t>
            </a:r>
            <a:r>
              <a:rPr lang="el-GR" dirty="0">
                <a:latin typeface="Times New Roman" panose="02020603050405020304" pitchFamily="18" charset="0"/>
                <a:cs typeface="Times New Roman" panose="02020603050405020304" pitchFamily="18" charset="0"/>
              </a:rPr>
              <a:t>λόγος ζωντάνια και εκφραστικότητα.</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Εξυπηρετεί τις ανάγκες του μέτρου.</a:t>
            </a:r>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789040"/>
            <a:ext cx="4038600" cy="256588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Τονίζει τον όρο που προτάσσεται.</a:t>
            </a:r>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7</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943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2376264"/>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Χιαστό:</a:t>
            </a:r>
            <a:br>
              <a:rPr lang="el-GR" sz="2400" b="1" dirty="0" smtClean="0">
                <a:latin typeface="Times New Roman" panose="02020603050405020304" pitchFamily="18" charset="0"/>
                <a:cs typeface="Times New Roman" panose="02020603050405020304" pitchFamily="18" charset="0"/>
              </a:rPr>
            </a:br>
            <a:r>
              <a:rPr lang="el-GR" sz="2000" dirty="0" smtClean="0"/>
              <a:t>Όταν παρατίθενται δύο ζεύγη εννοιών και η τρίτη έννοια αντιστοιχεί στη δεύτερη και η τέταρτη στην πρώτη (σε σχήμα Χ)</a:t>
            </a:r>
            <a:r>
              <a:rPr lang="el-GR" sz="2000" dirty="0" smtClean="0">
                <a:latin typeface="Times New Roman" panose="02020603050405020304" pitchFamily="18" charset="0"/>
                <a:cs typeface="Times New Roman" panose="02020603050405020304" pitchFamily="18" charset="0"/>
              </a:rPr>
              <a:t>.</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Αφήνει η μάνα το παιδί και το παιδί τη μάνα.</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η μάνα      το παιδί</a:t>
            </a:r>
            <a:br>
              <a:rPr lang="el-GR" sz="2000" dirty="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το </a:t>
            </a:r>
            <a:r>
              <a:rPr lang="el-GR" sz="2000" dirty="0" smtClean="0">
                <a:latin typeface="Times New Roman" panose="02020603050405020304" pitchFamily="18" charset="0"/>
                <a:cs typeface="Times New Roman" panose="02020603050405020304" pitchFamily="18" charset="0"/>
              </a:rPr>
              <a:t>παιδί     τη μάνα                                             </a:t>
            </a:r>
            <a:endParaRPr lang="el-GR" sz="2000" dirty="0">
              <a:latin typeface="Times New Roman" panose="02020603050405020304" pitchFamily="18" charset="0"/>
              <a:cs typeface="Times New Roman" panose="02020603050405020304" pitchFamily="18" charset="0"/>
            </a:endParaRPr>
          </a:p>
        </p:txBody>
      </p:sp>
      <p:sp>
        <p:nvSpPr>
          <p:cNvPr id="10" name="Θέση περιεχομένου 9"/>
          <p:cNvSpPr>
            <a:spLocks noGrp="1"/>
          </p:cNvSpPr>
          <p:nvPr>
            <p:ph sz="half" idx="1"/>
          </p:nvPr>
        </p:nvSpPr>
        <p:spPr>
          <a:xfrm>
            <a:off x="457200" y="3789040"/>
            <a:ext cx="4038600" cy="2565884"/>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a:latin typeface="Times New Roman" panose="02020603050405020304" pitchFamily="18" charset="0"/>
                <a:cs typeface="Times New Roman" panose="02020603050405020304" pitchFamily="18" charset="0"/>
              </a:rPr>
              <a:t>Εξυπηρετεί το </a:t>
            </a:r>
            <a:r>
              <a:rPr lang="el-GR" sz="2500" dirty="0" smtClean="0">
                <a:latin typeface="Times New Roman" panose="02020603050405020304" pitchFamily="18" charset="0"/>
                <a:cs typeface="Times New Roman" panose="02020603050405020304" pitchFamily="18" charset="0"/>
              </a:rPr>
              <a:t>μέτρο και προσελκύει την προσοχή του αναγνώστη.</a:t>
            </a:r>
            <a:endParaRPr lang="el-GR" sz="2500"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3789040"/>
            <a:ext cx="4038600" cy="2565884"/>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a:latin typeface="Times New Roman" panose="02020603050405020304" pitchFamily="18" charset="0"/>
                <a:cs typeface="Times New Roman" panose="02020603050405020304" pitchFamily="18" charset="0"/>
              </a:rPr>
              <a:t>Δ</a:t>
            </a:r>
            <a:r>
              <a:rPr lang="el-GR" sz="2800" dirty="0" smtClean="0">
                <a:latin typeface="Times New Roman" panose="02020603050405020304" pitchFamily="18" charset="0"/>
                <a:cs typeface="Times New Roman" panose="02020603050405020304" pitchFamily="18" charset="0"/>
              </a:rPr>
              <a:t>ίνει </a:t>
            </a:r>
            <a:r>
              <a:rPr lang="el-GR" sz="2800" dirty="0">
                <a:latin typeface="Times New Roman" panose="02020603050405020304" pitchFamily="18" charset="0"/>
                <a:cs typeface="Times New Roman" panose="02020603050405020304" pitchFamily="18" charset="0"/>
              </a:rPr>
              <a:t>έμφαση στους </a:t>
            </a:r>
            <a:r>
              <a:rPr lang="el-GR" sz="2800" dirty="0" err="1">
                <a:latin typeface="Times New Roman" panose="02020603050405020304" pitchFamily="18" charset="0"/>
                <a:cs typeface="Times New Roman" panose="02020603050405020304" pitchFamily="18" charset="0"/>
              </a:rPr>
              <a:t>διαπλεκόμενους</a:t>
            </a:r>
            <a:r>
              <a:rPr lang="el-GR" sz="2800" dirty="0">
                <a:latin typeface="Times New Roman" panose="02020603050405020304" pitchFamily="18" charset="0"/>
                <a:cs typeface="Times New Roman" panose="02020603050405020304" pitchFamily="18" charset="0"/>
              </a:rPr>
              <a:t> όρους και τονίζει τη σχέση τους.</a:t>
            </a:r>
          </a:p>
          <a:p>
            <a:pPr lvl="1"/>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8</a:t>
            </a:fld>
            <a:endParaRPr lang="el-GR">
              <a:latin typeface="Times New Roman" panose="02020603050405020304" pitchFamily="18" charset="0"/>
              <a:cs typeface="Times New Roman" panose="02020603050405020304" pitchFamily="18" charset="0"/>
            </a:endParaRPr>
          </a:p>
        </p:txBody>
      </p:sp>
      <p:cxnSp>
        <p:nvCxnSpPr>
          <p:cNvPr id="3" name="Ευθεία γραμμή σύνδεσης 2"/>
          <p:cNvCxnSpPr/>
          <p:nvPr/>
        </p:nvCxnSpPr>
        <p:spPr>
          <a:xfrm>
            <a:off x="4355976" y="2852936"/>
            <a:ext cx="432048"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Ευθεία γραμμή σύνδεσης 7"/>
          <p:cNvCxnSpPr/>
          <p:nvPr/>
        </p:nvCxnSpPr>
        <p:spPr>
          <a:xfrm flipH="1">
            <a:off x="4355976" y="2852936"/>
            <a:ext cx="432048" cy="28803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2028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95536" y="908720"/>
            <a:ext cx="8352928" cy="1368152"/>
          </a:xfrm>
          <a:solidFill>
            <a:schemeClr val="bg1">
              <a:lumMod val="90000"/>
            </a:schemeClr>
          </a:solidFill>
          <a:ln>
            <a:noFill/>
          </a:ln>
        </p:spPr>
        <p:style>
          <a:lnRef idx="2">
            <a:schemeClr val="dk1"/>
          </a:lnRef>
          <a:fillRef idx="1">
            <a:schemeClr val="lt1"/>
          </a:fillRef>
          <a:effectRef idx="0">
            <a:schemeClr val="dk1"/>
          </a:effectRef>
          <a:fontRef idx="minor">
            <a:schemeClr val="dk1"/>
          </a:fontRef>
        </p:style>
        <p:txBody>
          <a:bodyPr>
            <a:noAutofit/>
          </a:bodyPr>
          <a:lstStyle/>
          <a:p>
            <a:pPr algn="ct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400" b="1" dirty="0" smtClean="0">
                <a:latin typeface="Times New Roman" panose="02020603050405020304" pitchFamily="18" charset="0"/>
                <a:cs typeface="Times New Roman" panose="02020603050405020304" pitchFamily="18" charset="0"/>
              </a:rPr>
              <a:t>ΣΧΕΤΙΚΑ ΜΕ ΤΗ ΘΕΣΗ ΤΩΝ ΛΕΞΕΩΝ: </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dirty="0">
                <a:latin typeface="Times New Roman" panose="02020603050405020304" pitchFamily="18" charset="0"/>
                <a:cs typeface="Times New Roman" panose="02020603050405020304" pitchFamily="18" charset="0"/>
              </a:rPr>
              <a:t>Κύκλος:</a:t>
            </a:r>
            <a:r>
              <a:rPr lang="el-GR" sz="2400" b="1" dirty="0" smtClean="0">
                <a:latin typeface="Times New Roman" panose="02020603050405020304" pitchFamily="18" charset="0"/>
                <a:cs typeface="Times New Roman" panose="02020603050405020304" pitchFamily="18" charset="0"/>
              </a:rPr>
              <a:t/>
            </a:r>
            <a:br>
              <a:rPr lang="el-GR" sz="2400" b="1" dirty="0" smtClean="0">
                <a:latin typeface="Times New Roman" panose="02020603050405020304" pitchFamily="18" charset="0"/>
                <a:cs typeface="Times New Roman" panose="02020603050405020304" pitchFamily="18" charset="0"/>
              </a:rPr>
            </a:br>
            <a:r>
              <a:rPr lang="el-GR" sz="2000" dirty="0"/>
              <a:t>Όταν μια πρόταση ή μια περίοδος αρχίζει και τελειώνει με την ίδια λέξη</a:t>
            </a:r>
            <a:r>
              <a:rPr lang="el-GR" sz="2800" dirty="0" smtClean="0">
                <a:latin typeface="Times New Roman" panose="02020603050405020304" pitchFamily="18" charset="0"/>
                <a:cs typeface="Times New Roman" panose="02020603050405020304" pitchFamily="18" charset="0"/>
              </a:rPr>
              <a:t/>
            </a:r>
            <a:br>
              <a:rPr lang="el-GR" sz="2800" dirty="0" smtClean="0">
                <a:latin typeface="Times New Roman" panose="02020603050405020304" pitchFamily="18" charset="0"/>
                <a:cs typeface="Times New Roman" panose="02020603050405020304" pitchFamily="18" charset="0"/>
              </a:rPr>
            </a:br>
            <a:r>
              <a:rPr lang="el-GR" sz="2000" dirty="0">
                <a:latin typeface="Times New Roman" panose="02020603050405020304" pitchFamily="18" charset="0"/>
                <a:cs typeface="Times New Roman" panose="02020603050405020304" pitchFamily="18" charset="0"/>
              </a:rPr>
              <a:t>Π.χ. </a:t>
            </a:r>
            <a:r>
              <a:rPr lang="el-GR" sz="2000" b="1" u="sng" dirty="0">
                <a:latin typeface="Times New Roman" panose="02020603050405020304" pitchFamily="18" charset="0"/>
                <a:cs typeface="Times New Roman" panose="02020603050405020304" pitchFamily="18" charset="0"/>
              </a:rPr>
              <a:t>Μοναχή</a:t>
            </a:r>
            <a:r>
              <a:rPr lang="el-GR" sz="2000" dirty="0">
                <a:latin typeface="Times New Roman" panose="02020603050405020304" pitchFamily="18" charset="0"/>
                <a:cs typeface="Times New Roman" panose="02020603050405020304" pitchFamily="18" charset="0"/>
              </a:rPr>
              <a:t> το δρόμο επήρες, </a:t>
            </a:r>
            <a:r>
              <a:rPr lang="el-GR" sz="2000" dirty="0" err="1">
                <a:latin typeface="Times New Roman" panose="02020603050405020304" pitchFamily="18" charset="0"/>
                <a:cs typeface="Times New Roman" panose="02020603050405020304" pitchFamily="18" charset="0"/>
              </a:rPr>
              <a:t>εξανάλθες</a:t>
            </a:r>
            <a:r>
              <a:rPr lang="el-GR" sz="2000" dirty="0">
                <a:latin typeface="Times New Roman" panose="02020603050405020304" pitchFamily="18" charset="0"/>
                <a:cs typeface="Times New Roman" panose="02020603050405020304" pitchFamily="18" charset="0"/>
              </a:rPr>
              <a:t> </a:t>
            </a:r>
            <a:r>
              <a:rPr lang="el-GR" sz="2000" b="1" u="sng" dirty="0">
                <a:latin typeface="Times New Roman" panose="02020603050405020304" pitchFamily="18" charset="0"/>
                <a:cs typeface="Times New Roman" panose="02020603050405020304" pitchFamily="18" charset="0"/>
              </a:rPr>
              <a:t>μοναχή</a:t>
            </a:r>
            <a:r>
              <a:rPr lang="el-GR" sz="2000" dirty="0">
                <a:latin typeface="Times New Roman" panose="02020603050405020304" pitchFamily="18" charset="0"/>
                <a:cs typeface="Times New Roman" panose="02020603050405020304" pitchFamily="18" charset="0"/>
              </a:rPr>
              <a:t>.</a:t>
            </a:r>
          </a:p>
        </p:txBody>
      </p:sp>
      <p:sp>
        <p:nvSpPr>
          <p:cNvPr id="10" name="Θέση περιεχομένου 9"/>
          <p:cNvSpPr>
            <a:spLocks noGrp="1"/>
          </p:cNvSpPr>
          <p:nvPr>
            <p:ph sz="half" idx="1"/>
          </p:nvPr>
        </p:nvSpPr>
        <p:spPr>
          <a:xfrm>
            <a:off x="457200" y="2492896"/>
            <a:ext cx="4038600" cy="3862028"/>
          </a:xfrm>
        </p:spPr>
        <p:txBody>
          <a:bodyPr>
            <a:normAutofit/>
          </a:bodyPr>
          <a:lstStyle/>
          <a:p>
            <a:r>
              <a:rPr lang="el-GR" sz="2500" b="1" dirty="0" smtClean="0">
                <a:latin typeface="Times New Roman" panose="02020603050405020304" pitchFamily="18" charset="0"/>
                <a:cs typeface="Times New Roman" panose="02020603050405020304" pitchFamily="18" charset="0"/>
              </a:rPr>
              <a:t>Ως προς το ύφος:</a:t>
            </a:r>
          </a:p>
          <a:p>
            <a:pPr lvl="1"/>
            <a:r>
              <a:rPr lang="el-GR" sz="2500" dirty="0" smtClean="0">
                <a:latin typeface="Times New Roman" panose="02020603050405020304" pitchFamily="18" charset="0"/>
                <a:cs typeface="Times New Roman" panose="02020603050405020304" pitchFamily="18" charset="0"/>
              </a:rPr>
              <a:t>Δίνει έμφαση και προσελκύει την προσοχή του αναγνώστη.</a:t>
            </a:r>
            <a:endParaRPr lang="el-GR" sz="2500"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11" name="Θέση περιεχομένου 10"/>
          <p:cNvSpPr>
            <a:spLocks noGrp="1"/>
          </p:cNvSpPr>
          <p:nvPr>
            <p:ph sz="half" idx="2"/>
          </p:nvPr>
        </p:nvSpPr>
        <p:spPr>
          <a:xfrm>
            <a:off x="4648200" y="2420888"/>
            <a:ext cx="4038600" cy="3934036"/>
          </a:xfrm>
        </p:spPr>
        <p:txBody>
          <a:bodyPr>
            <a:noAutofit/>
          </a:bodyPr>
          <a:lstStyle/>
          <a:p>
            <a:r>
              <a:rPr lang="el-GR" sz="2500" b="1" dirty="0" smtClean="0">
                <a:latin typeface="Times New Roman" panose="02020603050405020304" pitchFamily="18" charset="0"/>
                <a:cs typeface="Times New Roman" panose="02020603050405020304" pitchFamily="18" charset="0"/>
              </a:rPr>
              <a:t>Ως προς το νόημα:</a:t>
            </a:r>
          </a:p>
          <a:p>
            <a:pPr lvl="1"/>
            <a:r>
              <a:rPr lang="el-GR" sz="2500" dirty="0" smtClean="0">
                <a:latin typeface="Times New Roman" panose="02020603050405020304" pitchFamily="18" charset="0"/>
                <a:cs typeface="Times New Roman" panose="02020603050405020304" pitchFamily="18" charset="0"/>
              </a:rPr>
              <a:t>Δίνει </a:t>
            </a:r>
            <a:r>
              <a:rPr lang="el-GR" sz="2500" dirty="0">
                <a:latin typeface="Times New Roman" panose="02020603050405020304" pitchFamily="18" charset="0"/>
                <a:cs typeface="Times New Roman" panose="02020603050405020304" pitchFamily="18" charset="0"/>
              </a:rPr>
              <a:t>την αίσθηση της διάρκειας και της </a:t>
            </a:r>
            <a:r>
              <a:rPr lang="el-GR" sz="2500" dirty="0" smtClean="0">
                <a:latin typeface="Times New Roman" panose="02020603050405020304" pitchFamily="18" charset="0"/>
                <a:cs typeface="Times New Roman" panose="02020603050405020304" pitchFamily="18" charset="0"/>
              </a:rPr>
              <a:t>μονιμότητας, εφόσον η </a:t>
            </a:r>
            <a:r>
              <a:rPr lang="el-GR" sz="2500" dirty="0">
                <a:latin typeface="Times New Roman" panose="02020603050405020304" pitchFamily="18" charset="0"/>
                <a:cs typeface="Times New Roman" panose="02020603050405020304" pitchFamily="18" charset="0"/>
              </a:rPr>
              <a:t>κατάσταση στην οποία αναφέρεται παραμένει </a:t>
            </a:r>
            <a:r>
              <a:rPr lang="el-GR" sz="2500" dirty="0" smtClean="0">
                <a:latin typeface="Times New Roman" panose="02020603050405020304" pitchFamily="18" charset="0"/>
                <a:cs typeface="Times New Roman" panose="02020603050405020304" pitchFamily="18" charset="0"/>
              </a:rPr>
              <a:t>ή φαίνεται να παραμένει αναλλοίωτη </a:t>
            </a:r>
            <a:r>
              <a:rPr lang="el-GR" sz="2500" dirty="0">
                <a:latin typeface="Times New Roman" panose="02020603050405020304" pitchFamily="18" charset="0"/>
                <a:cs typeface="Times New Roman" panose="02020603050405020304" pitchFamily="18" charset="0"/>
              </a:rPr>
              <a:t>στο </a:t>
            </a:r>
            <a:r>
              <a:rPr lang="el-GR" sz="2500" dirty="0" smtClean="0">
                <a:latin typeface="Times New Roman" panose="02020603050405020304" pitchFamily="18" charset="0"/>
                <a:cs typeface="Times New Roman" panose="02020603050405020304" pitchFamily="18" charset="0"/>
              </a:rPr>
              <a:t>χρόνο.</a:t>
            </a:r>
            <a:endParaRPr lang="el-GR" sz="2500" dirty="0">
              <a:latin typeface="Times New Roman" panose="02020603050405020304" pitchFamily="18" charset="0"/>
              <a:cs typeface="Times New Roman" panose="02020603050405020304" pitchFamily="18" charset="0"/>
            </a:endParaRPr>
          </a:p>
          <a:p>
            <a:pPr lvl="1"/>
            <a:endParaRPr lang="el-GR" sz="25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latin typeface="Times New Roman" panose="02020603050405020304" pitchFamily="18" charset="0"/>
                <a:cs typeface="Times New Roman" panose="02020603050405020304" pitchFamily="18" charset="0"/>
              </a:rPr>
              <a:t>ΕΠΙΜΕΛΕΙΑ: ΠΕΠΕ ΕΥΗ</a:t>
            </a:r>
            <a:endParaRPr lang="el-GR" dirty="0">
              <a:latin typeface="Times New Roman" panose="02020603050405020304" pitchFamily="18" charset="0"/>
              <a:cs typeface="Times New Roman" panose="02020603050405020304" pitchFamily="18" charset="0"/>
            </a:endParaRP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latin typeface="Times New Roman" panose="02020603050405020304" pitchFamily="18" charset="0"/>
                <a:cs typeface="Times New Roman" panose="02020603050405020304" pitchFamily="18" charset="0"/>
              </a:rPr>
              <a:t>9</a:t>
            </a:fld>
            <a:endParaRPr lang="el-G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7210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270</TotalTime>
  <Words>3181</Words>
  <Application>Microsoft Office PowerPoint</Application>
  <PresentationFormat>Προβολή στην οθόνη (4:3)</PresentationFormat>
  <Paragraphs>461</Paragraphs>
  <Slides>56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56</vt:i4>
      </vt:variant>
    </vt:vector>
  </HeadingPairs>
  <TitlesOfParts>
    <vt:vector size="57" baseType="lpstr">
      <vt:lpstr>Ροή</vt:lpstr>
      <vt:lpstr>ΣΧΗΜΑΤΑ ΛΟΓΟΥ</vt:lpstr>
      <vt:lpstr>ΛΕΙΤΟΥΡΓΙΚΟΤΗΤΑ - ΠΡΟΘΕΤΙΚΟΤΗΤΑ / ΣΚΟΠΙΜΟΤΗΤΑ</vt:lpstr>
      <vt:lpstr>ΚΥΡΙΟΛΕΞΙΑ</vt:lpstr>
      <vt:lpstr>ΚΑΤΗΓΟΡΙΕΣ ΣΧΗΜΑΤΩΝ ΛΟΓΟΥ</vt:lpstr>
      <vt:lpstr>ΣΧΕΤΙΚΑ ΜΕ ΤΗ ΘΕΣΗ ΤΩΝ ΛΕΞΕΩΝ: Υπερβατό: Όταν μια λέξη ή φράση παρεμβάλλεται ανάμεσα σε δύο όρους που έχουν μεταξύ τους στενή λογική και συντακτική σχέση. π.χ. Άκρα του τάφου σιωπή στον κάμπο βασιλεύει.</vt:lpstr>
      <vt:lpstr>ΣΧΕΤΙΚΑ ΜΕ ΤΗ ΘΕΣΗ ΤΩΝ ΛΕΞΕΩΝ: Πρωθύστερο: Όταν μια λέξη / έννοια τίθεται δεύτερη, ενώ λογικά και χρονικά προηγείται. Π.χ. Μάη μου, Μάη δροσερέ, κι Απρίλη λουλουδάτε (Ο Απρίλιος χρονικά προηγείται του Μαΐου)</vt:lpstr>
      <vt:lpstr>ΣΧΕΤΙΚΑ ΜΕ ΤΗ ΘΕΣΗ ΤΩΝ ΛΕΞΕΩΝ:  Αναστροφή: Όταν ανατρέπεται η φυσική σειρά των λέξεων ή των προτάσεων. Π.χ.                                                                       αντί     Και των μαλλιών                                                            Και τ' ωραίο πλήθος  της τ' ωραίο πλήθος                                                        των μαλλιών της πάνω στο στήθος                                                            λάμπει ξανθό        λάμπει ξανθό.                                                                 πάνω στο στήθος.</vt:lpstr>
      <vt:lpstr>     ΣΧΕΤΙΚΑ ΜΕ ΤΗ ΘΕΣΗ ΤΩΝ ΛΕΞΕΩΝ:  Χιαστό: Όταν παρατίθενται δύο ζεύγη εννοιών και η τρίτη έννοια αντιστοιχεί στη δεύτερη και η τέταρτη στην πρώτη (σε σχήμα Χ). Π.χ. Αφήνει η μάνα το παιδί και το παιδί τη μάνα. η μάνα      το παιδί το παιδί     τη μάνα                                             </vt:lpstr>
      <vt:lpstr>     ΣΧΕΤΙΚΑ ΜΕ ΤΗ ΘΕΣΗ ΤΩΝ ΛΕΞΕΩΝ:  Κύκλος: Όταν μια πρόταση ή μια περίοδος αρχίζει και τελειώνει με την ίδια λέξη Π.χ. Μοναχή το δρόμο επήρες, εξανάλθες μοναχή.</vt:lpstr>
      <vt:lpstr>     ΣΧΕΤΙΚΑ ΜΕ ΤΗ ΘΕΣΗ ΤΩΝ ΛΕΞΕΩΝ:  Παρήχηση: Όταν ένας συγκεκριμένος φθόγγος (σύμφωνο) επαναλαμβάνεται σε μια φράση. Π.χ. Ο σιγαλός αιγιαλός εγέλα γάλα όλος  (επανάληψη του γ και του λ.).</vt:lpstr>
      <vt:lpstr> ΣΧΕΤΙΚΑ ΜΕ ΤΗ ΘΕΣΗ ΤΩΝ ΛΕΞΕΩΝ:  Παρονομασία ή ετυμολογικό σχήμα: Όταν λέξεις ομόηχες, και ενίοτε συγγενείς ετυμολογικά, μπαίνουν η μια κοντά στην άλλη.. Π.χ. Να 'μουν κλέφτης να τα κλέψω / κουρσευτής να τα κουρσέψω.</vt:lpstr>
      <vt:lpstr> ΣΧΕΤΙΚΑ ΜΕ ΤΗ ΘΕΣΗ ΤΩΝ ΛΕΞΕΩΝ:  Ομοιοτέλευτο ή ομοιοκατάληκτο: Όταν στο τέλος συνεχόμενων προτάσεων ή περιόδων υπάρχουν λέξεις με την ίδια κατάληξη. Π.χ. Τον πύργο πύργο πάει και γυροβολάει.</vt:lpstr>
      <vt:lpstr> ΣΧΕΤΙΚΑ ΜΕ ΤΗ ΘΕΣΗ ΤΩΝ ΛΕΞΕΩΝ:  Ασύνδετο: Όταν όροι πρότασης ή προτάσεις παρατίθενται η μία μετά την άλλη χωρίς σύνδεσμο. Π.χ. Δυσκολοχώριστα, πουλιά, αγόρια, ανθοί, κοράσια, / τα λόγια στα φιλιά απαλά, τα στόματα κεράσια</vt:lpstr>
      <vt:lpstr> ΣΧΕΤΙΚΑ ΜΕ ΤΗ ΘΕΣΗ ΤΩΝ ΛΕΞΕΩΝ:  Πολυσύνδετο: Όταν αλλεπάλληλες λέξεις ή προτάσεις συνδέονται με το και ή δε. Π.χ. Κι η προσευχή κι ο πειρασμός κι η δύναμη κι η αστένια.</vt:lpstr>
      <vt:lpstr> ΣΧΕΤΙΚΑ ΜΕ ΤΗ ΘΕΣΗ ΤΩΝ ΛΕΞΕΩΝ:  Κατά το νοούμενο: Όταν η σύνταξη γίνεται βάσει νοήματος και όχι βάσει του γραμματικού τύπου της λέξης. Π.χ. Ο κόσμος χτίζουν εκκλησιές, χτίζουν και μοναστήρια.</vt:lpstr>
      <vt:lpstr> ΣΧΕΤΙΚΑ ΜΕ ΤΗ ΓΡΑΜΜΑΤΙΚΗ ΣΥΜΦΩΝΙΑ ΤΩΝ ΛΕΞΕΩΝ:  Σύμφυρση: Όταν δύο συντάξεις αναμειγνύονται, γιατί στο νου του δημιουργού έρχονται ταυτόχρονα δύο διαφορετικές εκφράσεις, αλλά με το ίδιο νόημα. Π.χ. Ο Γιώργος και ο Πέτρος παίζουν (αντί: ο Γιώργος παίζει με τον Πέτρο)</vt:lpstr>
      <vt:lpstr> ΣΧΕΤΙΚΑ ΜΕ ΤΗ ΓΡΑΜΜΑΤΙΚΗ ΣΥΜΦΩΝΙΑ ΤΩΝ ΛΕΞΕΩΝ:  Ανακόλουθο: Όταν υπάρχει συντακτική ασυμφωνία όρων που προηγούνται με όρους που έπονται. Π.χ. Εγώ δε με μέλει ( αντί: εμένα δε με μέλει).</vt:lpstr>
      <vt:lpstr> ΣΧΕΤΙΚΑ ΜΕ ΤΗ ΘΕΣΗ ΤΩΝ ΛΕΞΕΩΝ:  Καθολικό και μερικό (καθ' όλον και μέρος): Όταν ένας όρος μιας πρότασης, ο οποίος δηλώνει το διαιρεμένο σύνολο, αντί να λειτουργήσει ως γενική διαιρετική ή ως εμπρόθετος προσδιορισμός με (από + αιτιατική), εκφέρεται ομοιόπτωτα προς τον όρο που φανερώνει μέρος του συνόλου. Π.χ. Εγώ δε με μέλει ( αντί: εμένα δε με μέλει).</vt:lpstr>
      <vt:lpstr> ΣΧΕΤΙΚΑ ΜΕ ΤΗ ΓΡΑΜΜΑΤΙΚΗ ΣΥΜΦΩΝΙΑ ΤΩΝ ΛΕΞΕΩΝ:  Έλξη: Όταν ένας όρος μιας πρότασης «έλκεται» (επηρεάζεται) από όρο άλλης πρότασης και δε συμφωνεί με την πρόταση στην οποία ανήκει. Π.χ. Ήθελα να 'μουν τσέλιγκας, να 'μουν και παλικάρι (αντί: να είμαι. Έλκεται από το ρ. ήθελα και μπαίνει κι αυτό στην οριστική παρατατικού).</vt:lpstr>
      <vt:lpstr> ΣΧΕΤΙΚΑ ΜΕ ΤΗ ΓΡΑΜΜΑΤΙΚΗ ΣΥΜΦΩΝΙΑ ΤΩΝ ΛΕΞΕΩΝ:  Υπαλλαγή: Όταν ο επιθετικός προσδιορισμός μιας γενικής κτητικής τίθεται ως επιθετικός προσδιορισμός στο όνομα που προσδιορίζει η γενική. Π.χ. Τ' αντρειωμένα κόκαλα ξεθάψτε του γονιού σας (αντί: ξεθάφτε τα κόκαλα τα' αντρειωμένου γονιού σας).</vt:lpstr>
      <vt:lpstr> ΣΧΕΤΙΚΑ ΜΕ ΤΗ ΓΡΑΜΜΑΤΙΚΗ ΣΥΜΦΩΝΙΑ ΤΩΝ ΛΕΞΕΩΝ:  Πρόληψη: Όταν το υποκείμενο της δευτερεύουσας πρότασης τίθεται προληπτικά ως αντικείμενο της κύριας, ενώ αντικείμενο έπρεπε να είναι η ίδια η δευτερεύουσα πρόταση. Π.χ. Σας γνωρίζω ποιοι είστε (αντί: εγώ γνωρίζω ποιοι είστε εσείς).</vt:lpstr>
      <vt:lpstr> ΣΧΕΤΙΚΑ ΜΕ ΤΗΝ ΠΛΗΡΟΤΗΤΑ ΤΟΥ ΛΟΓΟΥ:  Έλλειψη / Βραχυλογία: Όταν για χάρη συντομίας, παραλείπονται μια ή περισσότερες λέξεις από μια φράση, που μπορούν να εννοηθούν από τα συμφραζόμενα Π.χ. Κι αν είν' η αγάπη μάγισσα / μάνα η λατρεία κοντά της. / Ο φόβος και το θάμασμα / τα δίδυμα παιδιά της.</vt:lpstr>
      <vt:lpstr> ΣΧΕΤΙΚΑ ΜΕ ΤΗΝ ΠΛΗΡΟΤΗΤΑ ΤΟΥ ΛΟΓΟΥ:  Σχήμα από κοινού: Όταν μια λέξη ή πρόταση που παραλείπεται εννοείται από τα προηγούμενα όπως ακριβώς συναντάται εκεί, χωρίς να μεταβληθεί. Π.χ. Ο Παύλος είναι ψηλός, ο Γιάννης δεν είναι (ψηλός).</vt:lpstr>
      <vt:lpstr> ΣΧΕΤΙΚΑ ΜΕ ΤΗΝ ΠΛΗΡΟΤΗΤΑ ΤΟΥ ΛΟΓΟΥ:  Σχήμα εξ αναλόγου: Όταν μια λέξη ή πρόταση που παραλείπεται εννοείται από τα προηγούμενα, αλλά κάπως αλλαγμένη (σε πτώση, αριθμό κτλ.). Π.χ. Την επόμενη μέρα δεν τηλεφώνησα, όπως είχα σκοπό (να τηλεφωνήσω).</vt:lpstr>
      <vt:lpstr> ΣΧΕΤΙΚΑ ΜΕ ΤΗΝ ΠΛΗΡΟΤΗΤΑ ΤΟΥ ΛΟΓΟΥ:  Σχήμα εξ αντιθέτου: Όταν μια λέξη ή πρόταση που παραλείπεται εννοείται από τα προηγούμενα, αλλά με το αντίθετο νόημα. Π.χ. Στο έμπα μπήκε σαν αϊτός, στο ξέβγα σαν πετρίτης (βγήκε).</vt:lpstr>
      <vt:lpstr> ΣΧΕΤΙΚΑ ΜΕ ΤΗΝ ΠΛΗΡΟΤΗΤΑ ΤΟΥ ΛΟΓΟΥ:  Ζεύγμα: Όταν δύο ίδιου είδους προσδιορισμοί (συνήθως αντικείμενα) αποδίδονται σε ένα ρήμα, ενώ λογικά ο ένας δεν του ταιριάζει αλλά ταιριάζει σε ένα άλλο ρήμα που εννοείται.. Π.χ. Τρώνε παχιά πρόβατα και κρασί εξαίσιο.  (Τρώνε πρόβατα - πίνουν κρασί.)</vt:lpstr>
      <vt:lpstr> ΣΧΕΤΙΚΑ ΜΕ ΤΗΝ ΠΛΗΡΟΤΗΤΑ ΤΟΥ ΛΟΓΟΥ:  Αποσιώπηση: Όταν ο πομπός διακόπτει την ομαλή ροή του λόγου, αποφεύγοντας να πει κάτι για ποικίλους λόγους (γιατί δεν το γνωρίζει, γιατί νιώθει συγκίνηση, για να προβληματίσει), και στη θέση των φράσεων που παραλείπονται μπαίνουν αποσιωπητικά. Π.χ. -Αγάπη μου, θυμώνεις,…</vt:lpstr>
      <vt:lpstr> ΣΧΕΤΙΚΑ ΜΕ ΤΗΝ ΠΛΗΡΟΤΗΤΑ ΤΟΥ ΛΟΓΟΥ:  Κλιμακωτό: Όταν ο παρατηρείται κλιμάκωση της έντασης σε μια σειρά ενεργειών. Π.χ. Ακούω κούφια τα τουφέκια / ακούω σμίξιμο σπαθιών / ακούω ξύλα, ακούω πελέκια / ακούω τρίξιμο δοντιών.</vt:lpstr>
      <vt:lpstr> ΣΧΕΤΙΚΑ ΜΕ ΤΗΝ ΠΛΗΡΟΤΗΤΑ ΤΟΥ ΛΟΓΟΥ:  Νόμος των τριών: Όταν παρατηρείται παρουσίαση τριών πραγμάτων ή κλιμάκωση της έντασης σε μια σειρά τριών ενεργειών. Π.χ. Ο ένας να βγει την άνοιξη, κι άλλος το καλοκαίρι, κι ο τρίτος το χινόπωρο, οπού είναι τα σταφύλια..</vt:lpstr>
      <vt:lpstr> ΣΧΕΤΙΚΑ ΜΕ ΤΗΝ ΠΛΗΡΟΤΗΤΑ ΤΟΥ ΛΟΓΟΥ:  Πλεονασμός: Όταν ένα νόημα εκφράζεται με περισσότερες λέξεις από όσες είναι απαραίτητο. Π.χ. Να μην το ξανακάνεις πάλι.</vt:lpstr>
      <vt:lpstr> ΣΧΕΤΙΚΑ ΜΕ ΤΗΝ ΠΛΗΡΟΤΗΤΑ ΤΟΥ ΛΟΓΟΥ:  Εκ παραλλήλου / παραλληλία: Όταν μια έννοια εκφράζεται συγχρόνως και καταφατικά και αρνητικά. Π.χ. Είναι καλός, όχι παλιάνθρωπος.</vt:lpstr>
      <vt:lpstr> ΣΧΕΤΙΚΑ ΜΕ ΤΗΝ ΠΛΗΡΟΤΗΤΑ ΤΟΥ ΛΟΓΟΥ:  Ένα με δύο (εν δια δυοίν): Όταν μια έννοια εκφράζεται με δύο λέξεις που συνδέονται με τον σύνδεσμο «και», ενώ σύμφωνα με το νόημα η δεύτερη έπρεπε να προσδιορίζει την πρώτη. Π.χ. Γυναίκες, πού είν' οι άντροι σας κι οι καπεταναραίοι;</vt:lpstr>
      <vt:lpstr> ΣΧΕΤΙΚΑ ΜΕ ΤΗΝ ΠΛΗΡΟΤΗΤΑ ΤΟΥ ΛΟΓΟΥ:  Επανάληψη: Όταν η ίδια λέξη ή έκφραση επαναλαμβάνεται αυτούσια ή ελαφρά αλλαγμένη, για να δώσει στο λόγο χάρη και έμφαση στο συναίσθημα. Π.χ. Εκεί καίγονται κόκαλα, κόκαλα ανδρειωμένων.</vt:lpstr>
      <vt:lpstr> ΣΧΕΤΙΚΑ ΜΕ ΤΗΝ ΠΛΗΡΟΤΗΤΑ ΤΟΥ ΛΟΓΟΥ:  Αναδίπλωση: Όταν η τελευταία λέξη ή φράση μιας πρότασης επαναλαμβάνεται στην αρχή της επόμενης. Π.χ. Αν πέσουνε στον ποταμό, ο ποταμός θα στύψει,</vt:lpstr>
      <vt:lpstr> ΣΧΕΤΙΚΑ ΜΕ ΤΗΝ ΠΛΗΡΟΤΗΤΑ ΤΟΥ ΛΟΓΟΥ:  Επαναφορά: Όταν δύο ή περισσότερες προτάσεις αρχίζουν με την ίδια λέξη. Π.χ. Πάψε κόρη τον αργαλειό, πάψε και το τραγούδι.</vt:lpstr>
      <vt:lpstr> ΣΧΕΤΙΚΑ ΜΕ ΤΗΝ ΠΛΗΡΟΤΗΤΑ ΤΟΥ ΛΟΓΟΥ:  Επιφορά: Όταν διαδοχικές προτάσεις τελειώνουν με την ίδια λέξη / φράση. Π.χ. Έτσι είν’ ο κόσμος· πάντα τέτοιος θα είναι ο κόσμος.</vt:lpstr>
      <vt:lpstr> ΣΧΕΤΙΚΑ ΜΕ ΤΗΝ ΠΛΗΡΟΤΗΤΑ ΤΟΥ ΛΟΓΟΥ:  Υποφορά και ανθυποφορά: 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 Π.χ. -Τι έχουν της Μάνης τα βουνά και στέκουν βουρκωμένα; -Μην ο βοριάς τα βάρεσε, μην η νοτιά τα πήρε;  -Μήδ' ο βοριάς τα βάρεσε, μηδ' η νοτιά τα πήρε.</vt:lpstr>
      <vt:lpstr> ΣΧΕΤΙΚΑ ΜΕ ΤΗΝ ΠΛΗΡΟΤΗΤΑ ΤΟΥ ΛΟΓΟΥ:  Υποφορά και ανθυποφορά: Όταν η ερώτηση (υποφορά) ακολουθείται από απάντηση (ανθυποφορά). Όταν προηγείται ερώτηση, ακολουθεί πιθανή εξήγηση με τη μορφή ερώτησης, και έπειτα αναιρείται η πιθανή εξήγηση και δηλώνεται το τι πραγματικά συμβαίνει. Π.χ. -Τι έχουν της Μάνης τα βουνά και στέκουν βουρκωμένα; -Μην ο βοριάς τα βάρεσε, μην η νοτιά τα πήρε;  -Μήδ' ο βοριάς τα βάρεσε, μηδ' η νοτιά τα πήρε. Όταν η απάντηση ακολουθεί αμέσως την ερώτηση. Π.χ. -Κυράδες, τι λογιάζετε, κυράδες, τι τηράτε;  -Εμείς είμαστε κλέφτισες, γυναίκες των Λαζαίων. </vt:lpstr>
      <vt:lpstr> ΣΧΕΤΙΚΑ ΜΕ ΤΗΝ ΠΛΗΡΟΤΗΤΑ ΤΟΥ ΛΟΓΟΥ:  Ρητορική ερώτηση: Όταν διατυπώνεται μια ερώτηση, η οποία δεν αναμένεται να απαντηθεί, γιατί η απάντηση είναι περιττή ως αυτονόητη. Π.χ. -Ἄ! κύριε, κύριε Μαλακάση, ποιός θά βρεθεῖ νά μᾶς δικάσει, μικρόν ἐμέ κι ἐσᾶς μεγάλο, ἴδια τόν ἕνα καί τόν ἄλλο;</vt:lpstr>
      <vt:lpstr> ΣΧΕΤΙΚΑ ΜΕ ΤΗΝ ΠΛΗΡΟΤΗΤΑ ΤΟΥ ΛΟΓΟΥ:  Άρση &amp; Θέση: Όταν πρώτα λέγεται τι δεν είναι κάτι ή τι δε συμβαίνει και αμέσως μετά τι είναι ή τι συμβαίνει.. Π.χ. -Εγώ δεν είμαι Τούρκος ουδέ Κόνιαρος, / είμαι καλογεράκι απ' ασκηταριό.</vt:lpstr>
      <vt:lpstr> ΣΧΕΤΙΚΑ ΜΕ ΤΗΝ ΠΛΗΡΟΤΗΤΑ ΤΟΥ ΛΟΓΟΥ:  Αναφώνηση / Επιφώνηση: Όταν λέγεται μια λέξη ή φράση επιφωνηματική, που φανερώνει τη συναισθηματική κατάσταση αυτού που μιλάει ή γράφει... Π.χ. -Συμφορά! σε θυμούμαι εκαθόσουν στο πλευρό μου με πρόσωπο αχνό. -Μάνα μου, σκιάζομαι πολύ!</vt:lpstr>
      <vt:lpstr>ΣΧΕΤΙΚΑ ΜΕ ΤΗ ΣΗΜΑΣΙΑ ΛΕΞΕΩΝ Η ΦΡΑΣΕΩΝ:  Μεταφορά: Όταν παρατηρείται μεταφορά (αλλαγή ή διεύρυνση της σημασίας) μιας λέξης από την κύρια σημασία της σε άλλη μέσα από μια ιδιότητα που είναι κοινή. Π.χ. το βάρος των ετών - ο χειμώνας της ζωής </vt:lpstr>
      <vt:lpstr>ΣΧΕΤΙΚΑ ΜΕ ΤΗ ΣΗΜΑΣΙΑ ΛΕΞΕΩΝ Η ΦΡΑΣΕΩΝ:  Παρομοίωση: Όταν συγκρίνονται δύο πρόσωπα ή πράγματα ή φαινόμενα που έχουν ομοιότητα μεταξύ τους, για  να τονιστεί η ιδιότητα του ενός. Η παρομοίωση αρχίζει με τις λέξεις σαν, καθώς, όπως και με το σαν να (υποθετική παρομοίωση) Π.χ. Μια θάλασσα μέσα μου σα λίμνη γλυκόστρωτη / και σαν ωκεανός ανοιχτή και μεγάλη.</vt:lpstr>
      <vt:lpstr>ΣΧΕΤΙΚΑ ΜΕ ΤΗ ΣΗΜΑΣΙΑ ΛΕΞΕΩΝ Η ΦΡΑΣΕΩΝ:  Προσωποποίηση: Όταν αποδίδονται ανθρώπινες ιδιότητες σε ζώα, σε αντικείμενα ή αφηρημένες έννοιες. Π.χ. Ο Όλυμπος και ο Κίσαβος, τα δυο βουνά μαλώνουν</vt:lpstr>
      <vt:lpstr>ΣΧΕΤΙΚΑ ΜΕ ΤΗ ΣΗΜΑΣΙΑ ΛΕΞΕΩΝ Η ΦΡΑΣΕΩΝ:  Κατεξοχήν: Όταν η σημασία μιας λέξης «στενεύει», περιορίζεται και εκφράζει κάτι συγκεκριμένο. Π.χ. η Πόλη (ενν. μόνο η Κωνσταντινούπολη)  ο ποιητής (ενν. μόνο ο Όμηρος) </vt:lpstr>
      <vt:lpstr>ΣΧΕΤΙΚΑ ΜΕ ΤΗ ΣΗΜΑΣΙΑ ΛΕΞΕΩΝ Η ΦΡΑΣΕΩΝ:  Λιτότητα: Όταν μια λέξη εκφράζεται από την αντίθετη της και συνοδεύεται από άρνηση. Π.χ. Σήμερα ξόδεψα όχι λίγα (αντί: πάρα πολλά). </vt:lpstr>
      <vt:lpstr>ΣΧΕΤΙΚΑ ΜΕ ΤΗ ΣΗΜΑΣΙΑ ΛΕΞΕΩΝ Η ΦΡΑΣΕΩΝ:  Ειρωνεία:</vt:lpstr>
      <vt:lpstr>ΣΧΕΤΙΚΑ ΜΕ ΤΗ ΣΗΜΑΣΙΑ ΛΕΞΕΩΝ Η ΦΡΑΣΕΩΝ:  Ευφημισμός: Όταν μια λέξη ή φράση με θετική  σημασία χρησιμοποιείται για την ονομασία αρνητικής ή δυσάρεστης έννοιας. Π.χ. Εύξεινος ( =φιλόξενος) Πόντος [αντί Άξενος (=αφιλόξενος) Πόντος].</vt:lpstr>
      <vt:lpstr>ΣΧΕΤΙΚΑ ΜΕ ΤΗ ΣΗΜΑΣΙΑ ΛΕΞΕΩΝ Η ΦΡΑΣΕΩΝ:  Υπερβολή: Όταν μια κατάσταση μεγαλοποιείται για να προκαλέσει εντύπωση.. Π.χ. Ο βοριάς ξύριζε και σπανούς.</vt:lpstr>
      <vt:lpstr>ΣΧΕΤΙΚΑ ΜΕ ΤΗ ΣΗΜΑΣΙΑ ΛΕΞΕΩΝ Η ΦΡΑΣΕΩΝ:  Αλληγορία: Όταν χρησιμοποιείται μια μεταφορική φράση που κρύβει διαφορετικό νόημα από αυτό που δηλώνουν οι λέξεις της. Διαφέρει από τη μεταφορά γιατί δεν περιορίζεται σε μια λέξη, αλλά αποτελεί συνεχές όλο.. Π.χ. Τ' άσπρισε τα γένια του ο Αϊ-Νικόλας (αντί: χιόνισε του Αγίου Νικολάου).</vt:lpstr>
      <vt:lpstr>ΣΧΕΤΙΚΑ ΜΕ ΤΗ ΣΗΜΑΣΙΑ ΛΕΞΕΩΝ Η ΦΡΑΣΕΩΝ:  Έμφαση: Όταν τοποθετούνται ορισμένες λέξεις, στις οποίες πέφτει το μεγαλύτερο βάρος του λόγου, σε τέτοια θέση, ώστε η προσοχή του αναγνώστη να εστιάζεται σ' αυτές. Π.χ. -Ω, κακό που με βρήκε μεγάλο! </vt:lpstr>
      <vt:lpstr>ΣΧΕΤΙΚΑ ΜΕ ΤΗ ΣΗΜΑΣΙΑ ΛΕΞΕΩΝ Η ΦΡΑΣΕΩΝ:  Αντίθεση: Όταν παρατίθενται και συσχετίζονται δύο έννοιες που έχουν διαφορετική σημασία. Π.χ. Είναι από μαύρη πέτρα κι είναι απ' όνειρο κι έχει λοστρόμο αθώο, ναύτη πονηρά</vt:lpstr>
      <vt:lpstr>ΣΧΕΤΙΚΑ ΜΕ ΤΗ ΣΗΜΑΣΙΑ ΛΕΞΕΩΝ Η ΦΡΑΣΕΩΝ:  Οξύμωρο: Όταν συνεκφέρονται δύο έννοιες αντιφατικές, οι οποίες είναι ασυμβίβαστες σε βαθμό που η μία ν' αποκλείει την άλλη. Π.χ. Σπεύδε βραδέως.  / Δώρον άδωρον.</vt:lpstr>
      <vt:lpstr>ΣΧΕΤΙΚΑ ΜΕ ΤΗ ΣΗΜΑΣΙΑ ΛΕΞΕΩΝ Η ΦΡΑΣΕΩΝ:  Συνεκδοχή: Όταν μια λέξη δε σημαίνει κυριολεκτικά εκείνο που κατά πρώτο λόγο φαίνεται, αλλά κάτι άλλο σχετικό. α) το μέρος αντί για το όλο: Κάθε βρύση και φλάμπουρο, κάθε κλαδί και κλέφτης (αντί: κάθε δέντρο). β) το ένα αντί για τα πολλά: Τούρκος το τριγυρίζει χρόνους δώδεκα (αντί: Τούρκοι). γ) η ύλη αντί για εκείνο που έχει κατασκευαστεί από την ύλη: Να τρώει η σκουριά το σίδερο κι η γης τον ανδρειωμένο (αντί: τα σιδερένια όπλα) δ) το όργανο αντί για την ενέργεια που παράγεται από αυτό: Πάρε το μάτι του αϊτού και τα' αλαφιού το πόδι (αντί: την εξυπνάδα και την ταχύτητα) ε) Το εικονιζόμενο πρόσωπο αντί για την εικόνα του: Φλωριά ρίχνουν στην Παναγιά, φλωριά ρίχνουν στους άγιους (αντί: στην εικόνα της Παναγιάς και στις εικόνες των αγίων).</vt:lpstr>
      <vt:lpstr>ΣΧΕΤΙΚΑ ΜΕ ΤΗ ΣΗΜΑΣΙΑ ΛΕΞΕΩΝ Η ΦΡΑΣΕΩΝ:  Μετωνυμία: Όταν το όνομα του δημιουργού χρησιμοποιείται αντί για το δημιούργημα, ή το όνομα του περιέχοντος αντί για το περιεχόμενο κτλ. Στη μετωνυμία χρησιμοποιείται: α) η αιτία αντί για το αποτέλεσμα και κατ' ακολουθία ο δημιουργός αντί για το δημιούργημα, ο συγγραφέας αντί για το έργο, ο εφευρέτης αντί για την εφεύρεση: Ο Ήφαιστος (αντί: η φωτιά) -ο Όμηρος (αντί: η Ιλιάδα και Οδύσσεια) -ο Μαρκόνι (αντί: ο ασύρματος τηλέγραφος) β) το αποτέλεσμα αντί για την αιτία: Η αδικία τιμωρείται ( αντί: ο άδικος). γ) το περιεχόμενο αντί γι' αυτό που περιέχει κάτι και αντίστροφα: Οι Κορίνθιοι καταστράφηκαν από το σεισμό (αντί: η Κόρινθος). δ) το αφηρημένο αντί για το συγκεκριμένο και αντίστροφα: Το δίκαιο (αντί: οι δικαστές). </vt:lpstr>
      <vt:lpstr>ΣΧΕΤΙΚΑ ΜΕ ΤΗ ΣΗΜΑΣΙΑ ΛΕΞΕΩΝ Η ΦΡΑΣΕΩΝ:  Αντονομασία: Όταν αντί για προσηγορικά ονόματα τίθενται κύρια και αντί για κύρια προσηγορικά ή αντί για κύρια και προσηγορικά άλλες σχετικές λέξεις. α) Κύρια, αντί για προσηγορικά: Μαικήνας (αντί: προστάτης των γραμμάτων)  β) Προσηγορικά, αντί για κύρια: Ο εθνικός ποιητής (αντί: Σολωμός)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Χρήστης των Windows</cp:lastModifiedBy>
  <cp:revision>96</cp:revision>
  <dcterms:created xsi:type="dcterms:W3CDTF">2020-11-12T11:14:24Z</dcterms:created>
  <dcterms:modified xsi:type="dcterms:W3CDTF">2024-04-02T07:39:23Z</dcterms:modified>
</cp:coreProperties>
</file>