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5"/>
  </p:notesMasterIdLst>
  <p:handoutMasterIdLst>
    <p:handoutMasterId r:id="rId26"/>
  </p:handoutMasterIdLst>
  <p:sldIdLst>
    <p:sldId id="256" r:id="rId2"/>
    <p:sldId id="278" r:id="rId3"/>
    <p:sldId id="257" r:id="rId4"/>
    <p:sldId id="258" r:id="rId5"/>
    <p:sldId id="259" r:id="rId6"/>
    <p:sldId id="261" r:id="rId7"/>
    <p:sldId id="276" r:id="rId8"/>
    <p:sldId id="260" r:id="rId9"/>
    <p:sldId id="266" r:id="rId10"/>
    <p:sldId id="270" r:id="rId11"/>
    <p:sldId id="273" r:id="rId12"/>
    <p:sldId id="262" r:id="rId13"/>
    <p:sldId id="263" r:id="rId14"/>
    <p:sldId id="264" r:id="rId15"/>
    <p:sldId id="265" r:id="rId16"/>
    <p:sldId id="267" r:id="rId17"/>
    <p:sldId id="268" r:id="rId18"/>
    <p:sldId id="269" r:id="rId19"/>
    <p:sldId id="271" r:id="rId20"/>
    <p:sldId id="272" r:id="rId21"/>
    <p:sldId id="274" r:id="rId22"/>
    <p:sldId id="275" r:id="rId23"/>
    <p:sldId id="277" r:id="rId2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62" autoAdjust="0"/>
  </p:normalViewPr>
  <p:slideViewPr>
    <p:cSldViewPr>
      <p:cViewPr varScale="1">
        <p:scale>
          <a:sx n="67" d="100"/>
          <a:sy n="67" d="100"/>
        </p:scale>
        <p:origin x="147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5/29/2024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5/29/2024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l-GR" smtClean="0"/>
              <a:t>Επιμέλεια: Εύη Πεπέ</a:t>
            </a:r>
            <a:endParaRPr lang="en-US"/>
          </a:p>
        </p:txBody>
      </p:sp>
      <p:sp>
        <p:nvSpPr>
          <p:cNvPr id="5" name="Slide Number Placeholder 4"/>
          <p:cNvSpPr>
            <a:spLocks noGrp="1"/>
          </p:cNvSpPr>
          <p:nvPr>
            <p:ph type="sldNum" sz="quarter" idx="11"/>
          </p:nvPr>
        </p:nvSpPr>
        <p:spPr/>
        <p:txBody>
          <a:bodyPr/>
          <a:lstStyle/>
          <a:p>
            <a:fld id="{09572BA1-F7DA-4B8E-85BE-BD51A369B32F}" type="slidenum">
              <a:rPr lang="en-US" smtClean="0"/>
              <a:t>4</a:t>
            </a:fld>
            <a:endParaRPr lang="en-US"/>
          </a:p>
        </p:txBody>
      </p:sp>
    </p:spTree>
    <p:extLst>
      <p:ext uri="{BB962C8B-B14F-4D97-AF65-F5344CB8AC3E}">
        <p14:creationId xmlns:p14="http://schemas.microsoft.com/office/powerpoint/2010/main" val="1890750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l-GR" smtClean="0"/>
              <a:t>Επιμέλεια: Εύη Πεπέ</a:t>
            </a:r>
            <a:endParaRPr lang="en-US"/>
          </a:p>
        </p:txBody>
      </p:sp>
      <p:sp>
        <p:nvSpPr>
          <p:cNvPr id="5" name="Slide Number Placeholder 4"/>
          <p:cNvSpPr>
            <a:spLocks noGrp="1"/>
          </p:cNvSpPr>
          <p:nvPr>
            <p:ph type="sldNum" sz="quarter" idx="11"/>
          </p:nvPr>
        </p:nvSpPr>
        <p:spPr/>
        <p:txBody>
          <a:bodyPr/>
          <a:lstStyle/>
          <a:p>
            <a:fld id="{09572BA1-F7DA-4B8E-85BE-BD51A369B32F}" type="slidenum">
              <a:rPr lang="en-US" smtClean="0"/>
              <a:t>22</a:t>
            </a:fld>
            <a:endParaRPr lang="en-US"/>
          </a:p>
        </p:txBody>
      </p:sp>
    </p:spTree>
    <p:extLst>
      <p:ext uri="{BB962C8B-B14F-4D97-AF65-F5344CB8AC3E}">
        <p14:creationId xmlns:p14="http://schemas.microsoft.com/office/powerpoint/2010/main" val="1743858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29/5/2024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29/5/2024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29/5/2024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29/5/2024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29/5/2024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29/5/2024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29/5/2024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29/5/2024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29/5/2024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29/5/2024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29/5/2024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29/5/2024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dirty="0" smtClean="0"/>
              <a:t>1 </a:t>
            </a:r>
            <a:r>
              <a:rPr lang="el-GR" dirty="0"/>
              <a:t>Γιατί φιλοσοφεί ο άνθρωπος;</a:t>
            </a:r>
          </a:p>
        </p:txBody>
      </p:sp>
      <p:sp>
        <p:nvSpPr>
          <p:cNvPr id="3" name="Υπότιτλος 2"/>
          <p:cNvSpPr>
            <a:spLocks noGrp="1"/>
          </p:cNvSpPr>
          <p:nvPr>
            <p:ph type="subTitle" idx="1"/>
          </p:nvPr>
        </p:nvSpPr>
        <p:spPr/>
        <p:txBody>
          <a:bodyPr/>
          <a:lstStyle/>
          <a:p>
            <a:r>
              <a:rPr lang="el-GR" dirty="0"/>
              <a:t>ΑΡΙΣΤΟΤΕΛΗΣ, </a:t>
            </a:r>
            <a:r>
              <a:rPr lang="el-GR" dirty="0" err="1"/>
              <a:t>Μετὰ</a:t>
            </a:r>
            <a:r>
              <a:rPr lang="el-GR" dirty="0"/>
              <a:t> </a:t>
            </a:r>
            <a:r>
              <a:rPr lang="el-GR" dirty="0" err="1"/>
              <a:t>τὰ</a:t>
            </a:r>
            <a:r>
              <a:rPr lang="el-GR" dirty="0"/>
              <a:t> φυσικά, Α 2, 98b12-28 [149 λ.]</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3</a:t>
            </a:r>
            <a:r>
              <a:rPr lang="el-GR" baseline="30000" dirty="0" smtClean="0"/>
              <a:t>ο</a:t>
            </a:r>
            <a:r>
              <a:rPr lang="el-GR" dirty="0" smtClean="0"/>
              <a:t> επιχείρημα</a:t>
            </a:r>
            <a:endParaRPr lang="el-GR" dirty="0"/>
          </a:p>
        </p:txBody>
      </p:sp>
      <p:sp>
        <p:nvSpPr>
          <p:cNvPr id="3" name="Θέση περιεχομένου 2"/>
          <p:cNvSpPr>
            <a:spLocks noGrp="1"/>
          </p:cNvSpPr>
          <p:nvPr>
            <p:ph idx="1"/>
          </p:nvPr>
        </p:nvSpPr>
        <p:spPr/>
        <p:txBody>
          <a:bodyPr>
            <a:normAutofit/>
          </a:bodyPr>
          <a:lstStyle/>
          <a:p>
            <a:r>
              <a:rPr lang="el-GR" dirty="0" smtClean="0"/>
              <a:t>Οι άνθρωποι αρχικά κάλυψαν τις βασικές τους ανάγκες και στη συνέχεια στράφηκαν στη φιλοσοφία. </a:t>
            </a:r>
          </a:p>
          <a:p>
            <a:r>
              <a:rPr lang="el-GR" dirty="0" smtClean="0"/>
              <a:t>Άρα όταν ξεκίνησαν να φιλοσοφούν είχαν ικανοποιήσει τις βιοτικές τους ανάγκες και ζούσαν άνετα.</a:t>
            </a:r>
          </a:p>
          <a:p>
            <a:r>
              <a:rPr lang="el-GR" dirty="0" smtClean="0"/>
              <a:t>Ως εκ τούτου η φιλοσοφική αναζήτηση δεν αποσκοπούσε στην κάλυψη κάποιας ανάγκης αλλά στον εαυτό της.</a:t>
            </a:r>
          </a:p>
          <a:p>
            <a:r>
              <a:rPr lang="el-GR" dirty="0" smtClean="0"/>
              <a:t>Άρα, οι άνθρωποι στράφηκαν στη φιλοσοφία για να αποδεσμευθούν από τα δεσμά της άγνοιας και να αποκτήσουν γνώση όχι, όμως, για χάρη κάποιας συγκεκριμένης ωφέλειας που θα προέκυπτε.</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332730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4</a:t>
            </a:r>
            <a:r>
              <a:rPr lang="el-GR" baseline="30000" dirty="0" smtClean="0"/>
              <a:t>ο</a:t>
            </a:r>
            <a:r>
              <a:rPr lang="el-GR" dirty="0" smtClean="0"/>
              <a:t> επιχείρημα</a:t>
            </a:r>
            <a:endParaRPr lang="el-GR" dirty="0"/>
          </a:p>
        </p:txBody>
      </p:sp>
      <p:sp>
        <p:nvSpPr>
          <p:cNvPr id="3" name="Θέση περιεχομένου 2"/>
          <p:cNvSpPr>
            <a:spLocks noGrp="1"/>
          </p:cNvSpPr>
          <p:nvPr>
            <p:ph idx="1"/>
          </p:nvPr>
        </p:nvSpPr>
        <p:spPr/>
        <p:txBody>
          <a:bodyPr>
            <a:normAutofit/>
          </a:bodyPr>
          <a:lstStyle/>
          <a:p>
            <a:r>
              <a:rPr lang="el-GR" dirty="0" smtClean="0"/>
              <a:t>Μόνο ο άνθρωπος που υπάρχει για τον εαυτό του είναι ελεύθερος.</a:t>
            </a:r>
          </a:p>
          <a:p>
            <a:r>
              <a:rPr lang="el-GR" dirty="0" smtClean="0"/>
              <a:t>Ελεύθερο είναι</a:t>
            </a:r>
            <a:r>
              <a:rPr lang="el-GR" dirty="0"/>
              <a:t> </a:t>
            </a:r>
            <a:r>
              <a:rPr lang="el-GR" dirty="0" smtClean="0"/>
              <a:t>κάθε τι που υπάρχει για χάρη του εαυτού του. </a:t>
            </a:r>
          </a:p>
          <a:p>
            <a:r>
              <a:rPr lang="el-GR" dirty="0" smtClean="0"/>
              <a:t>Η φιλοσοφία είναι η μοναδική ελεύθερη από τις επιστήμες, καθώς η ύπαρξής αποσκοπεί απλά στην ικανοποίηση της ανθρώπινης περιέργειας και εύρεσης της αληθινής γνώσης</a:t>
            </a:r>
            <a:r>
              <a:rPr lang="el-GR" dirty="0"/>
              <a:t> </a:t>
            </a:r>
            <a:r>
              <a:rPr lang="el-GR" dirty="0" smtClean="0"/>
              <a:t>και όχι κάποιας πρακτικής ωφέλειας.</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4224582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400" dirty="0" err="1"/>
              <a:t>Διὰ</a:t>
            </a:r>
            <a:r>
              <a:rPr lang="el-GR" sz="2400" dirty="0"/>
              <a:t> </a:t>
            </a:r>
            <a:r>
              <a:rPr lang="el-GR" sz="2400" dirty="0" err="1"/>
              <a:t>γὰρ</a:t>
            </a:r>
            <a:r>
              <a:rPr lang="el-GR" sz="2400" dirty="0"/>
              <a:t> </a:t>
            </a:r>
            <a:r>
              <a:rPr lang="el-GR" sz="2400" dirty="0" err="1"/>
              <a:t>τὸ</a:t>
            </a:r>
            <a:r>
              <a:rPr lang="el-GR" sz="2400" dirty="0"/>
              <a:t> </a:t>
            </a:r>
            <a:r>
              <a:rPr lang="el-GR" sz="2400" dirty="0" err="1"/>
              <a:t>θαυμάζειν</a:t>
            </a:r>
            <a:r>
              <a:rPr lang="el-GR" sz="2400" dirty="0"/>
              <a:t> </a:t>
            </a:r>
            <a:r>
              <a:rPr lang="el-GR" sz="2400" dirty="0" err="1"/>
              <a:t>οἱ</a:t>
            </a:r>
            <a:r>
              <a:rPr lang="el-GR" sz="2400" dirty="0"/>
              <a:t> </a:t>
            </a:r>
            <a:r>
              <a:rPr lang="el-GR" sz="2400" dirty="0" err="1"/>
              <a:t>ἄνθρωποι</a:t>
            </a:r>
            <a:r>
              <a:rPr lang="el-GR" sz="2400" dirty="0"/>
              <a:t> </a:t>
            </a:r>
            <a:r>
              <a:rPr lang="el-GR" sz="2400" dirty="0" err="1"/>
              <a:t>καὶ</a:t>
            </a:r>
            <a:r>
              <a:rPr lang="el-GR" sz="2400" dirty="0"/>
              <a:t> </a:t>
            </a:r>
            <a:r>
              <a:rPr lang="el-GR" sz="2400" dirty="0" err="1" smtClean="0"/>
              <a:t>νῦν</a:t>
            </a:r>
            <a:r>
              <a:rPr lang="en-US" sz="2400" dirty="0"/>
              <a:t> </a:t>
            </a:r>
            <a:r>
              <a:rPr lang="el-GR" sz="2400" dirty="0" err="1" smtClean="0"/>
              <a:t>καὶ</a:t>
            </a:r>
            <a:r>
              <a:rPr lang="el-GR" sz="2400" dirty="0" smtClean="0"/>
              <a:t> </a:t>
            </a:r>
            <a:r>
              <a:rPr lang="el-GR" sz="2400" dirty="0" err="1"/>
              <a:t>τὸ</a:t>
            </a:r>
            <a:r>
              <a:rPr lang="el-GR" sz="2400" dirty="0"/>
              <a:t> </a:t>
            </a:r>
            <a:r>
              <a:rPr lang="el-GR" sz="2400" dirty="0" err="1"/>
              <a:t>πρῶτον</a:t>
            </a:r>
            <a:r>
              <a:rPr lang="el-GR" sz="2400" dirty="0"/>
              <a:t> </a:t>
            </a:r>
            <a:r>
              <a:rPr lang="el-GR" sz="2400" dirty="0" err="1"/>
              <a:t>ἤρξαντο</a:t>
            </a:r>
            <a:r>
              <a:rPr lang="el-GR" sz="2400" dirty="0"/>
              <a:t> </a:t>
            </a:r>
            <a:r>
              <a:rPr lang="el-GR" sz="2400" dirty="0" err="1"/>
              <a:t>φιλοσοφεῖν</a:t>
            </a:r>
            <a:r>
              <a:rPr lang="el-GR" sz="2400" dirty="0"/>
              <a:t>, </a:t>
            </a:r>
            <a:r>
              <a:rPr lang="el-GR" sz="2400" dirty="0" err="1" smtClean="0"/>
              <a:t>ἐξ</a:t>
            </a:r>
            <a:r>
              <a:rPr lang="en-US" sz="2400" dirty="0"/>
              <a:t> </a:t>
            </a:r>
            <a:r>
              <a:rPr lang="el-GR" sz="2400" dirty="0" err="1" smtClean="0"/>
              <a:t>ἀρχῆς</a:t>
            </a:r>
            <a:r>
              <a:rPr lang="el-GR" sz="2400" dirty="0" smtClean="0"/>
              <a:t> </a:t>
            </a:r>
            <a:r>
              <a:rPr lang="el-GR" sz="2400" dirty="0" err="1"/>
              <a:t>μὲν</a:t>
            </a:r>
            <a:r>
              <a:rPr lang="el-GR" sz="2400" dirty="0"/>
              <a:t> </a:t>
            </a:r>
            <a:r>
              <a:rPr lang="el-GR" sz="2400" dirty="0" err="1"/>
              <a:t>τὰ</a:t>
            </a:r>
            <a:r>
              <a:rPr lang="el-GR" sz="2400" dirty="0"/>
              <a:t> </a:t>
            </a:r>
            <a:r>
              <a:rPr lang="el-GR" sz="2400" dirty="0" err="1"/>
              <a:t>πρόχειρα</a:t>
            </a:r>
            <a:r>
              <a:rPr lang="el-GR" sz="2400" dirty="0"/>
              <a:t> </a:t>
            </a:r>
            <a:r>
              <a:rPr lang="el-GR" sz="2400" dirty="0" err="1"/>
              <a:t>τῶν</a:t>
            </a:r>
            <a:r>
              <a:rPr lang="el-GR" sz="2400" dirty="0"/>
              <a:t> </a:t>
            </a:r>
            <a:r>
              <a:rPr lang="el-GR" sz="2400" dirty="0" err="1"/>
              <a:t>ἀτόπων</a:t>
            </a:r>
            <a:r>
              <a:rPr lang="el-GR" sz="2400" dirty="0"/>
              <a:t> </a:t>
            </a:r>
            <a:r>
              <a:rPr lang="el-GR" sz="2400" dirty="0" err="1"/>
              <a:t>θαυμάσαντες</a:t>
            </a:r>
            <a:r>
              <a:rPr lang="el-GR" sz="2400" dirty="0"/>
              <a:t>,</a:t>
            </a:r>
          </a:p>
        </p:txBody>
      </p:sp>
      <p:sp>
        <p:nvSpPr>
          <p:cNvPr id="3" name="Θέση περιεχομένου 2"/>
          <p:cNvSpPr>
            <a:spLocks noGrp="1"/>
          </p:cNvSpPr>
          <p:nvPr>
            <p:ph idx="1"/>
          </p:nvPr>
        </p:nvSpPr>
        <p:spPr/>
        <p:txBody>
          <a:bodyPr>
            <a:normAutofit fontScale="92500" lnSpcReduction="10000"/>
          </a:bodyPr>
          <a:lstStyle/>
          <a:p>
            <a:pPr marL="68580" indent="0">
              <a:buNone/>
            </a:pPr>
            <a:r>
              <a:rPr lang="el-GR" dirty="0" smtClean="0"/>
              <a:t>Το «γαρ» είναι αιτιολογικός σύνδεσμος, ο οποίος συνδέει τη φράση αυτή με </a:t>
            </a:r>
            <a:r>
              <a:rPr lang="el-GR" dirty="0"/>
              <a:t>όσα προηγούνται («</a:t>
            </a:r>
            <a:r>
              <a:rPr lang="el-GR" dirty="0" err="1"/>
              <a:t>Ὅτι</a:t>
            </a:r>
            <a:r>
              <a:rPr lang="el-GR" dirty="0"/>
              <a:t> δ' </a:t>
            </a:r>
            <a:r>
              <a:rPr lang="el-GR" dirty="0" err="1"/>
              <a:t>οὐ</a:t>
            </a:r>
            <a:r>
              <a:rPr lang="el-GR" dirty="0"/>
              <a:t> ποιητική, </a:t>
            </a:r>
            <a:r>
              <a:rPr lang="el-GR" dirty="0" err="1"/>
              <a:t>δῆλον</a:t>
            </a:r>
            <a:r>
              <a:rPr lang="el-GR" dirty="0"/>
              <a:t> </a:t>
            </a:r>
            <a:r>
              <a:rPr lang="el-GR" dirty="0" err="1"/>
              <a:t>καὶ</a:t>
            </a:r>
            <a:r>
              <a:rPr lang="el-GR" dirty="0"/>
              <a:t> </a:t>
            </a:r>
            <a:r>
              <a:rPr lang="el-GR" dirty="0" err="1"/>
              <a:t>ἐκ</a:t>
            </a:r>
            <a:r>
              <a:rPr lang="el-GR" dirty="0"/>
              <a:t> </a:t>
            </a:r>
            <a:r>
              <a:rPr lang="el-GR" dirty="0" err="1"/>
              <a:t>τῶν</a:t>
            </a:r>
            <a:r>
              <a:rPr lang="el-GR" dirty="0"/>
              <a:t> πρώτων </a:t>
            </a:r>
            <a:r>
              <a:rPr lang="el-GR" dirty="0" err="1" smtClean="0"/>
              <a:t>φιλοσοφησάντων</a:t>
            </a:r>
            <a:r>
              <a:rPr lang="el-GR" dirty="0" smtClean="0"/>
              <a:t>»). Ο Αριστοτέλης εδώ ίσως έχει στο νου το χωρίο του «Θεαίτητου» που έγραψε ο Πλάτωνας στο οποίο αναφέρεται: «Αυτό είναι το μεγάλο πάθος του φιλοσόφου, το να απορεί</a:t>
            </a:r>
            <a:r>
              <a:rPr lang="el-GR" b="1" dirty="0" smtClean="0"/>
              <a:t>. Γιατί μόνο αυτή είναι η αρχή της φιλοσοφίας». Στα αρχαία ελληνικά το ρήμα «θαυμάζω σημαίνει απορώ και εκπλήσσομαι θετικά ή αρνητικά». Έτσι ο θαυμασμός σήμαινε και την περιέργεια, την διέγερση του ενδιαφέροντος του ανθρώπου για </a:t>
            </a:r>
            <a:r>
              <a:rPr lang="el-GR" b="1" dirty="0" err="1" smtClean="0"/>
              <a:t>ό,τι</a:t>
            </a:r>
            <a:r>
              <a:rPr lang="el-GR" b="1" dirty="0" smtClean="0"/>
              <a:t> δεν μπορεί να εξηγήσει, γεγονός που τον οδηγεί στην αναζήτηση και έρευνα. </a:t>
            </a:r>
            <a:endParaRPr lang="el-GR" b="1"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8633381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τὰ</a:t>
            </a:r>
            <a:r>
              <a:rPr lang="el-GR" dirty="0"/>
              <a:t> </a:t>
            </a:r>
            <a:r>
              <a:rPr lang="el-GR" dirty="0" err="1"/>
              <a:t>πρόχειρα</a:t>
            </a:r>
            <a:r>
              <a:rPr lang="el-GR" dirty="0"/>
              <a:t> </a:t>
            </a:r>
            <a:r>
              <a:rPr lang="el-GR" dirty="0" err="1"/>
              <a:t>τῶν</a:t>
            </a:r>
            <a:r>
              <a:rPr lang="el-GR" dirty="0"/>
              <a:t> </a:t>
            </a:r>
            <a:r>
              <a:rPr lang="el-GR" dirty="0" err="1"/>
              <a:t>ἀτόπων</a:t>
            </a:r>
            <a:endParaRPr lang="el-GR" dirty="0"/>
          </a:p>
        </p:txBody>
      </p:sp>
      <p:sp>
        <p:nvSpPr>
          <p:cNvPr id="3" name="Θέση περιεχομένου 2"/>
          <p:cNvSpPr>
            <a:spLocks noGrp="1"/>
          </p:cNvSpPr>
          <p:nvPr>
            <p:ph idx="1"/>
          </p:nvPr>
        </p:nvSpPr>
        <p:spPr/>
        <p:txBody>
          <a:bodyPr/>
          <a:lstStyle/>
          <a:p>
            <a:pPr marL="68580" indent="0">
              <a:buNone/>
            </a:pPr>
            <a:r>
              <a:rPr lang="el-GR" b="1" dirty="0" smtClean="0"/>
              <a:t>Πρόκειται για τα αξιοπερίεργα, τα παράξενα γεγονότα της απλής καθημερινότητας</a:t>
            </a:r>
            <a:r>
              <a:rPr lang="el-GR" dirty="0" smtClean="0"/>
              <a:t>. Ο Αλέξανδρος, ο σχολιαστής του Αριστοτέλη, αναφέρει πως εδώ συμπεριλαμβάνονται φαινόμενα όπως ο μαγνητισμός, οι κεραυνοί… </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626357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1800" dirty="0" err="1"/>
              <a:t>εἶτα</a:t>
            </a:r>
            <a:r>
              <a:rPr lang="el-GR" sz="1800" dirty="0"/>
              <a:t> </a:t>
            </a:r>
            <a:r>
              <a:rPr lang="el-GR" sz="1800" dirty="0" err="1"/>
              <a:t>κατὰ</a:t>
            </a:r>
            <a:r>
              <a:rPr lang="el-GR" sz="1800" dirty="0"/>
              <a:t> </a:t>
            </a:r>
            <a:r>
              <a:rPr lang="el-GR" sz="1800" dirty="0" err="1"/>
              <a:t>μικρὸν</a:t>
            </a:r>
            <a:r>
              <a:rPr lang="el-GR" sz="1800" dirty="0"/>
              <a:t> </a:t>
            </a:r>
            <a:r>
              <a:rPr lang="el-GR" sz="1800" dirty="0" err="1"/>
              <a:t>οὕτω</a:t>
            </a:r>
            <a:r>
              <a:rPr lang="el-GR" sz="1800" dirty="0"/>
              <a:t> </a:t>
            </a:r>
            <a:r>
              <a:rPr lang="el-GR" sz="1800" dirty="0" err="1" smtClean="0"/>
              <a:t>προϊόντες</a:t>
            </a:r>
            <a:r>
              <a:rPr lang="el-GR" sz="1800" dirty="0" smtClean="0"/>
              <a:t> </a:t>
            </a:r>
            <a:r>
              <a:rPr lang="el-GR" sz="1800" dirty="0" err="1" smtClean="0"/>
              <a:t>καὶ</a:t>
            </a:r>
            <a:r>
              <a:rPr lang="el-GR" sz="1800" dirty="0" smtClean="0"/>
              <a:t> </a:t>
            </a:r>
            <a:r>
              <a:rPr lang="el-GR" sz="1800" dirty="0" err="1"/>
              <a:t>περὶ</a:t>
            </a:r>
            <a:r>
              <a:rPr lang="el-GR" sz="1800" dirty="0"/>
              <a:t> </a:t>
            </a:r>
            <a:r>
              <a:rPr lang="el-GR" sz="1800" dirty="0" err="1"/>
              <a:t>τῶν</a:t>
            </a:r>
            <a:r>
              <a:rPr lang="el-GR" sz="1800" dirty="0"/>
              <a:t> </a:t>
            </a:r>
            <a:r>
              <a:rPr lang="el-GR" sz="1800" dirty="0" err="1" smtClean="0"/>
              <a:t>μειζόνων</a:t>
            </a:r>
            <a:r>
              <a:rPr lang="el-GR" sz="1800" dirty="0" smtClean="0"/>
              <a:t> </a:t>
            </a:r>
            <a:r>
              <a:rPr lang="el-GR" sz="1800" dirty="0" err="1" smtClean="0"/>
              <a:t>διαπορήσαντες</a:t>
            </a:r>
            <a:r>
              <a:rPr lang="el-GR" sz="1800" dirty="0"/>
              <a:t>, </a:t>
            </a:r>
            <a:r>
              <a:rPr lang="el-GR" sz="1800" dirty="0" err="1" smtClean="0"/>
              <a:t>οἷον</a:t>
            </a:r>
            <a:r>
              <a:rPr lang="el-GR" sz="1800" dirty="0" smtClean="0"/>
              <a:t> </a:t>
            </a:r>
            <a:r>
              <a:rPr lang="el-GR" sz="1800" dirty="0" err="1" smtClean="0"/>
              <a:t>περί</a:t>
            </a:r>
            <a:r>
              <a:rPr lang="el-GR" sz="1800" dirty="0" smtClean="0"/>
              <a:t> </a:t>
            </a:r>
            <a:r>
              <a:rPr lang="el-GR" sz="1800" dirty="0"/>
              <a:t>τε </a:t>
            </a:r>
            <a:r>
              <a:rPr lang="el-GR" sz="1800" dirty="0" err="1"/>
              <a:t>τῶν</a:t>
            </a:r>
            <a:r>
              <a:rPr lang="el-GR" sz="1800" dirty="0"/>
              <a:t> </a:t>
            </a:r>
            <a:r>
              <a:rPr lang="el-GR" sz="1800" dirty="0" err="1"/>
              <a:t>τῆς</a:t>
            </a:r>
            <a:r>
              <a:rPr lang="el-GR" sz="1800" dirty="0"/>
              <a:t> </a:t>
            </a:r>
            <a:r>
              <a:rPr lang="el-GR" sz="1800" dirty="0" err="1" smtClean="0"/>
              <a:t>σελήνης</a:t>
            </a:r>
            <a:r>
              <a:rPr lang="el-GR" sz="1800" dirty="0" smtClean="0"/>
              <a:t> </a:t>
            </a:r>
            <a:r>
              <a:rPr lang="el-GR" sz="1800" dirty="0" err="1" smtClean="0"/>
              <a:t>παθημάτων</a:t>
            </a:r>
            <a:r>
              <a:rPr lang="el-GR" sz="1800" dirty="0" smtClean="0"/>
              <a:t> </a:t>
            </a:r>
            <a:r>
              <a:rPr lang="el-GR" sz="1800" dirty="0" err="1" smtClean="0"/>
              <a:t>καὶ</a:t>
            </a:r>
            <a:r>
              <a:rPr lang="el-GR" sz="1800" dirty="0" smtClean="0"/>
              <a:t> </a:t>
            </a:r>
            <a:r>
              <a:rPr lang="el-GR" sz="1800" dirty="0" err="1" smtClean="0"/>
              <a:t>τῶν</a:t>
            </a:r>
            <a:r>
              <a:rPr lang="el-GR" sz="1800" dirty="0" smtClean="0"/>
              <a:t> </a:t>
            </a:r>
            <a:r>
              <a:rPr lang="el-GR" sz="1800" dirty="0" err="1"/>
              <a:t>περὶ</a:t>
            </a:r>
            <a:r>
              <a:rPr lang="el-GR" sz="1800" dirty="0"/>
              <a:t> </a:t>
            </a:r>
            <a:r>
              <a:rPr lang="el-GR" sz="1800" dirty="0" err="1"/>
              <a:t>τὸν</a:t>
            </a:r>
            <a:r>
              <a:rPr lang="el-GR" sz="1800" dirty="0"/>
              <a:t> </a:t>
            </a:r>
            <a:r>
              <a:rPr lang="el-GR" sz="1800" dirty="0" err="1"/>
              <a:t>ἥλιον</a:t>
            </a:r>
            <a:r>
              <a:rPr lang="el-GR" sz="1800" dirty="0"/>
              <a:t> </a:t>
            </a:r>
            <a:r>
              <a:rPr lang="el-GR" sz="1800" dirty="0" err="1"/>
              <a:t>καὶ</a:t>
            </a:r>
            <a:r>
              <a:rPr lang="el-GR" sz="1800" dirty="0"/>
              <a:t> </a:t>
            </a:r>
            <a:r>
              <a:rPr lang="el-GR" sz="1800" dirty="0" err="1"/>
              <a:t>τὰ</a:t>
            </a:r>
            <a:r>
              <a:rPr lang="el-GR" sz="1800" dirty="0"/>
              <a:t> </a:t>
            </a:r>
            <a:r>
              <a:rPr lang="el-GR" sz="1800" dirty="0" err="1"/>
              <a:t>ἄστρα</a:t>
            </a:r>
            <a:r>
              <a:rPr lang="el-GR" sz="1800" dirty="0"/>
              <a:t> </a:t>
            </a:r>
            <a:r>
              <a:rPr lang="el-GR" sz="1800" dirty="0" err="1"/>
              <a:t>καὶ</a:t>
            </a:r>
            <a:r>
              <a:rPr lang="el-GR" sz="1800" dirty="0"/>
              <a:t> </a:t>
            </a:r>
            <a:r>
              <a:rPr lang="el-GR" sz="1800" dirty="0" err="1" smtClean="0"/>
              <a:t>περὶ</a:t>
            </a:r>
            <a:r>
              <a:rPr lang="el-GR" sz="1800" dirty="0" smtClean="0"/>
              <a:t> </a:t>
            </a:r>
            <a:r>
              <a:rPr lang="el-GR" sz="1800" dirty="0" err="1" smtClean="0"/>
              <a:t>τῆς</a:t>
            </a:r>
            <a:r>
              <a:rPr lang="el-GR" sz="1800" dirty="0" smtClean="0"/>
              <a:t> </a:t>
            </a:r>
            <a:r>
              <a:rPr lang="el-GR" sz="1800" dirty="0" err="1"/>
              <a:t>τοῦ</a:t>
            </a:r>
            <a:r>
              <a:rPr lang="el-GR" sz="1800" dirty="0"/>
              <a:t> </a:t>
            </a:r>
            <a:r>
              <a:rPr lang="el-GR" sz="1800" dirty="0" err="1"/>
              <a:t>παντὸς</a:t>
            </a:r>
            <a:r>
              <a:rPr lang="el-GR" sz="1800" dirty="0"/>
              <a:t> </a:t>
            </a:r>
            <a:r>
              <a:rPr lang="el-GR" sz="1800" dirty="0" err="1"/>
              <a:t>γενέσεως</a:t>
            </a:r>
            <a:r>
              <a:rPr lang="el-GR" sz="1800" dirty="0"/>
              <a:t>.</a:t>
            </a:r>
          </a:p>
        </p:txBody>
      </p:sp>
      <p:sp>
        <p:nvSpPr>
          <p:cNvPr id="3" name="Θέση περιεχομένου 2"/>
          <p:cNvSpPr>
            <a:spLocks noGrp="1"/>
          </p:cNvSpPr>
          <p:nvPr>
            <p:ph idx="1"/>
          </p:nvPr>
        </p:nvSpPr>
        <p:spPr/>
        <p:txBody>
          <a:bodyPr>
            <a:normAutofit fontScale="92500" lnSpcReduction="20000"/>
          </a:bodyPr>
          <a:lstStyle/>
          <a:p>
            <a:pPr marL="68580" indent="0">
              <a:buNone/>
            </a:pPr>
            <a:r>
              <a:rPr lang="el-GR" dirty="0" smtClean="0"/>
              <a:t>Μετά την εύρεση απαντήσεων στα απλά καθημερινά αξιοπερίεργα συμβάντα προχώρησαν στη διερεύνηση περιπλοκότερων θεμάτων, όπως π.χ. οι πλανήτες. Η ανθρώπινη σκέψη, σύμφωνα με τον Αριστοτέλη, φαίνεται να έχει εξελικτική πορεία, καθώς κινείται διαδοχικά από την κατάκτηση γνώσεων για την ικανοποίηση ενός βασικού βιοτικού επιπέδου προς την αναζήτηση της θεωρητικής γνώσης που δεν εξυπηρετεί κάποια πρακτική σκοπιμότητα, (ακόμα και αν προσφέρει οφέλη).</a:t>
            </a:r>
          </a:p>
          <a:p>
            <a:pPr marL="68580" indent="0">
              <a:buNone/>
            </a:pPr>
            <a:r>
              <a:rPr lang="el-GR" dirty="0" smtClean="0"/>
              <a:t>Ίσως εδώ ο </a:t>
            </a:r>
            <a:r>
              <a:rPr lang="el-GR" dirty="0" err="1" smtClean="0"/>
              <a:t>Σταγειρίτης</a:t>
            </a:r>
            <a:r>
              <a:rPr lang="el-GR" dirty="0" smtClean="0"/>
              <a:t> έχει υπόψη του τους προσωκρατικούς φιλοσόφους του 5</a:t>
            </a:r>
            <a:r>
              <a:rPr lang="el-GR" baseline="30000" dirty="0" smtClean="0"/>
              <a:t>ου</a:t>
            </a:r>
            <a:r>
              <a:rPr lang="el-GR" dirty="0" smtClean="0"/>
              <a:t> και 6</a:t>
            </a:r>
            <a:r>
              <a:rPr lang="el-GR" baseline="30000" dirty="0" smtClean="0"/>
              <a:t>ου</a:t>
            </a:r>
            <a:r>
              <a:rPr lang="el-GR" dirty="0" smtClean="0"/>
              <a:t> αι. </a:t>
            </a:r>
            <a:r>
              <a:rPr lang="el-GR" dirty="0" err="1" smtClean="0"/>
              <a:t>π.Χ.</a:t>
            </a:r>
            <a:r>
              <a:rPr lang="el-GR" dirty="0" smtClean="0"/>
              <a:t>, οι οποίοι ασχολήθηκαν με την κοσμολογία και φυσιολογία και στηρίχθηκαν στον ορθολογισμό και όχι στο μύθο προκειμένου να εξηγήσουν τους φυσικούς και συμπαντικούς νόμους.</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486728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000" dirty="0"/>
              <a:t>Ὁ δ’ </a:t>
            </a:r>
            <a:r>
              <a:rPr lang="el-GR" sz="2000" dirty="0" err="1" smtClean="0"/>
              <a:t>ἀπορῶν</a:t>
            </a:r>
            <a:r>
              <a:rPr lang="el-GR" sz="2000" dirty="0" smtClean="0"/>
              <a:t> </a:t>
            </a:r>
            <a:r>
              <a:rPr lang="el-GR" sz="2000" dirty="0" err="1" smtClean="0"/>
              <a:t>καὶ</a:t>
            </a:r>
            <a:r>
              <a:rPr lang="el-GR" sz="2000" dirty="0" smtClean="0"/>
              <a:t> </a:t>
            </a:r>
            <a:r>
              <a:rPr lang="el-GR" sz="2000" dirty="0" err="1" smtClean="0"/>
              <a:t>θαυμάζων</a:t>
            </a:r>
            <a:r>
              <a:rPr lang="el-GR" sz="2000" dirty="0" smtClean="0"/>
              <a:t> </a:t>
            </a:r>
            <a:r>
              <a:rPr lang="el-GR" sz="2000" dirty="0" err="1" smtClean="0"/>
              <a:t>οἴεται</a:t>
            </a:r>
            <a:r>
              <a:rPr lang="el-GR" sz="2000" dirty="0" smtClean="0"/>
              <a:t> </a:t>
            </a:r>
            <a:r>
              <a:rPr lang="el-GR" sz="2000" dirty="0" err="1" smtClean="0"/>
              <a:t>ἀγνοεῖν(διὸ</a:t>
            </a:r>
            <a:r>
              <a:rPr lang="el-GR" sz="2000" dirty="0" smtClean="0"/>
              <a:t> </a:t>
            </a:r>
            <a:r>
              <a:rPr lang="el-GR" sz="2000" dirty="0" err="1"/>
              <a:t>καὶ</a:t>
            </a:r>
            <a:r>
              <a:rPr lang="el-GR" sz="2000" dirty="0"/>
              <a:t> ὁ </a:t>
            </a:r>
            <a:r>
              <a:rPr lang="el-GR" sz="2000" dirty="0" err="1" smtClean="0"/>
              <a:t>φιλόμυθος</a:t>
            </a:r>
            <a:r>
              <a:rPr lang="el-GR" sz="2000" dirty="0" smtClean="0"/>
              <a:t> </a:t>
            </a:r>
            <a:r>
              <a:rPr lang="el-GR" sz="2000" dirty="0" err="1" smtClean="0"/>
              <a:t>φιλόσοφός</a:t>
            </a:r>
            <a:r>
              <a:rPr lang="el-GR" sz="2000" dirty="0" smtClean="0"/>
              <a:t> </a:t>
            </a:r>
            <a:r>
              <a:rPr lang="el-GR" sz="2000" dirty="0" err="1" smtClean="0"/>
              <a:t>πώς</a:t>
            </a:r>
            <a:r>
              <a:rPr lang="el-GR" sz="2000" dirty="0" smtClean="0"/>
              <a:t> </a:t>
            </a:r>
            <a:r>
              <a:rPr lang="el-GR" sz="2000" dirty="0" err="1"/>
              <a:t>ἐστιν</a:t>
            </a:r>
            <a:r>
              <a:rPr lang="el-GR" sz="2000" dirty="0"/>
              <a:t>· ὁ </a:t>
            </a:r>
            <a:r>
              <a:rPr lang="el-GR" sz="2000" dirty="0" err="1"/>
              <a:t>γὰρ</a:t>
            </a:r>
            <a:r>
              <a:rPr lang="el-GR" sz="2000" dirty="0"/>
              <a:t> </a:t>
            </a:r>
            <a:r>
              <a:rPr lang="el-GR" sz="2000" dirty="0" err="1" smtClean="0"/>
              <a:t>μῦθος</a:t>
            </a:r>
            <a:r>
              <a:rPr lang="el-GR" sz="2000" dirty="0" smtClean="0"/>
              <a:t> </a:t>
            </a:r>
            <a:r>
              <a:rPr lang="el-GR" sz="2000" dirty="0" err="1" smtClean="0"/>
              <a:t>σύγκειται</a:t>
            </a:r>
            <a:r>
              <a:rPr lang="el-GR" sz="2000" dirty="0" smtClean="0"/>
              <a:t> </a:t>
            </a:r>
            <a:r>
              <a:rPr lang="el-GR" sz="2000" dirty="0" err="1"/>
              <a:t>ἐκ</a:t>
            </a:r>
            <a:r>
              <a:rPr lang="el-GR" sz="2000" dirty="0"/>
              <a:t> </a:t>
            </a:r>
            <a:r>
              <a:rPr lang="el-GR" sz="2000" dirty="0" err="1"/>
              <a:t>θαυμασίων</a:t>
            </a:r>
            <a:r>
              <a:rPr lang="el-GR" sz="2000" dirty="0"/>
              <a:t>)·</a:t>
            </a:r>
          </a:p>
        </p:txBody>
      </p:sp>
      <p:sp>
        <p:nvSpPr>
          <p:cNvPr id="3" name="Θέση περιεχομένου 2"/>
          <p:cNvSpPr>
            <a:spLocks noGrp="1"/>
          </p:cNvSpPr>
          <p:nvPr>
            <p:ph idx="1"/>
          </p:nvPr>
        </p:nvSpPr>
        <p:spPr/>
        <p:txBody>
          <a:bodyPr>
            <a:normAutofit fontScale="77500" lnSpcReduction="20000"/>
          </a:bodyPr>
          <a:lstStyle/>
          <a:p>
            <a:pPr marL="68580" indent="0">
              <a:buNone/>
            </a:pPr>
            <a:r>
              <a:rPr lang="el-GR" dirty="0" smtClean="0"/>
              <a:t>Η απορία και ο θαυμασμός με τη σημασία της έκπληξης έκαναν τους ανθρώπους να συνειδητοποιήσουν την άγνοιά τους και έτσι άρχισαν να φιλοσοφούν. </a:t>
            </a:r>
            <a:endParaRPr lang="el-GR" dirty="0"/>
          </a:p>
          <a:p>
            <a:pPr marL="68580" indent="0">
              <a:buNone/>
            </a:pPr>
            <a:r>
              <a:rPr lang="el-GR" dirty="0" smtClean="0"/>
              <a:t>Ο Αριστοτέλης σε παρένθεση κλείνει μια σκέψη του, η οποία συνειρμικά συνδέει τη φιλοσοφία με τον μύθο, μέσω των οποίων οι άνθρωποι προσπαθούν να λύσουν τις απορίες τους για βασικά ζητήματα, μετερχόμενοι, βέβαια διαφορετικό τρόπο. </a:t>
            </a:r>
          </a:p>
          <a:p>
            <a:pPr marL="68580" indent="0">
              <a:buNone/>
            </a:pPr>
            <a:r>
              <a:rPr lang="el-GR" dirty="0" smtClean="0"/>
              <a:t>Οι μύθοι αναφέρουν αξιοπερίεργα γεγονότα που εξάπτουν την περιέργεια των ανθρώπων, οι οποίοι συνειδητοποιούν την άγνοιά τους και επιζητούν τη γνώση της αλήθειας. Έτσι, οι </a:t>
            </a:r>
            <a:r>
              <a:rPr lang="el-GR" dirty="0" err="1" smtClean="0"/>
              <a:t>φιλόμυθοι</a:t>
            </a:r>
            <a:r>
              <a:rPr lang="el-GR" dirty="0" smtClean="0"/>
              <a:t> συμπεριφέρονται όπως οι φιλόσοφοι.</a:t>
            </a:r>
          </a:p>
          <a:p>
            <a:pPr marL="68580" indent="0">
              <a:buNone/>
            </a:pPr>
            <a:r>
              <a:rPr lang="el-GR" dirty="0" smtClean="0"/>
              <a:t>Μέσα στους μύθους, όπου αναφέρονται αξιοπερίεργα γεγονότα, οι φιλόσοφοι εντοπίζουν την λανθάνουσα αλήθεια, η οποία παρουσιάζεται αλληγορικά. Για αυτό ο </a:t>
            </a:r>
            <a:r>
              <a:rPr lang="el-GR" dirty="0" err="1" smtClean="0"/>
              <a:t>φιλόμυθος</a:t>
            </a:r>
            <a:r>
              <a:rPr lang="el-GR" dirty="0" smtClean="0"/>
              <a:t> είναι και φιλόσοφος.</a:t>
            </a:r>
          </a:p>
          <a:p>
            <a:pPr marL="68580" indent="0">
              <a:buNone/>
            </a:pPr>
            <a:r>
              <a:rPr lang="el-GR" dirty="0" smtClean="0"/>
              <a:t> </a:t>
            </a:r>
          </a:p>
          <a:p>
            <a:pPr marL="68580" indent="0">
              <a:buNone/>
            </a:pP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5331175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000" dirty="0" err="1" smtClean="0"/>
              <a:t>ὥστ</a:t>
            </a:r>
            <a:r>
              <a:rPr lang="el-GR" sz="2000" dirty="0"/>
              <a:t>’ </a:t>
            </a:r>
            <a:r>
              <a:rPr lang="el-GR" sz="2000" dirty="0" err="1"/>
              <a:t>εἴπερ</a:t>
            </a:r>
            <a:r>
              <a:rPr lang="el-GR" sz="2000" dirty="0"/>
              <a:t> </a:t>
            </a:r>
            <a:r>
              <a:rPr lang="el-GR" sz="2000" dirty="0" err="1" smtClean="0"/>
              <a:t>διὰτὸ</a:t>
            </a:r>
            <a:r>
              <a:rPr lang="el-GR" sz="2000" dirty="0" smtClean="0"/>
              <a:t> </a:t>
            </a:r>
            <a:r>
              <a:rPr lang="el-GR" sz="2000" dirty="0" err="1"/>
              <a:t>φεύγειν</a:t>
            </a:r>
            <a:r>
              <a:rPr lang="el-GR" sz="2000" dirty="0"/>
              <a:t> </a:t>
            </a:r>
            <a:r>
              <a:rPr lang="el-GR" sz="2000" dirty="0" err="1" smtClean="0"/>
              <a:t>τὴν</a:t>
            </a:r>
            <a:r>
              <a:rPr lang="el-GR" sz="2000" dirty="0" smtClean="0"/>
              <a:t> </a:t>
            </a:r>
            <a:r>
              <a:rPr lang="el-GR" sz="2000" dirty="0" err="1" smtClean="0"/>
              <a:t>ἄγνοιαν</a:t>
            </a:r>
            <a:r>
              <a:rPr lang="el-GR" sz="2000" dirty="0"/>
              <a:t> </a:t>
            </a:r>
            <a:r>
              <a:rPr lang="el-GR" sz="2000" dirty="0" err="1" smtClean="0"/>
              <a:t>ἐφιλοσόφησαν</a:t>
            </a:r>
            <a:r>
              <a:rPr lang="el-GR" sz="2000" dirty="0" smtClean="0"/>
              <a:t>, </a:t>
            </a:r>
            <a:r>
              <a:rPr lang="el-GR" sz="2000" dirty="0" err="1" smtClean="0"/>
              <a:t>φανερὸν</a:t>
            </a:r>
            <a:r>
              <a:rPr lang="el-GR" sz="2000" dirty="0" smtClean="0"/>
              <a:t> </a:t>
            </a:r>
            <a:r>
              <a:rPr lang="el-GR" sz="2000" dirty="0" err="1" smtClean="0"/>
              <a:t>ὅτι</a:t>
            </a:r>
            <a:r>
              <a:rPr lang="el-GR" sz="2000" dirty="0" smtClean="0"/>
              <a:t> </a:t>
            </a:r>
            <a:r>
              <a:rPr lang="el-GR" sz="2000" dirty="0" err="1"/>
              <a:t>διὰ</a:t>
            </a:r>
            <a:r>
              <a:rPr lang="el-GR" sz="2000" dirty="0"/>
              <a:t> </a:t>
            </a:r>
            <a:r>
              <a:rPr lang="el-GR" sz="2000" dirty="0" err="1"/>
              <a:t>τὸ</a:t>
            </a:r>
            <a:r>
              <a:rPr lang="el-GR" sz="2000" dirty="0"/>
              <a:t> </a:t>
            </a:r>
            <a:r>
              <a:rPr lang="el-GR" sz="2000" dirty="0" err="1"/>
              <a:t>εἰδέναι</a:t>
            </a:r>
            <a:r>
              <a:rPr lang="el-GR" sz="2000" dirty="0"/>
              <a:t> </a:t>
            </a:r>
            <a:r>
              <a:rPr lang="el-GR" sz="2000" dirty="0" err="1" smtClean="0"/>
              <a:t>τὸ</a:t>
            </a:r>
            <a:r>
              <a:rPr lang="el-GR" sz="2000" dirty="0" smtClean="0"/>
              <a:t> </a:t>
            </a:r>
            <a:r>
              <a:rPr lang="el-GR" sz="2000" dirty="0" err="1" smtClean="0"/>
              <a:t>ἐπίστασθαι</a:t>
            </a:r>
            <a:r>
              <a:rPr lang="el-GR" sz="2000" dirty="0" smtClean="0"/>
              <a:t> </a:t>
            </a:r>
            <a:r>
              <a:rPr lang="el-GR" sz="2000" dirty="0" err="1" smtClean="0"/>
              <a:t>ἐδίωκον</a:t>
            </a:r>
            <a:r>
              <a:rPr lang="el-GR" sz="2000" dirty="0" smtClean="0"/>
              <a:t> </a:t>
            </a:r>
            <a:r>
              <a:rPr lang="el-GR" sz="2000" dirty="0" err="1" smtClean="0"/>
              <a:t>καὶ</a:t>
            </a:r>
            <a:r>
              <a:rPr lang="el-GR" sz="2000" dirty="0" smtClean="0"/>
              <a:t> </a:t>
            </a:r>
            <a:r>
              <a:rPr lang="el-GR" sz="2000" dirty="0" err="1"/>
              <a:t>οὐ</a:t>
            </a:r>
            <a:r>
              <a:rPr lang="el-GR" sz="2000" dirty="0"/>
              <a:t> </a:t>
            </a:r>
            <a:r>
              <a:rPr lang="el-GR" sz="2000" dirty="0" err="1"/>
              <a:t>χρήσεώς</a:t>
            </a:r>
            <a:r>
              <a:rPr lang="el-GR" sz="2000" dirty="0"/>
              <a:t> </a:t>
            </a:r>
            <a:r>
              <a:rPr lang="el-GR" sz="2000" dirty="0" err="1"/>
              <a:t>τινος</a:t>
            </a:r>
            <a:r>
              <a:rPr lang="el-GR" sz="2000" dirty="0"/>
              <a:t> </a:t>
            </a:r>
            <a:r>
              <a:rPr lang="el-GR" sz="2000" dirty="0" err="1"/>
              <a:t>ἕνεκεν</a:t>
            </a:r>
            <a:r>
              <a:rPr lang="el-GR" sz="2000" dirty="0"/>
              <a:t>.</a:t>
            </a:r>
          </a:p>
        </p:txBody>
      </p:sp>
      <p:sp>
        <p:nvSpPr>
          <p:cNvPr id="3" name="Θέση περιεχομένου 2"/>
          <p:cNvSpPr>
            <a:spLocks noGrp="1"/>
          </p:cNvSpPr>
          <p:nvPr>
            <p:ph idx="1"/>
          </p:nvPr>
        </p:nvSpPr>
        <p:spPr/>
        <p:txBody>
          <a:bodyPr/>
          <a:lstStyle/>
          <a:p>
            <a:pPr marL="68580" indent="0">
              <a:buNone/>
            </a:pPr>
            <a:r>
              <a:rPr lang="el-GR" dirty="0" smtClean="0"/>
              <a:t>Σε αυτό το χωρίο απαντά το «μοτίβο της ελεύθερης γνώσης» κατά το οποίο η φιλοσοφία αποσκοπεί μόνο στην γνώση και όχι σε κάτι άλλο, π.χ. σε κάποια χρησιμότητα.</a:t>
            </a:r>
          </a:p>
          <a:p>
            <a:pPr marL="68580" indent="0">
              <a:buNone/>
            </a:pPr>
            <a:r>
              <a:rPr lang="el-GR" b="1" dirty="0"/>
              <a:t>Χαρακτηριστική είναι η χρήση του ρηματικού τύπου </a:t>
            </a:r>
            <a:r>
              <a:rPr lang="el-GR" b="1" dirty="0" smtClean="0"/>
              <a:t>«</a:t>
            </a:r>
            <a:r>
              <a:rPr lang="el-GR" b="1" dirty="0" err="1" smtClean="0"/>
              <a:t>ἐδίωκον</a:t>
            </a:r>
            <a:r>
              <a:rPr lang="el-GR" b="1" dirty="0" smtClean="0"/>
              <a:t>» που </a:t>
            </a:r>
            <a:r>
              <a:rPr lang="el-GR" b="1" dirty="0"/>
              <a:t>αναδεικνύει την ορμή που κατευθύνει τον άνθρωπο στην διερεύνηση της γνώσης. </a:t>
            </a:r>
          </a:p>
          <a:p>
            <a:pPr marL="68580" indent="0">
              <a:buNone/>
            </a:pP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777777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04088"/>
            <a:ext cx="8229600" cy="780696"/>
          </a:xfrm>
        </p:spPr>
        <p:txBody>
          <a:bodyPr>
            <a:normAutofit fontScale="90000"/>
          </a:bodyPr>
          <a:lstStyle/>
          <a:p>
            <a:r>
              <a:rPr lang="el-GR" dirty="0" smtClean="0"/>
              <a:t>3μερής διαίρεση επιστήμης</a:t>
            </a:r>
            <a:endParaRPr lang="el-GR" dirty="0"/>
          </a:p>
        </p:txBody>
      </p:sp>
      <p:sp>
        <p:nvSpPr>
          <p:cNvPr id="3" name="Θέση περιεχομένου 2"/>
          <p:cNvSpPr>
            <a:spLocks noGrp="1"/>
          </p:cNvSpPr>
          <p:nvPr>
            <p:ph idx="1"/>
          </p:nvPr>
        </p:nvSpPr>
        <p:spPr>
          <a:xfrm>
            <a:off x="457200" y="1484784"/>
            <a:ext cx="8229600" cy="4839816"/>
          </a:xfrm>
        </p:spPr>
        <p:txBody>
          <a:bodyPr>
            <a:normAutofit fontScale="92500" lnSpcReduction="10000"/>
          </a:bodyPr>
          <a:lstStyle/>
          <a:p>
            <a:r>
              <a:rPr lang="el-GR" b="1" dirty="0" smtClean="0"/>
              <a:t>Ποιητική</a:t>
            </a:r>
            <a:r>
              <a:rPr lang="el-GR" dirty="0" smtClean="0"/>
              <a:t>: αφορά τις κατασκευαστικές τέχνες για την ικανοποίηση των καθημερινών βιοτικών αναγκών.</a:t>
            </a:r>
          </a:p>
          <a:p>
            <a:r>
              <a:rPr lang="el-GR" b="1" dirty="0" smtClean="0"/>
              <a:t>Πρακτική</a:t>
            </a:r>
            <a:r>
              <a:rPr lang="el-GR" dirty="0" smtClean="0"/>
              <a:t>: αφορά την συμπεριφορά του ανθρώπου και εμπεριέχει</a:t>
            </a:r>
          </a:p>
          <a:p>
            <a:pPr lvl="1">
              <a:buFont typeface="Wingdings" panose="05000000000000000000" pitchFamily="2" charset="2"/>
              <a:buChar char="q"/>
            </a:pPr>
            <a:r>
              <a:rPr lang="el-GR" dirty="0" smtClean="0"/>
              <a:t>Πολιτική</a:t>
            </a:r>
          </a:p>
          <a:p>
            <a:pPr lvl="1">
              <a:buFont typeface="Wingdings" panose="05000000000000000000" pitchFamily="2" charset="2"/>
              <a:buChar char="q"/>
            </a:pPr>
            <a:r>
              <a:rPr lang="el-GR" dirty="0" smtClean="0"/>
              <a:t>Ρητορική</a:t>
            </a:r>
          </a:p>
          <a:p>
            <a:pPr lvl="1">
              <a:buFont typeface="Wingdings" panose="05000000000000000000" pitchFamily="2" charset="2"/>
              <a:buChar char="q"/>
            </a:pPr>
            <a:r>
              <a:rPr lang="el-GR" dirty="0" smtClean="0"/>
              <a:t>Διαλεκτική </a:t>
            </a:r>
          </a:p>
          <a:p>
            <a:pPr lvl="1">
              <a:buFont typeface="Wingdings" panose="05000000000000000000" pitchFamily="2" charset="2"/>
              <a:buChar char="q"/>
            </a:pPr>
            <a:r>
              <a:rPr lang="el-GR" dirty="0" smtClean="0"/>
              <a:t>Ηθική</a:t>
            </a:r>
          </a:p>
          <a:p>
            <a:r>
              <a:rPr lang="el-GR" b="1" dirty="0" smtClean="0"/>
              <a:t>Θεωρητική</a:t>
            </a:r>
            <a:r>
              <a:rPr lang="el-GR" dirty="0" smtClean="0"/>
              <a:t>: είναι η ανώτερη όλων και εμπεριέχει:</a:t>
            </a:r>
          </a:p>
          <a:p>
            <a:pPr lvl="1">
              <a:buFont typeface="Wingdings" panose="05000000000000000000" pitchFamily="2" charset="2"/>
              <a:buChar char="q"/>
            </a:pPr>
            <a:r>
              <a:rPr lang="el-GR" dirty="0" smtClean="0"/>
              <a:t>Μαθηματικά</a:t>
            </a:r>
          </a:p>
          <a:p>
            <a:pPr lvl="1">
              <a:buFont typeface="Wingdings" panose="05000000000000000000" pitchFamily="2" charset="2"/>
              <a:buChar char="q"/>
            </a:pPr>
            <a:r>
              <a:rPr lang="el-GR" dirty="0" smtClean="0"/>
              <a:t>Φυσική</a:t>
            </a:r>
          </a:p>
          <a:p>
            <a:pPr lvl="1">
              <a:buFont typeface="Wingdings" panose="05000000000000000000" pitchFamily="2" charset="2"/>
              <a:buChar char="q"/>
            </a:pPr>
            <a:r>
              <a:rPr lang="el-GR" dirty="0" smtClean="0"/>
              <a:t>Πρώτη Φιλοσοφία = θεωρητική γνώση των πρώτων αρχών και αιτίων της πραγματικότητας.</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625287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04088"/>
            <a:ext cx="8229600" cy="924712"/>
          </a:xfrm>
        </p:spPr>
        <p:txBody>
          <a:bodyPr>
            <a:normAutofit fontScale="90000"/>
          </a:bodyPr>
          <a:lstStyle/>
          <a:p>
            <a:r>
              <a:rPr lang="el-GR" sz="2000" dirty="0" err="1" smtClean="0"/>
              <a:t>Μαρτυρεῖ</a:t>
            </a:r>
            <a:r>
              <a:rPr lang="el-GR" sz="2000" dirty="0" smtClean="0"/>
              <a:t> </a:t>
            </a:r>
            <a:r>
              <a:rPr lang="el-GR" sz="2000" dirty="0" err="1" smtClean="0"/>
              <a:t>δὲ</a:t>
            </a:r>
            <a:r>
              <a:rPr lang="el-GR" sz="2000" dirty="0" smtClean="0"/>
              <a:t> </a:t>
            </a:r>
            <a:r>
              <a:rPr lang="el-GR" sz="2000" dirty="0" err="1"/>
              <a:t>αὐτὸ</a:t>
            </a:r>
            <a:r>
              <a:rPr lang="el-GR" sz="2000" dirty="0"/>
              <a:t> </a:t>
            </a:r>
            <a:r>
              <a:rPr lang="el-GR" sz="2000" dirty="0" err="1"/>
              <a:t>τὸ</a:t>
            </a:r>
            <a:r>
              <a:rPr lang="el-GR" sz="2000" dirty="0"/>
              <a:t> </a:t>
            </a:r>
            <a:r>
              <a:rPr lang="el-GR" sz="2000" dirty="0" err="1"/>
              <a:t>συμβεβηκός</a:t>
            </a:r>
            <a:r>
              <a:rPr lang="el-GR" sz="2000" dirty="0"/>
              <a:t>· </a:t>
            </a:r>
            <a:r>
              <a:rPr lang="el-GR" sz="2000" dirty="0" err="1" smtClean="0"/>
              <a:t>σχεδὸν</a:t>
            </a:r>
            <a:r>
              <a:rPr lang="el-GR" sz="2000" dirty="0" smtClean="0"/>
              <a:t> </a:t>
            </a:r>
            <a:r>
              <a:rPr lang="el-GR" sz="2000" dirty="0" err="1" smtClean="0"/>
              <a:t>γὰρ</a:t>
            </a:r>
            <a:r>
              <a:rPr lang="el-GR" sz="2000" dirty="0" smtClean="0"/>
              <a:t> </a:t>
            </a:r>
            <a:r>
              <a:rPr lang="el-GR" sz="2000" dirty="0"/>
              <a:t>πάντων </a:t>
            </a:r>
            <a:r>
              <a:rPr lang="el-GR" sz="2000" dirty="0" err="1" smtClean="0"/>
              <a:t>ὑπαρχόντων</a:t>
            </a:r>
            <a:r>
              <a:rPr lang="el-GR" sz="2000" dirty="0" smtClean="0"/>
              <a:t> </a:t>
            </a:r>
            <a:r>
              <a:rPr lang="el-GR" sz="2000" dirty="0" err="1" smtClean="0"/>
              <a:t>τῶν</a:t>
            </a:r>
            <a:r>
              <a:rPr lang="el-GR" sz="2000" dirty="0" smtClean="0"/>
              <a:t> </a:t>
            </a:r>
            <a:r>
              <a:rPr lang="el-GR" sz="2000" dirty="0" err="1" smtClean="0"/>
              <a:t>ἀναγκαίων</a:t>
            </a:r>
            <a:r>
              <a:rPr lang="el-GR" sz="2000" dirty="0" smtClean="0"/>
              <a:t> </a:t>
            </a:r>
            <a:r>
              <a:rPr lang="el-GR" sz="2000" dirty="0" err="1" smtClean="0"/>
              <a:t>καὶ</a:t>
            </a:r>
            <a:r>
              <a:rPr lang="el-GR" sz="2000" dirty="0" smtClean="0"/>
              <a:t> </a:t>
            </a:r>
            <a:r>
              <a:rPr lang="el-GR" sz="2000" dirty="0" err="1"/>
              <a:t>τῶν</a:t>
            </a:r>
            <a:r>
              <a:rPr lang="el-GR" sz="2000" dirty="0"/>
              <a:t> </a:t>
            </a:r>
            <a:r>
              <a:rPr lang="el-GR" sz="2000" dirty="0" err="1"/>
              <a:t>πρὸς</a:t>
            </a:r>
            <a:r>
              <a:rPr lang="el-GR" sz="2000" dirty="0"/>
              <a:t> </a:t>
            </a:r>
            <a:r>
              <a:rPr lang="el-GR" sz="2000" dirty="0" err="1" smtClean="0"/>
              <a:t>ῥᾳστώνην</a:t>
            </a:r>
            <a:r>
              <a:rPr lang="el-GR" sz="2000" dirty="0" smtClean="0"/>
              <a:t> </a:t>
            </a:r>
            <a:r>
              <a:rPr lang="el-GR" sz="2000" dirty="0" err="1" smtClean="0"/>
              <a:t>καὶ</a:t>
            </a:r>
            <a:r>
              <a:rPr lang="el-GR" sz="2000" dirty="0" smtClean="0"/>
              <a:t> </a:t>
            </a:r>
            <a:r>
              <a:rPr lang="el-GR" sz="2000" dirty="0" err="1"/>
              <a:t>διαγωγὴν</a:t>
            </a:r>
            <a:r>
              <a:rPr lang="el-GR" sz="2000" dirty="0"/>
              <a:t> </a:t>
            </a:r>
            <a:r>
              <a:rPr lang="el-GR" sz="2000" dirty="0" smtClean="0"/>
              <a:t>ἡ τοιαύτη </a:t>
            </a:r>
            <a:r>
              <a:rPr lang="el-GR" sz="2000" dirty="0" err="1" smtClean="0"/>
              <a:t>φρόνησις</a:t>
            </a:r>
            <a:r>
              <a:rPr lang="el-GR" sz="2000" dirty="0" smtClean="0"/>
              <a:t> </a:t>
            </a:r>
            <a:r>
              <a:rPr lang="el-GR" sz="2000" dirty="0" err="1" smtClean="0"/>
              <a:t>ἤρξατο</a:t>
            </a:r>
            <a:r>
              <a:rPr lang="el-GR" sz="2000" dirty="0" smtClean="0"/>
              <a:t> </a:t>
            </a:r>
            <a:r>
              <a:rPr lang="el-GR" sz="2000" dirty="0" err="1" smtClean="0"/>
              <a:t>ζητεῖσθαι</a:t>
            </a:r>
            <a:r>
              <a:rPr lang="el-GR" sz="2000" dirty="0"/>
              <a:t>.</a:t>
            </a:r>
            <a:endParaRPr lang="el-GR" dirty="0"/>
          </a:p>
        </p:txBody>
      </p:sp>
      <p:sp>
        <p:nvSpPr>
          <p:cNvPr id="3" name="Θέση περιεχομένου 2"/>
          <p:cNvSpPr>
            <a:spLocks noGrp="1"/>
          </p:cNvSpPr>
          <p:nvPr>
            <p:ph idx="1"/>
          </p:nvPr>
        </p:nvSpPr>
        <p:spPr>
          <a:xfrm>
            <a:off x="457200" y="1628800"/>
            <a:ext cx="8229600" cy="4695800"/>
          </a:xfrm>
        </p:spPr>
        <p:txBody>
          <a:bodyPr>
            <a:normAutofit fontScale="92500"/>
          </a:bodyPr>
          <a:lstStyle/>
          <a:p>
            <a:pPr>
              <a:buFont typeface="Wingdings" panose="05000000000000000000" pitchFamily="2" charset="2"/>
              <a:buChar char="v"/>
            </a:pPr>
            <a:r>
              <a:rPr lang="el-GR" dirty="0" smtClean="0"/>
              <a:t>Ο άνθρωπος ανέπτυξε πρώτα τις απαραίτητες γνώσεις για την καθημερινή διαβίωση και απόλαυση και στη συνέχεια στράφηκε στη γνώση που δεν αποσκοπούσε σε άλλη χρησιμότητα παρά μόνο στον εαυτό της.</a:t>
            </a:r>
          </a:p>
          <a:p>
            <a:pPr>
              <a:buFont typeface="Wingdings" panose="05000000000000000000" pitchFamily="2" charset="2"/>
              <a:buChar char="v"/>
            </a:pPr>
            <a:r>
              <a:rPr lang="el-GR" dirty="0" smtClean="0"/>
              <a:t>Η φιλοσοφία συνδέεται με τον ελεύθερο χρόνο, καθώς οι άνθρωποι ασχολούνται με την ελεύθερη γνώση αφού έχουν αποδεσμευθεί από τις ανάγκες του καθημερινού βίου (ένδυση, στέγη, τροφή…). Ο Αριστοτέλης συνδέει </a:t>
            </a:r>
            <a:r>
              <a:rPr lang="el-GR" dirty="0"/>
              <a:t>τη φιλοσοφία με τη ραστώνη, την χαλάρωση </a:t>
            </a:r>
            <a:r>
              <a:rPr lang="el-GR" dirty="0" smtClean="0"/>
              <a:t>και </a:t>
            </a:r>
            <a:r>
              <a:rPr lang="el-GR" dirty="0"/>
              <a:t>την </a:t>
            </a:r>
            <a:r>
              <a:rPr lang="el-GR" dirty="0" smtClean="0"/>
              <a:t>απόλαυση. </a:t>
            </a:r>
          </a:p>
          <a:p>
            <a:pPr>
              <a:buFont typeface="Wingdings" panose="05000000000000000000" pitchFamily="2" charset="2"/>
              <a:buChar char="v"/>
            </a:pPr>
            <a:r>
              <a:rPr lang="el-GR" dirty="0"/>
              <a:t>Χαρακτηριστική είναι η χρήση του ρηματικού </a:t>
            </a:r>
            <a:r>
              <a:rPr lang="el-GR" dirty="0" smtClean="0"/>
              <a:t>τύπου «</a:t>
            </a:r>
            <a:r>
              <a:rPr lang="el-GR" dirty="0" err="1"/>
              <a:t>ζητεῖσθαι</a:t>
            </a:r>
            <a:r>
              <a:rPr lang="el-GR" dirty="0" smtClean="0"/>
              <a:t>» </a:t>
            </a:r>
            <a:r>
              <a:rPr lang="el-GR" dirty="0"/>
              <a:t>που αναδεικνύει την ορμή που κατευθύνει τον άνθρωπο στην διερεύνηση της γνώσης. </a:t>
            </a:r>
          </a:p>
          <a:p>
            <a:pPr marL="68580" indent="0">
              <a:buNone/>
            </a:pP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728669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smtClean="0"/>
              <a:t>Δῆλον</a:t>
            </a:r>
            <a:r>
              <a:rPr lang="el-GR" dirty="0"/>
              <a:t> </a:t>
            </a:r>
            <a:r>
              <a:rPr lang="el-GR" dirty="0" err="1" smtClean="0"/>
              <a:t>οὖν</a:t>
            </a:r>
            <a:r>
              <a:rPr lang="el-GR" dirty="0" smtClean="0"/>
              <a:t> </a:t>
            </a:r>
            <a:r>
              <a:rPr lang="el-GR" dirty="0" err="1"/>
              <a:t>ὡς</a:t>
            </a:r>
            <a:r>
              <a:rPr lang="el-GR" dirty="0"/>
              <a:t> </a:t>
            </a:r>
            <a:r>
              <a:rPr lang="el-GR" dirty="0" err="1"/>
              <a:t>δι</a:t>
            </a:r>
            <a:r>
              <a:rPr lang="el-GR" dirty="0"/>
              <a:t>’ </a:t>
            </a:r>
            <a:r>
              <a:rPr lang="el-GR" dirty="0" err="1"/>
              <a:t>οὐδεμίαν</a:t>
            </a:r>
            <a:r>
              <a:rPr lang="el-GR" dirty="0"/>
              <a:t> </a:t>
            </a:r>
            <a:r>
              <a:rPr lang="el-GR" dirty="0" err="1" smtClean="0"/>
              <a:t>αὐτὴν</a:t>
            </a:r>
            <a:r>
              <a:rPr lang="el-GR" dirty="0"/>
              <a:t> </a:t>
            </a:r>
            <a:r>
              <a:rPr lang="el-GR" dirty="0" err="1" smtClean="0"/>
              <a:t>ζητοῦμεν</a:t>
            </a:r>
            <a:r>
              <a:rPr lang="el-GR" dirty="0"/>
              <a:t> </a:t>
            </a:r>
            <a:r>
              <a:rPr lang="el-GR" dirty="0" err="1" smtClean="0"/>
              <a:t>χρείαν</a:t>
            </a:r>
            <a:r>
              <a:rPr lang="el-GR" dirty="0" smtClean="0"/>
              <a:t> </a:t>
            </a:r>
            <a:r>
              <a:rPr lang="el-GR" dirty="0" err="1"/>
              <a:t>ἑτέραν</a:t>
            </a:r>
            <a:r>
              <a:rPr lang="el-GR" dirty="0"/>
              <a:t>,</a:t>
            </a:r>
          </a:p>
        </p:txBody>
      </p:sp>
      <p:sp>
        <p:nvSpPr>
          <p:cNvPr id="3" name="Θέση περιεχομένου 2"/>
          <p:cNvSpPr>
            <a:spLocks noGrp="1"/>
          </p:cNvSpPr>
          <p:nvPr>
            <p:ph idx="1"/>
          </p:nvPr>
        </p:nvSpPr>
        <p:spPr/>
        <p:txBody>
          <a:bodyPr>
            <a:normAutofit fontScale="92500"/>
          </a:bodyPr>
          <a:lstStyle/>
          <a:p>
            <a:r>
              <a:rPr lang="el-GR" dirty="0" smtClean="0"/>
              <a:t>Λέγεται πως το </a:t>
            </a:r>
            <a:r>
              <a:rPr lang="el-GR" dirty="0" err="1" smtClean="0"/>
              <a:t>Α΄βιβλίο</a:t>
            </a:r>
            <a:r>
              <a:rPr lang="el-GR" dirty="0" smtClean="0"/>
              <a:t> των «Μετά τα Φυσικά» απαντούσε στον Ισοκράτη, ο οποίος διατεινόταν ότι η αληθινή φιλοσοφία αποσκοπεί στην πρακτική ωφέλεια και δεν ταυτίζεται με τα φλύαρα και ανούσια λόγια των φιλοσόφων. </a:t>
            </a:r>
          </a:p>
          <a:p>
            <a:r>
              <a:rPr lang="el-GR" dirty="0" smtClean="0"/>
              <a:t>Με τη χρήση  του α’ πληθυντικού </a:t>
            </a:r>
            <a:r>
              <a:rPr lang="el-GR" dirty="0"/>
              <a:t>στο «</a:t>
            </a:r>
            <a:r>
              <a:rPr lang="el-GR" dirty="0" err="1"/>
              <a:t>ζητοῦμεν</a:t>
            </a:r>
            <a:r>
              <a:rPr lang="el-GR" dirty="0"/>
              <a:t> </a:t>
            </a:r>
            <a:r>
              <a:rPr lang="el-GR" dirty="0" smtClean="0"/>
              <a:t>» ο Αριστοτέλης εντάσσει τον εαυτό του στους φιλοσόφους και μάλιστα στους οπαδούς της πλατωνικής φιλοσοφίας, οι οποίοι αντιτίθενται στον ανωτέρω ισχυρισμό του Ισοκράτη. </a:t>
            </a:r>
            <a:r>
              <a:rPr lang="el-GR" dirty="0"/>
              <a:t>Χαρακτηριστική είναι η χρήση </a:t>
            </a:r>
            <a:r>
              <a:rPr lang="el-GR" dirty="0" smtClean="0"/>
              <a:t>αυτού του </a:t>
            </a:r>
            <a:r>
              <a:rPr lang="el-GR" dirty="0"/>
              <a:t>ρηματικού τύπου που αναδεικνύει την ορμή που κατευθύνει τον άνθρωπο στην διερεύνηση της γνώσης. </a:t>
            </a:r>
          </a:p>
          <a:p>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774248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23737" t="17571" r="36868" b="12032"/>
          <a:stretch/>
        </p:blipFill>
        <p:spPr bwMode="auto">
          <a:xfrm>
            <a:off x="683568" y="836712"/>
            <a:ext cx="7848872" cy="54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Footer Placeholder 1"/>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5437229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000" dirty="0" err="1"/>
              <a:t>ἀλλ</a:t>
            </a:r>
            <a:r>
              <a:rPr lang="el-GR" sz="2000" dirty="0"/>
              <a:t>’ </a:t>
            </a:r>
            <a:r>
              <a:rPr lang="el-GR" sz="2000" dirty="0" err="1"/>
              <a:t>ὥσπερ</a:t>
            </a:r>
            <a:r>
              <a:rPr lang="el-GR" sz="2000" dirty="0"/>
              <a:t> </a:t>
            </a:r>
            <a:r>
              <a:rPr lang="el-GR" sz="2000" dirty="0" err="1"/>
              <a:t>ἄνθρωπος</a:t>
            </a:r>
            <a:r>
              <a:rPr lang="el-GR" sz="2000" dirty="0"/>
              <a:t>, </a:t>
            </a:r>
            <a:r>
              <a:rPr lang="el-GR" sz="2000" dirty="0" err="1" smtClean="0"/>
              <a:t>φαμέν</a:t>
            </a:r>
            <a:r>
              <a:rPr lang="el-GR" sz="2000" dirty="0" smtClean="0"/>
              <a:t>, </a:t>
            </a:r>
            <a:r>
              <a:rPr lang="el-GR" sz="2000" dirty="0" err="1" smtClean="0"/>
              <a:t>ἐλεύθερος</a:t>
            </a:r>
            <a:r>
              <a:rPr lang="el-GR" sz="2000" dirty="0" smtClean="0"/>
              <a:t> </a:t>
            </a:r>
            <a:r>
              <a:rPr lang="el-GR" sz="2000" dirty="0"/>
              <a:t>ὁ </a:t>
            </a:r>
            <a:r>
              <a:rPr lang="el-GR" sz="2000" dirty="0" err="1"/>
              <a:t>αὑτοῦ</a:t>
            </a:r>
            <a:r>
              <a:rPr lang="el-GR" sz="2000" dirty="0"/>
              <a:t> </a:t>
            </a:r>
            <a:r>
              <a:rPr lang="el-GR" sz="2000" dirty="0" err="1"/>
              <a:t>ἕνεκα</a:t>
            </a:r>
            <a:r>
              <a:rPr lang="el-GR" sz="2000" dirty="0"/>
              <a:t> </a:t>
            </a:r>
            <a:r>
              <a:rPr lang="el-GR" sz="2000" dirty="0" err="1" smtClean="0"/>
              <a:t>καὶ</a:t>
            </a:r>
            <a:r>
              <a:rPr lang="el-GR" sz="2000" dirty="0"/>
              <a:t> </a:t>
            </a:r>
            <a:r>
              <a:rPr lang="el-GR" sz="2000" dirty="0" err="1" smtClean="0"/>
              <a:t>μὴ</a:t>
            </a:r>
            <a:r>
              <a:rPr lang="el-GR" sz="2000" dirty="0" smtClean="0"/>
              <a:t> </a:t>
            </a:r>
            <a:r>
              <a:rPr lang="el-GR" sz="2000" dirty="0" err="1" smtClean="0"/>
              <a:t>ἄλλου</a:t>
            </a:r>
            <a:r>
              <a:rPr lang="el-GR" sz="2000" dirty="0"/>
              <a:t> </a:t>
            </a:r>
            <a:r>
              <a:rPr lang="el-GR" sz="2000" dirty="0" err="1" smtClean="0"/>
              <a:t>ὤν</a:t>
            </a:r>
            <a:r>
              <a:rPr lang="el-GR" sz="2000" dirty="0"/>
              <a:t>, </a:t>
            </a:r>
            <a:r>
              <a:rPr lang="el-GR" sz="2000" dirty="0" err="1"/>
              <a:t>οὕτω</a:t>
            </a:r>
            <a:r>
              <a:rPr lang="el-GR" sz="2000" dirty="0"/>
              <a:t> </a:t>
            </a:r>
            <a:r>
              <a:rPr lang="el-GR" sz="2000" dirty="0" err="1"/>
              <a:t>καὶ</a:t>
            </a:r>
            <a:r>
              <a:rPr lang="el-GR" sz="2000" dirty="0"/>
              <a:t> </a:t>
            </a:r>
            <a:r>
              <a:rPr lang="el-GR" sz="2000" dirty="0" err="1"/>
              <a:t>αὐτὴν</a:t>
            </a:r>
            <a:r>
              <a:rPr lang="el-GR" sz="2000" dirty="0"/>
              <a:t> </a:t>
            </a:r>
            <a:r>
              <a:rPr lang="el-GR" sz="2000" dirty="0" err="1"/>
              <a:t>ὡς</a:t>
            </a:r>
            <a:r>
              <a:rPr lang="el-GR" sz="2000" dirty="0"/>
              <a:t> μόνην </a:t>
            </a:r>
            <a:r>
              <a:rPr lang="el-GR" sz="2000" dirty="0" err="1" smtClean="0"/>
              <a:t>οὖσαν</a:t>
            </a:r>
            <a:r>
              <a:rPr lang="el-GR" sz="2000" dirty="0"/>
              <a:t> </a:t>
            </a:r>
            <a:r>
              <a:rPr lang="el-GR" sz="2000" dirty="0" err="1" smtClean="0"/>
              <a:t>ἐλευθέραν</a:t>
            </a:r>
            <a:r>
              <a:rPr lang="el-GR" sz="2000" dirty="0" smtClean="0"/>
              <a:t> </a:t>
            </a:r>
            <a:r>
              <a:rPr lang="el-GR" sz="2000" dirty="0" err="1"/>
              <a:t>τῶν</a:t>
            </a:r>
            <a:r>
              <a:rPr lang="el-GR" sz="2000" dirty="0"/>
              <a:t> </a:t>
            </a:r>
            <a:r>
              <a:rPr lang="el-GR" sz="2000" dirty="0" err="1"/>
              <a:t>ἐπιστημῶν</a:t>
            </a:r>
            <a:r>
              <a:rPr lang="el-GR" sz="2000" dirty="0"/>
              <a:t>· </a:t>
            </a:r>
            <a:r>
              <a:rPr lang="el-GR" sz="2000" dirty="0" smtClean="0"/>
              <a:t>μόνη </a:t>
            </a:r>
            <a:r>
              <a:rPr lang="el-GR" sz="2000" dirty="0" err="1" smtClean="0"/>
              <a:t>γὰρ</a:t>
            </a:r>
            <a:r>
              <a:rPr lang="el-GR" sz="2000" dirty="0" smtClean="0"/>
              <a:t> </a:t>
            </a:r>
            <a:r>
              <a:rPr lang="el-GR" sz="2000" dirty="0" err="1" smtClean="0"/>
              <a:t>αὕτη</a:t>
            </a:r>
            <a:r>
              <a:rPr lang="el-GR" sz="2000" dirty="0"/>
              <a:t> </a:t>
            </a:r>
            <a:r>
              <a:rPr lang="el-GR" sz="2000" dirty="0" err="1" smtClean="0"/>
              <a:t>αὑτῆς</a:t>
            </a:r>
            <a:r>
              <a:rPr lang="el-GR" sz="2000" dirty="0" smtClean="0"/>
              <a:t> </a:t>
            </a:r>
            <a:r>
              <a:rPr lang="el-GR" sz="2000" dirty="0" err="1"/>
              <a:t>ἕνεκέν</a:t>
            </a:r>
            <a:r>
              <a:rPr lang="el-GR" sz="2000" dirty="0"/>
              <a:t> </a:t>
            </a:r>
            <a:r>
              <a:rPr lang="el-GR" sz="2000" dirty="0" err="1"/>
              <a:t>ἐστιν</a:t>
            </a:r>
            <a:r>
              <a:rPr lang="el-GR" sz="2000" dirty="0"/>
              <a:t>.</a:t>
            </a:r>
          </a:p>
        </p:txBody>
      </p:sp>
      <p:sp>
        <p:nvSpPr>
          <p:cNvPr id="3" name="Θέση περιεχομένου 2"/>
          <p:cNvSpPr>
            <a:spLocks noGrp="1"/>
          </p:cNvSpPr>
          <p:nvPr>
            <p:ph idx="1"/>
          </p:nvPr>
        </p:nvSpPr>
        <p:spPr/>
        <p:txBody>
          <a:bodyPr>
            <a:normAutofit fontScale="92500" lnSpcReduction="10000"/>
          </a:bodyPr>
          <a:lstStyle/>
          <a:p>
            <a:pPr marL="68580" indent="0">
              <a:buNone/>
            </a:pPr>
            <a:r>
              <a:rPr lang="el-GR" dirty="0" smtClean="0"/>
              <a:t>Με μια αναλογία ο Αριστοτέλης επιδιώκει να καταστήσει σαφές ότι η φιλοσοφία ταιριάζει στον ελεύθερο άνθρωπο. Παραλληλίζει τον ελεύθερο άνθρωπο με τη φιλοσοφία. Όπως ο ελεύθερος άνθρωπος υπάρχει για τον εαυτό του και μόνο, σε αντίθεση με τον δούλο, ο οποίος υπάρχει για να προσφέρει υπηρεσίες σε άλλους ανθρώπους, έτσι και η φιλοσοφία υπάρχει μόνο για τον εαυτό της και όχι για να εξυπηρετήσει κάποια ανάγκη. Έτσι, η φιλοσοφία από όλες τις επιστήμες είναι η μοναδική ελεύθερη. Επίσης, δεν εξαρτάται από τις προϋπάρχουσες γνώσεις και αφορά αντικείμενα που δεν εξαρτώνται από άλλα, καθώς αποτελούν τα ίδια τις πρώτες αρχές και αιτίες. Επομένως, η φιλοσοφία αποτελεί την κατάκτηση της γνώσης των πρώτων αρχών και αιτίων.  </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7308284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764704"/>
            <a:ext cx="8229600" cy="720080"/>
          </a:xfrm>
        </p:spPr>
        <p:txBody>
          <a:bodyPr>
            <a:normAutofit fontScale="90000"/>
          </a:bodyPr>
          <a:lstStyle/>
          <a:p>
            <a:pPr algn="ctr"/>
            <a:r>
              <a:rPr lang="el-GR" dirty="0" smtClean="0">
                <a:latin typeface="+mn-lt"/>
              </a:rPr>
              <a:t>Επιστήμη - Τέχνη –</a:t>
            </a:r>
            <a:r>
              <a:rPr lang="en-US" dirty="0" smtClean="0">
                <a:latin typeface="+mn-lt"/>
              </a:rPr>
              <a:t> </a:t>
            </a:r>
            <a:r>
              <a:rPr lang="el-GR" dirty="0" smtClean="0">
                <a:latin typeface="+mn-lt"/>
              </a:rPr>
              <a:t>Εμπειρία</a:t>
            </a:r>
            <a:endParaRPr lang="el-GR" dirty="0">
              <a:latin typeface="+mn-lt"/>
            </a:endParaRPr>
          </a:p>
        </p:txBody>
      </p:sp>
      <p:sp>
        <p:nvSpPr>
          <p:cNvPr id="3" name="Θέση περιεχομένου 2"/>
          <p:cNvSpPr>
            <a:spLocks noGrp="1"/>
          </p:cNvSpPr>
          <p:nvPr>
            <p:ph idx="1"/>
          </p:nvPr>
        </p:nvSpPr>
        <p:spPr>
          <a:xfrm>
            <a:off x="457200" y="1700808"/>
            <a:ext cx="8229600" cy="4623792"/>
          </a:xfrm>
        </p:spPr>
        <p:txBody>
          <a:bodyPr>
            <a:noAutofit/>
          </a:bodyPr>
          <a:lstStyle/>
          <a:p>
            <a:r>
              <a:rPr lang="el-GR" sz="3200" dirty="0" smtClean="0"/>
              <a:t>Η επιστήμη όπως και η τέχνη αφορούν τη γενικευμένη γνώση σε αντίθεση με την εμπειρία, η οποία αφορά ειδικές μεμονωμένες περιπτώσεις.</a:t>
            </a:r>
          </a:p>
          <a:p>
            <a:r>
              <a:rPr lang="el-GR" sz="3200" dirty="0" smtClean="0"/>
              <a:t>Η λέξη «τέχνη» στα αρχαία ελληνικά δηλώνει και τις καλές τέχνες με την νεοελληνική σημασία αλλά και κάθε τομέα του επιστητού που απαιτεί γνώσεις για την εκτέλεση κάποιου έργου.</a:t>
            </a:r>
            <a:endParaRPr lang="el-GR" sz="3200"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3081297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pPr algn="ctr"/>
            <a:r>
              <a:rPr lang="el-GR" sz="4000" dirty="0" smtClean="0">
                <a:latin typeface="+mn-lt"/>
              </a:rPr>
              <a:t>Επαγωγική μέθοδος, Διαλεκτική &amp; Εμπειρισμός</a:t>
            </a:r>
            <a:endParaRPr lang="el-GR" sz="4000" dirty="0">
              <a:latin typeface="+mn-lt"/>
            </a:endParaRPr>
          </a:p>
        </p:txBody>
      </p:sp>
      <p:sp>
        <p:nvSpPr>
          <p:cNvPr id="3" name="Θέση περιεχομένου 2"/>
          <p:cNvSpPr>
            <a:spLocks noGrp="1"/>
          </p:cNvSpPr>
          <p:nvPr>
            <p:ph idx="1"/>
          </p:nvPr>
        </p:nvSpPr>
        <p:spPr/>
        <p:txBody>
          <a:bodyPr>
            <a:normAutofit fontScale="77500" lnSpcReduction="20000"/>
          </a:bodyPr>
          <a:lstStyle/>
          <a:p>
            <a:r>
              <a:rPr lang="el-GR" dirty="0" smtClean="0"/>
              <a:t>Η σκέψη του </a:t>
            </a:r>
            <a:r>
              <a:rPr lang="el-GR" dirty="0" err="1" smtClean="0"/>
              <a:t>Σταγειρίτη</a:t>
            </a:r>
            <a:r>
              <a:rPr lang="el-GR" dirty="0" smtClean="0"/>
              <a:t> φιλοσόφου διέπεται από τη </a:t>
            </a:r>
            <a:r>
              <a:rPr lang="el-GR" b="1" dirty="0" smtClean="0"/>
              <a:t>διαλεκτική</a:t>
            </a:r>
            <a:r>
              <a:rPr lang="el-GR" dirty="0" smtClean="0"/>
              <a:t> σκέψη, καθώς όπως φαίνεται διαλέγεται με τις απόψεις των ανθρώπων και των προγενέστερών του φιλοσόφων προκειμένου να τις υποστηρίξει ή καταρρίψει. </a:t>
            </a:r>
          </a:p>
          <a:p>
            <a:r>
              <a:rPr lang="el-GR" dirty="0" smtClean="0"/>
              <a:t>Με </a:t>
            </a:r>
            <a:r>
              <a:rPr lang="el-GR" b="1" dirty="0" smtClean="0"/>
              <a:t>επαγωγικό</a:t>
            </a:r>
            <a:r>
              <a:rPr lang="el-GR" dirty="0" smtClean="0"/>
              <a:t> τρόπο ο Αριστοτέλης επεξεργάζεται τα δεδομένα προκειμένου να αποδείξει τις δικές το θέσεις. Αξιοποιεί τα «ένδοξα», τις ευρέως αποδεκτές απόψεις για να καταλήξει στα δικά του συμπεράσματα. Ως ένδοξα στην παρούσα ενότητα χρησιμοποιεί τις αποδεκτές απόψεις ότι οι άνθρωποι άρχισαν τη φιλοσοφία από περιέργεια. Το γεγονός</a:t>
            </a:r>
            <a:r>
              <a:rPr lang="el-GR" dirty="0"/>
              <a:t> </a:t>
            </a:r>
            <a:r>
              <a:rPr lang="el-GR" dirty="0" smtClean="0"/>
              <a:t>ότι η άποψη αυτή αποτελεί </a:t>
            </a:r>
            <a:r>
              <a:rPr lang="el-GR" dirty="0" err="1" smtClean="0"/>
              <a:t>ένδοξον</a:t>
            </a:r>
            <a:r>
              <a:rPr lang="el-GR" dirty="0" smtClean="0"/>
              <a:t>  ενισχύεται από τη χρήση του ρήματος «</a:t>
            </a:r>
            <a:r>
              <a:rPr lang="el-GR" dirty="0" err="1" smtClean="0"/>
              <a:t>φαμέν</a:t>
            </a:r>
            <a:r>
              <a:rPr lang="el-GR" dirty="0" smtClean="0"/>
              <a:t>» σε α’ πληθυντικό πρόσωπο αναδεικνύοντας ότι οι άνθρωποι γενικά και ο ίδιος ο Αριστοτέλης αποδέχονται ως αλήθεια αυτή την άποψη.  </a:t>
            </a:r>
          </a:p>
          <a:p>
            <a:r>
              <a:rPr lang="el-GR" dirty="0" smtClean="0"/>
              <a:t>Ο Αριστοτέλης, σε αντίθεση με τον Πλάτωνα, ο οποίος ήταν φυσιογνωμία πιο ποιητική, ήταν </a:t>
            </a:r>
            <a:r>
              <a:rPr lang="el-GR" b="1" dirty="0" smtClean="0"/>
              <a:t>εμπειριστής</a:t>
            </a:r>
            <a:r>
              <a:rPr lang="el-GR" dirty="0" smtClean="0"/>
              <a:t>. Βασιζόταν στην εμπειρική πραγματικότητα και επιδιδόταν στη διερεύνηση του αισθητού κόσμου. Οι εποπτείες των αισθήσεων για τον </a:t>
            </a:r>
            <a:r>
              <a:rPr lang="el-GR" dirty="0" err="1" smtClean="0"/>
              <a:t>Σταγειρίτη</a:t>
            </a:r>
            <a:r>
              <a:rPr lang="el-GR" dirty="0" smtClean="0"/>
              <a:t> τον βοήθησαν στη φιλοσοφική του αναζήτηση.</a:t>
            </a:r>
            <a:endParaRPr lang="el-GR" dirty="0"/>
          </a:p>
        </p:txBody>
      </p:sp>
      <p:sp>
        <p:nvSpPr>
          <p:cNvPr id="4" name="Footer Placeholder 3"/>
          <p:cNvSpPr>
            <a:spLocks noGrp="1"/>
          </p:cNvSpPr>
          <p:nvPr>
            <p:ph type="ftr" sz="quarter" idx="11"/>
          </p:nvPr>
        </p:nvSpPr>
        <p:spPr>
          <a:xfrm>
            <a:off x="2667000" y="6525344"/>
            <a:ext cx="3352800" cy="196131"/>
          </a:xfrm>
        </p:spPr>
        <p:txBody>
          <a:bodyPr/>
          <a:lstStyle/>
          <a:p>
            <a:r>
              <a:rPr lang="el-GR" dirty="0" smtClean="0"/>
              <a:t>Επιμέλεια: Εύη Πεπέ</a:t>
            </a:r>
            <a:endParaRPr lang="el-GR" dirty="0"/>
          </a:p>
        </p:txBody>
      </p:sp>
    </p:spTree>
    <p:extLst>
      <p:ext uri="{BB962C8B-B14F-4D97-AF65-F5344CB8AC3E}">
        <p14:creationId xmlns:p14="http://schemas.microsoft.com/office/powerpoint/2010/main" val="8872833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457200" y="704088"/>
            <a:ext cx="8229600" cy="708688"/>
          </a:xfrm>
        </p:spPr>
        <p:txBody>
          <a:bodyPr>
            <a:normAutofit fontScale="90000"/>
          </a:bodyPr>
          <a:lstStyle/>
          <a:p>
            <a:pPr algn="ctr"/>
            <a:r>
              <a:rPr lang="el-GR" dirty="0" smtClean="0">
                <a:latin typeface="+mn-lt"/>
              </a:rPr>
              <a:t>ΦΙΛΟΣΟΦΙΑ - ΓΝΩΣΗ</a:t>
            </a:r>
            <a:endParaRPr lang="el-GR" dirty="0">
              <a:latin typeface="+mn-lt"/>
            </a:endParaRPr>
          </a:p>
        </p:txBody>
      </p:sp>
      <p:sp>
        <p:nvSpPr>
          <p:cNvPr id="2" name="Θέση περιεχομένου 1"/>
          <p:cNvSpPr>
            <a:spLocks noGrp="1"/>
          </p:cNvSpPr>
          <p:nvPr>
            <p:ph idx="1"/>
          </p:nvPr>
        </p:nvSpPr>
        <p:spPr>
          <a:xfrm>
            <a:off x="457200" y="1484784"/>
            <a:ext cx="8229600" cy="4839816"/>
          </a:xfrm>
        </p:spPr>
        <p:txBody>
          <a:bodyPr>
            <a:normAutofit fontScale="70000" lnSpcReduction="20000"/>
          </a:bodyPr>
          <a:lstStyle/>
          <a:p>
            <a:r>
              <a:rPr lang="el-GR" sz="3100" dirty="0" smtClean="0"/>
              <a:t>Στάδια γνώσης: </a:t>
            </a:r>
            <a:r>
              <a:rPr lang="el-GR" sz="3100" dirty="0"/>
              <a:t>αίσθηση – μνήμη – παραστάσεις – εμπειρία – ειδικές πρακτικές γνώσεις </a:t>
            </a:r>
            <a:r>
              <a:rPr lang="el-GR" sz="3100" dirty="0" smtClean="0"/>
              <a:t>στον τομέα των </a:t>
            </a:r>
            <a:r>
              <a:rPr lang="el-GR" sz="3100" dirty="0"/>
              <a:t>επαγγελμάτων και της επιστήμης. </a:t>
            </a:r>
            <a:r>
              <a:rPr lang="el-GR" sz="3100" b="1" dirty="0" smtClean="0"/>
              <a:t>Βέβαια, η γνώση είναι σημαντικότερη της εμπειρίας, αφού δεν περιγράφει μόνο  το φαινόμενο αλλά και το ερμηνεύει. </a:t>
            </a:r>
          </a:p>
          <a:p>
            <a:r>
              <a:rPr lang="el-GR" sz="3100" dirty="0" smtClean="0"/>
              <a:t>Ο </a:t>
            </a:r>
            <a:r>
              <a:rPr lang="el-GR" sz="3100" dirty="0"/>
              <a:t>Αριστοτέλης </a:t>
            </a:r>
            <a:r>
              <a:rPr lang="el-GR" sz="3100" dirty="0" smtClean="0"/>
              <a:t>έχει, επίσης, κατά νου την ιστορική πορεία της ελληνικής φιλοσοφικής σκέψης, εφόσον γνωρίζει ότι οι πρώτοι φιλόσοφοι ήταν </a:t>
            </a:r>
            <a:r>
              <a:rPr lang="el-GR" sz="3100" b="1" dirty="0" smtClean="0"/>
              <a:t>φυσιολόγοι</a:t>
            </a:r>
            <a:r>
              <a:rPr lang="el-GR" sz="3100" b="1" dirty="0"/>
              <a:t>, φυσικοί φιλόσοφοι. </a:t>
            </a:r>
            <a:r>
              <a:rPr lang="el-GR" sz="3100" dirty="0" smtClean="0"/>
              <a:t>Έτσι, σχεδιάζει το κεφάλαιο με χρονικούς </a:t>
            </a:r>
            <a:r>
              <a:rPr lang="el-GR" sz="3100" dirty="0" err="1" smtClean="0"/>
              <a:t>κειμενικούς</a:t>
            </a:r>
            <a:r>
              <a:rPr lang="el-GR" sz="3100" dirty="0" smtClean="0"/>
              <a:t> δείκτες:</a:t>
            </a:r>
            <a:endParaRPr lang="el-GR" sz="3100" dirty="0"/>
          </a:p>
          <a:p>
            <a:pPr marL="301943" lvl="1" indent="0">
              <a:buNone/>
            </a:pPr>
            <a:r>
              <a:rPr lang="el-GR" sz="2600" dirty="0" smtClean="0"/>
              <a:t>α</a:t>
            </a:r>
            <a:r>
              <a:rPr lang="el-GR" sz="2600" dirty="0"/>
              <a:t>) </a:t>
            </a:r>
            <a:r>
              <a:rPr lang="el-GR" sz="2600" dirty="0" smtClean="0"/>
              <a:t>χρονικοί προσδιορισμοί </a:t>
            </a:r>
            <a:r>
              <a:rPr lang="el-GR" sz="2600" dirty="0"/>
              <a:t>(</a:t>
            </a:r>
            <a:r>
              <a:rPr lang="el-GR" sz="2600" dirty="0" err="1"/>
              <a:t>καὶ</a:t>
            </a:r>
            <a:r>
              <a:rPr lang="el-GR" sz="2600" dirty="0"/>
              <a:t> </a:t>
            </a:r>
            <a:r>
              <a:rPr lang="el-GR" sz="2600" dirty="0" err="1"/>
              <a:t>νῦν</a:t>
            </a:r>
            <a:r>
              <a:rPr lang="el-GR" sz="2600" dirty="0"/>
              <a:t> </a:t>
            </a:r>
            <a:r>
              <a:rPr lang="el-GR" sz="2600" dirty="0" err="1"/>
              <a:t>καὶ</a:t>
            </a:r>
            <a:r>
              <a:rPr lang="el-GR" sz="2600" dirty="0"/>
              <a:t> </a:t>
            </a:r>
            <a:r>
              <a:rPr lang="el-GR" sz="2600" dirty="0" err="1"/>
              <a:t>τὸ</a:t>
            </a:r>
            <a:r>
              <a:rPr lang="el-GR" sz="2600" dirty="0"/>
              <a:t> </a:t>
            </a:r>
            <a:r>
              <a:rPr lang="el-GR" sz="2600" dirty="0" err="1"/>
              <a:t>πρῶτον</a:t>
            </a:r>
            <a:r>
              <a:rPr lang="el-GR" sz="2600" dirty="0"/>
              <a:t>, </a:t>
            </a:r>
            <a:r>
              <a:rPr lang="el-GR" sz="2600" dirty="0" err="1"/>
              <a:t>ἐξ</a:t>
            </a:r>
            <a:r>
              <a:rPr lang="el-GR" sz="2600" dirty="0"/>
              <a:t> </a:t>
            </a:r>
            <a:r>
              <a:rPr lang="el-GR" sz="2600" dirty="0" err="1"/>
              <a:t>ἀρχῆς</a:t>
            </a:r>
            <a:r>
              <a:rPr lang="el-GR" sz="2600" dirty="0"/>
              <a:t>, </a:t>
            </a:r>
            <a:r>
              <a:rPr lang="el-GR" sz="2600" dirty="0" err="1"/>
              <a:t>εἶτα</a:t>
            </a:r>
            <a:r>
              <a:rPr lang="el-GR" sz="2600" dirty="0" smtClean="0"/>
              <a:t>),</a:t>
            </a:r>
            <a:endParaRPr lang="el-GR" sz="2600" dirty="0"/>
          </a:p>
          <a:p>
            <a:pPr marL="301943" lvl="1" indent="0">
              <a:buNone/>
            </a:pPr>
            <a:r>
              <a:rPr lang="el-GR" sz="2600" dirty="0"/>
              <a:t>β) </a:t>
            </a:r>
            <a:r>
              <a:rPr lang="el-GR" sz="2600" dirty="0" smtClean="0"/>
              <a:t>επανάληψη ρήματος </a:t>
            </a:r>
            <a:r>
              <a:rPr lang="el-GR" sz="2600" dirty="0" err="1"/>
              <a:t>ἄρχομαι</a:t>
            </a:r>
            <a:r>
              <a:rPr lang="el-GR" sz="2600" dirty="0"/>
              <a:t> (</a:t>
            </a:r>
            <a:r>
              <a:rPr lang="el-GR" sz="2600" dirty="0" err="1"/>
              <a:t>ἤρξαντο</a:t>
            </a:r>
            <a:r>
              <a:rPr lang="el-GR" sz="2600" dirty="0"/>
              <a:t>, </a:t>
            </a:r>
            <a:r>
              <a:rPr lang="el-GR" sz="2600" dirty="0" err="1"/>
              <a:t>ἤρξατο</a:t>
            </a:r>
            <a:r>
              <a:rPr lang="el-GR" sz="2600" dirty="0" smtClean="0"/>
              <a:t>).</a:t>
            </a:r>
            <a:endParaRPr lang="el-GR" sz="2600" dirty="0"/>
          </a:p>
          <a:p>
            <a:pPr marL="301943" lvl="1" indent="0">
              <a:buNone/>
            </a:pPr>
            <a:r>
              <a:rPr lang="el-GR" sz="2600" dirty="0" smtClean="0"/>
              <a:t>γ</a:t>
            </a:r>
            <a:r>
              <a:rPr lang="el-GR" sz="2600" dirty="0"/>
              <a:t>) </a:t>
            </a:r>
            <a:r>
              <a:rPr lang="el-GR" sz="2600" dirty="0" smtClean="0"/>
              <a:t>ρητή </a:t>
            </a:r>
            <a:r>
              <a:rPr lang="el-GR" sz="2600" dirty="0"/>
              <a:t>αναφορά στο </a:t>
            </a:r>
            <a:r>
              <a:rPr lang="el-GR" sz="2600" dirty="0" err="1"/>
              <a:t>συμβεβηκός</a:t>
            </a:r>
            <a:r>
              <a:rPr lang="el-GR" sz="2600" dirty="0"/>
              <a:t>, </a:t>
            </a:r>
            <a:r>
              <a:rPr lang="el-GR" sz="2600" dirty="0" smtClean="0"/>
              <a:t>ήτοι στο </a:t>
            </a:r>
            <a:r>
              <a:rPr lang="el-GR" sz="2600" dirty="0"/>
              <a:t>ιστορικό συμβάν</a:t>
            </a:r>
            <a:r>
              <a:rPr lang="el-GR" sz="2600" dirty="0" smtClean="0"/>
              <a:t>,</a:t>
            </a:r>
            <a:endParaRPr lang="el-GR" sz="2600" dirty="0"/>
          </a:p>
          <a:p>
            <a:pPr marL="301943" lvl="1" indent="0">
              <a:buNone/>
            </a:pPr>
            <a:r>
              <a:rPr lang="el-GR" sz="2600" dirty="0"/>
              <a:t>δ) </a:t>
            </a:r>
            <a:r>
              <a:rPr lang="el-GR" sz="2600" dirty="0" smtClean="0"/>
              <a:t>ιστορικοί χρόνοι.</a:t>
            </a:r>
            <a:endParaRPr lang="el-GR" sz="2600" dirty="0"/>
          </a:p>
          <a:p>
            <a:r>
              <a:rPr lang="el-GR" sz="3100" dirty="0" smtClean="0"/>
              <a:t>Η σκέψη του </a:t>
            </a:r>
            <a:r>
              <a:rPr lang="el-GR" sz="3100" dirty="0" err="1" smtClean="0"/>
              <a:t>Σταγειρίτη</a:t>
            </a:r>
            <a:r>
              <a:rPr lang="el-GR" sz="3100" dirty="0" smtClean="0"/>
              <a:t> διέπεται από την </a:t>
            </a:r>
            <a:r>
              <a:rPr lang="el-GR" sz="3100" b="1" dirty="0" smtClean="0"/>
              <a:t>ιστορικότητα της φιλοσοφίας </a:t>
            </a:r>
            <a:r>
              <a:rPr lang="el-GR" sz="3100" dirty="0" smtClean="0"/>
              <a:t>τόσο στη διαχρονία όσο και στη </a:t>
            </a:r>
            <a:r>
              <a:rPr lang="el-GR" sz="3100" dirty="0"/>
              <a:t>συγχρονία </a:t>
            </a:r>
            <a:r>
              <a:rPr lang="el-GR" sz="3100" dirty="0" smtClean="0"/>
              <a:t>της. Μάλιστα, ο </a:t>
            </a:r>
            <a:r>
              <a:rPr lang="el-GR" sz="3100" dirty="0"/>
              <a:t>Αριστοτέλης θα </a:t>
            </a:r>
            <a:r>
              <a:rPr lang="el-GR" sz="3100" dirty="0" smtClean="0"/>
              <a:t>καταστεί ο πρώτος ιστορικός </a:t>
            </a:r>
            <a:r>
              <a:rPr lang="el-GR" sz="3100" dirty="0"/>
              <a:t>της </a:t>
            </a:r>
            <a:r>
              <a:rPr lang="el-GR" sz="3100" dirty="0" smtClean="0"/>
              <a:t>φιλοσοφίας, καθώς στο Α’ βιβλίο θα παραθέσει τη συμβολή όλων </a:t>
            </a:r>
            <a:r>
              <a:rPr lang="el-GR" sz="3100" dirty="0"/>
              <a:t>των ελλήνων </a:t>
            </a:r>
            <a:r>
              <a:rPr lang="el-GR" sz="3100" dirty="0" smtClean="0"/>
              <a:t>φιλοσόφων</a:t>
            </a:r>
            <a:r>
              <a:rPr lang="el-GR" dirty="0" smtClean="0"/>
              <a:t>·</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076808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04088"/>
            <a:ext cx="8229600" cy="708688"/>
          </a:xfrm>
        </p:spPr>
        <p:txBody>
          <a:bodyPr>
            <a:noAutofit/>
          </a:bodyPr>
          <a:lstStyle/>
          <a:p>
            <a:pPr algn="ctr"/>
            <a:r>
              <a:rPr lang="el-GR" sz="4000" dirty="0" smtClean="0">
                <a:latin typeface="+mn-lt"/>
              </a:rPr>
              <a:t>ΕΙΣΑΓΩΓΗ ΑΠΟ ΦΑΚΕΛΟ ΥΛΙΚΟΥ</a:t>
            </a:r>
            <a:endParaRPr lang="el-GR" sz="4000" dirty="0">
              <a:latin typeface="+mn-lt"/>
            </a:endParaRPr>
          </a:p>
        </p:txBody>
      </p:sp>
      <p:sp>
        <p:nvSpPr>
          <p:cNvPr id="3" name="Θέση περιεχομένου 2"/>
          <p:cNvSpPr>
            <a:spLocks noGrp="1"/>
          </p:cNvSpPr>
          <p:nvPr>
            <p:ph idx="1"/>
          </p:nvPr>
        </p:nvSpPr>
        <p:spPr>
          <a:xfrm>
            <a:off x="457200" y="1412776"/>
            <a:ext cx="8229600" cy="4911824"/>
          </a:xfrm>
        </p:spPr>
        <p:txBody>
          <a:bodyPr>
            <a:noAutofit/>
          </a:bodyPr>
          <a:lstStyle/>
          <a:p>
            <a:pPr marL="68580" indent="0">
              <a:buNone/>
            </a:pPr>
            <a:r>
              <a:rPr lang="el-GR" sz="2400" dirty="0"/>
              <a:t>Στα φιλοσοφικά κείμενα της ελληνικής αρχαιότητας συναντάται συχνά η ιδέα ότι </a:t>
            </a:r>
            <a:r>
              <a:rPr lang="el-GR" sz="2400" b="1" dirty="0" smtClean="0"/>
              <a:t>κάθε δραστηριότητά μας </a:t>
            </a:r>
            <a:r>
              <a:rPr lang="el-GR" sz="2400" b="1" dirty="0"/>
              <a:t>έχει έναν λόγο που συμβαίνει, έναν σκοπό προς τον οποίο </a:t>
            </a:r>
            <a:r>
              <a:rPr lang="el-GR" sz="2400" b="1" dirty="0" smtClean="0"/>
              <a:t>αποβλέπει. </a:t>
            </a:r>
            <a:r>
              <a:rPr lang="el-GR" sz="2400" dirty="0" smtClean="0"/>
              <a:t>Αυτό </a:t>
            </a:r>
            <a:r>
              <a:rPr lang="el-GR" sz="2400" dirty="0"/>
              <a:t>το «γιατί» το </a:t>
            </a:r>
            <a:r>
              <a:rPr lang="el-GR" sz="2400" dirty="0" smtClean="0"/>
              <a:t>ρωτάμε πρώτα </a:t>
            </a:r>
            <a:r>
              <a:rPr lang="el-GR" sz="2400" dirty="0"/>
              <a:t>για την ίδια τη φιλοσοφία. Ο </a:t>
            </a:r>
            <a:r>
              <a:rPr lang="el-GR" sz="2400" b="1" dirty="0" smtClean="0"/>
              <a:t>Αριστοτέλης</a:t>
            </a:r>
            <a:r>
              <a:rPr lang="el-GR" sz="2400" dirty="0" smtClean="0"/>
              <a:t>, θέλοντας </a:t>
            </a:r>
            <a:r>
              <a:rPr lang="el-GR" sz="2400" dirty="0"/>
              <a:t>να διακρίνει τη φιλοσοφία από </a:t>
            </a:r>
            <a:r>
              <a:rPr lang="el-GR" sz="2400" dirty="0" smtClean="0"/>
              <a:t>άλλες μορφές </a:t>
            </a:r>
            <a:r>
              <a:rPr lang="el-GR" sz="2400" dirty="0"/>
              <a:t>γνώσης, αναζητά την </a:t>
            </a:r>
            <a:r>
              <a:rPr lang="el-GR" sz="2400" dirty="0" smtClean="0"/>
              <a:t>απάντηση με </a:t>
            </a:r>
            <a:r>
              <a:rPr lang="el-GR" sz="2400" b="1" dirty="0"/>
              <a:t>εμπειρικό τρόπο</a:t>
            </a:r>
            <a:r>
              <a:rPr lang="el-GR" sz="2400" dirty="0"/>
              <a:t>: ξεκινά από την παρατήρηση ότι όλοι οι άνθρωποι </a:t>
            </a:r>
            <a:r>
              <a:rPr lang="el-GR" sz="2400" dirty="0" smtClean="0"/>
              <a:t>επιζητούν τη γνώση</a:t>
            </a:r>
            <a:r>
              <a:rPr lang="el-GR" sz="2400" dirty="0"/>
              <a:t>, την οποία κατακτούν μέσα από τις αισθήσεις, και προχωρούν από την </a:t>
            </a:r>
            <a:r>
              <a:rPr lang="el-GR" sz="2400" dirty="0" smtClean="0"/>
              <a:t>εμπειρία που </a:t>
            </a:r>
            <a:r>
              <a:rPr lang="el-GR" sz="2400" dirty="0"/>
              <a:t>αφορά τα </a:t>
            </a:r>
            <a:r>
              <a:rPr lang="el-GR" sz="2400" dirty="0" smtClean="0"/>
              <a:t>επιμέρους πράγματα </a:t>
            </a:r>
            <a:r>
              <a:rPr lang="el-GR" sz="2400" dirty="0"/>
              <a:t>στην τέχνη και την επιστήμη. Για να </a:t>
            </a:r>
            <a:r>
              <a:rPr lang="el-GR" sz="2400" dirty="0" smtClean="0"/>
              <a:t>καταλάβουμε για </a:t>
            </a:r>
            <a:r>
              <a:rPr lang="el-GR" sz="2400" dirty="0"/>
              <a:t>ποιον λόγο φιλοσοφούμε, πρέπει να ορίσουμε τι είναι φιλοσοφία και να </a:t>
            </a:r>
            <a:r>
              <a:rPr lang="el-GR" sz="2400" dirty="0" smtClean="0"/>
              <a:t>εξετάσουμε με </a:t>
            </a:r>
            <a:r>
              <a:rPr lang="el-GR" sz="2400" dirty="0"/>
              <a:t>ιστορική ματιά το </a:t>
            </a:r>
            <a:r>
              <a:rPr lang="el-GR" sz="2400" dirty="0" smtClean="0"/>
              <a:t>πώς άρχισαν </a:t>
            </a:r>
            <a:r>
              <a:rPr lang="el-GR" sz="2400" dirty="0"/>
              <a:t>οι άνθρωποι να φιλοσοφούν.</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551774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04088"/>
            <a:ext cx="8229600" cy="636680"/>
          </a:xfrm>
        </p:spPr>
        <p:txBody>
          <a:bodyPr>
            <a:noAutofit/>
          </a:bodyPr>
          <a:lstStyle/>
          <a:p>
            <a:r>
              <a:rPr lang="el-GR" sz="3600" dirty="0" smtClean="0"/>
              <a:t>ΠΡΩΤΟΤΥΠΟ ΚΕΙΜΕΝΟ ΑΠΟ ΒΙΒΛΙΟ</a:t>
            </a:r>
            <a:endParaRPr lang="el-GR" sz="3600" dirty="0"/>
          </a:p>
        </p:txBody>
      </p:sp>
      <p:sp>
        <p:nvSpPr>
          <p:cNvPr id="3" name="Θέση περιεχομένου 2"/>
          <p:cNvSpPr>
            <a:spLocks noGrp="1"/>
          </p:cNvSpPr>
          <p:nvPr>
            <p:ph idx="1"/>
          </p:nvPr>
        </p:nvSpPr>
        <p:spPr>
          <a:xfrm>
            <a:off x="457200" y="1268760"/>
            <a:ext cx="8229600" cy="5055840"/>
          </a:xfrm>
        </p:spPr>
        <p:txBody>
          <a:bodyPr>
            <a:noAutofit/>
          </a:bodyPr>
          <a:lstStyle/>
          <a:p>
            <a:pPr marL="68580" indent="0">
              <a:lnSpc>
                <a:spcPct val="120000"/>
              </a:lnSpc>
              <a:buNone/>
            </a:pPr>
            <a:r>
              <a:rPr lang="el-GR" sz="2000" dirty="0" err="1"/>
              <a:t>Διὰ</a:t>
            </a:r>
            <a:r>
              <a:rPr lang="el-GR" sz="2000" dirty="0"/>
              <a:t> </a:t>
            </a:r>
            <a:r>
              <a:rPr lang="el-GR" sz="2000" dirty="0" err="1"/>
              <a:t>γὰρ</a:t>
            </a:r>
            <a:r>
              <a:rPr lang="el-GR" sz="2000" dirty="0"/>
              <a:t> </a:t>
            </a:r>
            <a:r>
              <a:rPr lang="el-GR" sz="2000" dirty="0" err="1"/>
              <a:t>τὸ</a:t>
            </a:r>
            <a:r>
              <a:rPr lang="el-GR" sz="2000" dirty="0"/>
              <a:t> </a:t>
            </a:r>
            <a:r>
              <a:rPr lang="el-GR" sz="2000" dirty="0" err="1"/>
              <a:t>θαυμάζειν</a:t>
            </a:r>
            <a:r>
              <a:rPr lang="el-GR" sz="2000" dirty="0"/>
              <a:t> </a:t>
            </a:r>
            <a:r>
              <a:rPr lang="el-GR" sz="2000" dirty="0" err="1"/>
              <a:t>οἱ</a:t>
            </a:r>
            <a:r>
              <a:rPr lang="el-GR" sz="2000" dirty="0"/>
              <a:t> </a:t>
            </a:r>
            <a:r>
              <a:rPr lang="el-GR" sz="2000" dirty="0" err="1"/>
              <a:t>ἄνθρωποι</a:t>
            </a:r>
            <a:r>
              <a:rPr lang="el-GR" sz="2000" dirty="0"/>
              <a:t> </a:t>
            </a:r>
            <a:r>
              <a:rPr lang="el-GR" sz="2000" dirty="0" err="1"/>
              <a:t>καὶ</a:t>
            </a:r>
            <a:r>
              <a:rPr lang="el-GR" sz="2000" dirty="0"/>
              <a:t> </a:t>
            </a:r>
            <a:r>
              <a:rPr lang="el-GR" sz="2000" dirty="0" err="1" smtClean="0"/>
              <a:t>νῦν</a:t>
            </a:r>
            <a:r>
              <a:rPr lang="el-GR" sz="2000" dirty="0" smtClean="0"/>
              <a:t> </a:t>
            </a:r>
            <a:r>
              <a:rPr lang="el-GR" sz="2000" dirty="0" err="1" smtClean="0"/>
              <a:t>καὶ</a:t>
            </a:r>
            <a:r>
              <a:rPr lang="el-GR" sz="2000" dirty="0" smtClean="0"/>
              <a:t> </a:t>
            </a:r>
            <a:r>
              <a:rPr lang="el-GR" sz="2000" dirty="0" err="1"/>
              <a:t>τὸ</a:t>
            </a:r>
            <a:r>
              <a:rPr lang="el-GR" sz="2000" dirty="0"/>
              <a:t> </a:t>
            </a:r>
            <a:r>
              <a:rPr lang="el-GR" sz="2000" dirty="0" err="1"/>
              <a:t>πρῶτον</a:t>
            </a:r>
            <a:r>
              <a:rPr lang="el-GR" sz="2000" dirty="0"/>
              <a:t> </a:t>
            </a:r>
            <a:r>
              <a:rPr lang="el-GR" sz="2000" dirty="0" err="1"/>
              <a:t>ἤρξαντο</a:t>
            </a:r>
            <a:r>
              <a:rPr lang="el-GR" sz="2000" dirty="0"/>
              <a:t> </a:t>
            </a:r>
            <a:r>
              <a:rPr lang="el-GR" sz="2000" dirty="0" err="1"/>
              <a:t>φιλοσοφεῖν</a:t>
            </a:r>
            <a:r>
              <a:rPr lang="el-GR" sz="2000" dirty="0"/>
              <a:t>, </a:t>
            </a:r>
            <a:r>
              <a:rPr lang="el-GR" sz="2000" dirty="0" err="1" smtClean="0"/>
              <a:t>ἐξ</a:t>
            </a:r>
            <a:r>
              <a:rPr lang="el-GR" sz="2000" dirty="0" smtClean="0"/>
              <a:t> </a:t>
            </a:r>
            <a:r>
              <a:rPr lang="el-GR" sz="2000" dirty="0" err="1" smtClean="0"/>
              <a:t>ἀρχῆς</a:t>
            </a:r>
            <a:r>
              <a:rPr lang="el-GR" sz="2000" dirty="0" smtClean="0"/>
              <a:t> </a:t>
            </a:r>
            <a:r>
              <a:rPr lang="el-GR" sz="2000" dirty="0" err="1"/>
              <a:t>μὲν</a:t>
            </a:r>
            <a:r>
              <a:rPr lang="el-GR" sz="2000" dirty="0"/>
              <a:t> </a:t>
            </a:r>
            <a:r>
              <a:rPr lang="el-GR" sz="2000" dirty="0" err="1"/>
              <a:t>τὰ</a:t>
            </a:r>
            <a:r>
              <a:rPr lang="el-GR" sz="2000" dirty="0"/>
              <a:t> </a:t>
            </a:r>
            <a:r>
              <a:rPr lang="el-GR" sz="2000" dirty="0" err="1"/>
              <a:t>πρόχειρα</a:t>
            </a:r>
            <a:r>
              <a:rPr lang="el-GR" sz="2000" dirty="0"/>
              <a:t> </a:t>
            </a:r>
            <a:r>
              <a:rPr lang="el-GR" sz="2000" dirty="0" err="1"/>
              <a:t>τῶν</a:t>
            </a:r>
            <a:r>
              <a:rPr lang="el-GR" sz="2000" dirty="0"/>
              <a:t> </a:t>
            </a:r>
            <a:r>
              <a:rPr lang="el-GR" sz="2000" dirty="0" err="1"/>
              <a:t>ἀτόπων</a:t>
            </a:r>
            <a:r>
              <a:rPr lang="el-GR" sz="2000" dirty="0"/>
              <a:t> </a:t>
            </a:r>
            <a:r>
              <a:rPr lang="el-GR" sz="2000" dirty="0" err="1" smtClean="0"/>
              <a:t>θαυμάσαντες</a:t>
            </a:r>
            <a:r>
              <a:rPr lang="el-GR" sz="2000" dirty="0" smtClean="0"/>
              <a:t>, </a:t>
            </a:r>
            <a:r>
              <a:rPr lang="el-GR" sz="2000" dirty="0" err="1" smtClean="0"/>
              <a:t>εἶτα</a:t>
            </a:r>
            <a:r>
              <a:rPr lang="el-GR" sz="2000" dirty="0" smtClean="0"/>
              <a:t> </a:t>
            </a:r>
            <a:r>
              <a:rPr lang="el-GR" sz="2000" dirty="0" err="1"/>
              <a:t>κατὰ</a:t>
            </a:r>
            <a:r>
              <a:rPr lang="el-GR" sz="2000" dirty="0"/>
              <a:t> </a:t>
            </a:r>
            <a:r>
              <a:rPr lang="el-GR" sz="2000" dirty="0" err="1"/>
              <a:t>μικρὸν</a:t>
            </a:r>
            <a:r>
              <a:rPr lang="el-GR" sz="2000" dirty="0"/>
              <a:t> </a:t>
            </a:r>
            <a:r>
              <a:rPr lang="el-GR" sz="2000" dirty="0" err="1"/>
              <a:t>οὕτω</a:t>
            </a:r>
            <a:r>
              <a:rPr lang="el-GR" sz="2000" dirty="0"/>
              <a:t> </a:t>
            </a:r>
            <a:r>
              <a:rPr lang="el-GR" sz="2000" dirty="0" err="1" smtClean="0"/>
              <a:t>προϊόντες</a:t>
            </a:r>
            <a:r>
              <a:rPr lang="el-GR" sz="2000" dirty="0" smtClean="0"/>
              <a:t> </a:t>
            </a:r>
            <a:r>
              <a:rPr lang="el-GR" sz="2000" dirty="0" err="1" smtClean="0"/>
              <a:t>καὶ</a:t>
            </a:r>
            <a:r>
              <a:rPr lang="el-GR" sz="2000" dirty="0" smtClean="0"/>
              <a:t> </a:t>
            </a:r>
            <a:r>
              <a:rPr lang="el-GR" sz="2000" dirty="0" err="1"/>
              <a:t>περὶ</a:t>
            </a:r>
            <a:r>
              <a:rPr lang="el-GR" sz="2000" dirty="0"/>
              <a:t> </a:t>
            </a:r>
            <a:r>
              <a:rPr lang="el-GR" sz="2000" dirty="0" err="1"/>
              <a:t>τῶν</a:t>
            </a:r>
            <a:r>
              <a:rPr lang="el-GR" sz="2000" dirty="0"/>
              <a:t> </a:t>
            </a:r>
            <a:r>
              <a:rPr lang="el-GR" sz="2000" dirty="0" err="1" smtClean="0"/>
              <a:t>μειζόνων</a:t>
            </a:r>
            <a:r>
              <a:rPr lang="el-GR" sz="2000" dirty="0" smtClean="0"/>
              <a:t> </a:t>
            </a:r>
            <a:r>
              <a:rPr lang="el-GR" sz="2000" dirty="0" err="1" smtClean="0"/>
              <a:t>διαπορήσαντες</a:t>
            </a:r>
            <a:r>
              <a:rPr lang="el-GR" sz="2000" dirty="0"/>
              <a:t>, </a:t>
            </a:r>
            <a:r>
              <a:rPr lang="el-GR" sz="2000" dirty="0" err="1" smtClean="0"/>
              <a:t>οἷον</a:t>
            </a:r>
            <a:r>
              <a:rPr lang="el-GR" sz="2000" dirty="0" smtClean="0"/>
              <a:t> </a:t>
            </a:r>
            <a:r>
              <a:rPr lang="el-GR" sz="2000" dirty="0" err="1" smtClean="0"/>
              <a:t>περί</a:t>
            </a:r>
            <a:r>
              <a:rPr lang="el-GR" sz="2000" dirty="0" smtClean="0"/>
              <a:t> </a:t>
            </a:r>
            <a:r>
              <a:rPr lang="el-GR" sz="2000" dirty="0"/>
              <a:t>τε </a:t>
            </a:r>
            <a:r>
              <a:rPr lang="el-GR" sz="2000" dirty="0" err="1"/>
              <a:t>τῶν</a:t>
            </a:r>
            <a:r>
              <a:rPr lang="el-GR" sz="2000" dirty="0"/>
              <a:t> </a:t>
            </a:r>
            <a:r>
              <a:rPr lang="el-GR" sz="2000" dirty="0" err="1"/>
              <a:t>τῆς</a:t>
            </a:r>
            <a:r>
              <a:rPr lang="el-GR" sz="2000" dirty="0"/>
              <a:t> </a:t>
            </a:r>
            <a:r>
              <a:rPr lang="el-GR" sz="2000" dirty="0" err="1" smtClean="0"/>
              <a:t>σελήνης</a:t>
            </a:r>
            <a:r>
              <a:rPr lang="el-GR" sz="2000" dirty="0" smtClean="0"/>
              <a:t> </a:t>
            </a:r>
            <a:r>
              <a:rPr lang="el-GR" sz="2000" dirty="0" err="1" smtClean="0"/>
              <a:t>παθημάτων</a:t>
            </a:r>
            <a:r>
              <a:rPr lang="el-GR" sz="2000" dirty="0" smtClean="0"/>
              <a:t> </a:t>
            </a:r>
            <a:r>
              <a:rPr lang="el-GR" sz="2000" dirty="0" err="1" smtClean="0"/>
              <a:t>καὶ</a:t>
            </a:r>
            <a:r>
              <a:rPr lang="el-GR" sz="2000" dirty="0" smtClean="0"/>
              <a:t> </a:t>
            </a:r>
            <a:r>
              <a:rPr lang="el-GR" sz="2000" dirty="0" err="1" smtClean="0"/>
              <a:t>τῶν</a:t>
            </a:r>
            <a:r>
              <a:rPr lang="el-GR" sz="2000" dirty="0" smtClean="0"/>
              <a:t> </a:t>
            </a:r>
            <a:r>
              <a:rPr lang="el-GR" sz="2000" dirty="0" err="1"/>
              <a:t>περὶ</a:t>
            </a:r>
            <a:r>
              <a:rPr lang="el-GR" sz="2000" dirty="0"/>
              <a:t> </a:t>
            </a:r>
            <a:r>
              <a:rPr lang="el-GR" sz="2000" dirty="0" err="1"/>
              <a:t>τὸν</a:t>
            </a:r>
            <a:r>
              <a:rPr lang="el-GR" sz="2000" dirty="0"/>
              <a:t> </a:t>
            </a:r>
            <a:r>
              <a:rPr lang="el-GR" sz="2000" dirty="0" err="1"/>
              <a:t>ἥλιον</a:t>
            </a:r>
            <a:r>
              <a:rPr lang="el-GR" sz="2000" dirty="0"/>
              <a:t> </a:t>
            </a:r>
            <a:r>
              <a:rPr lang="el-GR" sz="2000" dirty="0" err="1"/>
              <a:t>καὶ</a:t>
            </a:r>
            <a:r>
              <a:rPr lang="el-GR" sz="2000" dirty="0"/>
              <a:t> </a:t>
            </a:r>
            <a:r>
              <a:rPr lang="el-GR" sz="2000" dirty="0" err="1"/>
              <a:t>τὰ</a:t>
            </a:r>
            <a:r>
              <a:rPr lang="el-GR" sz="2000" dirty="0"/>
              <a:t> </a:t>
            </a:r>
            <a:r>
              <a:rPr lang="el-GR" sz="2000" dirty="0" err="1"/>
              <a:t>ἄστρα</a:t>
            </a:r>
            <a:r>
              <a:rPr lang="el-GR" sz="2000" dirty="0"/>
              <a:t> </a:t>
            </a:r>
            <a:r>
              <a:rPr lang="el-GR" sz="2000" dirty="0" err="1"/>
              <a:t>καὶ</a:t>
            </a:r>
            <a:r>
              <a:rPr lang="el-GR" sz="2000" dirty="0"/>
              <a:t> </a:t>
            </a:r>
            <a:r>
              <a:rPr lang="el-GR" sz="2000" dirty="0" err="1" smtClean="0"/>
              <a:t>περὶ</a:t>
            </a:r>
            <a:r>
              <a:rPr lang="el-GR" sz="2000" dirty="0" smtClean="0"/>
              <a:t> </a:t>
            </a:r>
            <a:r>
              <a:rPr lang="el-GR" sz="2000" dirty="0" err="1" smtClean="0"/>
              <a:t>τῆς</a:t>
            </a:r>
            <a:r>
              <a:rPr lang="el-GR" sz="2000" dirty="0" smtClean="0"/>
              <a:t> </a:t>
            </a:r>
            <a:r>
              <a:rPr lang="el-GR" sz="2000" dirty="0" err="1" smtClean="0"/>
              <a:t>τοῦ</a:t>
            </a:r>
            <a:r>
              <a:rPr lang="el-GR" sz="2000" dirty="0" smtClean="0"/>
              <a:t> </a:t>
            </a:r>
            <a:r>
              <a:rPr lang="el-GR" sz="2000" dirty="0" err="1" smtClean="0"/>
              <a:t>παντὸς</a:t>
            </a:r>
            <a:r>
              <a:rPr lang="el-GR" sz="2000" dirty="0" smtClean="0"/>
              <a:t> </a:t>
            </a:r>
            <a:r>
              <a:rPr lang="el-GR" sz="2000" dirty="0" err="1" smtClean="0"/>
              <a:t>γενέσεως</a:t>
            </a:r>
            <a:r>
              <a:rPr lang="el-GR" sz="2000" dirty="0" smtClean="0"/>
              <a:t>. Ὁ </a:t>
            </a:r>
            <a:r>
              <a:rPr lang="el-GR" sz="2000" dirty="0"/>
              <a:t>δ’ </a:t>
            </a:r>
            <a:r>
              <a:rPr lang="el-GR" sz="2000" dirty="0" err="1" smtClean="0"/>
              <a:t>ἀπορῶν</a:t>
            </a:r>
            <a:r>
              <a:rPr lang="el-GR" sz="2000" dirty="0" smtClean="0"/>
              <a:t> </a:t>
            </a:r>
            <a:r>
              <a:rPr lang="el-GR" sz="2000" dirty="0" err="1" smtClean="0"/>
              <a:t>καὶ</a:t>
            </a:r>
            <a:r>
              <a:rPr lang="el-GR" sz="2000" dirty="0" smtClean="0"/>
              <a:t> </a:t>
            </a:r>
            <a:r>
              <a:rPr lang="el-GR" sz="2000" dirty="0" err="1" smtClean="0"/>
              <a:t>Θαυμάζων</a:t>
            </a:r>
            <a:r>
              <a:rPr lang="el-GR" sz="2000" dirty="0" smtClean="0"/>
              <a:t> </a:t>
            </a:r>
            <a:r>
              <a:rPr lang="el-GR" sz="2000" dirty="0" err="1" smtClean="0"/>
              <a:t>οἴεται</a:t>
            </a:r>
            <a:r>
              <a:rPr lang="el-GR" sz="2000" dirty="0" smtClean="0"/>
              <a:t> </a:t>
            </a:r>
            <a:r>
              <a:rPr lang="el-GR" sz="2000" dirty="0" err="1" smtClean="0"/>
              <a:t>ἀγνοεῖν</a:t>
            </a:r>
            <a:r>
              <a:rPr lang="el-GR" sz="2000" dirty="0" smtClean="0"/>
              <a:t> (</a:t>
            </a:r>
            <a:r>
              <a:rPr lang="el-GR" sz="2000" dirty="0" err="1" smtClean="0"/>
              <a:t>διὸ</a:t>
            </a:r>
            <a:r>
              <a:rPr lang="el-GR" sz="2000" dirty="0" smtClean="0"/>
              <a:t> </a:t>
            </a:r>
            <a:r>
              <a:rPr lang="el-GR" sz="2000" dirty="0" err="1"/>
              <a:t>καὶ</a:t>
            </a:r>
            <a:r>
              <a:rPr lang="el-GR" sz="2000" dirty="0"/>
              <a:t> ὁ </a:t>
            </a:r>
            <a:r>
              <a:rPr lang="el-GR" sz="2000" dirty="0" err="1" smtClean="0"/>
              <a:t>φιλόμυθος</a:t>
            </a:r>
            <a:r>
              <a:rPr lang="el-GR" sz="2000" dirty="0" smtClean="0"/>
              <a:t> </a:t>
            </a:r>
            <a:r>
              <a:rPr lang="el-GR" sz="2000" dirty="0" err="1" smtClean="0"/>
              <a:t>φιλόσοφός</a:t>
            </a:r>
            <a:r>
              <a:rPr lang="el-GR" sz="2000" dirty="0" smtClean="0"/>
              <a:t> </a:t>
            </a:r>
            <a:r>
              <a:rPr lang="el-GR" sz="2000" dirty="0" err="1" smtClean="0"/>
              <a:t>πώς</a:t>
            </a:r>
            <a:r>
              <a:rPr lang="el-GR" sz="2000" dirty="0" smtClean="0"/>
              <a:t> </a:t>
            </a:r>
            <a:r>
              <a:rPr lang="el-GR" sz="2000" dirty="0" err="1"/>
              <a:t>ἐστιν</a:t>
            </a:r>
            <a:r>
              <a:rPr lang="el-GR" sz="2000" dirty="0"/>
              <a:t>· ὁ </a:t>
            </a:r>
            <a:r>
              <a:rPr lang="el-GR" sz="2000" dirty="0" err="1"/>
              <a:t>γὰρ</a:t>
            </a:r>
            <a:r>
              <a:rPr lang="el-GR" sz="2000" dirty="0"/>
              <a:t> </a:t>
            </a:r>
            <a:r>
              <a:rPr lang="el-GR" sz="2000" dirty="0" err="1" smtClean="0"/>
              <a:t>μῦθος</a:t>
            </a:r>
            <a:r>
              <a:rPr lang="el-GR" sz="2000" dirty="0" smtClean="0"/>
              <a:t> </a:t>
            </a:r>
            <a:r>
              <a:rPr lang="el-GR" sz="2000" dirty="0" err="1" smtClean="0"/>
              <a:t>σύγκειται</a:t>
            </a:r>
            <a:r>
              <a:rPr lang="el-GR" sz="2000" dirty="0" smtClean="0"/>
              <a:t> </a:t>
            </a:r>
            <a:r>
              <a:rPr lang="el-GR" sz="2000" dirty="0" err="1"/>
              <a:t>ἐκ</a:t>
            </a:r>
            <a:r>
              <a:rPr lang="el-GR" sz="2000" dirty="0"/>
              <a:t> </a:t>
            </a:r>
            <a:r>
              <a:rPr lang="el-GR" sz="2000" dirty="0" err="1"/>
              <a:t>θαυμασίων</a:t>
            </a:r>
            <a:r>
              <a:rPr lang="el-GR" sz="2000" dirty="0"/>
              <a:t>)· </a:t>
            </a:r>
            <a:r>
              <a:rPr lang="el-GR" sz="2000" dirty="0" err="1"/>
              <a:t>ὥστ</a:t>
            </a:r>
            <a:r>
              <a:rPr lang="el-GR" sz="2000" dirty="0"/>
              <a:t>’ </a:t>
            </a:r>
            <a:r>
              <a:rPr lang="el-GR" sz="2000" dirty="0" err="1"/>
              <a:t>εἴπερ</a:t>
            </a:r>
            <a:r>
              <a:rPr lang="el-GR" sz="2000" dirty="0"/>
              <a:t> </a:t>
            </a:r>
            <a:r>
              <a:rPr lang="el-GR" sz="2000" dirty="0" err="1" smtClean="0"/>
              <a:t>διὰ</a:t>
            </a:r>
            <a:r>
              <a:rPr lang="el-GR" sz="2000" dirty="0" smtClean="0"/>
              <a:t> </a:t>
            </a:r>
            <a:r>
              <a:rPr lang="el-GR" sz="2000" dirty="0" err="1" smtClean="0"/>
              <a:t>τὸ</a:t>
            </a:r>
            <a:r>
              <a:rPr lang="el-GR" sz="2000" dirty="0"/>
              <a:t> </a:t>
            </a:r>
            <a:r>
              <a:rPr lang="el-GR" sz="2000" dirty="0" err="1" smtClean="0"/>
              <a:t>φεύγειν</a:t>
            </a:r>
            <a:r>
              <a:rPr lang="el-GR" sz="2000" dirty="0" smtClean="0"/>
              <a:t> </a:t>
            </a:r>
            <a:r>
              <a:rPr lang="el-GR" sz="2000" dirty="0" err="1"/>
              <a:t>τὴν</a:t>
            </a:r>
            <a:r>
              <a:rPr lang="el-GR" sz="2000" dirty="0"/>
              <a:t> </a:t>
            </a:r>
            <a:r>
              <a:rPr lang="el-GR" sz="2000" dirty="0" err="1"/>
              <a:t>ἄγνοιαν</a:t>
            </a:r>
            <a:r>
              <a:rPr lang="el-GR" sz="2000" dirty="0"/>
              <a:t> </a:t>
            </a:r>
            <a:r>
              <a:rPr lang="el-GR" sz="2000" dirty="0" err="1" smtClean="0"/>
              <a:t>ἐφιλοσόφησαν</a:t>
            </a:r>
            <a:r>
              <a:rPr lang="el-GR" sz="2000" dirty="0" smtClean="0"/>
              <a:t>, </a:t>
            </a:r>
            <a:r>
              <a:rPr lang="el-GR" sz="2000" dirty="0" err="1" smtClean="0"/>
              <a:t>φανερὸν</a:t>
            </a:r>
            <a:r>
              <a:rPr lang="el-GR" sz="2000" dirty="0" smtClean="0"/>
              <a:t> </a:t>
            </a:r>
            <a:r>
              <a:rPr lang="el-GR" sz="2000" dirty="0" err="1" smtClean="0"/>
              <a:t>ὅτι</a:t>
            </a:r>
            <a:r>
              <a:rPr lang="el-GR" sz="2000" dirty="0" smtClean="0"/>
              <a:t> </a:t>
            </a:r>
            <a:r>
              <a:rPr lang="el-GR" sz="2000" dirty="0" err="1"/>
              <a:t>διὰ</a:t>
            </a:r>
            <a:r>
              <a:rPr lang="el-GR" sz="2000" dirty="0"/>
              <a:t> </a:t>
            </a:r>
            <a:r>
              <a:rPr lang="el-GR" sz="2000" dirty="0" err="1"/>
              <a:t>τὸ</a:t>
            </a:r>
            <a:r>
              <a:rPr lang="el-GR" sz="2000" dirty="0"/>
              <a:t> </a:t>
            </a:r>
            <a:r>
              <a:rPr lang="el-GR" sz="2000" dirty="0" err="1"/>
              <a:t>εἰδέναι</a:t>
            </a:r>
            <a:r>
              <a:rPr lang="el-GR" sz="2000" dirty="0"/>
              <a:t> </a:t>
            </a:r>
            <a:r>
              <a:rPr lang="el-GR" sz="2000" dirty="0" err="1"/>
              <a:t>τὸ</a:t>
            </a:r>
            <a:r>
              <a:rPr lang="el-GR" sz="2000" dirty="0"/>
              <a:t> </a:t>
            </a:r>
            <a:r>
              <a:rPr lang="el-GR" sz="2000" dirty="0" err="1" smtClean="0"/>
              <a:t>ἐπίστασθαι</a:t>
            </a:r>
            <a:r>
              <a:rPr lang="el-GR" sz="2000" dirty="0" smtClean="0"/>
              <a:t> </a:t>
            </a:r>
            <a:r>
              <a:rPr lang="el-GR" sz="2000" dirty="0" err="1" smtClean="0"/>
              <a:t>ἐδίωκον</a:t>
            </a:r>
            <a:r>
              <a:rPr lang="el-GR" sz="2000" dirty="0" smtClean="0"/>
              <a:t> </a:t>
            </a:r>
            <a:r>
              <a:rPr lang="el-GR" sz="2000" dirty="0" err="1" smtClean="0"/>
              <a:t>καὶ</a:t>
            </a:r>
            <a:r>
              <a:rPr lang="el-GR" sz="2000" dirty="0" smtClean="0"/>
              <a:t> </a:t>
            </a:r>
            <a:r>
              <a:rPr lang="el-GR" sz="2000" dirty="0" err="1"/>
              <a:t>οὐ</a:t>
            </a:r>
            <a:r>
              <a:rPr lang="el-GR" sz="2000" dirty="0"/>
              <a:t> </a:t>
            </a:r>
            <a:r>
              <a:rPr lang="el-GR" sz="2000" dirty="0" err="1"/>
              <a:t>χρήσεώς</a:t>
            </a:r>
            <a:r>
              <a:rPr lang="el-GR" sz="2000" dirty="0"/>
              <a:t> </a:t>
            </a:r>
            <a:r>
              <a:rPr lang="el-GR" sz="2000" dirty="0" err="1"/>
              <a:t>τινος</a:t>
            </a:r>
            <a:r>
              <a:rPr lang="el-GR" sz="2000" dirty="0"/>
              <a:t> </a:t>
            </a:r>
            <a:r>
              <a:rPr lang="el-GR" sz="2000" dirty="0" err="1" smtClean="0"/>
              <a:t>ἕνεκεν</a:t>
            </a:r>
            <a:r>
              <a:rPr lang="el-GR" sz="2000" dirty="0" smtClean="0"/>
              <a:t>. </a:t>
            </a:r>
            <a:r>
              <a:rPr lang="el-GR" sz="2000" dirty="0" err="1" smtClean="0"/>
              <a:t>Μαρτυρεῖ</a:t>
            </a:r>
            <a:r>
              <a:rPr lang="el-GR" sz="2000" dirty="0" smtClean="0"/>
              <a:t> </a:t>
            </a:r>
            <a:r>
              <a:rPr lang="el-GR" sz="2000" dirty="0" err="1" smtClean="0"/>
              <a:t>δὲ</a:t>
            </a:r>
            <a:r>
              <a:rPr lang="el-GR" sz="2000" dirty="0" smtClean="0"/>
              <a:t> </a:t>
            </a:r>
            <a:r>
              <a:rPr lang="el-GR" sz="2000" dirty="0" err="1"/>
              <a:t>αὐτὸ</a:t>
            </a:r>
            <a:r>
              <a:rPr lang="el-GR" sz="2000" dirty="0"/>
              <a:t> </a:t>
            </a:r>
            <a:r>
              <a:rPr lang="el-GR" sz="2000" dirty="0" err="1"/>
              <a:t>τὸ</a:t>
            </a:r>
            <a:r>
              <a:rPr lang="el-GR" sz="2000" dirty="0"/>
              <a:t> </a:t>
            </a:r>
            <a:r>
              <a:rPr lang="el-GR" sz="2000" dirty="0" err="1"/>
              <a:t>συμβεβηκός</a:t>
            </a:r>
            <a:r>
              <a:rPr lang="el-GR" sz="2000" dirty="0"/>
              <a:t>· </a:t>
            </a:r>
            <a:r>
              <a:rPr lang="el-GR" sz="2000" dirty="0" err="1" smtClean="0"/>
              <a:t>σχεδὸν</a:t>
            </a:r>
            <a:r>
              <a:rPr lang="el-GR" sz="2000" dirty="0" smtClean="0"/>
              <a:t> </a:t>
            </a:r>
            <a:r>
              <a:rPr lang="el-GR" sz="2000" dirty="0" err="1" smtClean="0"/>
              <a:t>γὰρ</a:t>
            </a:r>
            <a:r>
              <a:rPr lang="el-GR" sz="2000" dirty="0" smtClean="0"/>
              <a:t> </a:t>
            </a:r>
            <a:r>
              <a:rPr lang="el-GR" sz="2000" dirty="0"/>
              <a:t>πάντων </a:t>
            </a:r>
            <a:r>
              <a:rPr lang="el-GR" sz="2000" dirty="0" err="1" smtClean="0"/>
              <a:t>ὑπαρχόντων</a:t>
            </a:r>
            <a:r>
              <a:rPr lang="el-GR" sz="2000" dirty="0" smtClean="0"/>
              <a:t> </a:t>
            </a:r>
            <a:r>
              <a:rPr lang="el-GR" sz="2000" dirty="0" err="1" smtClean="0"/>
              <a:t>τῶν</a:t>
            </a:r>
            <a:r>
              <a:rPr lang="el-GR" sz="2000" dirty="0" smtClean="0"/>
              <a:t> </a:t>
            </a:r>
            <a:r>
              <a:rPr lang="el-GR" sz="2000" dirty="0" err="1" smtClean="0"/>
              <a:t>ἀναγκαίων</a:t>
            </a:r>
            <a:r>
              <a:rPr lang="el-GR" sz="2000" dirty="0" smtClean="0"/>
              <a:t> </a:t>
            </a:r>
            <a:r>
              <a:rPr lang="el-GR" sz="2000" dirty="0" err="1" smtClean="0"/>
              <a:t>καὶ</a:t>
            </a:r>
            <a:r>
              <a:rPr lang="el-GR" sz="2000" dirty="0" smtClean="0"/>
              <a:t> </a:t>
            </a:r>
            <a:r>
              <a:rPr lang="el-GR" sz="2000" dirty="0" err="1"/>
              <a:t>τῶν</a:t>
            </a:r>
            <a:r>
              <a:rPr lang="el-GR" sz="2000" dirty="0"/>
              <a:t> </a:t>
            </a:r>
            <a:r>
              <a:rPr lang="el-GR" sz="2000" dirty="0" err="1"/>
              <a:t>πρὸς</a:t>
            </a:r>
            <a:r>
              <a:rPr lang="el-GR" sz="2000" dirty="0"/>
              <a:t> </a:t>
            </a:r>
            <a:r>
              <a:rPr lang="el-GR" sz="2000" dirty="0" err="1" smtClean="0"/>
              <a:t>ῥᾳστώνην</a:t>
            </a:r>
            <a:r>
              <a:rPr lang="en-US" sz="2000" dirty="0"/>
              <a:t> </a:t>
            </a:r>
            <a:r>
              <a:rPr lang="el-GR" sz="2000" dirty="0" err="1" smtClean="0"/>
              <a:t>καὶ</a:t>
            </a:r>
            <a:r>
              <a:rPr lang="el-GR" sz="2000" dirty="0" smtClean="0"/>
              <a:t> </a:t>
            </a:r>
            <a:r>
              <a:rPr lang="el-GR" sz="2000" dirty="0" err="1"/>
              <a:t>διαγωγὴν</a:t>
            </a:r>
            <a:r>
              <a:rPr lang="el-GR" sz="2000" dirty="0"/>
              <a:t> </a:t>
            </a:r>
            <a:r>
              <a:rPr lang="el-GR" sz="2000" dirty="0" smtClean="0"/>
              <a:t>ἡ τοιαύτη </a:t>
            </a:r>
            <a:r>
              <a:rPr lang="el-GR" sz="2000" dirty="0" err="1" smtClean="0"/>
              <a:t>φρόνησις</a:t>
            </a:r>
            <a:r>
              <a:rPr lang="el-GR" sz="2000" dirty="0" smtClean="0"/>
              <a:t> </a:t>
            </a:r>
            <a:r>
              <a:rPr lang="el-GR" sz="2000" dirty="0" err="1" smtClean="0"/>
              <a:t>ἤρξατο</a:t>
            </a:r>
            <a:r>
              <a:rPr lang="el-GR" sz="2000" dirty="0" smtClean="0"/>
              <a:t> </a:t>
            </a:r>
            <a:r>
              <a:rPr lang="el-GR" sz="2000" dirty="0" err="1" smtClean="0"/>
              <a:t>ζητεῖσθαι</a:t>
            </a:r>
            <a:r>
              <a:rPr lang="el-GR" sz="2000" dirty="0" smtClean="0"/>
              <a:t>. </a:t>
            </a:r>
            <a:r>
              <a:rPr lang="el-GR" sz="2000" dirty="0" err="1" smtClean="0"/>
              <a:t>Δῆλον</a:t>
            </a:r>
            <a:r>
              <a:rPr lang="el-GR" sz="2000" dirty="0" smtClean="0"/>
              <a:t> </a:t>
            </a:r>
            <a:r>
              <a:rPr lang="el-GR" sz="2000" dirty="0" err="1" smtClean="0"/>
              <a:t>οὖν</a:t>
            </a:r>
            <a:r>
              <a:rPr lang="el-GR" sz="2000" dirty="0" smtClean="0"/>
              <a:t> </a:t>
            </a:r>
            <a:r>
              <a:rPr lang="el-GR" sz="2000" dirty="0" err="1"/>
              <a:t>ὡς</a:t>
            </a:r>
            <a:r>
              <a:rPr lang="el-GR" sz="2000" dirty="0"/>
              <a:t> </a:t>
            </a:r>
            <a:r>
              <a:rPr lang="el-GR" sz="2000" dirty="0" err="1"/>
              <a:t>δι</a:t>
            </a:r>
            <a:r>
              <a:rPr lang="el-GR" sz="2000" dirty="0"/>
              <a:t>’ </a:t>
            </a:r>
            <a:r>
              <a:rPr lang="el-GR" sz="2000" dirty="0" err="1"/>
              <a:t>οὐδεμίαν</a:t>
            </a:r>
            <a:r>
              <a:rPr lang="el-GR" sz="2000" dirty="0"/>
              <a:t> </a:t>
            </a:r>
            <a:r>
              <a:rPr lang="el-GR" sz="2000" dirty="0" err="1"/>
              <a:t>αὐτὴν</a:t>
            </a:r>
            <a:r>
              <a:rPr lang="el-GR" sz="2000" dirty="0"/>
              <a:t> </a:t>
            </a:r>
            <a:r>
              <a:rPr lang="el-GR" sz="2000" dirty="0" err="1" smtClean="0"/>
              <a:t>ζητοῦμεν</a:t>
            </a:r>
            <a:r>
              <a:rPr lang="el-GR" sz="2000" dirty="0" smtClean="0"/>
              <a:t> </a:t>
            </a:r>
            <a:r>
              <a:rPr lang="el-GR" sz="2000" dirty="0" err="1" smtClean="0"/>
              <a:t>χρείαν</a:t>
            </a:r>
            <a:r>
              <a:rPr lang="el-GR" sz="2000" dirty="0" smtClean="0"/>
              <a:t> </a:t>
            </a:r>
            <a:r>
              <a:rPr lang="el-GR" sz="2000" dirty="0" err="1"/>
              <a:t>ἑτέραν</a:t>
            </a:r>
            <a:r>
              <a:rPr lang="el-GR" sz="2000" dirty="0"/>
              <a:t>, </a:t>
            </a:r>
            <a:r>
              <a:rPr lang="el-GR" sz="2000" dirty="0" err="1"/>
              <a:t>ἀλλ</a:t>
            </a:r>
            <a:r>
              <a:rPr lang="el-GR" sz="2000" dirty="0"/>
              <a:t>’ </a:t>
            </a:r>
            <a:r>
              <a:rPr lang="el-GR" sz="2000" dirty="0" err="1"/>
              <a:t>ὥσπερ</a:t>
            </a:r>
            <a:r>
              <a:rPr lang="el-GR" sz="2000" dirty="0"/>
              <a:t> </a:t>
            </a:r>
            <a:r>
              <a:rPr lang="el-GR" sz="2000" dirty="0" err="1"/>
              <a:t>ἄνθρωπος</a:t>
            </a:r>
            <a:r>
              <a:rPr lang="el-GR" sz="2000" dirty="0"/>
              <a:t>, </a:t>
            </a:r>
            <a:r>
              <a:rPr lang="el-GR" sz="2000" dirty="0" err="1" smtClean="0"/>
              <a:t>φαμέν</a:t>
            </a:r>
            <a:r>
              <a:rPr lang="el-GR" sz="2000" dirty="0" smtClean="0"/>
              <a:t>, </a:t>
            </a:r>
            <a:r>
              <a:rPr lang="el-GR" sz="2000" dirty="0" err="1" smtClean="0"/>
              <a:t>ἐλεύθερος</a:t>
            </a:r>
            <a:r>
              <a:rPr lang="el-GR" sz="2000" dirty="0" smtClean="0"/>
              <a:t> </a:t>
            </a:r>
            <a:r>
              <a:rPr lang="el-GR" sz="2000" dirty="0"/>
              <a:t>ὁ </a:t>
            </a:r>
            <a:r>
              <a:rPr lang="el-GR" sz="2000" dirty="0" err="1"/>
              <a:t>αὑτοῦ</a:t>
            </a:r>
            <a:r>
              <a:rPr lang="el-GR" sz="2000" dirty="0"/>
              <a:t> </a:t>
            </a:r>
            <a:r>
              <a:rPr lang="el-GR" sz="2000" dirty="0" err="1"/>
              <a:t>ἕνεκα</a:t>
            </a:r>
            <a:r>
              <a:rPr lang="el-GR" sz="2000" dirty="0"/>
              <a:t> </a:t>
            </a:r>
            <a:r>
              <a:rPr lang="el-GR" sz="2000" dirty="0" err="1"/>
              <a:t>καὶ</a:t>
            </a:r>
            <a:r>
              <a:rPr lang="el-GR" sz="2000" dirty="0"/>
              <a:t> </a:t>
            </a:r>
            <a:r>
              <a:rPr lang="el-GR" sz="2000" dirty="0" err="1"/>
              <a:t>μὴ</a:t>
            </a:r>
            <a:r>
              <a:rPr lang="el-GR" sz="2000" dirty="0"/>
              <a:t> </a:t>
            </a:r>
            <a:r>
              <a:rPr lang="el-GR" sz="2000" dirty="0" err="1" smtClean="0"/>
              <a:t>ἄλλου</a:t>
            </a:r>
            <a:r>
              <a:rPr lang="el-GR" sz="2000" dirty="0" smtClean="0"/>
              <a:t> </a:t>
            </a:r>
            <a:r>
              <a:rPr lang="el-GR" sz="2000" dirty="0" err="1" smtClean="0"/>
              <a:t>ὤν</a:t>
            </a:r>
            <a:r>
              <a:rPr lang="el-GR" sz="2000" dirty="0"/>
              <a:t>, </a:t>
            </a:r>
            <a:r>
              <a:rPr lang="el-GR" sz="2000" dirty="0" err="1"/>
              <a:t>οὕτω</a:t>
            </a:r>
            <a:r>
              <a:rPr lang="el-GR" sz="2000" dirty="0"/>
              <a:t> </a:t>
            </a:r>
            <a:r>
              <a:rPr lang="el-GR" sz="2000" dirty="0" err="1"/>
              <a:t>καὶ</a:t>
            </a:r>
            <a:r>
              <a:rPr lang="el-GR" sz="2000" dirty="0"/>
              <a:t> </a:t>
            </a:r>
            <a:r>
              <a:rPr lang="el-GR" sz="2000" dirty="0" err="1"/>
              <a:t>αὐτὴν</a:t>
            </a:r>
            <a:r>
              <a:rPr lang="el-GR" sz="2000" dirty="0"/>
              <a:t> </a:t>
            </a:r>
            <a:r>
              <a:rPr lang="el-GR" sz="2000" dirty="0" err="1"/>
              <a:t>ὡς</a:t>
            </a:r>
            <a:r>
              <a:rPr lang="el-GR" sz="2000" dirty="0"/>
              <a:t> μόνην </a:t>
            </a:r>
            <a:r>
              <a:rPr lang="el-GR" sz="2000" dirty="0" err="1" smtClean="0"/>
              <a:t>οὖσαν</a:t>
            </a:r>
            <a:r>
              <a:rPr lang="el-GR" sz="2000" dirty="0" smtClean="0"/>
              <a:t> </a:t>
            </a:r>
            <a:r>
              <a:rPr lang="el-GR" sz="2000" dirty="0" err="1" smtClean="0"/>
              <a:t>ἐλευθέραν</a:t>
            </a:r>
            <a:r>
              <a:rPr lang="el-GR" sz="2000" dirty="0" smtClean="0"/>
              <a:t> </a:t>
            </a:r>
            <a:r>
              <a:rPr lang="el-GR" sz="2000" dirty="0" err="1"/>
              <a:t>τῶν</a:t>
            </a:r>
            <a:r>
              <a:rPr lang="el-GR" sz="2000" dirty="0"/>
              <a:t> </a:t>
            </a:r>
            <a:r>
              <a:rPr lang="el-GR" sz="2000" dirty="0" err="1"/>
              <a:t>ἐπιστημῶν</a:t>
            </a:r>
            <a:r>
              <a:rPr lang="el-GR" sz="2000" dirty="0"/>
              <a:t>· </a:t>
            </a:r>
            <a:r>
              <a:rPr lang="el-GR" sz="2000" dirty="0" smtClean="0"/>
              <a:t>μόνη </a:t>
            </a:r>
            <a:r>
              <a:rPr lang="el-GR" sz="2000" dirty="0" err="1" smtClean="0"/>
              <a:t>γὰρ</a:t>
            </a:r>
            <a:r>
              <a:rPr lang="el-GR" sz="2000" dirty="0" smtClean="0"/>
              <a:t> </a:t>
            </a:r>
            <a:r>
              <a:rPr lang="el-GR" sz="2000" dirty="0" err="1" smtClean="0"/>
              <a:t>αὕτη</a:t>
            </a:r>
            <a:r>
              <a:rPr lang="el-GR" sz="2000" dirty="0" smtClean="0"/>
              <a:t> </a:t>
            </a:r>
            <a:r>
              <a:rPr lang="el-GR" sz="2000" dirty="0" err="1" smtClean="0"/>
              <a:t>αὑτῆς</a:t>
            </a:r>
            <a:r>
              <a:rPr lang="el-GR" sz="2000" dirty="0" smtClean="0"/>
              <a:t> </a:t>
            </a:r>
            <a:r>
              <a:rPr lang="el-GR" sz="2000" dirty="0" err="1"/>
              <a:t>ἕνεκέν</a:t>
            </a:r>
            <a:r>
              <a:rPr lang="el-GR" sz="2000" dirty="0"/>
              <a:t> </a:t>
            </a:r>
            <a:r>
              <a:rPr lang="el-GR" sz="2000" dirty="0" err="1"/>
              <a:t>ἐστιν</a:t>
            </a:r>
            <a:r>
              <a:rPr lang="el-GR" sz="2000" dirty="0"/>
              <a:t>.</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457252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04088"/>
            <a:ext cx="8229600" cy="564672"/>
          </a:xfrm>
        </p:spPr>
        <p:txBody>
          <a:bodyPr>
            <a:noAutofit/>
          </a:bodyPr>
          <a:lstStyle/>
          <a:p>
            <a:r>
              <a:rPr lang="el-GR" sz="3600" dirty="0" smtClean="0"/>
              <a:t>ΜΕΤΑΦΡΑΣΗ (Β. ΚΑΛΦΑ) ΑΠΌ ΒΙΒΛΙΟ</a:t>
            </a:r>
            <a:endParaRPr lang="el-GR" sz="3600" dirty="0"/>
          </a:p>
        </p:txBody>
      </p:sp>
      <p:sp>
        <p:nvSpPr>
          <p:cNvPr id="3" name="Θέση περιεχομένου 2"/>
          <p:cNvSpPr>
            <a:spLocks noGrp="1"/>
          </p:cNvSpPr>
          <p:nvPr>
            <p:ph idx="1"/>
          </p:nvPr>
        </p:nvSpPr>
        <p:spPr>
          <a:xfrm>
            <a:off x="457200" y="1340768"/>
            <a:ext cx="8229600" cy="4983832"/>
          </a:xfrm>
        </p:spPr>
        <p:txBody>
          <a:bodyPr>
            <a:noAutofit/>
          </a:bodyPr>
          <a:lstStyle/>
          <a:p>
            <a:pPr marL="68580" indent="0">
              <a:buNone/>
            </a:pPr>
            <a:r>
              <a:rPr lang="el-GR" sz="1700" dirty="0"/>
              <a:t>Γιατί, όπως συμβαίνει και τώρα, οι άνθρωποι </a:t>
            </a:r>
            <a:r>
              <a:rPr lang="el-GR" sz="1700" dirty="0" smtClean="0"/>
              <a:t>άρχισαν για </a:t>
            </a:r>
            <a:r>
              <a:rPr lang="el-GR" sz="1700" dirty="0"/>
              <a:t>πρώτη φορά να φιλοσοφούν από </a:t>
            </a:r>
            <a:r>
              <a:rPr lang="el-GR" sz="1700" dirty="0" smtClean="0"/>
              <a:t>περιέργεια και </a:t>
            </a:r>
            <a:r>
              <a:rPr lang="el-GR" sz="1700" dirty="0"/>
              <a:t>θαυμασμό. Στην αρχή θεώρησαν </a:t>
            </a:r>
            <a:r>
              <a:rPr lang="el-GR" sz="1700" dirty="0" smtClean="0"/>
              <a:t>άξια θαυμασμού </a:t>
            </a:r>
            <a:r>
              <a:rPr lang="el-GR" sz="1700" dirty="0"/>
              <a:t>τα παράξενα της καθημερινής </a:t>
            </a:r>
            <a:r>
              <a:rPr lang="el-GR" sz="1700" dirty="0" smtClean="0"/>
              <a:t>ζωής και</a:t>
            </a:r>
            <a:r>
              <a:rPr lang="el-GR" sz="1700" dirty="0"/>
              <a:t>, προχωρώντας σιγά σιγά με αυτόν τον </a:t>
            </a:r>
            <a:r>
              <a:rPr lang="el-GR" sz="1700" dirty="0" smtClean="0"/>
              <a:t>τρόπο, άρχισαν </a:t>
            </a:r>
            <a:r>
              <a:rPr lang="el-GR" sz="1700" dirty="0"/>
              <a:t>να προβληματίζονται και για τα </a:t>
            </a:r>
            <a:r>
              <a:rPr lang="el-GR" sz="1700" dirty="0" smtClean="0"/>
              <a:t>πιο σημαντικά, όπως </a:t>
            </a:r>
            <a:r>
              <a:rPr lang="el-GR" sz="1700" dirty="0"/>
              <a:t>λ.χ. για τα φαινόμενα της </a:t>
            </a:r>
            <a:r>
              <a:rPr lang="el-GR" sz="1700" dirty="0" smtClean="0"/>
              <a:t>σελήνης και </a:t>
            </a:r>
            <a:r>
              <a:rPr lang="el-GR" sz="1700" dirty="0"/>
              <a:t>του ήλιου, για τα άστρα, για τη </a:t>
            </a:r>
            <a:r>
              <a:rPr lang="el-GR" sz="1700" dirty="0" smtClean="0"/>
              <a:t>γέννηση του σύμπαντος. Αυτός </a:t>
            </a:r>
            <a:r>
              <a:rPr lang="el-GR" sz="1700" dirty="0"/>
              <a:t>όμως που απορεί </a:t>
            </a:r>
            <a:r>
              <a:rPr lang="el-GR" sz="1700" dirty="0" smtClean="0"/>
              <a:t>και που θαυμάζει, αντιλαμβάνεται </a:t>
            </a:r>
            <a:r>
              <a:rPr lang="el-GR" sz="1700" dirty="0"/>
              <a:t>ότι αγνοεί (γι’ </a:t>
            </a:r>
            <a:r>
              <a:rPr lang="el-GR" sz="1700" dirty="0" smtClean="0"/>
              <a:t>αυτό και </a:t>
            </a:r>
            <a:r>
              <a:rPr lang="el-GR" sz="1700" dirty="0"/>
              <a:t>όποιος αγαπά τους μύθους είναι </a:t>
            </a:r>
            <a:r>
              <a:rPr lang="el-GR" sz="1700" dirty="0" smtClean="0"/>
              <a:t>κατά κάποιο τρόπο </a:t>
            </a:r>
            <a:r>
              <a:rPr lang="el-GR" sz="1700" dirty="0"/>
              <a:t>και φιλόσοφος, αφού οι </a:t>
            </a:r>
            <a:r>
              <a:rPr lang="el-GR" sz="1700" dirty="0" smtClean="0"/>
              <a:t>μύθοι συντίθενται </a:t>
            </a:r>
            <a:r>
              <a:rPr lang="el-GR" sz="1700" dirty="0"/>
              <a:t>από </a:t>
            </a:r>
            <a:r>
              <a:rPr lang="el-GR" sz="1700" dirty="0" smtClean="0"/>
              <a:t>γεγονότα θαυμάσια</a:t>
            </a:r>
            <a:r>
              <a:rPr lang="el-GR" sz="1700" dirty="0"/>
              <a:t>). </a:t>
            </a:r>
            <a:r>
              <a:rPr lang="el-GR" sz="1700" dirty="0" smtClean="0"/>
              <a:t>Εφόσον λοιπόν οι </a:t>
            </a:r>
            <a:r>
              <a:rPr lang="el-GR" sz="1700" dirty="0"/>
              <a:t>άνθρωποι </a:t>
            </a:r>
            <a:r>
              <a:rPr lang="el-GR" sz="1700" dirty="0" smtClean="0"/>
              <a:t>φιλοσόφησαν για </a:t>
            </a:r>
            <a:r>
              <a:rPr lang="el-GR" sz="1700" dirty="0"/>
              <a:t>να </a:t>
            </a:r>
            <a:r>
              <a:rPr lang="el-GR" sz="1700" dirty="0" smtClean="0"/>
              <a:t>ξεφύγουν από </a:t>
            </a:r>
            <a:r>
              <a:rPr lang="el-GR" sz="1700" dirty="0"/>
              <a:t>την άγνοιά τους, </a:t>
            </a:r>
            <a:r>
              <a:rPr lang="el-GR" sz="1700" dirty="0" smtClean="0"/>
              <a:t>είναι φανερό ότι επιζήτησαν </a:t>
            </a:r>
            <a:r>
              <a:rPr lang="el-GR" sz="1700" dirty="0"/>
              <a:t>την επιστήμη για την ίδια τη γνώση </a:t>
            </a:r>
            <a:r>
              <a:rPr lang="el-GR" sz="1700" dirty="0" smtClean="0"/>
              <a:t>και όχι </a:t>
            </a:r>
            <a:r>
              <a:rPr lang="el-GR" sz="1700" dirty="0"/>
              <a:t>χάριν κάποιας χρησιμότητας. Αυτό </a:t>
            </a:r>
            <a:r>
              <a:rPr lang="el-GR" sz="1700" dirty="0" smtClean="0"/>
              <a:t>φαίνεται και </a:t>
            </a:r>
            <a:r>
              <a:rPr lang="el-GR" sz="1700" dirty="0"/>
              <a:t>από την πορεία των πραγμάτων. </a:t>
            </a:r>
            <a:r>
              <a:rPr lang="el-GR" sz="1700" dirty="0" smtClean="0"/>
              <a:t>Μόνο όταν όλες </a:t>
            </a:r>
            <a:r>
              <a:rPr lang="el-GR" sz="1700" dirty="0"/>
              <a:t>σχεδόν οι άμεσες ανάγκες τους </a:t>
            </a:r>
            <a:r>
              <a:rPr lang="el-GR" sz="1700" dirty="0" smtClean="0"/>
              <a:t>ικανοποιήθηκαν, και </a:t>
            </a:r>
            <a:r>
              <a:rPr lang="el-GR" sz="1700" dirty="0"/>
              <a:t>το ίδιο συνέβη με την άνεση και </a:t>
            </a:r>
            <a:r>
              <a:rPr lang="el-GR" sz="1700" dirty="0" smtClean="0"/>
              <a:t>την απόλαυσή </a:t>
            </a:r>
            <a:r>
              <a:rPr lang="el-GR" sz="1700" dirty="0"/>
              <a:t>τους, μόνο τότε οι άνθρωποι </a:t>
            </a:r>
            <a:r>
              <a:rPr lang="el-GR" sz="1700" dirty="0" smtClean="0"/>
              <a:t>στράφηκαν σ</a:t>
            </a:r>
            <a:r>
              <a:rPr lang="el-GR" sz="1700" dirty="0"/>
              <a:t>’ αυτού του είδους την πνευματική </a:t>
            </a:r>
            <a:r>
              <a:rPr lang="el-GR" sz="1700" dirty="0" smtClean="0"/>
              <a:t>αναζήτηση. Είναι </a:t>
            </a:r>
            <a:r>
              <a:rPr lang="el-GR" sz="1700" dirty="0"/>
              <a:t>λοιπόν φανερό ότι τη γνώση </a:t>
            </a:r>
            <a:r>
              <a:rPr lang="el-GR" sz="1700" dirty="0" smtClean="0"/>
              <a:t>αυτή δεν </a:t>
            </a:r>
            <a:r>
              <a:rPr lang="el-GR" sz="1700" dirty="0"/>
              <a:t>την επιζητούμε για να καλύψει άλλη </a:t>
            </a:r>
            <a:r>
              <a:rPr lang="el-GR" sz="1700" dirty="0" smtClean="0"/>
              <a:t>ανάγκη, αλλά</a:t>
            </a:r>
            <a:r>
              <a:rPr lang="el-GR" sz="1700" dirty="0"/>
              <a:t>, όπως λέγεται ότι ελεύθερος είναι </a:t>
            </a:r>
            <a:r>
              <a:rPr lang="el-GR" sz="1700" dirty="0" smtClean="0"/>
              <a:t>εκείνος ο </a:t>
            </a:r>
            <a:r>
              <a:rPr lang="el-GR" sz="1700" dirty="0"/>
              <a:t>άνθρωπος που υπάρχει για τον εαυτό του </a:t>
            </a:r>
            <a:r>
              <a:rPr lang="el-GR" sz="1700" dirty="0" smtClean="0"/>
              <a:t>και όχι </a:t>
            </a:r>
            <a:r>
              <a:rPr lang="el-GR" sz="1700" dirty="0"/>
              <a:t>για κάποιον άλλον, έτσι επιζητούμε και </a:t>
            </a:r>
            <a:r>
              <a:rPr lang="el-GR" sz="1700" dirty="0" smtClean="0"/>
              <a:t>αυτήν ως </a:t>
            </a:r>
            <a:r>
              <a:rPr lang="el-GR" sz="1700" dirty="0"/>
              <a:t>τη μόνη ελεύθερη επιστήμη. γιατί είναι η </a:t>
            </a:r>
            <a:r>
              <a:rPr lang="el-GR" sz="1700" dirty="0" smtClean="0"/>
              <a:t>μόνη που </a:t>
            </a:r>
            <a:r>
              <a:rPr lang="el-GR" sz="1700" dirty="0"/>
              <a:t>υπάρχει γι’ αυτήν την ίδια</a:t>
            </a:r>
            <a:r>
              <a:rPr lang="el-GR" sz="1700" dirty="0" smtClean="0"/>
              <a:t>.</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922894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04088"/>
            <a:ext cx="8229600" cy="708688"/>
          </a:xfrm>
        </p:spPr>
        <p:txBody>
          <a:bodyPr>
            <a:normAutofit fontScale="90000"/>
          </a:bodyPr>
          <a:lstStyle/>
          <a:p>
            <a:pPr algn="ctr"/>
            <a:r>
              <a:rPr lang="el-GR" dirty="0" smtClean="0">
                <a:latin typeface="+mn-lt"/>
              </a:rPr>
              <a:t>ΣΧΟΛΙΑ ΦΑΚΕΛΟΥ ΥΛΙΚΟΥ</a:t>
            </a:r>
            <a:endParaRPr lang="el-GR" dirty="0">
              <a:latin typeface="+mn-lt"/>
            </a:endParaRPr>
          </a:p>
        </p:txBody>
      </p:sp>
      <p:sp>
        <p:nvSpPr>
          <p:cNvPr id="3" name="Θέση περιεχομένου 2"/>
          <p:cNvSpPr>
            <a:spLocks noGrp="1"/>
          </p:cNvSpPr>
          <p:nvPr>
            <p:ph idx="1"/>
          </p:nvPr>
        </p:nvSpPr>
        <p:spPr>
          <a:xfrm>
            <a:off x="457200" y="1340768"/>
            <a:ext cx="8229600" cy="4983832"/>
          </a:xfrm>
        </p:spPr>
        <p:txBody>
          <a:bodyPr>
            <a:noAutofit/>
          </a:bodyPr>
          <a:lstStyle/>
          <a:p>
            <a:r>
              <a:rPr lang="el-GR" sz="1200" i="1" dirty="0"/>
              <a:t>θαυμάζω</a:t>
            </a:r>
            <a:r>
              <a:rPr lang="el-GR" sz="1200" dirty="0"/>
              <a:t>: μένω έκθαμβος, νιώθω έκπληξη για κάτι. Το ρήμα δεν </a:t>
            </a:r>
            <a:r>
              <a:rPr lang="el-GR" sz="1200" dirty="0" smtClean="0"/>
              <a:t>μπορεί να </a:t>
            </a:r>
            <a:r>
              <a:rPr lang="el-GR" sz="1200" dirty="0"/>
              <a:t>αποδοθεί πλήρως στα νέα ελληνικά, καθώς περιλαμβάνει τόσο την </a:t>
            </a:r>
            <a:r>
              <a:rPr lang="el-GR" sz="1200" dirty="0" smtClean="0"/>
              <a:t>έκπληξη (ευχάριστη ή </a:t>
            </a:r>
            <a:r>
              <a:rPr lang="el-GR" sz="1200" dirty="0"/>
              <a:t>δυσάρεστη, άρα και την αμηχανία) όσο και την </a:t>
            </a:r>
            <a:r>
              <a:rPr lang="el-GR" sz="1200" dirty="0" smtClean="0"/>
              <a:t>περιέργεια και </a:t>
            </a:r>
            <a:r>
              <a:rPr lang="el-GR" sz="1200" dirty="0"/>
              <a:t>τον </a:t>
            </a:r>
            <a:r>
              <a:rPr lang="el-GR" sz="1200" dirty="0" smtClean="0"/>
              <a:t>θαυμασμό Το </a:t>
            </a:r>
            <a:r>
              <a:rPr lang="el-GR" sz="1200" i="1" dirty="0"/>
              <a:t>θαυμάζειν </a:t>
            </a:r>
            <a:r>
              <a:rPr lang="el-GR" sz="1200" dirty="0"/>
              <a:t>αποτελεί και για τον Πλάτωνα αρχή της φιλοσοφίας: </a:t>
            </a:r>
            <a:r>
              <a:rPr lang="el-GR" sz="1200" i="1" dirty="0" err="1" smtClean="0"/>
              <a:t>μάλα</a:t>
            </a:r>
            <a:r>
              <a:rPr lang="el-GR" sz="1200" i="1" dirty="0"/>
              <a:t> </a:t>
            </a:r>
            <a:r>
              <a:rPr lang="el-GR" sz="1200" i="1" dirty="0" err="1" smtClean="0"/>
              <a:t>γὰρ</a:t>
            </a:r>
            <a:r>
              <a:rPr lang="el-GR" sz="1200" i="1" dirty="0" smtClean="0"/>
              <a:t> </a:t>
            </a:r>
            <a:r>
              <a:rPr lang="el-GR" sz="1200" i="1" dirty="0" err="1"/>
              <a:t>φιλοσόφου</a:t>
            </a:r>
            <a:r>
              <a:rPr lang="el-GR" sz="1200" i="1" dirty="0"/>
              <a:t> </a:t>
            </a:r>
            <a:r>
              <a:rPr lang="el-GR" sz="1200" i="1" dirty="0" err="1"/>
              <a:t>τοῦτο</a:t>
            </a:r>
            <a:r>
              <a:rPr lang="el-GR" sz="1200" i="1" dirty="0"/>
              <a:t> </a:t>
            </a:r>
            <a:r>
              <a:rPr lang="el-GR" sz="1200" i="1" dirty="0" err="1"/>
              <a:t>τὸ</a:t>
            </a:r>
            <a:r>
              <a:rPr lang="el-GR" sz="1200" i="1" dirty="0"/>
              <a:t> </a:t>
            </a:r>
            <a:r>
              <a:rPr lang="el-GR" sz="1200" i="1" dirty="0" err="1"/>
              <a:t>πάθος͵</a:t>
            </a:r>
            <a:r>
              <a:rPr lang="el-GR" sz="1200" i="1" dirty="0"/>
              <a:t> </a:t>
            </a:r>
            <a:r>
              <a:rPr lang="el-GR" sz="1200" i="1" dirty="0" err="1"/>
              <a:t>τὸ</a:t>
            </a:r>
            <a:r>
              <a:rPr lang="el-GR" sz="1200" i="1" dirty="0"/>
              <a:t> </a:t>
            </a:r>
            <a:r>
              <a:rPr lang="el-GR" sz="1200" i="1" dirty="0" err="1"/>
              <a:t>θαυμάζειν</a:t>
            </a:r>
            <a:r>
              <a:rPr lang="el-GR" sz="1200" i="1" dirty="0"/>
              <a:t>. </a:t>
            </a:r>
            <a:r>
              <a:rPr lang="el-GR" sz="1200" i="1" dirty="0" err="1"/>
              <a:t>οὐ</a:t>
            </a:r>
            <a:r>
              <a:rPr lang="el-GR" sz="1200" i="1" dirty="0"/>
              <a:t> </a:t>
            </a:r>
            <a:r>
              <a:rPr lang="el-GR" sz="1200" i="1" dirty="0" err="1"/>
              <a:t>γὰρ</a:t>
            </a:r>
            <a:r>
              <a:rPr lang="el-GR" sz="1200" i="1" dirty="0"/>
              <a:t> </a:t>
            </a:r>
            <a:r>
              <a:rPr lang="el-GR" sz="1200" i="1" dirty="0" err="1"/>
              <a:t>ἄλλη</a:t>
            </a:r>
            <a:r>
              <a:rPr lang="el-GR" sz="1200" i="1" dirty="0"/>
              <a:t> </a:t>
            </a:r>
            <a:r>
              <a:rPr lang="el-GR" sz="1200" i="1" dirty="0" err="1"/>
              <a:t>ἀρχὴ</a:t>
            </a:r>
            <a:r>
              <a:rPr lang="el-GR" sz="1200" i="1" dirty="0"/>
              <a:t> </a:t>
            </a:r>
            <a:r>
              <a:rPr lang="el-GR" sz="1200" i="1" dirty="0" err="1" smtClean="0"/>
              <a:t>φιλοσοφίας</a:t>
            </a:r>
            <a:r>
              <a:rPr lang="el-GR" sz="1200" i="1" dirty="0"/>
              <a:t> </a:t>
            </a:r>
            <a:r>
              <a:rPr lang="el-GR" sz="1200" i="1" dirty="0" smtClean="0"/>
              <a:t>ἢ </a:t>
            </a:r>
            <a:r>
              <a:rPr lang="el-GR" sz="1200" i="1" dirty="0" err="1"/>
              <a:t>αὕτη</a:t>
            </a:r>
            <a:r>
              <a:rPr lang="el-GR" sz="1200" i="1" dirty="0"/>
              <a:t> </a:t>
            </a:r>
            <a:r>
              <a:rPr lang="el-GR" sz="1200" dirty="0"/>
              <a:t>[: έντονα ο φιλόσοφος βιώνει την έκπληξη και τον θαυμασμό. και </a:t>
            </a:r>
            <a:r>
              <a:rPr lang="el-GR" sz="1200" dirty="0" smtClean="0"/>
              <a:t>δεν είναι </a:t>
            </a:r>
            <a:r>
              <a:rPr lang="el-GR" sz="1200" dirty="0"/>
              <a:t>άλλη η αρχή της φιλοσοφίας παρά ακριβώς αυτή] (</a:t>
            </a:r>
            <a:r>
              <a:rPr lang="el-GR" sz="1200" i="1" dirty="0"/>
              <a:t>Θεαίτητος </a:t>
            </a:r>
            <a:r>
              <a:rPr lang="el-GR" sz="1200" dirty="0"/>
              <a:t>155d</a:t>
            </a:r>
            <a:r>
              <a:rPr lang="el-GR" sz="1200" dirty="0" smtClean="0"/>
              <a:t>). </a:t>
            </a:r>
          </a:p>
          <a:p>
            <a:r>
              <a:rPr lang="el-GR" sz="1200" i="1" dirty="0" err="1" smtClean="0"/>
              <a:t>φιλοσοφῶ</a:t>
            </a:r>
            <a:r>
              <a:rPr lang="el-GR" sz="1200" dirty="0"/>
              <a:t>: Στην αρχική του ετυμολογική σημασία (</a:t>
            </a:r>
            <a:r>
              <a:rPr lang="el-GR" sz="1200" i="1" dirty="0" err="1"/>
              <a:t>φιλῶ</a:t>
            </a:r>
            <a:r>
              <a:rPr lang="el-GR" sz="1200" i="1" dirty="0"/>
              <a:t> </a:t>
            </a:r>
            <a:r>
              <a:rPr lang="el-GR" sz="1200" dirty="0"/>
              <a:t>+ </a:t>
            </a:r>
            <a:r>
              <a:rPr lang="el-GR" sz="1200" i="1" dirty="0"/>
              <a:t>σοφία</a:t>
            </a:r>
            <a:r>
              <a:rPr lang="el-GR" sz="1200" dirty="0"/>
              <a:t>) το ρήμα σημαίνει «αγαπώ </a:t>
            </a:r>
            <a:r>
              <a:rPr lang="el-GR" sz="1200" dirty="0" smtClean="0"/>
              <a:t>τη σκέψη </a:t>
            </a:r>
            <a:r>
              <a:rPr lang="el-GR" sz="1200" dirty="0"/>
              <a:t>και τη γνώση». Η φιλοσοφία είναι φιλία, επιθυμία σοφίας. Στην </a:t>
            </a:r>
            <a:r>
              <a:rPr lang="el-GR" sz="1200" i="1" dirty="0"/>
              <a:t>Πολιτεία </a:t>
            </a:r>
            <a:r>
              <a:rPr lang="el-GR" sz="1200" dirty="0"/>
              <a:t>(475b) του Πλάτωνα </a:t>
            </a:r>
            <a:r>
              <a:rPr lang="el-GR" sz="1200" dirty="0" smtClean="0"/>
              <a:t>λέγεται: </a:t>
            </a:r>
            <a:r>
              <a:rPr lang="el-GR" sz="1200" i="1" dirty="0" err="1" smtClean="0"/>
              <a:t>καὶ</a:t>
            </a:r>
            <a:r>
              <a:rPr lang="el-GR" sz="1200" i="1" dirty="0" smtClean="0"/>
              <a:t> </a:t>
            </a:r>
            <a:r>
              <a:rPr lang="el-GR" sz="1200" i="1" dirty="0" err="1"/>
              <a:t>τὸν</a:t>
            </a:r>
            <a:r>
              <a:rPr lang="el-GR" sz="1200" i="1" dirty="0"/>
              <a:t> </a:t>
            </a:r>
            <a:r>
              <a:rPr lang="el-GR" sz="1200" i="1" dirty="0" err="1"/>
              <a:t>φιλόσοφον</a:t>
            </a:r>
            <a:r>
              <a:rPr lang="el-GR" sz="1200" i="1" dirty="0"/>
              <a:t> </a:t>
            </a:r>
            <a:r>
              <a:rPr lang="el-GR" sz="1200" i="1" dirty="0" err="1"/>
              <a:t>σοφίας</a:t>
            </a:r>
            <a:r>
              <a:rPr lang="el-GR" sz="1200" i="1" dirty="0"/>
              <a:t> </a:t>
            </a:r>
            <a:r>
              <a:rPr lang="el-GR" sz="1200" i="1" dirty="0" err="1"/>
              <a:t>φήσομεν</a:t>
            </a:r>
            <a:r>
              <a:rPr lang="el-GR" sz="1200" i="1" dirty="0"/>
              <a:t> </a:t>
            </a:r>
            <a:r>
              <a:rPr lang="el-GR" sz="1200" i="1" dirty="0" err="1"/>
              <a:t>ἐπιθυμητὴν</a:t>
            </a:r>
            <a:r>
              <a:rPr lang="el-GR" sz="1200" i="1" dirty="0"/>
              <a:t> </a:t>
            </a:r>
            <a:r>
              <a:rPr lang="el-GR" sz="1200" i="1" dirty="0" err="1" smtClean="0"/>
              <a:t>εἶναι</a:t>
            </a:r>
            <a:r>
              <a:rPr lang="el-GR" sz="1200" dirty="0" smtClean="0"/>
              <a:t>. Ο </a:t>
            </a:r>
            <a:r>
              <a:rPr lang="el-GR" sz="1200" dirty="0"/>
              <a:t>Αριστοτέλης συνδέει άμεσα τη φιλοσοφική δραστηριότητα με την αναζήτηση της αλήθειας: </a:t>
            </a:r>
            <a:r>
              <a:rPr lang="el-GR" sz="1200" i="1" dirty="0" err="1" smtClean="0"/>
              <a:t>ὀρθῶς</a:t>
            </a:r>
            <a:r>
              <a:rPr lang="el-GR" sz="1200" i="1" dirty="0"/>
              <a:t> </a:t>
            </a:r>
            <a:r>
              <a:rPr lang="el-GR" sz="1200" i="1" dirty="0" err="1" smtClean="0"/>
              <a:t>δ</a:t>
            </a:r>
            <a:r>
              <a:rPr lang="el-GR" sz="1200" i="1" dirty="0" err="1"/>
              <a:t>΄</a:t>
            </a:r>
            <a:r>
              <a:rPr lang="el-GR" sz="1200" i="1" dirty="0"/>
              <a:t> </a:t>
            </a:r>
            <a:r>
              <a:rPr lang="el-GR" sz="1200" i="1" dirty="0" err="1"/>
              <a:t>ἔχει</a:t>
            </a:r>
            <a:r>
              <a:rPr lang="el-GR" sz="1200" i="1" dirty="0"/>
              <a:t> </a:t>
            </a:r>
            <a:r>
              <a:rPr lang="el-GR" sz="1200" i="1" dirty="0" err="1"/>
              <a:t>καὶ</a:t>
            </a:r>
            <a:r>
              <a:rPr lang="el-GR" sz="1200" i="1" dirty="0"/>
              <a:t> </a:t>
            </a:r>
            <a:r>
              <a:rPr lang="el-GR" sz="1200" i="1" dirty="0" err="1"/>
              <a:t>τὸ</a:t>
            </a:r>
            <a:r>
              <a:rPr lang="el-GR" sz="1200" i="1" dirty="0"/>
              <a:t> </a:t>
            </a:r>
            <a:r>
              <a:rPr lang="el-GR" sz="1200" i="1" dirty="0" err="1"/>
              <a:t>καλεῖσθαι</a:t>
            </a:r>
            <a:r>
              <a:rPr lang="el-GR" sz="1200" i="1" dirty="0"/>
              <a:t> </a:t>
            </a:r>
            <a:r>
              <a:rPr lang="el-GR" sz="1200" i="1" dirty="0" err="1"/>
              <a:t>τὴν</a:t>
            </a:r>
            <a:r>
              <a:rPr lang="el-GR" sz="1200" i="1" dirty="0"/>
              <a:t> </a:t>
            </a:r>
            <a:r>
              <a:rPr lang="el-GR" sz="1200" i="1" dirty="0" err="1"/>
              <a:t>φιλοσοφίαν</a:t>
            </a:r>
            <a:r>
              <a:rPr lang="el-GR" sz="1200" i="1" dirty="0"/>
              <a:t> </a:t>
            </a:r>
            <a:r>
              <a:rPr lang="el-GR" sz="1200" i="1" dirty="0" err="1"/>
              <a:t>ἐπιστήμην</a:t>
            </a:r>
            <a:r>
              <a:rPr lang="el-GR" sz="1200" i="1" dirty="0"/>
              <a:t> </a:t>
            </a:r>
            <a:r>
              <a:rPr lang="el-GR" sz="1200" i="1" dirty="0" err="1"/>
              <a:t>τῆς</a:t>
            </a:r>
            <a:r>
              <a:rPr lang="el-GR" sz="1200" i="1" dirty="0"/>
              <a:t> </a:t>
            </a:r>
            <a:r>
              <a:rPr lang="el-GR" sz="1200" i="1" dirty="0" err="1"/>
              <a:t>ἀληθείας</a:t>
            </a:r>
            <a:r>
              <a:rPr lang="el-GR" sz="1200" i="1" dirty="0"/>
              <a:t> </a:t>
            </a:r>
            <a:r>
              <a:rPr lang="el-GR" sz="1200" dirty="0"/>
              <a:t>[: είναι σωστό που καλείται η </a:t>
            </a:r>
            <a:r>
              <a:rPr lang="el-GR" sz="1200" dirty="0" smtClean="0"/>
              <a:t>φιλοσοφία επιστήμη </a:t>
            </a:r>
            <a:r>
              <a:rPr lang="el-GR" sz="1200" dirty="0"/>
              <a:t>της αλήθειας] (</a:t>
            </a:r>
            <a:r>
              <a:rPr lang="el-GR" sz="1200" i="1" dirty="0" err="1"/>
              <a:t>Μετὰ</a:t>
            </a:r>
            <a:r>
              <a:rPr lang="el-GR" sz="1200" i="1" dirty="0"/>
              <a:t> </a:t>
            </a:r>
            <a:r>
              <a:rPr lang="el-GR" sz="1200" i="1" dirty="0" err="1"/>
              <a:t>τὰ</a:t>
            </a:r>
            <a:r>
              <a:rPr lang="el-GR" sz="1200" i="1" dirty="0"/>
              <a:t> Φυσικά</a:t>
            </a:r>
            <a:r>
              <a:rPr lang="el-GR" sz="1200" dirty="0"/>
              <a:t>, 993b19-20). Γι’ αυτόν η φιλοσοφία αποσκοπεί στην καθαρή </a:t>
            </a:r>
            <a:r>
              <a:rPr lang="el-GR" sz="1200" dirty="0" smtClean="0"/>
              <a:t>γνώση και </a:t>
            </a:r>
            <a:r>
              <a:rPr lang="el-GR" sz="1200" dirty="0"/>
              <a:t>όχι στη </a:t>
            </a:r>
            <a:r>
              <a:rPr lang="el-GR" sz="1200" dirty="0" smtClean="0"/>
              <a:t>χρησιμότητα Ήδη</a:t>
            </a:r>
            <a:r>
              <a:rPr lang="el-GR" sz="1200" dirty="0"/>
              <a:t>, λοιπόν, από την αρχαιότητα το ρήμα </a:t>
            </a:r>
            <a:r>
              <a:rPr lang="el-GR" sz="1200" i="1" dirty="0" err="1"/>
              <a:t>φιλοσοφῶ</a:t>
            </a:r>
            <a:r>
              <a:rPr lang="el-GR" sz="1200" i="1" dirty="0"/>
              <a:t> </a:t>
            </a:r>
            <a:r>
              <a:rPr lang="el-GR" sz="1200" dirty="0"/>
              <a:t>άρχισε να αποκτά την ειδικότερη σημασία </a:t>
            </a:r>
            <a:r>
              <a:rPr lang="el-GR" sz="1200" dirty="0" smtClean="0"/>
              <a:t>που έχει </a:t>
            </a:r>
            <a:r>
              <a:rPr lang="el-GR" sz="1200" dirty="0"/>
              <a:t>και σήμερα: στοχάζομαι, αναζητώ και ερευνώ σε έκταση και βάθος τη φύση των πραγμάτων και </a:t>
            </a:r>
            <a:r>
              <a:rPr lang="el-GR" sz="1200" dirty="0" smtClean="0"/>
              <a:t>τη αλήθεια </a:t>
            </a:r>
            <a:r>
              <a:rPr lang="el-GR" sz="1200" dirty="0"/>
              <a:t>των όντων, τη γνώση, τις αξίες κ.λπ.</a:t>
            </a:r>
          </a:p>
          <a:p>
            <a:r>
              <a:rPr lang="el-GR" sz="1200" i="1" dirty="0" err="1"/>
              <a:t>ἀπορῶ</a:t>
            </a:r>
            <a:r>
              <a:rPr lang="el-GR" sz="1200" i="1" dirty="0"/>
              <a:t> </a:t>
            </a:r>
            <a:r>
              <a:rPr lang="el-GR" sz="1200" dirty="0"/>
              <a:t>(στερ. </a:t>
            </a:r>
            <a:r>
              <a:rPr lang="el-GR" sz="1200" i="1" dirty="0"/>
              <a:t>α- </a:t>
            </a:r>
            <a:r>
              <a:rPr lang="el-GR" sz="1200" dirty="0"/>
              <a:t>+ </a:t>
            </a:r>
            <a:r>
              <a:rPr lang="el-GR" sz="1200" i="1" dirty="0"/>
              <a:t>πόρος</a:t>
            </a:r>
            <a:r>
              <a:rPr lang="el-GR" sz="1200" dirty="0"/>
              <a:t>): βρίσκομαι σε αδιέξοδο και αμηχανία, αδυνατώ να καταλάβω και να </a:t>
            </a:r>
            <a:r>
              <a:rPr lang="el-GR" sz="1200" dirty="0" smtClean="0"/>
              <a:t>εξηγήσω κάτι</a:t>
            </a:r>
            <a:r>
              <a:rPr lang="el-GR" sz="1200" dirty="0"/>
              <a:t>· διατυπώνω απορία, ρωτώ να μάθω κάτι. Ο Αριστοτέλης (</a:t>
            </a:r>
            <a:r>
              <a:rPr lang="el-GR" sz="1200" i="1" dirty="0" err="1"/>
              <a:t>Μετὰ</a:t>
            </a:r>
            <a:r>
              <a:rPr lang="el-GR" sz="1200" i="1" dirty="0"/>
              <a:t> </a:t>
            </a:r>
            <a:r>
              <a:rPr lang="el-GR" sz="1200" i="1" dirty="0" err="1"/>
              <a:t>τὰ</a:t>
            </a:r>
            <a:r>
              <a:rPr lang="el-GR" sz="1200" i="1" dirty="0"/>
              <a:t> Φυσικά</a:t>
            </a:r>
            <a:r>
              <a:rPr lang="el-GR" sz="1200" dirty="0"/>
              <a:t>, 993a30 κ.ε.) </a:t>
            </a:r>
            <a:r>
              <a:rPr lang="el-GR" sz="1200" dirty="0" smtClean="0"/>
              <a:t>παρομοιάζει τη </a:t>
            </a:r>
            <a:r>
              <a:rPr lang="el-GR" sz="1200" dirty="0"/>
              <a:t>διάνοια που βιώνει την </a:t>
            </a:r>
            <a:r>
              <a:rPr lang="el-GR" sz="1200" i="1" dirty="0" err="1"/>
              <a:t>ἀπορία</a:t>
            </a:r>
            <a:r>
              <a:rPr lang="el-GR" sz="1200" i="1" dirty="0"/>
              <a:t> </a:t>
            </a:r>
            <a:r>
              <a:rPr lang="el-GR" sz="1200" dirty="0"/>
              <a:t>με διάνοια δεμένη που επιδιώκει λύση (λύσιμο). Με αυτό τον </a:t>
            </a:r>
            <a:r>
              <a:rPr lang="el-GR" sz="1200" dirty="0" smtClean="0"/>
              <a:t>τρόπο η </a:t>
            </a:r>
            <a:r>
              <a:rPr lang="el-GR" sz="1200" i="1" dirty="0" err="1"/>
              <a:t>ἀπορία</a:t>
            </a:r>
            <a:r>
              <a:rPr lang="el-GR" sz="1200" i="1" dirty="0"/>
              <a:t> </a:t>
            </a:r>
            <a:r>
              <a:rPr lang="el-GR" sz="1200" dirty="0"/>
              <a:t>γίνεται αφετηρία φιλοσοφικής αναζήτησης.</a:t>
            </a:r>
          </a:p>
          <a:p>
            <a:r>
              <a:rPr lang="el-GR" sz="1200" i="1" dirty="0" err="1"/>
              <a:t>φρόνησις</a:t>
            </a:r>
            <a:r>
              <a:rPr lang="el-GR" sz="1200" dirty="0"/>
              <a:t>: Στο χωρίο αυτό η </a:t>
            </a:r>
            <a:r>
              <a:rPr lang="el-GR" sz="1200" dirty="0" err="1"/>
              <a:t>φρόνησις</a:t>
            </a:r>
            <a:r>
              <a:rPr lang="el-GR" sz="1200" dirty="0"/>
              <a:t> είναι ισοδύναμη νοηματικά με την </a:t>
            </a:r>
            <a:r>
              <a:rPr lang="el-GR" sz="1200" i="1" dirty="0" err="1"/>
              <a:t>σοφίαν</a:t>
            </a:r>
            <a:r>
              <a:rPr lang="el-GR" sz="1200" i="1" dirty="0"/>
              <a:t> </a:t>
            </a:r>
            <a:r>
              <a:rPr lang="el-GR" sz="1200" dirty="0"/>
              <a:t>ή </a:t>
            </a:r>
            <a:r>
              <a:rPr lang="el-GR" sz="1200" i="1" dirty="0" err="1"/>
              <a:t>ἐπιστήμην</a:t>
            </a:r>
            <a:r>
              <a:rPr lang="el-GR" sz="1200" dirty="0"/>
              <a:t>. Σε </a:t>
            </a:r>
            <a:r>
              <a:rPr lang="el-GR" sz="1200" dirty="0" err="1" smtClean="0"/>
              <a:t>άλλ</a:t>
            </a:r>
            <a:r>
              <a:rPr lang="el-GR" sz="1200" dirty="0" smtClean="0"/>
              <a:t> κείμενα </a:t>
            </a:r>
            <a:r>
              <a:rPr lang="el-GR" sz="1200" dirty="0"/>
              <a:t>του Αριστοτέλη (π.χ. στα </a:t>
            </a:r>
            <a:r>
              <a:rPr lang="el-GR" sz="1200" i="1" dirty="0" err="1"/>
              <a:t>Ἠθικὰ</a:t>
            </a:r>
            <a:r>
              <a:rPr lang="el-GR" sz="1200" i="1" dirty="0"/>
              <a:t> </a:t>
            </a:r>
            <a:r>
              <a:rPr lang="el-GR" sz="1200" i="1" dirty="0" err="1"/>
              <a:t>Νικομάχεια</a:t>
            </a:r>
            <a:r>
              <a:rPr lang="el-GR" sz="1200" dirty="0"/>
              <a:t>) θα πάρει τη σημασία μιας συγκεκριμένης </a:t>
            </a:r>
            <a:r>
              <a:rPr lang="el-GR" sz="1200" dirty="0" smtClean="0"/>
              <a:t>διανοητική αρετής</a:t>
            </a:r>
            <a:r>
              <a:rPr lang="el-GR" sz="1200" dirty="0"/>
              <a:t>, αυτής που επιτρέπει στον άνθρωπο να κάνει σωστές ηθικές επιλογές σε πρακτικά ζητήματα </a:t>
            </a:r>
            <a:r>
              <a:rPr lang="el-GR" sz="1200" dirty="0" smtClean="0"/>
              <a:t>της καθημερινής </a:t>
            </a:r>
            <a:r>
              <a:rPr lang="el-GR" sz="1200" dirty="0"/>
              <a:t>ζωής.</a:t>
            </a:r>
          </a:p>
          <a:p>
            <a:r>
              <a:rPr lang="el-GR" sz="1200" i="1" dirty="0" err="1"/>
              <a:t>ἐπιστήμη</a:t>
            </a:r>
            <a:r>
              <a:rPr lang="el-GR" sz="1200" dirty="0"/>
              <a:t>: ακριβής γνώση. Αντίστοιχα, το ρήμα </a:t>
            </a:r>
            <a:r>
              <a:rPr lang="el-GR" sz="1200" i="1" dirty="0" err="1"/>
              <a:t>ἐπίσταμαι</a:t>
            </a:r>
            <a:r>
              <a:rPr lang="el-GR" sz="1200" i="1" dirty="0"/>
              <a:t> </a:t>
            </a:r>
            <a:r>
              <a:rPr lang="el-GR" sz="1200" dirty="0"/>
              <a:t>σημαίνει «γνωρίζω καλά», «γνωρίζω </a:t>
            </a:r>
            <a:r>
              <a:rPr lang="el-GR" sz="1200" dirty="0" smtClean="0"/>
              <a:t>με βεβαιότητα». </a:t>
            </a:r>
            <a:r>
              <a:rPr lang="el-GR" sz="1200" dirty="0"/>
              <a:t>Κατά τον Αριστοτέλη η </a:t>
            </a:r>
            <a:r>
              <a:rPr lang="el-GR" sz="1200" i="1" dirty="0" err="1"/>
              <a:t>ἐπιστήμη</a:t>
            </a:r>
            <a:r>
              <a:rPr lang="el-GR" sz="1200" i="1" dirty="0"/>
              <a:t> </a:t>
            </a:r>
            <a:r>
              <a:rPr lang="el-GR" sz="1200" dirty="0"/>
              <a:t>συνδέεται άμεσα με τη λογική λειτουργία του ανθρώπου: </a:t>
            </a:r>
            <a:r>
              <a:rPr lang="el-GR" sz="1200" i="1" dirty="0" err="1" smtClean="0"/>
              <a:t>ἐπιστήμη</a:t>
            </a:r>
            <a:r>
              <a:rPr lang="el-GR" sz="1200" i="1" dirty="0"/>
              <a:t> </a:t>
            </a:r>
            <a:r>
              <a:rPr lang="el-GR" sz="1200" i="1" dirty="0" err="1" smtClean="0"/>
              <a:t>δ</a:t>
            </a:r>
            <a:r>
              <a:rPr lang="el-GR" sz="1200" i="1" dirty="0" err="1"/>
              <a:t>΄</a:t>
            </a:r>
            <a:r>
              <a:rPr lang="el-GR" sz="1200" i="1" dirty="0"/>
              <a:t> </a:t>
            </a:r>
            <a:r>
              <a:rPr lang="el-GR" sz="1200" i="1" dirty="0" err="1"/>
              <a:t>ἅπασα</a:t>
            </a:r>
            <a:r>
              <a:rPr lang="el-GR" sz="1200" i="1" dirty="0"/>
              <a:t> </a:t>
            </a:r>
            <a:r>
              <a:rPr lang="el-GR" sz="1200" i="1" dirty="0" err="1"/>
              <a:t>μετὰ</a:t>
            </a:r>
            <a:r>
              <a:rPr lang="el-GR" sz="1200" i="1" dirty="0"/>
              <a:t> </a:t>
            </a:r>
            <a:r>
              <a:rPr lang="el-GR" sz="1200" i="1" dirty="0" err="1"/>
              <a:t>λόγου</a:t>
            </a:r>
            <a:r>
              <a:rPr lang="el-GR" sz="1200" i="1" dirty="0"/>
              <a:t> </a:t>
            </a:r>
            <a:r>
              <a:rPr lang="el-GR" sz="1200" i="1" dirty="0" err="1"/>
              <a:t>ἐστί</a:t>
            </a:r>
            <a:r>
              <a:rPr lang="el-GR" sz="1200" i="1" dirty="0"/>
              <a:t> </a:t>
            </a:r>
            <a:r>
              <a:rPr lang="el-GR" sz="1200" dirty="0"/>
              <a:t>(</a:t>
            </a:r>
            <a:r>
              <a:rPr lang="el-GR" sz="1200" i="1" dirty="0" err="1"/>
              <a:t>Ἀναλυτικὰ</a:t>
            </a:r>
            <a:r>
              <a:rPr lang="el-GR" sz="1200" i="1" dirty="0"/>
              <a:t> </a:t>
            </a:r>
            <a:r>
              <a:rPr lang="el-GR" sz="1200" i="1" dirty="0" err="1" smtClean="0"/>
              <a:t>Ὕστερα</a:t>
            </a:r>
            <a:r>
              <a:rPr lang="el-GR" sz="1200" dirty="0" smtClean="0"/>
              <a:t>, 100b10</a:t>
            </a:r>
            <a:r>
              <a:rPr lang="el-GR" sz="1200" dirty="0"/>
              <a:t>). Η </a:t>
            </a:r>
            <a:r>
              <a:rPr lang="el-GR" sz="1200" i="1" dirty="0" err="1"/>
              <a:t>ἐπιστήμη</a:t>
            </a:r>
            <a:r>
              <a:rPr lang="el-GR" sz="1200" i="1" dirty="0"/>
              <a:t> </a:t>
            </a:r>
            <a:r>
              <a:rPr lang="el-GR" sz="1200" dirty="0"/>
              <a:t>υπερβαίνει την απλή </a:t>
            </a:r>
            <a:r>
              <a:rPr lang="el-GR" sz="1200" dirty="0" smtClean="0"/>
              <a:t>εμπειρική μάθηση</a:t>
            </a:r>
            <a:r>
              <a:rPr lang="el-GR" sz="1200" dirty="0"/>
              <a:t> </a:t>
            </a:r>
            <a:r>
              <a:rPr lang="el-GR" sz="1200" dirty="0" smtClean="0"/>
              <a:t>αλλά </a:t>
            </a:r>
            <a:r>
              <a:rPr lang="el-GR" sz="1200" dirty="0"/>
              <a:t>και τη γνώση μιας τέχνης. Αποτελεί σύνολο τεκμηριωμένων γνώσεων σε συγκεκριμένο </a:t>
            </a:r>
            <a:r>
              <a:rPr lang="el-GR" sz="1200" dirty="0" smtClean="0"/>
              <a:t>και διακριτό</a:t>
            </a:r>
            <a:r>
              <a:rPr lang="el-GR" sz="1200" dirty="0"/>
              <a:t> </a:t>
            </a:r>
            <a:r>
              <a:rPr lang="el-GR" sz="1200" dirty="0" smtClean="0"/>
              <a:t>τομέα </a:t>
            </a:r>
            <a:r>
              <a:rPr lang="el-GR" sz="1200" dirty="0"/>
              <a:t>του επιστητού.</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554285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457200" y="704088"/>
            <a:ext cx="8229600" cy="564672"/>
          </a:xfrm>
        </p:spPr>
        <p:txBody>
          <a:bodyPr>
            <a:noAutofit/>
          </a:bodyPr>
          <a:lstStyle/>
          <a:p>
            <a:r>
              <a:rPr lang="el-GR" sz="2400" dirty="0" smtClean="0"/>
              <a:t>ΑΡΙΣΤΟΤΕΛΗΣ</a:t>
            </a:r>
            <a:r>
              <a:rPr lang="en-US" sz="2400" dirty="0" smtClean="0"/>
              <a:t>, </a:t>
            </a:r>
            <a:r>
              <a:rPr lang="el-GR" sz="2400" dirty="0" smtClean="0"/>
              <a:t>ΜΕΤΑ ΤΑ ΦΥΣΙΚΑ </a:t>
            </a:r>
            <a:r>
              <a:rPr lang="el-GR" sz="2400" dirty="0"/>
              <a:t>2, 98b12-28 [149 λ</a:t>
            </a:r>
            <a:r>
              <a:rPr lang="el-GR" sz="2400" dirty="0" smtClean="0"/>
              <a:t>.]</a:t>
            </a:r>
            <a:endParaRPr lang="el-GR" sz="2400" dirty="0"/>
          </a:p>
        </p:txBody>
      </p:sp>
      <p:sp>
        <p:nvSpPr>
          <p:cNvPr id="2" name="Θέση περιεχομένου 1"/>
          <p:cNvSpPr>
            <a:spLocks noGrp="1"/>
          </p:cNvSpPr>
          <p:nvPr>
            <p:ph idx="1"/>
          </p:nvPr>
        </p:nvSpPr>
        <p:spPr>
          <a:xfrm>
            <a:off x="457200" y="1268760"/>
            <a:ext cx="8229600" cy="5055840"/>
          </a:xfrm>
        </p:spPr>
        <p:txBody>
          <a:bodyPr>
            <a:normAutofit fontScale="77500" lnSpcReduction="20000"/>
          </a:bodyPr>
          <a:lstStyle/>
          <a:p>
            <a:r>
              <a:rPr lang="el-GR" dirty="0" smtClean="0"/>
              <a:t>Στο έργο αυτό, το οποίο απαρτίζεται από 14 βιβλία που πήραν τις ονομασίες τους από τα γράμματα του ελληνικού αλφαβήτου, παρουσιάζεται η «πρώτη </a:t>
            </a:r>
            <a:r>
              <a:rPr lang="el-GR" dirty="0"/>
              <a:t>φιλοσοφία» </a:t>
            </a:r>
            <a:r>
              <a:rPr lang="el-GR" dirty="0" smtClean="0"/>
              <a:t>του Αριστοτέλη, και η ονομασία του φανερώνει ότι ερευνά τις πρώτες αιτίες της </a:t>
            </a:r>
            <a:r>
              <a:rPr lang="el-GR" dirty="0"/>
              <a:t>πραγματικότητας. </a:t>
            </a:r>
            <a:endParaRPr lang="el-GR" dirty="0" smtClean="0"/>
          </a:p>
          <a:p>
            <a:r>
              <a:rPr lang="el-GR" dirty="0" smtClean="0"/>
              <a:t>Στο Α’ βιβλίο προσδιορίζεται η σοφία,  εξετάζεται η θεωρία των 4 αιτίων, τα οποία έρχονται σε αντιπαράθεση με τις πρώτες </a:t>
            </a:r>
            <a:r>
              <a:rPr lang="el-GR" dirty="0"/>
              <a:t>αιτίες </a:t>
            </a:r>
            <a:r>
              <a:rPr lang="el-GR" dirty="0" smtClean="0"/>
              <a:t>που καθορίστηκαν από τους προσωκρατικούς. Επίσης, γίνεται αναφορά στους </a:t>
            </a:r>
            <a:r>
              <a:rPr lang="el-GR" dirty="0"/>
              <a:t>Πυθαγορείους και στους </a:t>
            </a:r>
            <a:r>
              <a:rPr lang="el-GR" dirty="0" err="1"/>
              <a:t>Ελεάτες</a:t>
            </a:r>
            <a:r>
              <a:rPr lang="el-GR" dirty="0"/>
              <a:t> </a:t>
            </a:r>
            <a:r>
              <a:rPr lang="el-GR" dirty="0" smtClean="0"/>
              <a:t>φιλοσόφους, ενώ έπεται η κριτική ανάλυση της πλατωνικής θεωρίας </a:t>
            </a:r>
            <a:r>
              <a:rPr lang="el-GR" dirty="0"/>
              <a:t>των </a:t>
            </a:r>
            <a:r>
              <a:rPr lang="el-GR" dirty="0" smtClean="0"/>
              <a:t>ιδεών.</a:t>
            </a:r>
          </a:p>
          <a:p>
            <a:r>
              <a:rPr lang="el-GR" dirty="0" smtClean="0"/>
              <a:t>Ειδικότερα, όσον αφορά το βασικό θέμα του συνόλου του έργου, αυτό είναι το «</a:t>
            </a:r>
            <a:r>
              <a:rPr lang="el-GR" dirty="0" err="1" smtClean="0"/>
              <a:t>ὅν</a:t>
            </a:r>
            <a:r>
              <a:rPr lang="el-GR" dirty="0" smtClean="0"/>
              <a:t> </a:t>
            </a:r>
            <a:r>
              <a:rPr lang="el-GR" dirty="0"/>
              <a:t>ᾗ </a:t>
            </a:r>
            <a:r>
              <a:rPr lang="el-GR" dirty="0" err="1" smtClean="0"/>
              <a:t>ὄν</a:t>
            </a:r>
            <a:r>
              <a:rPr lang="el-GR" dirty="0" smtClean="0"/>
              <a:t>», δηλαδή το απόλυτο ον  χωρίς ιδιότητες. Εδώ φαίνεται πως η μεταφυσική του Αριστοτέλη είναι στην ουσία </a:t>
            </a:r>
            <a:r>
              <a:rPr lang="el-GR" dirty="0"/>
              <a:t>οντολογία, γνώση </a:t>
            </a:r>
            <a:r>
              <a:rPr lang="el-GR" dirty="0" smtClean="0"/>
              <a:t>του όντος και μάλιστα στην καθολικότητα και απολυτότητά του «καθόλου» (η επιστήμη του, λοιπόν, είναι καθολική και εμπεριέχει όλες τις υπόλοιπες) Δεδομένου, λοιπόν ότι το </a:t>
            </a:r>
            <a:r>
              <a:rPr lang="el-GR" dirty="0"/>
              <a:t>ον </a:t>
            </a:r>
            <a:r>
              <a:rPr lang="el-GR" dirty="0" smtClean="0"/>
              <a:t>στην ολότητά του είναι στην ουσία η «πρώτη </a:t>
            </a:r>
            <a:r>
              <a:rPr lang="el-GR" dirty="0" err="1" smtClean="0"/>
              <a:t>οὐσία</a:t>
            </a:r>
            <a:r>
              <a:rPr lang="el-GR" dirty="0" smtClean="0"/>
              <a:t> </a:t>
            </a:r>
            <a:r>
              <a:rPr lang="el-GR" dirty="0" err="1" smtClean="0"/>
              <a:t>καὶ</a:t>
            </a:r>
            <a:r>
              <a:rPr lang="el-GR" dirty="0" smtClean="0"/>
              <a:t> </a:t>
            </a:r>
            <a:r>
              <a:rPr lang="el-GR" dirty="0" err="1" smtClean="0"/>
              <a:t>ἀκίνητος</a:t>
            </a:r>
            <a:r>
              <a:rPr lang="el-GR" dirty="0" smtClean="0"/>
              <a:t>» ταυτίζεται με τον </a:t>
            </a:r>
            <a:r>
              <a:rPr lang="el-GR" dirty="0"/>
              <a:t>θεό. </a:t>
            </a:r>
            <a:r>
              <a:rPr lang="el-GR" dirty="0" smtClean="0"/>
              <a:t>Ως εκ τούτου, η πρώτη φιλοσοφία και η θεολογία έχουν το ίδιο αντικείμενο αναφοράς και ταυτίζονται, αφού το «</a:t>
            </a:r>
            <a:r>
              <a:rPr lang="el-GR" dirty="0" err="1" smtClean="0"/>
              <a:t>ὅν</a:t>
            </a:r>
            <a:r>
              <a:rPr lang="el-GR" dirty="0" smtClean="0"/>
              <a:t> </a:t>
            </a:r>
            <a:r>
              <a:rPr lang="el-GR" dirty="0"/>
              <a:t>ᾗ </a:t>
            </a:r>
            <a:r>
              <a:rPr lang="el-GR" dirty="0" err="1" smtClean="0"/>
              <a:t>ὅν</a:t>
            </a:r>
            <a:r>
              <a:rPr lang="el-GR" dirty="0" smtClean="0"/>
              <a:t>» </a:t>
            </a:r>
            <a:r>
              <a:rPr lang="el-GR" dirty="0"/>
              <a:t>είναι </a:t>
            </a:r>
            <a:r>
              <a:rPr lang="el-GR" dirty="0" smtClean="0"/>
              <a:t>«θεϊκό ον».</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618082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1</a:t>
            </a:r>
            <a:r>
              <a:rPr lang="el-GR" baseline="30000" dirty="0" smtClean="0"/>
              <a:t>ο</a:t>
            </a:r>
            <a:r>
              <a:rPr lang="el-GR" dirty="0" smtClean="0"/>
              <a:t> επιχείρημα</a:t>
            </a:r>
            <a:endParaRPr lang="el-GR" dirty="0"/>
          </a:p>
        </p:txBody>
      </p:sp>
      <p:sp>
        <p:nvSpPr>
          <p:cNvPr id="3" name="Θέση περιεχομένου 2"/>
          <p:cNvSpPr>
            <a:spLocks noGrp="1"/>
          </p:cNvSpPr>
          <p:nvPr>
            <p:ph idx="1"/>
          </p:nvPr>
        </p:nvSpPr>
        <p:spPr/>
        <p:txBody>
          <a:bodyPr>
            <a:normAutofit/>
          </a:bodyPr>
          <a:lstStyle/>
          <a:p>
            <a:r>
              <a:rPr lang="el-GR" dirty="0" smtClean="0"/>
              <a:t>Οι άνθρωποι αναρωτιούνταν για όσα αξιοπερίεργα συνέβαιναν στην απλή καθημερινότητα και αργότερα για τα πιο σημαντικά που σχετίζονταν με τη φύση και το σύμπαν.</a:t>
            </a:r>
          </a:p>
          <a:p>
            <a:r>
              <a:rPr lang="el-GR" dirty="0" smtClean="0"/>
              <a:t>Η απορία, ο θαυμασμός τους οδήγησε στη φιλοσοφία</a:t>
            </a:r>
          </a:p>
          <a:p>
            <a:r>
              <a:rPr lang="el-GR" dirty="0" smtClean="0"/>
              <a:t>Όποιος απορεί έχει συνειδητή γνώση της άγνοιάς του και ως εκ τούτου αυτός που φιλοσοφεί </a:t>
            </a:r>
          </a:p>
          <a:p>
            <a:r>
              <a:rPr lang="el-GR" dirty="0" smtClean="0"/>
              <a:t>Έτσι, οι άνθρωποι ασχολήθηκαν με τη φιλοσοφία για να αποδεσμευτούν από την άγνοια και όχι αποσκοπώντας σε κάποια χρησιμότητα/ωφέλεια.</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4052174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2</a:t>
            </a:r>
            <a:r>
              <a:rPr lang="el-GR" baseline="30000" dirty="0" smtClean="0"/>
              <a:t>ο</a:t>
            </a:r>
            <a:r>
              <a:rPr lang="el-GR" dirty="0" smtClean="0"/>
              <a:t> επιχείρημα</a:t>
            </a:r>
            <a:endParaRPr lang="el-GR" dirty="0"/>
          </a:p>
        </p:txBody>
      </p:sp>
      <p:sp>
        <p:nvSpPr>
          <p:cNvPr id="3" name="Θέση περιεχομένου 2"/>
          <p:cNvSpPr>
            <a:spLocks noGrp="1"/>
          </p:cNvSpPr>
          <p:nvPr>
            <p:ph idx="1"/>
          </p:nvPr>
        </p:nvSpPr>
        <p:spPr/>
        <p:txBody>
          <a:bodyPr>
            <a:normAutofit fontScale="92500"/>
          </a:bodyPr>
          <a:lstStyle/>
          <a:p>
            <a:r>
              <a:rPr lang="el-GR" dirty="0" smtClean="0"/>
              <a:t>Οι μύθοι αναφέρονται σε περίεργα γεγονότα/πράγματα που εξάπτουν την περιέργεια.</a:t>
            </a:r>
          </a:p>
          <a:p>
            <a:r>
              <a:rPr lang="el-GR" dirty="0" smtClean="0"/>
              <a:t>Όποιος νιώθει περιέργεια για κάτι, δηλαδή απορία και έκπληξη, δηλαδή θαυμασμό (με την αρχαιοελληνική σημασία) οδηγείται στη συνειδητοποίηση της άγνοιάς του.</a:t>
            </a:r>
          </a:p>
          <a:p>
            <a:r>
              <a:rPr lang="el-GR" dirty="0" smtClean="0"/>
              <a:t>Όποιος αγνοεί επιδιώκει την εύρεση της γνώσης </a:t>
            </a:r>
          </a:p>
          <a:p>
            <a:r>
              <a:rPr lang="el-GR" dirty="0" smtClean="0"/>
              <a:t>Όποιος αγαπά τους μύθους (με τα παράξενα που περιέχει) επιδιώκει και αυτός τη γνώση. </a:t>
            </a:r>
          </a:p>
          <a:p>
            <a:r>
              <a:rPr lang="el-GR" dirty="0" smtClean="0"/>
              <a:t>Όποιος αγαπά τους μύθους (</a:t>
            </a:r>
            <a:r>
              <a:rPr lang="el-GR" dirty="0" err="1" smtClean="0"/>
              <a:t>φιλόμυθος</a:t>
            </a:r>
            <a:r>
              <a:rPr lang="el-GR" dirty="0" smtClean="0"/>
              <a:t>) μοιάζει με αυτόν που αγαπά τη σοφία (φιλόσοφος), δηλαδή τη γνώση της αλήθειας.</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1265223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289</TotalTime>
  <Words>3055</Words>
  <Application>Microsoft Office PowerPoint</Application>
  <PresentationFormat>On-screen Show (4:3)</PresentationFormat>
  <Paragraphs>118</Paragraphs>
  <Slides>23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Times New Roman</vt:lpstr>
      <vt:lpstr>Wingdings</vt:lpstr>
      <vt:lpstr>Wingdings 2</vt:lpstr>
      <vt:lpstr>Ροή</vt:lpstr>
      <vt:lpstr>1 Γιατί φιλοσοφεί ο άνθρωπος;</vt:lpstr>
      <vt:lpstr>PowerPoint Presentation</vt:lpstr>
      <vt:lpstr>ΕΙΣΑΓΩΓΗ ΑΠΟ ΦΑΚΕΛΟ ΥΛΙΚΟΥ</vt:lpstr>
      <vt:lpstr>ΠΡΩΤΟΤΥΠΟ ΚΕΙΜΕΝΟ ΑΠΟ ΒΙΒΛΙΟ</vt:lpstr>
      <vt:lpstr>ΜΕΤΑΦΡΑΣΗ (Β. ΚΑΛΦΑ) ΑΠΌ ΒΙΒΛΙΟ</vt:lpstr>
      <vt:lpstr>ΣΧΟΛΙΑ ΦΑΚΕΛΟΥ ΥΛΙΚΟΥ</vt:lpstr>
      <vt:lpstr>ΑΡΙΣΤΟΤΕΛΗΣ, ΜΕΤΑ ΤΑ ΦΥΣΙΚΑ 2, 98b12-28 [149 λ.]</vt:lpstr>
      <vt:lpstr>1ο επιχείρημα</vt:lpstr>
      <vt:lpstr>2ο επιχείρημα</vt:lpstr>
      <vt:lpstr>3ο επιχείρημα</vt:lpstr>
      <vt:lpstr>4ο επιχείρημα</vt:lpstr>
      <vt:lpstr>Διὰ γὰρ τὸ θαυμάζειν οἱ ἄνθρωποι καὶ νῦν καὶ τὸ πρῶτον ἤρξαντο φιλοσοφεῖν, ἐξ ἀρχῆς μὲν τὰ πρόχειρα τῶν ἀτόπων θαυμάσαντες,</vt:lpstr>
      <vt:lpstr>τὰ πρόχειρα τῶν ἀτόπων</vt:lpstr>
      <vt:lpstr>εἶτα κατὰ μικρὸν οὕτω προϊόντες καὶ περὶ τῶν μειζόνων διαπορήσαντες, οἷον περί τε τῶν τῆς σελήνης παθημάτων καὶ τῶν περὶ τὸν ἥλιον καὶ τὰ ἄστρα καὶ περὶ τῆς τοῦ παντὸς γενέσεως.</vt:lpstr>
      <vt:lpstr>Ὁ δ’ ἀπορῶν καὶ θαυμάζων οἴεται ἀγνοεῖν(διὸ καὶ ὁ φιλόμυθος φιλόσοφός πώς ἐστιν· ὁ γὰρ μῦθος σύγκειται ἐκ θαυμασίων)·</vt:lpstr>
      <vt:lpstr>ὥστ’ εἴπερ διὰτὸ φεύγειν τὴν ἄγνοιαν ἐφιλοσόφησαν, φανερὸν ὅτι διὰ τὸ εἰδέναι τὸ ἐπίστασθαι ἐδίωκον καὶ οὐ χρήσεώς τινος ἕνεκεν.</vt:lpstr>
      <vt:lpstr>3μερής διαίρεση επιστήμης</vt:lpstr>
      <vt:lpstr>Μαρτυρεῖ δὲ αὐτὸ τὸ συμβεβηκός· σχεδὸν γὰρ πάντων ὑπαρχόντων τῶν ἀναγκαίων καὶ τῶν πρὸς ῥᾳστώνην καὶ διαγωγὴν ἡ τοιαύτη φρόνησις ἤρξατο ζητεῖσθαι.</vt:lpstr>
      <vt:lpstr>Δῆλον οὖν ὡς δι’ οὐδεμίαν αὐτὴν ζητοῦμεν χρείαν ἑτέραν,</vt:lpstr>
      <vt:lpstr>ἀλλ’ ὥσπερ ἄνθρωπος, φαμέν, ἐλεύθερος ὁ αὑτοῦ ἕνεκα καὶ μὴ ἄλλου ὤν, οὕτω καὶ αὐτὴν ὡς μόνην οὖσαν ἐλευθέραν τῶν ἐπιστημῶν· μόνη γὰρ αὕτη αὑτῆς ἕνεκέν ἐστιν.</vt:lpstr>
      <vt:lpstr>Επιστήμη - Τέχνη – Εμπειρία</vt:lpstr>
      <vt:lpstr>Επαγωγική μέθοδος, Διαλεκτική &amp; Εμπειρισμός</vt:lpstr>
      <vt:lpstr>ΦΙΛΟΣΟΦΙΑ - ΓΝΩΣΗ</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 </dc:title>
  <dc:creator>User</dc:creator>
  <cp:lastModifiedBy>EVI</cp:lastModifiedBy>
  <cp:revision>52</cp:revision>
  <dcterms:created xsi:type="dcterms:W3CDTF">2021-09-15T04:04:03Z</dcterms:created>
  <dcterms:modified xsi:type="dcterms:W3CDTF">2024-05-29T04:46:11Z</dcterms:modified>
</cp:coreProperties>
</file>