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7"/>
  </p:notesMasterIdLst>
  <p:sldIdLst>
    <p:sldId id="256" r:id="rId2"/>
    <p:sldId id="260" r:id="rId3"/>
    <p:sldId id="267" r:id="rId4"/>
    <p:sldId id="268" r:id="rId5"/>
    <p:sldId id="269" r:id="rId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11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7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0D7213-6C33-4BFF-9604-D893DCDCC06D}" type="datetimeFigureOut">
              <a:rPr lang="el-GR" smtClean="0"/>
              <a:t>26/5/2024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54E97D-304B-4940-B977-8D35648951F8}" type="slidenum">
              <a:rPr lang="el-GR" smtClean="0"/>
              <a:t>‹#›</a:t>
            </a:fld>
            <a:endParaRPr lang="el-GR"/>
          </a:p>
        </p:txBody>
      </p:sp>
    </p:spTree>
    <p:extLst>
      <p:ext uri="{BB962C8B-B14F-4D97-AF65-F5344CB8AC3E}">
        <p14:creationId xmlns:p14="http://schemas.microsoft.com/office/powerpoint/2010/main" val="1489190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Στυλ κύριου τίτλου</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30" name="Date Placeholder 29"/>
          <p:cNvSpPr>
            <a:spLocks noGrp="1"/>
          </p:cNvSpPr>
          <p:nvPr>
            <p:ph type="dt" sz="half" idx="10"/>
          </p:nvPr>
        </p:nvSpPr>
        <p:spPr/>
        <p:txBody>
          <a:bodyPr/>
          <a:lstStyle/>
          <a:p>
            <a:fld id="{7134C36D-7FF2-47E2-BCFA-C4D6BA6AB6BD}" type="datetime1">
              <a:rPr lang="el-GR" smtClean="0"/>
              <a:t>26/5/2024</a:t>
            </a:fld>
            <a:endParaRPr lang="el-GR"/>
          </a:p>
        </p:txBody>
      </p:sp>
      <p:sp>
        <p:nvSpPr>
          <p:cNvPr id="19" name="Footer Placeholder 18"/>
          <p:cNvSpPr>
            <a:spLocks noGrp="1"/>
          </p:cNvSpPr>
          <p:nvPr>
            <p:ph type="ftr" sz="quarter" idx="11"/>
          </p:nvPr>
        </p:nvSpPr>
        <p:spPr/>
        <p:txBody>
          <a:bodyPr/>
          <a:lstStyle/>
          <a:p>
            <a:r>
              <a:rPr lang="el-GR" smtClean="0"/>
              <a:t>ΕΠΙΜΕΛΕΙΑ: ΠΕΠΕ ΕΥΗ</a:t>
            </a:r>
            <a:endParaRPr lang="el-GR"/>
          </a:p>
        </p:txBody>
      </p:sp>
      <p:sp>
        <p:nvSpPr>
          <p:cNvPr id="27" name="Slide Number Placeholder 26"/>
          <p:cNvSpPr>
            <a:spLocks noGrp="1"/>
          </p:cNvSpPr>
          <p:nvPr>
            <p:ph type="sldNum" sz="quarter" idx="12"/>
          </p:nvPr>
        </p:nvSpPr>
        <p:spPr/>
        <p:txBody>
          <a:bodyPr/>
          <a:lstStyle/>
          <a:p>
            <a:fld id="{3DF53439-851E-44AD-84B1-B6BFC3D0C743}" type="slidenum">
              <a:rPr lang="el-GR" smtClean="0"/>
              <a:t>‹#›</a:t>
            </a:fld>
            <a:endParaRPr lang="el-G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Στυλ κύριου τίτλου</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Date Placeholder 3"/>
          <p:cNvSpPr>
            <a:spLocks noGrp="1"/>
          </p:cNvSpPr>
          <p:nvPr>
            <p:ph type="dt" sz="half" idx="10"/>
          </p:nvPr>
        </p:nvSpPr>
        <p:spPr/>
        <p:txBody>
          <a:bodyPr/>
          <a:lstStyle/>
          <a:p>
            <a:fld id="{139B3D69-C74C-477E-85DA-D42D74F69A28}" type="datetime1">
              <a:rPr lang="el-GR" smtClean="0"/>
              <a:t>26/5/2024</a:t>
            </a:fld>
            <a:endParaRPr lang="el-GR"/>
          </a:p>
        </p:txBody>
      </p:sp>
      <p:sp>
        <p:nvSpPr>
          <p:cNvPr id="5" name="Footer Placeholder 4"/>
          <p:cNvSpPr>
            <a:spLocks noGrp="1"/>
          </p:cNvSpPr>
          <p:nvPr>
            <p:ph type="ftr" sz="quarter" idx="11"/>
          </p:nvPr>
        </p:nvSpPr>
        <p:spPr/>
        <p:txBody>
          <a:bodyPr/>
          <a:lstStyle/>
          <a:p>
            <a:r>
              <a:rPr lang="el-GR" smtClean="0"/>
              <a:t>ΕΠΙΜΕΛΕΙΑ: ΠΕΠΕ ΕΥΗ</a:t>
            </a:r>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l-GR" smtClean="0"/>
              <a:t>Στυλ κύριου τίτλου</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Date Placeholder 3"/>
          <p:cNvSpPr>
            <a:spLocks noGrp="1"/>
          </p:cNvSpPr>
          <p:nvPr>
            <p:ph type="dt" sz="half" idx="10"/>
          </p:nvPr>
        </p:nvSpPr>
        <p:spPr/>
        <p:txBody>
          <a:bodyPr/>
          <a:lstStyle/>
          <a:p>
            <a:fld id="{9C4802C3-D7FD-4B69-8C04-CFC9B7491DF0}" type="datetime1">
              <a:rPr lang="el-GR" smtClean="0"/>
              <a:t>26/5/2024</a:t>
            </a:fld>
            <a:endParaRPr lang="el-GR"/>
          </a:p>
        </p:txBody>
      </p:sp>
      <p:sp>
        <p:nvSpPr>
          <p:cNvPr id="5" name="Footer Placeholder 4"/>
          <p:cNvSpPr>
            <a:spLocks noGrp="1"/>
          </p:cNvSpPr>
          <p:nvPr>
            <p:ph type="ftr" sz="quarter" idx="11"/>
          </p:nvPr>
        </p:nvSpPr>
        <p:spPr/>
        <p:txBody>
          <a:bodyPr/>
          <a:lstStyle/>
          <a:p>
            <a:r>
              <a:rPr lang="el-GR" smtClean="0"/>
              <a:t>ΕΠΙΜΕΛΕΙΑ: ΠΕΠΕ ΕΥΗ</a:t>
            </a:r>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Στυλ κύριου τίτλου</a:t>
            </a:r>
            <a:endParaRPr kumimoji="0" lang="en-US"/>
          </a:p>
        </p:txBody>
      </p:sp>
      <p:sp>
        <p:nvSpPr>
          <p:cNvPr id="3" name="Content Placeholder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Date Placeholder 3"/>
          <p:cNvSpPr>
            <a:spLocks noGrp="1"/>
          </p:cNvSpPr>
          <p:nvPr>
            <p:ph type="dt" sz="half" idx="10"/>
          </p:nvPr>
        </p:nvSpPr>
        <p:spPr/>
        <p:txBody>
          <a:bodyPr/>
          <a:lstStyle/>
          <a:p>
            <a:fld id="{6ED07E5D-B1BF-4083-895B-4DF8703B73FD}" type="datetime1">
              <a:rPr lang="el-GR" smtClean="0"/>
              <a:t>26/5/2024</a:t>
            </a:fld>
            <a:endParaRPr lang="el-GR"/>
          </a:p>
        </p:txBody>
      </p:sp>
      <p:sp>
        <p:nvSpPr>
          <p:cNvPr id="5" name="Footer Placeholder 4"/>
          <p:cNvSpPr>
            <a:spLocks noGrp="1"/>
          </p:cNvSpPr>
          <p:nvPr>
            <p:ph type="ftr" sz="quarter" idx="11"/>
          </p:nvPr>
        </p:nvSpPr>
        <p:spPr/>
        <p:txBody>
          <a:bodyPr/>
          <a:lstStyle/>
          <a:p>
            <a:r>
              <a:rPr lang="el-GR" smtClean="0"/>
              <a:t>ΕΠΙΜΕΛΕΙΑ: ΠΕΠΕ ΕΥΗ</a:t>
            </a:r>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Στυλ κύριου τίτλου</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Date Placeholder 3"/>
          <p:cNvSpPr>
            <a:spLocks noGrp="1"/>
          </p:cNvSpPr>
          <p:nvPr>
            <p:ph type="dt" sz="half" idx="10"/>
          </p:nvPr>
        </p:nvSpPr>
        <p:spPr/>
        <p:txBody>
          <a:bodyPr/>
          <a:lstStyle/>
          <a:p>
            <a:fld id="{32BE363B-A831-4E34-BE92-31FD2D14A067}" type="datetime1">
              <a:rPr lang="el-GR" smtClean="0"/>
              <a:t>26/5/2024</a:t>
            </a:fld>
            <a:endParaRPr lang="el-GR"/>
          </a:p>
        </p:txBody>
      </p:sp>
      <p:sp>
        <p:nvSpPr>
          <p:cNvPr id="5" name="Footer Placeholder 4"/>
          <p:cNvSpPr>
            <a:spLocks noGrp="1"/>
          </p:cNvSpPr>
          <p:nvPr>
            <p:ph type="ftr" sz="quarter" idx="11"/>
          </p:nvPr>
        </p:nvSpPr>
        <p:spPr/>
        <p:txBody>
          <a:bodyPr/>
          <a:lstStyle/>
          <a:p>
            <a:r>
              <a:rPr lang="el-GR" smtClean="0"/>
              <a:t>ΕΠΙΜΕΛΕΙΑ: ΠΕΠΕ ΕΥΗ</a:t>
            </a:r>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l-GR" smtClean="0"/>
              <a:t>Στυλ κύριου τίτλου</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Date Placeholder 4"/>
          <p:cNvSpPr>
            <a:spLocks noGrp="1"/>
          </p:cNvSpPr>
          <p:nvPr>
            <p:ph type="dt" sz="half" idx="10"/>
          </p:nvPr>
        </p:nvSpPr>
        <p:spPr/>
        <p:txBody>
          <a:bodyPr/>
          <a:lstStyle/>
          <a:p>
            <a:fld id="{9A255440-10C6-4C17-A426-A1F63DF485FA}" type="datetime1">
              <a:rPr lang="el-GR" smtClean="0"/>
              <a:t>26/5/2024</a:t>
            </a:fld>
            <a:endParaRPr lang="el-GR"/>
          </a:p>
        </p:txBody>
      </p:sp>
      <p:sp>
        <p:nvSpPr>
          <p:cNvPr id="6" name="Footer Placeholder 5"/>
          <p:cNvSpPr>
            <a:spLocks noGrp="1"/>
          </p:cNvSpPr>
          <p:nvPr>
            <p:ph type="ftr" sz="quarter" idx="11"/>
          </p:nvPr>
        </p:nvSpPr>
        <p:spPr/>
        <p:txBody>
          <a:bodyPr/>
          <a:lstStyle/>
          <a:p>
            <a:r>
              <a:rPr lang="el-GR" smtClean="0"/>
              <a:t>ΕΠΙΜΕΛΕΙΑ: ΠΕΠΕ ΕΥΗ</a:t>
            </a:r>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l-GR" smtClean="0"/>
              <a:t>Στυλ κύριου τίτλου</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Date Placeholder 6"/>
          <p:cNvSpPr>
            <a:spLocks noGrp="1"/>
          </p:cNvSpPr>
          <p:nvPr>
            <p:ph type="dt" sz="half" idx="10"/>
          </p:nvPr>
        </p:nvSpPr>
        <p:spPr/>
        <p:txBody>
          <a:bodyPr/>
          <a:lstStyle/>
          <a:p>
            <a:fld id="{4CBA76DF-4BD9-49C8-83CB-AD24A88B82F1}" type="datetime1">
              <a:rPr lang="el-GR" smtClean="0"/>
              <a:t>26/5/2024</a:t>
            </a:fld>
            <a:endParaRPr lang="el-GR"/>
          </a:p>
        </p:txBody>
      </p:sp>
      <p:sp>
        <p:nvSpPr>
          <p:cNvPr id="8" name="Footer Placeholder 7"/>
          <p:cNvSpPr>
            <a:spLocks noGrp="1"/>
          </p:cNvSpPr>
          <p:nvPr>
            <p:ph type="ftr" sz="quarter" idx="11"/>
          </p:nvPr>
        </p:nvSpPr>
        <p:spPr/>
        <p:txBody>
          <a:bodyPr/>
          <a:lstStyle/>
          <a:p>
            <a:r>
              <a:rPr lang="el-GR" smtClean="0"/>
              <a:t>ΕΠΙΜΕΛΕΙΑ: ΠΕΠΕ ΕΥΗ</a:t>
            </a:r>
            <a:endParaRPr lang="el-GR"/>
          </a:p>
        </p:txBody>
      </p:sp>
      <p:sp>
        <p:nvSpPr>
          <p:cNvPr id="9" name="Slide Number Placeholder 8"/>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Στυλ κύριου τίτλου</a:t>
            </a:r>
            <a:endParaRPr kumimoji="0" lang="en-US"/>
          </a:p>
        </p:txBody>
      </p:sp>
      <p:sp>
        <p:nvSpPr>
          <p:cNvPr id="3" name="Date Placeholder 2"/>
          <p:cNvSpPr>
            <a:spLocks noGrp="1"/>
          </p:cNvSpPr>
          <p:nvPr>
            <p:ph type="dt" sz="half" idx="10"/>
          </p:nvPr>
        </p:nvSpPr>
        <p:spPr/>
        <p:txBody>
          <a:bodyPr/>
          <a:lstStyle/>
          <a:p>
            <a:fld id="{0F40074C-3423-4F7A-8745-488D80581AC1}" type="datetime1">
              <a:rPr lang="el-GR" smtClean="0"/>
              <a:t>26/5/2024</a:t>
            </a:fld>
            <a:endParaRPr lang="el-GR"/>
          </a:p>
        </p:txBody>
      </p:sp>
      <p:sp>
        <p:nvSpPr>
          <p:cNvPr id="4" name="Footer Placeholder 3"/>
          <p:cNvSpPr>
            <a:spLocks noGrp="1"/>
          </p:cNvSpPr>
          <p:nvPr>
            <p:ph type="ftr" sz="quarter" idx="11"/>
          </p:nvPr>
        </p:nvSpPr>
        <p:spPr/>
        <p:txBody>
          <a:bodyPr/>
          <a:lstStyle/>
          <a:p>
            <a:r>
              <a:rPr lang="el-GR" smtClean="0"/>
              <a:t>ΕΠΙΜΕΛΕΙΑ: ΠΕΠΕ ΕΥΗ</a:t>
            </a:r>
            <a:endParaRPr lang="el-GR"/>
          </a:p>
        </p:txBody>
      </p:sp>
      <p:sp>
        <p:nvSpPr>
          <p:cNvPr id="5" name="Slide Number Placeholder 4"/>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6736F0-03AE-49A2-A704-ED004762F6B1}" type="datetime1">
              <a:rPr lang="el-GR" smtClean="0"/>
              <a:t>26/5/2024</a:t>
            </a:fld>
            <a:endParaRPr lang="el-GR"/>
          </a:p>
        </p:txBody>
      </p:sp>
      <p:sp>
        <p:nvSpPr>
          <p:cNvPr id="3" name="Footer Placeholder 2"/>
          <p:cNvSpPr>
            <a:spLocks noGrp="1"/>
          </p:cNvSpPr>
          <p:nvPr>
            <p:ph type="ftr" sz="quarter" idx="11"/>
          </p:nvPr>
        </p:nvSpPr>
        <p:spPr/>
        <p:txBody>
          <a:bodyPr/>
          <a:lstStyle/>
          <a:p>
            <a:r>
              <a:rPr lang="el-GR" smtClean="0"/>
              <a:t>ΕΠΙΜΕΛΕΙΑ: ΠΕΠΕ ΕΥΗ</a:t>
            </a:r>
            <a:endParaRPr lang="el-GR"/>
          </a:p>
        </p:txBody>
      </p:sp>
      <p:sp>
        <p:nvSpPr>
          <p:cNvPr id="4" name="Slide Number Placeholder 3"/>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Στυλ κύριου τίτλου</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Στυλ υποδείγματος κειμένου</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Date Placeholder 4"/>
          <p:cNvSpPr>
            <a:spLocks noGrp="1"/>
          </p:cNvSpPr>
          <p:nvPr>
            <p:ph type="dt" sz="half" idx="10"/>
          </p:nvPr>
        </p:nvSpPr>
        <p:spPr/>
        <p:txBody>
          <a:bodyPr/>
          <a:lstStyle/>
          <a:p>
            <a:fld id="{83A6F55B-05F7-4E8B-9DEA-1193BC594402}" type="datetime1">
              <a:rPr lang="el-GR" smtClean="0"/>
              <a:t>26/5/2024</a:t>
            </a:fld>
            <a:endParaRPr lang="el-GR"/>
          </a:p>
        </p:txBody>
      </p:sp>
      <p:sp>
        <p:nvSpPr>
          <p:cNvPr id="6" name="Footer Placeholder 5"/>
          <p:cNvSpPr>
            <a:spLocks noGrp="1"/>
          </p:cNvSpPr>
          <p:nvPr>
            <p:ph type="ftr" sz="quarter" idx="11"/>
          </p:nvPr>
        </p:nvSpPr>
        <p:spPr/>
        <p:txBody>
          <a:bodyPr/>
          <a:lstStyle/>
          <a:p>
            <a:r>
              <a:rPr lang="el-GR" smtClean="0"/>
              <a:t>ΕΠΙΜΕΛΕΙΑ: ΠΕΠΕ ΕΥΗ</a:t>
            </a:r>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Στυλ κύριου τίτλου</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5" name="Date Placeholder 4"/>
          <p:cNvSpPr>
            <a:spLocks noGrp="1"/>
          </p:cNvSpPr>
          <p:nvPr>
            <p:ph type="dt" sz="half" idx="10"/>
          </p:nvPr>
        </p:nvSpPr>
        <p:spPr/>
        <p:txBody>
          <a:bodyPr/>
          <a:lstStyle/>
          <a:p>
            <a:fld id="{2C9F77D7-08DE-473E-98F6-938F00964259}" type="datetime1">
              <a:rPr lang="el-GR" smtClean="0"/>
              <a:t>26/5/2024</a:t>
            </a:fld>
            <a:endParaRPr lang="el-GR"/>
          </a:p>
        </p:txBody>
      </p:sp>
      <p:sp>
        <p:nvSpPr>
          <p:cNvPr id="6" name="Footer Placeholder 5"/>
          <p:cNvSpPr>
            <a:spLocks noGrp="1"/>
          </p:cNvSpPr>
          <p:nvPr>
            <p:ph type="ftr" sz="quarter" idx="11"/>
          </p:nvPr>
        </p:nvSpPr>
        <p:spPr/>
        <p:txBody>
          <a:bodyPr/>
          <a:lstStyle/>
          <a:p>
            <a:r>
              <a:rPr lang="el-GR" smtClean="0"/>
              <a:t>ΕΠΙΜΕΛΕΙΑ: ΠΕΠΕ ΕΥΗ</a:t>
            </a:r>
            <a:endParaRPr lang="el-GR"/>
          </a:p>
        </p:txBody>
      </p:sp>
      <p:sp>
        <p:nvSpPr>
          <p:cNvPr id="7" name="Slide Number Placeholder 6"/>
          <p:cNvSpPr>
            <a:spLocks noGrp="1"/>
          </p:cNvSpPr>
          <p:nvPr>
            <p:ph type="sldNum" sz="quarter" idx="12"/>
          </p:nvPr>
        </p:nvSpPr>
        <p:spPr>
          <a:xfrm>
            <a:off x="8077200" y="6356350"/>
            <a:ext cx="609600" cy="365125"/>
          </a:xfrm>
        </p:spPr>
        <p:txBody>
          <a:bodyPr/>
          <a:lstStyle/>
          <a:p>
            <a:fld id="{3DF53439-851E-44AD-84B1-B6BFC3D0C743}" type="slidenum">
              <a:rPr lang="el-GR" smtClean="0"/>
              <a:t>‹#›</a:t>
            </a:fld>
            <a:endParaRPr lang="el-G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Στυλ κύριου τίτλου</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379CEB0-5DC3-46AB-BB5B-D0DE26714D99}" type="datetime1">
              <a:rPr lang="el-GR" smtClean="0"/>
              <a:t>26/5/2024</a:t>
            </a:fld>
            <a:endParaRPr lang="el-G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l-GR" smtClean="0"/>
              <a:t>ΕΠΙΜΕΛΕΙΑ: ΠΕΠΕ ΕΥΗ</a:t>
            </a:r>
            <a:endParaRPr lang="el-G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DF53439-851E-44AD-84B1-B6BFC3D0C743}" type="slidenum">
              <a:rPr lang="el-GR" smtClean="0"/>
              <a:t>‹#›</a:t>
            </a:fld>
            <a:endParaRPr lang="el-G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400" dirty="0" smtClean="0">
                <a:latin typeface="Times New Roman" panose="02020603050405020304" pitchFamily="18" charset="0"/>
                <a:cs typeface="Times New Roman" panose="02020603050405020304" pitchFamily="18" charset="0"/>
              </a:rPr>
              <a:t>ΟΝΟΜΑΤΙΚΑ – ΡΗΜΑΤΙΚΑ ΣΥΝΟΛΑ &amp; ΟΝΟΜΑΤΟΠΟΙΗΣΗ</a:t>
            </a:r>
            <a:endParaRPr lang="el-GR" sz="4400" dirty="0">
              <a:latin typeface="Times New Roman" panose="02020603050405020304" pitchFamily="18" charset="0"/>
              <a:cs typeface="Times New Roman" panose="02020603050405020304" pitchFamily="18" charset="0"/>
            </a:endParaRPr>
          </a:p>
        </p:txBody>
      </p:sp>
      <p:sp>
        <p:nvSpPr>
          <p:cNvPr id="3" name="Υπότιτλος 2"/>
          <p:cNvSpPr>
            <a:spLocks noGrp="1"/>
          </p:cNvSpPr>
          <p:nvPr>
            <p:ph type="subTitle" idx="1"/>
          </p:nvPr>
        </p:nvSpPr>
        <p:spPr/>
        <p:txBody>
          <a:bodyPr>
            <a:normAutofit fontScale="62500" lnSpcReduction="20000"/>
          </a:bodyPr>
          <a:lstStyle/>
          <a:p>
            <a:r>
              <a:rPr lang="el-GR" sz="5000" dirty="0">
                <a:latin typeface="Times New Roman" panose="02020603050405020304" pitchFamily="18" charset="0"/>
                <a:cs typeface="Times New Roman" panose="02020603050405020304" pitchFamily="18" charset="0"/>
              </a:rPr>
              <a:t>ΧΡΗΣΗ ΚΑΙ ΛΕΙΤΟΥΡΓΙΑ ΩΣ ΠΡΟΣ ΤΟ ΥΦΟΣ ΚΑΙ ΤΟ ΝΟΗΜΑ ΓΙΑ ΤΑ ΜΗ ΛΟΓΟΤΕΧΝΙΚΑ ΚΑΙ ΤΑ ΛΟΓΟΤΕΧΝΙΚΑ ΚΕΙΜΕΝΑ</a:t>
            </a:r>
          </a:p>
        </p:txBody>
      </p:sp>
      <p:sp>
        <p:nvSpPr>
          <p:cNvPr id="4" name="Θέση υποσέλιδου 3"/>
          <p:cNvSpPr>
            <a:spLocks noGrp="1"/>
          </p:cNvSpPr>
          <p:nvPr>
            <p:ph type="ftr" sz="quarter" idx="11"/>
          </p:nvPr>
        </p:nvSpPr>
        <p:spPr/>
        <p:txBody>
          <a:bodyPr/>
          <a:lstStyle/>
          <a:p>
            <a:pPr algn="ctr"/>
            <a:r>
              <a:rPr lang="el-GR" dirty="0" smtClean="0"/>
              <a:t>ΕΠΙΜΕΛΕΙΑ: ΠΕΠΕ ΕΥΗ</a:t>
            </a:r>
            <a:endParaRPr lang="el-GR" dirty="0"/>
          </a:p>
        </p:txBody>
      </p:sp>
      <p:sp>
        <p:nvSpPr>
          <p:cNvPr id="5" name="Θέση αριθμού διαφάνειας 4"/>
          <p:cNvSpPr>
            <a:spLocks noGrp="1"/>
          </p:cNvSpPr>
          <p:nvPr>
            <p:ph type="sldNum" sz="quarter" idx="12"/>
          </p:nvPr>
        </p:nvSpPr>
        <p:spPr/>
        <p:txBody>
          <a:bodyPr/>
          <a:lstStyle/>
          <a:p>
            <a:fld id="{3DF53439-851E-44AD-84B1-B6BFC3D0C743}" type="slidenum">
              <a:rPr lang="el-GR" smtClean="0"/>
              <a:t>1</a:t>
            </a:fld>
            <a:endParaRPr lang="el-GR"/>
          </a:p>
        </p:txBody>
      </p:sp>
    </p:spTree>
    <p:extLst>
      <p:ext uri="{BB962C8B-B14F-4D97-AF65-F5344CB8AC3E}">
        <p14:creationId xmlns:p14="http://schemas.microsoft.com/office/powerpoint/2010/main" val="20223768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704088"/>
            <a:ext cx="8229600" cy="492664"/>
          </a:xfrm>
        </p:spPr>
        <p:txBody>
          <a:bodyPr>
            <a:noAutofit/>
          </a:bodyPr>
          <a:lstStyle/>
          <a:p>
            <a:pPr algn="ctr"/>
            <a:r>
              <a:rPr lang="el-GR" sz="3600" b="1" dirty="0" smtClean="0">
                <a:latin typeface="Times New Roman" panose="02020603050405020304" pitchFamily="18" charset="0"/>
                <a:cs typeface="Times New Roman" panose="02020603050405020304" pitchFamily="18" charset="0"/>
              </a:rPr>
              <a:t>ΣΤΑ ΜΗ ΛΟΓΟΤΕΧΝΙΚΑ</a:t>
            </a:r>
            <a:endParaRPr lang="en-US" sz="3600" b="1" dirty="0">
              <a:latin typeface="Times New Roman" panose="02020603050405020304" pitchFamily="18" charset="0"/>
              <a:cs typeface="Times New Roman" panose="02020603050405020304" pitchFamily="18" charset="0"/>
            </a:endParaRPr>
          </a:p>
        </p:txBody>
      </p:sp>
      <p:sp>
        <p:nvSpPr>
          <p:cNvPr id="7" name="Text Placeholder 6"/>
          <p:cNvSpPr>
            <a:spLocks noGrp="1"/>
          </p:cNvSpPr>
          <p:nvPr>
            <p:ph type="body" idx="1"/>
          </p:nvPr>
        </p:nvSpPr>
        <p:spPr>
          <a:xfrm>
            <a:off x="457200" y="1196752"/>
            <a:ext cx="4040188" cy="432048"/>
          </a:xfrm>
        </p:spPr>
        <p:txBody>
          <a:bodyPr/>
          <a:lstStyle/>
          <a:p>
            <a:pPr algn="ctr"/>
            <a:r>
              <a:rPr lang="el-GR" dirty="0">
                <a:latin typeface="Times New Roman" panose="02020603050405020304" pitchFamily="18" charset="0"/>
                <a:cs typeface="Times New Roman" panose="02020603050405020304" pitchFamily="18" charset="0"/>
              </a:rPr>
              <a:t>ΟΝΟΜΑΤΙΚΑ ΣΥΝΟΛΑ</a:t>
            </a:r>
            <a:endParaRPr lang="en-US" dirty="0">
              <a:latin typeface="Times New Roman" panose="02020603050405020304" pitchFamily="18" charset="0"/>
              <a:cs typeface="Times New Roman" panose="02020603050405020304" pitchFamily="18" charset="0"/>
            </a:endParaRPr>
          </a:p>
        </p:txBody>
      </p:sp>
      <p:sp>
        <p:nvSpPr>
          <p:cNvPr id="9" name="Text Placeholder 8"/>
          <p:cNvSpPr>
            <a:spLocks noGrp="1"/>
          </p:cNvSpPr>
          <p:nvPr>
            <p:ph type="body" sz="half" idx="3"/>
          </p:nvPr>
        </p:nvSpPr>
        <p:spPr>
          <a:xfrm>
            <a:off x="4645025" y="1196753"/>
            <a:ext cx="4041775" cy="432047"/>
          </a:xfrm>
        </p:spPr>
        <p:txBody>
          <a:bodyPr/>
          <a:lstStyle/>
          <a:p>
            <a:pPr algn="ctr"/>
            <a:r>
              <a:rPr lang="el-GR" dirty="0">
                <a:latin typeface="Times New Roman" panose="02020603050405020304" pitchFamily="18" charset="0"/>
                <a:cs typeface="Times New Roman" panose="02020603050405020304" pitchFamily="18" charset="0"/>
              </a:rPr>
              <a:t>ΡΗΜΑΤΙΚΑ ΣΥΝΟΛΑ</a:t>
            </a:r>
            <a:endParaRPr lang="en-US" dirty="0">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sz="quarter" idx="2"/>
          </p:nvPr>
        </p:nvSpPr>
        <p:spPr>
          <a:xfrm>
            <a:off x="457200" y="1689416"/>
            <a:ext cx="4040188" cy="4670904"/>
          </a:xfrm>
        </p:spPr>
        <p:txBody>
          <a:bodyPr>
            <a:normAutofit fontScale="70000" lnSpcReduction="20000"/>
          </a:bodyPr>
          <a:lstStyle/>
          <a:p>
            <a:r>
              <a:rPr lang="el-GR" dirty="0">
                <a:latin typeface="Times New Roman" panose="02020603050405020304" pitchFamily="18" charset="0"/>
                <a:cs typeface="Times New Roman" panose="02020603050405020304" pitchFamily="18" charset="0"/>
              </a:rPr>
              <a:t>Ορισμός:</a:t>
            </a:r>
          </a:p>
          <a:p>
            <a:pPr lvl="1"/>
            <a:r>
              <a:rPr lang="el-GR" dirty="0">
                <a:latin typeface="Times New Roman" panose="02020603050405020304" pitchFamily="18" charset="0"/>
                <a:cs typeface="Times New Roman" panose="02020603050405020304" pitchFamily="18" charset="0"/>
              </a:rPr>
              <a:t>Ονοματικό σύνολο είναι το τμήμα της πρότασης όπου η βασική, κεντρική λέξη είναι το ουσιαστικό και τα συμπληρώματά του. </a:t>
            </a:r>
          </a:p>
          <a:p>
            <a:r>
              <a:rPr lang="el-GR" dirty="0">
                <a:latin typeface="Times New Roman" panose="02020603050405020304" pitchFamily="18" charset="0"/>
                <a:cs typeface="Times New Roman" panose="02020603050405020304" pitchFamily="18" charset="0"/>
              </a:rPr>
              <a:t>Λειτουργία:</a:t>
            </a:r>
          </a:p>
          <a:p>
            <a:pPr lvl="1"/>
            <a:r>
              <a:rPr lang="el-GR" dirty="0">
                <a:latin typeface="Times New Roman" panose="02020603050405020304" pitchFamily="18" charset="0"/>
                <a:cs typeface="Times New Roman" panose="02020603050405020304" pitchFamily="18" charset="0"/>
              </a:rPr>
              <a:t>Τα ονοματικά σύνολα προσδίδουν πυκνότητα στο κείμενο και προσδιορίζουν κάτι γενικό και αφηρημένο. Ενδέχεται να κάνουν τον λόγο γενικό και αόριστο. Τα ονοματικά σύνολα χρησιμοποιούνται για να αποδώσουν το μόνιμο, το γενικό, το διαχρονικό και το αφηρημένο και όχι το παροδικό και συγκεκριμένο. Επομένως, ο πομπός, ο οποίος ανάγεται από το συγκεκριμένο στο καθολικό, στο γενικό και χρησιμοποιεί ονοματικά σύνολα, διαθέτει υψηλό διανοητικό  και μορφωτικό επίπεδο. Τα ονοματικά σύνολα χρησιμοποιούνται για επίσημη επικοινωνιακή </a:t>
            </a:r>
            <a:r>
              <a:rPr lang="el-GR" dirty="0" smtClean="0">
                <a:latin typeface="Times New Roman" panose="02020603050405020304" pitchFamily="18" charset="0"/>
                <a:cs typeface="Times New Roman" panose="02020603050405020304" pitchFamily="18" charset="0"/>
              </a:rPr>
              <a:t>περίσταση, χαρίζουν πυκνότητα και αντικειμενικότητα στο ύφος. </a:t>
            </a:r>
          </a:p>
          <a:p>
            <a:endParaRPr lang="en-US" dirty="0"/>
          </a:p>
        </p:txBody>
      </p:sp>
      <p:sp>
        <p:nvSpPr>
          <p:cNvPr id="10" name="Content Placeholder 9"/>
          <p:cNvSpPr>
            <a:spLocks noGrp="1"/>
          </p:cNvSpPr>
          <p:nvPr>
            <p:ph sz="quarter" idx="4"/>
          </p:nvPr>
        </p:nvSpPr>
        <p:spPr>
          <a:xfrm>
            <a:off x="4645025" y="1689416"/>
            <a:ext cx="4041775" cy="4670904"/>
          </a:xfrm>
        </p:spPr>
        <p:txBody>
          <a:bodyPr>
            <a:noAutofit/>
          </a:bodyPr>
          <a:lstStyle/>
          <a:p>
            <a:r>
              <a:rPr lang="el-GR" sz="1600" dirty="0">
                <a:latin typeface="Times New Roman" panose="02020603050405020304" pitchFamily="18" charset="0"/>
                <a:cs typeface="Times New Roman" panose="02020603050405020304" pitchFamily="18" charset="0"/>
              </a:rPr>
              <a:t>Ορισμός:</a:t>
            </a:r>
          </a:p>
          <a:p>
            <a:pPr lvl="1"/>
            <a:r>
              <a:rPr lang="el-GR" sz="1200" dirty="0">
                <a:latin typeface="Times New Roman" panose="02020603050405020304" pitchFamily="18" charset="0"/>
                <a:cs typeface="Times New Roman" panose="02020603050405020304" pitchFamily="18" charset="0"/>
              </a:rPr>
              <a:t>Ρηματικό σύνολο είναι το τμήμα της πρότασης όπου η βασική, κεντρική λέξη είναι το ρήμα και τα συμπληρώματα του. </a:t>
            </a:r>
          </a:p>
          <a:p>
            <a:r>
              <a:rPr lang="el-GR" sz="1600" dirty="0">
                <a:latin typeface="Times New Roman" panose="02020603050405020304" pitchFamily="18" charset="0"/>
                <a:cs typeface="Times New Roman" panose="02020603050405020304" pitchFamily="18" charset="0"/>
              </a:rPr>
              <a:t>Λειτουργία:</a:t>
            </a:r>
          </a:p>
          <a:p>
            <a:pPr lvl="1"/>
            <a:r>
              <a:rPr lang="el-GR" sz="1200" dirty="0">
                <a:latin typeface="Times New Roman" panose="02020603050405020304" pitchFamily="18" charset="0"/>
                <a:cs typeface="Times New Roman" panose="02020603050405020304" pitchFamily="18" charset="0"/>
              </a:rPr>
              <a:t>Τα ρηματικά σύνολα στο κείμενο προσδιορίζουν κάτι συγκεκριμένο. Κάνουν το λόγο συγκεκριμένο, εναργή, και σαφή, γιατί το ρήμα δηλώνει διάθεση, φωνή, χρόνο, έγκλιση, πρόσωπο και αριθμό. Τα ρηματικά σύνολα περιγράφουν συγκεκριμένες πράξεις που δηλώνουν τα ρήματα που χρησιμοποιούνται. Ο δημοσιογράφος απευθύνεται σε ένα λιγότερο καλλιεργημένο κοινό και γι’ αυτό επιδιώκει την αμεσότητα της επικοινωνίας.  Ενδεχομένως και ο ίδιος να μην διαθέτει υψηλό μορφωτικό επίπεδο, να μην μπορεί να αναχθεί στο γενικό και γι’ αυτό μένει στο σταθερό και  συγκεκριμένο. </a:t>
            </a:r>
            <a:r>
              <a:rPr lang="el-GR" sz="1200" dirty="0" smtClean="0">
                <a:latin typeface="Times New Roman" panose="02020603050405020304" pitchFamily="18" charset="0"/>
                <a:cs typeface="Times New Roman" panose="02020603050405020304" pitchFamily="18" charset="0"/>
              </a:rPr>
              <a:t> </a:t>
            </a:r>
            <a:r>
              <a:rPr lang="el-GR" sz="1200" dirty="0">
                <a:latin typeface="Times New Roman" panose="02020603050405020304" pitchFamily="18" charset="0"/>
                <a:cs typeface="Times New Roman" panose="02020603050405020304" pitchFamily="18" charset="0"/>
              </a:rPr>
              <a:t>Τα  ρηματικά  σύνολα  ενδείκνυνται  σε  επικοινωνιακές  περιστάσεις  της </a:t>
            </a:r>
            <a:r>
              <a:rPr lang="el-GR" sz="1200" dirty="0" smtClean="0">
                <a:latin typeface="Times New Roman" panose="02020603050405020304" pitchFamily="18" charset="0"/>
                <a:cs typeface="Times New Roman" panose="02020603050405020304" pitchFamily="18" charset="0"/>
              </a:rPr>
              <a:t>καθημερινότητας.</a:t>
            </a:r>
            <a:endParaRPr lang="el-GR" sz="1200" dirty="0">
              <a:latin typeface="Times New Roman" panose="02020603050405020304" pitchFamily="18" charset="0"/>
              <a:cs typeface="Times New Roman" panose="02020603050405020304" pitchFamily="18" charset="0"/>
            </a:endParaRPr>
          </a:p>
          <a:p>
            <a:endParaRPr lang="en-US" sz="1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l-GR" smtClean="0"/>
              <a:t>ΕΠΙΜΕΛΕΙΑ: ΠΕΠΕ ΕΥΗ</a:t>
            </a:r>
            <a:endParaRPr lang="el-GR"/>
          </a:p>
        </p:txBody>
      </p:sp>
      <p:sp>
        <p:nvSpPr>
          <p:cNvPr id="5" name="Slide Number Placeholder 4"/>
          <p:cNvSpPr>
            <a:spLocks noGrp="1"/>
          </p:cNvSpPr>
          <p:nvPr>
            <p:ph type="sldNum" sz="quarter" idx="12"/>
          </p:nvPr>
        </p:nvSpPr>
        <p:spPr/>
        <p:txBody>
          <a:bodyPr/>
          <a:lstStyle/>
          <a:p>
            <a:fld id="{3DF53439-851E-44AD-84B1-B6BFC3D0C743}" type="slidenum">
              <a:rPr lang="el-GR" smtClean="0"/>
              <a:t>2</a:t>
            </a:fld>
            <a:endParaRPr lang="el-GR"/>
          </a:p>
        </p:txBody>
      </p:sp>
    </p:spTree>
    <p:extLst>
      <p:ext uri="{BB962C8B-B14F-4D97-AF65-F5344CB8AC3E}">
        <p14:creationId xmlns:p14="http://schemas.microsoft.com/office/powerpoint/2010/main" val="9755345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704088"/>
            <a:ext cx="8229600" cy="492664"/>
          </a:xfrm>
        </p:spPr>
        <p:txBody>
          <a:bodyPr>
            <a:noAutofit/>
          </a:bodyPr>
          <a:lstStyle/>
          <a:p>
            <a:pPr algn="ctr"/>
            <a:r>
              <a:rPr lang="el-GR" sz="3600" b="1" dirty="0" smtClean="0">
                <a:latin typeface="Times New Roman" panose="02020603050405020304" pitchFamily="18" charset="0"/>
                <a:cs typeface="Times New Roman" panose="02020603050405020304" pitchFamily="18" charset="0"/>
              </a:rPr>
              <a:t>ΣΤΑ ΛΟΓΟΤΕΧΝΙΚΑ</a:t>
            </a:r>
            <a:endParaRPr lang="en-US" sz="3600" b="1" dirty="0">
              <a:latin typeface="Times New Roman" panose="02020603050405020304" pitchFamily="18" charset="0"/>
              <a:cs typeface="Times New Roman" panose="02020603050405020304" pitchFamily="18" charset="0"/>
            </a:endParaRPr>
          </a:p>
        </p:txBody>
      </p:sp>
      <p:sp>
        <p:nvSpPr>
          <p:cNvPr id="7" name="Text Placeholder 6"/>
          <p:cNvSpPr>
            <a:spLocks noGrp="1"/>
          </p:cNvSpPr>
          <p:nvPr>
            <p:ph type="body" idx="1"/>
          </p:nvPr>
        </p:nvSpPr>
        <p:spPr>
          <a:xfrm>
            <a:off x="457200" y="1196752"/>
            <a:ext cx="4040188" cy="432048"/>
          </a:xfrm>
        </p:spPr>
        <p:txBody>
          <a:bodyPr/>
          <a:lstStyle/>
          <a:p>
            <a:pPr algn="ctr"/>
            <a:r>
              <a:rPr lang="el-GR" dirty="0">
                <a:latin typeface="Times New Roman" panose="02020603050405020304" pitchFamily="18" charset="0"/>
                <a:cs typeface="Times New Roman" panose="02020603050405020304" pitchFamily="18" charset="0"/>
              </a:rPr>
              <a:t>ΟΝΟΜΑΤΙΚΑ ΣΥΝΟΛΑ</a:t>
            </a:r>
            <a:endParaRPr lang="en-US" dirty="0">
              <a:latin typeface="Times New Roman" panose="02020603050405020304" pitchFamily="18" charset="0"/>
              <a:cs typeface="Times New Roman" panose="02020603050405020304" pitchFamily="18" charset="0"/>
            </a:endParaRPr>
          </a:p>
        </p:txBody>
      </p:sp>
      <p:sp>
        <p:nvSpPr>
          <p:cNvPr id="9" name="Text Placeholder 8"/>
          <p:cNvSpPr>
            <a:spLocks noGrp="1"/>
          </p:cNvSpPr>
          <p:nvPr>
            <p:ph type="body" sz="half" idx="3"/>
          </p:nvPr>
        </p:nvSpPr>
        <p:spPr>
          <a:xfrm>
            <a:off x="4645025" y="1196753"/>
            <a:ext cx="4041775" cy="432047"/>
          </a:xfrm>
        </p:spPr>
        <p:txBody>
          <a:bodyPr/>
          <a:lstStyle/>
          <a:p>
            <a:pPr algn="ctr"/>
            <a:r>
              <a:rPr lang="el-GR" dirty="0">
                <a:latin typeface="Times New Roman" panose="02020603050405020304" pitchFamily="18" charset="0"/>
                <a:cs typeface="Times New Roman" panose="02020603050405020304" pitchFamily="18" charset="0"/>
              </a:rPr>
              <a:t>ΡΗΜΑΤΙΚΑ ΣΥΝΟΛΑ</a:t>
            </a:r>
            <a:endParaRPr lang="en-US" dirty="0">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sz="quarter" idx="2"/>
          </p:nvPr>
        </p:nvSpPr>
        <p:spPr>
          <a:xfrm>
            <a:off x="457200" y="1689416"/>
            <a:ext cx="4040188" cy="4670904"/>
          </a:xfrm>
        </p:spPr>
        <p:txBody>
          <a:bodyPr>
            <a:normAutofit/>
          </a:bodyPr>
          <a:lstStyle/>
          <a:p>
            <a:r>
              <a:rPr lang="el-GR" dirty="0">
                <a:latin typeface="Times New Roman" panose="02020603050405020304" pitchFamily="18" charset="0"/>
                <a:cs typeface="Times New Roman" panose="02020603050405020304" pitchFamily="18" charset="0"/>
              </a:rPr>
              <a:t>Ορισμός:</a:t>
            </a:r>
          </a:p>
          <a:p>
            <a:pPr lvl="1"/>
            <a:r>
              <a:rPr lang="el-GR" dirty="0">
                <a:latin typeface="Times New Roman" panose="02020603050405020304" pitchFamily="18" charset="0"/>
                <a:cs typeface="Times New Roman" panose="02020603050405020304" pitchFamily="18" charset="0"/>
              </a:rPr>
              <a:t>Ονοματικό σύνολο είναι το τμήμα της πρότασης όπου η βασική, κεντρική λέξη είναι το ουσιαστικό και τα συμπληρώματά του. </a:t>
            </a:r>
          </a:p>
          <a:p>
            <a:r>
              <a:rPr lang="el-GR" dirty="0">
                <a:latin typeface="Times New Roman" panose="02020603050405020304" pitchFamily="18" charset="0"/>
                <a:cs typeface="Times New Roman" panose="02020603050405020304" pitchFamily="18" charset="0"/>
              </a:rPr>
              <a:t>Λειτουργία:</a:t>
            </a:r>
          </a:p>
          <a:p>
            <a:pPr lvl="1"/>
            <a:r>
              <a:rPr lang="el-GR" dirty="0">
                <a:latin typeface="Times New Roman" panose="02020603050405020304" pitchFamily="18" charset="0"/>
                <a:cs typeface="Times New Roman" panose="02020603050405020304" pitchFamily="18" charset="0"/>
              </a:rPr>
              <a:t>Αναδεικνύουν </a:t>
            </a:r>
            <a:r>
              <a:rPr lang="el-GR" dirty="0" smtClean="0">
                <a:latin typeface="Times New Roman" panose="02020603050405020304" pitchFamily="18" charset="0"/>
                <a:cs typeface="Times New Roman" panose="02020603050405020304" pitchFamily="18" charset="0"/>
              </a:rPr>
              <a:t>την απόσταση στην επικοινωνία που ταιριάζει σε πιο επίσημες επικοινωνιακές περιστάσεις και το υψηλό μορφωτικό επίπεδο των επικοινωνούντων. </a:t>
            </a:r>
            <a:endParaRPr lang="el-GR" dirty="0">
              <a:latin typeface="Times New Roman" panose="02020603050405020304" pitchFamily="18" charset="0"/>
              <a:cs typeface="Times New Roman" panose="02020603050405020304" pitchFamily="18" charset="0"/>
            </a:endParaRPr>
          </a:p>
          <a:p>
            <a:endParaRPr lang="en-US" dirty="0"/>
          </a:p>
        </p:txBody>
      </p:sp>
      <p:sp>
        <p:nvSpPr>
          <p:cNvPr id="10" name="Content Placeholder 9"/>
          <p:cNvSpPr>
            <a:spLocks noGrp="1"/>
          </p:cNvSpPr>
          <p:nvPr>
            <p:ph sz="quarter" idx="4"/>
          </p:nvPr>
        </p:nvSpPr>
        <p:spPr>
          <a:xfrm>
            <a:off x="4645025" y="1689416"/>
            <a:ext cx="4041775" cy="4670904"/>
          </a:xfrm>
        </p:spPr>
        <p:txBody>
          <a:bodyPr>
            <a:noAutofit/>
          </a:bodyPr>
          <a:lstStyle/>
          <a:p>
            <a:r>
              <a:rPr lang="el-GR" sz="2400" dirty="0">
                <a:latin typeface="Times New Roman" panose="02020603050405020304" pitchFamily="18" charset="0"/>
                <a:cs typeface="Times New Roman" panose="02020603050405020304" pitchFamily="18" charset="0"/>
              </a:rPr>
              <a:t>Ορισμός:</a:t>
            </a:r>
          </a:p>
          <a:p>
            <a:pPr lvl="1"/>
            <a:r>
              <a:rPr lang="el-GR" sz="1800" dirty="0">
                <a:latin typeface="Times New Roman" panose="02020603050405020304" pitchFamily="18" charset="0"/>
                <a:cs typeface="Times New Roman" panose="02020603050405020304" pitchFamily="18" charset="0"/>
              </a:rPr>
              <a:t>Ρηματικό σύνολο είναι το τμήμα της πρότασης όπου η βασική, κεντρική λέξη είναι το ρήμα και τα συμπληρώματα του. </a:t>
            </a:r>
          </a:p>
          <a:p>
            <a:r>
              <a:rPr lang="el-GR" sz="2400" dirty="0">
                <a:latin typeface="Times New Roman" panose="02020603050405020304" pitchFamily="18" charset="0"/>
                <a:cs typeface="Times New Roman" panose="02020603050405020304" pitchFamily="18" charset="0"/>
              </a:rPr>
              <a:t>Λειτουργία:</a:t>
            </a:r>
          </a:p>
          <a:p>
            <a:pPr lvl="1"/>
            <a:r>
              <a:rPr lang="el-GR" sz="1800" dirty="0" smtClean="0">
                <a:latin typeface="Times New Roman" panose="02020603050405020304" pitchFamily="18" charset="0"/>
                <a:cs typeface="Times New Roman" panose="02020603050405020304" pitchFamily="18" charset="0"/>
              </a:rPr>
              <a:t>Αναδεικνύουν την αμεσότητα στην επικοινωνία που ταιριάζει σε απλές επικοινωνιακές περιστάσεις και το μορφωτικό επίπεδο των επικοινωνούντων. </a:t>
            </a:r>
            <a:endParaRPr lang="el-GR" sz="1800" dirty="0">
              <a:latin typeface="Times New Roman" panose="02020603050405020304" pitchFamily="18" charset="0"/>
              <a:cs typeface="Times New Roman" panose="02020603050405020304" pitchFamily="18" charset="0"/>
            </a:endParaRPr>
          </a:p>
          <a:p>
            <a:endParaRPr lang="en-US" sz="1000" dirty="0">
              <a:latin typeface="Times New Roman" panose="02020603050405020304" pitchFamily="18" charset="0"/>
              <a:cs typeface="Times New Roman" panose="02020603050405020304" pitchFamily="18" charset="0"/>
            </a:endParaRPr>
          </a:p>
        </p:txBody>
      </p:sp>
      <p:sp>
        <p:nvSpPr>
          <p:cNvPr id="4" name="Footer Placeholder 3"/>
          <p:cNvSpPr>
            <a:spLocks noGrp="1"/>
          </p:cNvSpPr>
          <p:nvPr>
            <p:ph type="ftr" sz="quarter" idx="11"/>
          </p:nvPr>
        </p:nvSpPr>
        <p:spPr/>
        <p:txBody>
          <a:bodyPr/>
          <a:lstStyle/>
          <a:p>
            <a:r>
              <a:rPr lang="el-GR" smtClean="0"/>
              <a:t>ΕΠΙΜΕΛΕΙΑ: ΠΕΠΕ ΕΥΗ</a:t>
            </a:r>
            <a:endParaRPr lang="el-GR"/>
          </a:p>
        </p:txBody>
      </p:sp>
      <p:sp>
        <p:nvSpPr>
          <p:cNvPr id="5" name="Slide Number Placeholder 4"/>
          <p:cNvSpPr>
            <a:spLocks noGrp="1"/>
          </p:cNvSpPr>
          <p:nvPr>
            <p:ph type="sldNum" sz="quarter" idx="12"/>
          </p:nvPr>
        </p:nvSpPr>
        <p:spPr/>
        <p:txBody>
          <a:bodyPr/>
          <a:lstStyle/>
          <a:p>
            <a:fld id="{3DF53439-851E-44AD-84B1-B6BFC3D0C743}" type="slidenum">
              <a:rPr lang="el-GR" smtClean="0"/>
              <a:t>3</a:t>
            </a:fld>
            <a:endParaRPr lang="el-GR"/>
          </a:p>
        </p:txBody>
      </p:sp>
    </p:spTree>
    <p:extLst>
      <p:ext uri="{BB962C8B-B14F-4D97-AF65-F5344CB8AC3E}">
        <p14:creationId xmlns:p14="http://schemas.microsoft.com/office/powerpoint/2010/main" val="25548488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704088"/>
            <a:ext cx="8229600" cy="420656"/>
          </a:xfrm>
        </p:spPr>
        <p:txBody>
          <a:bodyPr>
            <a:noAutofit/>
          </a:bodyPr>
          <a:lstStyle/>
          <a:p>
            <a:pPr algn="ctr"/>
            <a:r>
              <a:rPr lang="el-GR" sz="3600" dirty="0" smtClean="0">
                <a:latin typeface="Times New Roman" panose="02020603050405020304" pitchFamily="18" charset="0"/>
                <a:cs typeface="Times New Roman" panose="02020603050405020304" pitchFamily="18" charset="0"/>
              </a:rPr>
              <a:t>ΟΝΟΜΑΤΟΠΟΙΗΣΗ</a:t>
            </a:r>
            <a:endParaRPr lang="en-US" sz="3600" dirty="0">
              <a:latin typeface="Times New Roman" panose="02020603050405020304" pitchFamily="18" charset="0"/>
              <a:cs typeface="Times New Roman" panose="02020603050405020304" pitchFamily="18" charset="0"/>
            </a:endParaRPr>
          </a:p>
        </p:txBody>
      </p:sp>
      <p:sp>
        <p:nvSpPr>
          <p:cNvPr id="10" name="Content Placeholder 9"/>
          <p:cNvSpPr>
            <a:spLocks noGrp="1"/>
          </p:cNvSpPr>
          <p:nvPr>
            <p:ph idx="1"/>
          </p:nvPr>
        </p:nvSpPr>
        <p:spPr>
          <a:xfrm>
            <a:off x="457200" y="1124744"/>
            <a:ext cx="8229600" cy="5199856"/>
          </a:xfrm>
        </p:spPr>
        <p:txBody>
          <a:bodyPr>
            <a:normAutofit lnSpcReduction="10000"/>
          </a:bodyPr>
          <a:lstStyle/>
          <a:p>
            <a:r>
              <a:rPr lang="el-GR" dirty="0">
                <a:latin typeface="Times New Roman" panose="02020603050405020304" pitchFamily="18" charset="0"/>
                <a:cs typeface="Times New Roman" panose="02020603050405020304" pitchFamily="18" charset="0"/>
              </a:rPr>
              <a:t>Είναι η διαδικασία μετατροπής ενός ρήματος ή ενός επιθετικού προσδιορισμού σε ουσιαστικό (π.χ. υπολογίζω </a:t>
            </a:r>
            <a:r>
              <a:rPr lang="el-GR" dirty="0">
                <a:latin typeface="Times New Roman" panose="02020603050405020304" pitchFamily="18" charset="0"/>
                <a:cs typeface="Times New Roman" panose="02020603050405020304" pitchFamily="18" charset="0"/>
                <a:sym typeface="Wingdings" panose="05000000000000000000" pitchFamily="2" charset="2"/>
              </a:rPr>
              <a:t></a:t>
            </a:r>
            <a:r>
              <a:rPr lang="el-GR" dirty="0">
                <a:latin typeface="Times New Roman" panose="02020603050405020304" pitchFamily="18" charset="0"/>
                <a:cs typeface="Times New Roman" panose="02020603050405020304" pitchFamily="18" charset="0"/>
              </a:rPr>
              <a:t> υπολογισμός, φτωχός </a:t>
            </a:r>
            <a:r>
              <a:rPr lang="el-GR" dirty="0">
                <a:latin typeface="Times New Roman" panose="02020603050405020304" pitchFamily="18" charset="0"/>
                <a:cs typeface="Times New Roman" panose="02020603050405020304" pitchFamily="18" charset="0"/>
                <a:sym typeface="Wingdings" panose="05000000000000000000" pitchFamily="2" charset="2"/>
              </a:rPr>
              <a:t></a:t>
            </a:r>
            <a:r>
              <a:rPr lang="el-GR" dirty="0">
                <a:latin typeface="Times New Roman" panose="02020603050405020304" pitchFamily="18" charset="0"/>
                <a:cs typeface="Times New Roman" panose="02020603050405020304" pitchFamily="18" charset="0"/>
              </a:rPr>
              <a:t> φτωχοποίηση). Η γραμματική αυτή μετατόπιση έχει συνέπειες όχι μόνο στην παραγωγή αλλά και στο νόημα, αφού οι ονοματοποιημένοι τύποι φέρουν τα σημασιολογικά χαρακτηριστικά τόσο των ρηματικών διαδικασιών ή των ιδιοτήτων από όπου προέρχονται όσο και το αποτέλεσμα αυτών των διαδικασιών ή των ιδιοτήτων. Η ονοματοποίηση χαρακτηρίζει τα επιστημονικά κείμενα και τα «ακαδημαϊκά» είδη λόγου, όπως το δοκίμιο ή οι τεχνικές αναφορές, που επεξεργάζονται αφηρημένες και τεχνικές </a:t>
            </a:r>
            <a:r>
              <a:rPr lang="el-GR" dirty="0" smtClean="0">
                <a:latin typeface="Times New Roman" panose="02020603050405020304" pitchFamily="18" charset="0"/>
                <a:cs typeface="Times New Roman" panose="02020603050405020304" pitchFamily="18" charset="0"/>
              </a:rPr>
              <a:t>έννοιες.</a:t>
            </a:r>
            <a:endParaRPr lang="en-US" dirty="0">
              <a:latin typeface="Times New Roman" panose="02020603050405020304" pitchFamily="18" charset="0"/>
              <a:cs typeface="Times New Roman" panose="02020603050405020304" pitchFamily="18" charset="0"/>
            </a:endParaRPr>
          </a:p>
        </p:txBody>
      </p:sp>
      <p:sp>
        <p:nvSpPr>
          <p:cNvPr id="7" name="Footer Placeholder 6"/>
          <p:cNvSpPr>
            <a:spLocks noGrp="1"/>
          </p:cNvSpPr>
          <p:nvPr>
            <p:ph type="ftr" sz="quarter" idx="11"/>
          </p:nvPr>
        </p:nvSpPr>
        <p:spPr/>
        <p:txBody>
          <a:bodyPr/>
          <a:lstStyle/>
          <a:p>
            <a:r>
              <a:rPr lang="el-GR" smtClean="0"/>
              <a:t>ΕΠΙΜΕΛΕΙΑ: ΠΕΠΕ ΕΥΗ</a:t>
            </a:r>
            <a:endParaRPr lang="el-GR"/>
          </a:p>
        </p:txBody>
      </p:sp>
      <p:sp>
        <p:nvSpPr>
          <p:cNvPr id="8" name="Slide Number Placeholder 7"/>
          <p:cNvSpPr>
            <a:spLocks noGrp="1"/>
          </p:cNvSpPr>
          <p:nvPr>
            <p:ph type="sldNum" sz="quarter" idx="12"/>
          </p:nvPr>
        </p:nvSpPr>
        <p:spPr/>
        <p:txBody>
          <a:bodyPr/>
          <a:lstStyle/>
          <a:p>
            <a:fld id="{3DF53439-851E-44AD-84B1-B6BFC3D0C743}" type="slidenum">
              <a:rPr lang="el-GR" smtClean="0"/>
              <a:t>4</a:t>
            </a:fld>
            <a:endParaRPr lang="el-GR"/>
          </a:p>
        </p:txBody>
      </p:sp>
    </p:spTree>
    <p:extLst>
      <p:ext uri="{BB962C8B-B14F-4D97-AF65-F5344CB8AC3E}">
        <p14:creationId xmlns:p14="http://schemas.microsoft.com/office/powerpoint/2010/main" val="24632062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492664"/>
          </a:xfrm>
        </p:spPr>
        <p:txBody>
          <a:bodyPr>
            <a:noAutofit/>
          </a:bodyPr>
          <a:lstStyle/>
          <a:p>
            <a:pPr algn="ctr"/>
            <a:r>
              <a:rPr lang="el-GR" sz="3600" dirty="0" smtClean="0">
                <a:latin typeface="Times New Roman" panose="02020603050405020304" pitchFamily="18" charset="0"/>
                <a:cs typeface="Times New Roman" panose="02020603050405020304" pitchFamily="18" charset="0"/>
              </a:rPr>
              <a:t>ΠΑΡΑΔΕΙΓΜΑΤΑ</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196752"/>
            <a:ext cx="8229600" cy="5127848"/>
          </a:xfrm>
        </p:spPr>
        <p:txBody>
          <a:bodyPr>
            <a:normAutofit fontScale="85000" lnSpcReduction="10000"/>
          </a:bodyPr>
          <a:lstStyle/>
          <a:p>
            <a:r>
              <a:rPr lang="el-GR" dirty="0" smtClean="0">
                <a:latin typeface="Times New Roman" panose="02020603050405020304" pitchFamily="18" charset="0"/>
                <a:cs typeface="Times New Roman" panose="02020603050405020304" pitchFamily="18" charset="0"/>
              </a:rPr>
              <a:t>Τα επιρρηματικοί προσδιορισμοί (που προσδιορίζουν το ρήμα) μετατρέπονται σε ονοματικούς επιθετικούς προσδιορισμούς (που προσδιορίζουν το όνομα):</a:t>
            </a:r>
            <a:endParaRPr lang="en-US" dirty="0">
              <a:latin typeface="Times New Roman" panose="02020603050405020304" pitchFamily="18" charset="0"/>
              <a:cs typeface="Times New Roman" panose="02020603050405020304" pitchFamily="18" charset="0"/>
            </a:endParaRPr>
          </a:p>
          <a:p>
            <a:pPr lvl="1"/>
            <a:r>
              <a:rPr lang="el-GR" dirty="0" smtClean="0">
                <a:latin typeface="Times New Roman" panose="02020603050405020304" pitchFamily="18" charset="0"/>
                <a:cs typeface="Times New Roman" panose="02020603050405020304" pitchFamily="18" charset="0"/>
              </a:rPr>
              <a:t>Γράφει επιτηδευμένα </a:t>
            </a:r>
            <a:r>
              <a:rPr lang="el-GR" dirty="0" smtClean="0">
                <a:latin typeface="Times New Roman" panose="02020603050405020304" pitchFamily="18" charset="0"/>
                <a:cs typeface="Times New Roman" panose="02020603050405020304" pitchFamily="18" charset="0"/>
                <a:sym typeface="Wingdings" panose="05000000000000000000" pitchFamily="2" charset="2"/>
              </a:rPr>
              <a:t> η επιτηδευμένη γραφή</a:t>
            </a:r>
          </a:p>
          <a:p>
            <a:r>
              <a:rPr lang="el-GR" dirty="0" smtClean="0">
                <a:latin typeface="Times New Roman" panose="02020603050405020304" pitchFamily="18" charset="0"/>
                <a:cs typeface="Times New Roman" panose="02020603050405020304" pitchFamily="18" charset="0"/>
              </a:rPr>
              <a:t>Τα προθετικά </a:t>
            </a:r>
            <a:r>
              <a:rPr lang="el-GR" dirty="0">
                <a:latin typeface="Times New Roman" panose="02020603050405020304" pitchFamily="18" charset="0"/>
                <a:cs typeface="Times New Roman" panose="02020603050405020304" pitchFamily="18" charset="0"/>
              </a:rPr>
              <a:t>σύνολα </a:t>
            </a:r>
            <a:r>
              <a:rPr lang="el-GR" dirty="0" smtClean="0">
                <a:latin typeface="Times New Roman" panose="02020603050405020304" pitchFamily="18" charset="0"/>
                <a:cs typeface="Times New Roman" panose="02020603050405020304" pitchFamily="18" charset="0"/>
              </a:rPr>
              <a:t>που λειτουργούν ως προσδιορισμοί ή ως συμπληρώματα του ρήματος διατηρούν τη λειτουργία τους:</a:t>
            </a:r>
            <a:endParaRPr lang="en-US" dirty="0">
              <a:latin typeface="Times New Roman" panose="02020603050405020304" pitchFamily="18" charset="0"/>
              <a:cs typeface="Times New Roman" panose="02020603050405020304" pitchFamily="18" charset="0"/>
            </a:endParaRPr>
          </a:p>
          <a:p>
            <a:pPr lvl="1"/>
            <a:r>
              <a:rPr lang="el-GR" dirty="0">
                <a:latin typeface="Times New Roman" panose="02020603050405020304" pitchFamily="18" charset="0"/>
                <a:cs typeface="Times New Roman" panose="02020603050405020304" pitchFamily="18" charset="0"/>
              </a:rPr>
              <a:t>ά</a:t>
            </a:r>
            <a:r>
              <a:rPr lang="el-GR" dirty="0" smtClean="0">
                <a:latin typeface="Times New Roman" panose="02020603050405020304" pitchFamily="18" charset="0"/>
                <a:cs typeface="Times New Roman" panose="02020603050405020304" pitchFamily="18" charset="0"/>
              </a:rPr>
              <a:t>φίχθηκε στο λιμάνι </a:t>
            </a:r>
            <a:r>
              <a:rPr lang="el-GR" dirty="0">
                <a:latin typeface="Times New Roman" panose="02020603050405020304" pitchFamily="18" charset="0"/>
                <a:cs typeface="Times New Roman" panose="02020603050405020304" pitchFamily="18" charset="0"/>
                <a:sym typeface="Wingdings" panose="05000000000000000000" pitchFamily="2" charset="2"/>
              </a:rPr>
              <a:t> </a:t>
            </a:r>
            <a:r>
              <a:rPr lang="el-GR" dirty="0" smtClean="0">
                <a:latin typeface="Times New Roman" panose="02020603050405020304" pitchFamily="18" charset="0"/>
                <a:cs typeface="Times New Roman" panose="02020603050405020304" pitchFamily="18" charset="0"/>
              </a:rPr>
              <a:t>η άφιξη στο λιμάνι</a:t>
            </a:r>
          </a:p>
          <a:p>
            <a:r>
              <a:rPr lang="el-GR" dirty="0" smtClean="0">
                <a:latin typeface="Times New Roman" panose="02020603050405020304" pitchFamily="18" charset="0"/>
                <a:cs typeface="Times New Roman" panose="02020603050405020304" pitchFamily="18" charset="0"/>
              </a:rPr>
              <a:t>Το μεταβατικό ρήμα μετατρέπεται σε όνομα που συνοδεύεται από γενική με </a:t>
            </a:r>
            <a:r>
              <a:rPr lang="el-GR" dirty="0">
                <a:latin typeface="Times New Roman" panose="02020603050405020304" pitchFamily="18" charset="0"/>
                <a:cs typeface="Times New Roman" panose="02020603050405020304" pitchFamily="18" charset="0"/>
              </a:rPr>
              <a:t>λειτουργία </a:t>
            </a:r>
            <a:r>
              <a:rPr lang="el-GR" dirty="0" smtClean="0">
                <a:latin typeface="Times New Roman" panose="02020603050405020304" pitchFamily="18" charset="0"/>
                <a:cs typeface="Times New Roman" panose="02020603050405020304" pitchFamily="18" charset="0"/>
              </a:rPr>
              <a:t>αντικειμένου </a:t>
            </a:r>
            <a:r>
              <a:rPr lang="el-GR" dirty="0">
                <a:latin typeface="Times New Roman" panose="02020603050405020304" pitchFamily="18" charset="0"/>
                <a:cs typeface="Times New Roman" panose="02020603050405020304" pitchFamily="18" charset="0"/>
              </a:rPr>
              <a:t>του ρήματος και </a:t>
            </a:r>
            <a:r>
              <a:rPr lang="el-GR" dirty="0" smtClean="0">
                <a:latin typeface="Times New Roman" panose="02020603050405020304" pitchFamily="18" charset="0"/>
                <a:cs typeface="Times New Roman" panose="02020603050405020304" pitchFamily="18" charset="0"/>
              </a:rPr>
              <a:t>από έναν </a:t>
            </a:r>
            <a:r>
              <a:rPr lang="el-GR" dirty="0">
                <a:latin typeface="Times New Roman" panose="02020603050405020304" pitchFamily="18" charset="0"/>
                <a:cs typeface="Times New Roman" panose="02020603050405020304" pitchFamily="18" charset="0"/>
              </a:rPr>
              <a:t>εμπρόθετο προσδιορισμό που δηλώνει </a:t>
            </a:r>
            <a:r>
              <a:rPr lang="el-GR" dirty="0" smtClean="0">
                <a:latin typeface="Times New Roman" panose="02020603050405020304" pitchFamily="18" charset="0"/>
                <a:cs typeface="Times New Roman" panose="02020603050405020304" pitchFamily="18" charset="0"/>
              </a:rPr>
              <a:t>το υποκείμενο του </a:t>
            </a:r>
            <a:r>
              <a:rPr lang="el-GR" dirty="0">
                <a:latin typeface="Times New Roman" panose="02020603050405020304" pitchFamily="18" charset="0"/>
                <a:cs typeface="Times New Roman" panose="02020603050405020304" pitchFamily="18" charset="0"/>
              </a:rPr>
              <a:t>ρήματος:</a:t>
            </a:r>
            <a:endParaRPr lang="en-US" dirty="0">
              <a:latin typeface="Times New Roman" panose="02020603050405020304" pitchFamily="18" charset="0"/>
              <a:cs typeface="Times New Roman" panose="02020603050405020304" pitchFamily="18" charset="0"/>
            </a:endParaRPr>
          </a:p>
          <a:p>
            <a:pPr lvl="1"/>
            <a:r>
              <a:rPr lang="el-GR" dirty="0" smtClean="0">
                <a:latin typeface="Times New Roman" panose="02020603050405020304" pitchFamily="18" charset="0"/>
                <a:cs typeface="Times New Roman" panose="02020603050405020304" pitchFamily="18" charset="0"/>
              </a:rPr>
              <a:t>Ο εκδότης εξέδωσε το βιβλίο </a:t>
            </a:r>
            <a:r>
              <a:rPr lang="el-GR" dirty="0">
                <a:latin typeface="Times New Roman" panose="02020603050405020304" pitchFamily="18" charset="0"/>
                <a:cs typeface="Times New Roman" panose="02020603050405020304" pitchFamily="18" charset="0"/>
                <a:sym typeface="Wingdings" panose="05000000000000000000" pitchFamily="2" charset="2"/>
              </a:rPr>
              <a:t> </a:t>
            </a:r>
            <a:r>
              <a:rPr lang="el-GR" dirty="0" smtClean="0">
                <a:latin typeface="Times New Roman" panose="02020603050405020304" pitchFamily="18" charset="0"/>
                <a:cs typeface="Times New Roman" panose="02020603050405020304" pitchFamily="18" charset="0"/>
              </a:rPr>
              <a:t>η έκδοση του βιβλίου από τον εκδότη</a:t>
            </a:r>
            <a:endParaRPr lang="en-US"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Το μεταβατικό ρήμα μετατρέπεται σε όνομα που συνοδεύεται </a:t>
            </a:r>
            <a:r>
              <a:rPr lang="el-GR" dirty="0" smtClean="0">
                <a:latin typeface="Times New Roman" panose="02020603050405020304" pitchFamily="18" charset="0"/>
                <a:cs typeface="Times New Roman" panose="02020603050405020304" pitchFamily="18" charset="0"/>
              </a:rPr>
              <a:t>από συμπληρώματα </a:t>
            </a:r>
            <a:r>
              <a:rPr lang="el-GR" dirty="0">
                <a:latin typeface="Times New Roman" panose="02020603050405020304" pitchFamily="18" charset="0"/>
                <a:cs typeface="Times New Roman" panose="02020603050405020304" pitchFamily="18" charset="0"/>
              </a:rPr>
              <a:t>του </a:t>
            </a:r>
            <a:r>
              <a:rPr lang="el-GR" dirty="0" smtClean="0">
                <a:latin typeface="Times New Roman" panose="02020603050405020304" pitchFamily="18" charset="0"/>
                <a:cs typeface="Times New Roman" panose="02020603050405020304" pitchFamily="18" charset="0"/>
              </a:rPr>
              <a:t>ρήματος:</a:t>
            </a:r>
            <a:endParaRPr lang="en-US" dirty="0">
              <a:latin typeface="Times New Roman" panose="02020603050405020304" pitchFamily="18" charset="0"/>
              <a:cs typeface="Times New Roman" panose="02020603050405020304" pitchFamily="18" charset="0"/>
            </a:endParaRPr>
          </a:p>
          <a:p>
            <a:pPr lvl="1"/>
            <a:r>
              <a:rPr lang="el-GR" dirty="0" smtClean="0">
                <a:latin typeface="Times New Roman" panose="02020603050405020304" pitchFamily="18" charset="0"/>
                <a:cs typeface="Times New Roman" panose="02020603050405020304" pitchFamily="18" charset="0"/>
              </a:rPr>
              <a:t>Θέλει να ταξιδέψει στο εξωτερικό  </a:t>
            </a:r>
            <a:r>
              <a:rPr lang="el-GR" dirty="0">
                <a:latin typeface="Times New Roman" panose="02020603050405020304" pitchFamily="18" charset="0"/>
                <a:cs typeface="Times New Roman" panose="02020603050405020304" pitchFamily="18" charset="0"/>
              </a:rPr>
              <a:t>η επιθυμία </a:t>
            </a:r>
            <a:r>
              <a:rPr lang="el-GR" dirty="0" smtClean="0">
                <a:latin typeface="Times New Roman" panose="02020603050405020304" pitchFamily="18" charset="0"/>
                <a:cs typeface="Times New Roman" panose="02020603050405020304" pitchFamily="18" charset="0"/>
              </a:rPr>
              <a:t>της να ταξιδέψει στο εξωτερικό</a:t>
            </a:r>
            <a:endParaRPr lang="en-US" dirty="0">
              <a:latin typeface="Times New Roman" panose="02020603050405020304" pitchFamily="18" charset="0"/>
              <a:cs typeface="Times New Roman" panose="02020603050405020304" pitchFamily="18" charset="0"/>
            </a:endParaRPr>
          </a:p>
          <a:p>
            <a:endParaRPr lang="en-US" dirty="0"/>
          </a:p>
        </p:txBody>
      </p:sp>
      <p:sp>
        <p:nvSpPr>
          <p:cNvPr id="4" name="Footer Placeholder 3"/>
          <p:cNvSpPr>
            <a:spLocks noGrp="1"/>
          </p:cNvSpPr>
          <p:nvPr>
            <p:ph type="ftr" sz="quarter" idx="11"/>
          </p:nvPr>
        </p:nvSpPr>
        <p:spPr/>
        <p:txBody>
          <a:bodyPr/>
          <a:lstStyle/>
          <a:p>
            <a:r>
              <a:rPr lang="el-GR" smtClean="0"/>
              <a:t>ΕΠΙΜΕΛΕΙΑ: ΠΕΠΕ ΕΥΗ</a:t>
            </a:r>
            <a:endParaRPr lang="el-GR"/>
          </a:p>
        </p:txBody>
      </p:sp>
      <p:sp>
        <p:nvSpPr>
          <p:cNvPr id="5" name="Slide Number Placeholder 4"/>
          <p:cNvSpPr>
            <a:spLocks noGrp="1"/>
          </p:cNvSpPr>
          <p:nvPr>
            <p:ph type="sldNum" sz="quarter" idx="12"/>
          </p:nvPr>
        </p:nvSpPr>
        <p:spPr/>
        <p:txBody>
          <a:bodyPr/>
          <a:lstStyle/>
          <a:p>
            <a:fld id="{3DF53439-851E-44AD-84B1-B6BFC3D0C743}" type="slidenum">
              <a:rPr lang="el-GR" smtClean="0"/>
              <a:t>5</a:t>
            </a:fld>
            <a:endParaRPr lang="el-GR"/>
          </a:p>
        </p:txBody>
      </p:sp>
    </p:spTree>
    <p:extLst>
      <p:ext uri="{BB962C8B-B14F-4D97-AF65-F5344CB8AC3E}">
        <p14:creationId xmlns:p14="http://schemas.microsoft.com/office/powerpoint/2010/main" val="18126658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Προσαρμοσμένο 10">
      <a:dk1>
        <a:sysClr val="windowText" lastClr="000000"/>
      </a:dk1>
      <a:lt1>
        <a:srgbClr val="DEF5E4"/>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247</TotalTime>
  <Words>610</Words>
  <Application>Microsoft Office PowerPoint</Application>
  <PresentationFormat>On-screen Show (4:3)</PresentationFormat>
  <Paragraphs>45</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Calibri</vt:lpstr>
      <vt:lpstr>Constantia</vt:lpstr>
      <vt:lpstr>Times New Roman</vt:lpstr>
      <vt:lpstr>Wingdings</vt:lpstr>
      <vt:lpstr>Wingdings 2</vt:lpstr>
      <vt:lpstr>Ροή</vt:lpstr>
      <vt:lpstr>ΟΝΟΜΑΤΙΚΑ – ΡΗΜΑΤΙΚΑ ΣΥΝΟΛΑ &amp; ΟΝΟΜΑΤΟΠΟΙΗΣΗ</vt:lpstr>
      <vt:lpstr>ΣΤΑ ΜΗ ΛΟΓΟΤΕΧΝΙΚΑ</vt:lpstr>
      <vt:lpstr>ΣΤΑ ΛΟΓΟΤΕΧΝΙΚΑ</vt:lpstr>
      <vt:lpstr>ΟΝΟΜΑΤΟΠΟΙΗΣΗ</vt:lpstr>
      <vt:lpstr>ΠΑΡΑΔΕΙΓΜΑΤΑ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EVI</cp:lastModifiedBy>
  <cp:revision>71</cp:revision>
  <dcterms:created xsi:type="dcterms:W3CDTF">2020-11-12T11:14:24Z</dcterms:created>
  <dcterms:modified xsi:type="dcterms:W3CDTF">2024-05-26T15:24:13Z</dcterms:modified>
</cp:coreProperties>
</file>