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65" r:id="rId16"/>
    <p:sldId id="271"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1DB4CD-A07C-40A0-A2B1-CDEE1AF89583}" type="datetimeFigureOut">
              <a:rPr lang="en-US" smtClean="0"/>
              <a:t>5/29/2024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313328-5863-4249-BF43-61C304A71049}" type="slidenum">
              <a:rPr lang="en-US" smtClean="0"/>
              <a:t>‹#›</a:t>
            </a:fld>
            <a:endParaRPr lang="en-US"/>
          </a:p>
        </p:txBody>
      </p:sp>
    </p:spTree>
    <p:extLst>
      <p:ext uri="{BB962C8B-B14F-4D97-AF65-F5344CB8AC3E}">
        <p14:creationId xmlns:p14="http://schemas.microsoft.com/office/powerpoint/2010/main" val="299610932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E91E66-2D1B-4883-8DE9-B551880E0817}" type="datetimeFigureOut">
              <a:rPr lang="en-US" smtClean="0"/>
              <a:t>5/29/2024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897B5F-D341-4E32-90BC-65D8F5CB8C62}" type="slidenum">
              <a:rPr lang="en-US" smtClean="0"/>
              <a:t>‹#›</a:t>
            </a:fld>
            <a:endParaRPr lang="en-US"/>
          </a:p>
        </p:txBody>
      </p:sp>
    </p:spTree>
    <p:extLst>
      <p:ext uri="{BB962C8B-B14F-4D97-AF65-F5344CB8AC3E}">
        <p14:creationId xmlns:p14="http://schemas.microsoft.com/office/powerpoint/2010/main" val="355882668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897B5F-D341-4E32-90BC-65D8F5CB8C62}"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899124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l-GR" smtClean="0"/>
              <a:t>Επιμέλεια: Εύη Πεπέ</a:t>
            </a:r>
            <a:endParaRPr lang="en-US"/>
          </a:p>
        </p:txBody>
      </p:sp>
      <p:sp>
        <p:nvSpPr>
          <p:cNvPr id="5" name="Slide Number Placeholder 4"/>
          <p:cNvSpPr>
            <a:spLocks noGrp="1"/>
          </p:cNvSpPr>
          <p:nvPr>
            <p:ph type="sldNum" sz="quarter" idx="11"/>
          </p:nvPr>
        </p:nvSpPr>
        <p:spPr/>
        <p:txBody>
          <a:bodyPr/>
          <a:lstStyle/>
          <a:p>
            <a:fld id="{5B897B5F-D341-4E32-90BC-65D8F5CB8C62}" type="slidenum">
              <a:rPr lang="en-US" smtClean="0"/>
              <a:t>2</a:t>
            </a:fld>
            <a:endParaRPr lang="en-US"/>
          </a:p>
        </p:txBody>
      </p:sp>
    </p:spTree>
    <p:extLst>
      <p:ext uri="{BB962C8B-B14F-4D97-AF65-F5344CB8AC3E}">
        <p14:creationId xmlns:p14="http://schemas.microsoft.com/office/powerpoint/2010/main" val="1201268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38A211DF-46D0-4BEA-8256-C296EEEE18FA}" type="datetime1">
              <a:rPr lang="el-GR" smtClean="0"/>
              <a:t>29/5/2024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BA1547B2-BD2E-4943-AD1D-A84A4DCAECB5}"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4C103A2-D5BA-4D83-A43B-E19A3D264C7D}"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6321A565-F8D7-46CC-8A6C-80B8C2CFD84F}"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D81DAFA8-614C-40D2-80F9-035263CC0AFB}" type="datetime1">
              <a:rPr lang="el-GR" smtClean="0"/>
              <a:t>29/5/2024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38DC0CA7-7348-4F12-8A02-D5E555E98A2E}"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67E34C75-861A-46BA-A163-8C3B840F76B2}" type="datetime1">
              <a:rPr lang="el-GR" smtClean="0"/>
              <a:t>29/5/2024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C1F8B55-D29D-418C-8C5B-F25F26BCFE8B}" type="datetime1">
              <a:rPr lang="el-GR" smtClean="0"/>
              <a:t>29/5/2024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E4BEAD-6579-4FEB-980D-559D5EE3838A}" type="datetime1">
              <a:rPr lang="el-GR" smtClean="0"/>
              <a:t>29/5/2024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76B45329-6F18-4CB4-99DF-198651B01F1E}"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CC7211FC-CECC-4CDC-BB6B-869F44248315}" type="datetime1">
              <a:rPr lang="el-GR" smtClean="0"/>
              <a:t>29/5/2024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AD6825-A22E-4CE8-AE56-DE4CCB948444}" type="datetime1">
              <a:rPr lang="el-GR" smtClean="0"/>
              <a:t>29/5/2024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a:t>2 Η πρακτική και πολιτική διάσταση</a:t>
            </a:r>
            <a:br>
              <a:rPr lang="el-GR" dirty="0"/>
            </a:br>
            <a:r>
              <a:rPr lang="el-GR" dirty="0"/>
              <a:t>της φιλοσοφίας</a:t>
            </a:r>
          </a:p>
        </p:txBody>
      </p:sp>
      <p:sp>
        <p:nvSpPr>
          <p:cNvPr id="3" name="Υπότιτλος 2"/>
          <p:cNvSpPr>
            <a:spLocks noGrp="1"/>
          </p:cNvSpPr>
          <p:nvPr>
            <p:ph type="subTitle" idx="1"/>
          </p:nvPr>
        </p:nvSpPr>
        <p:spPr/>
        <p:txBody>
          <a:bodyPr/>
          <a:lstStyle/>
          <a:p>
            <a:r>
              <a:rPr lang="el-GR" dirty="0"/>
              <a:t>ΑΡΙΣΤΟΤΕΛΗΣ, Προτρεπτικός </a:t>
            </a:r>
            <a:r>
              <a:rPr lang="el-GR" dirty="0" err="1"/>
              <a:t>πρὸς</a:t>
            </a:r>
            <a:r>
              <a:rPr lang="el-GR" dirty="0"/>
              <a:t> </a:t>
            </a:r>
            <a:r>
              <a:rPr lang="el-GR" dirty="0" err="1"/>
              <a:t>Θεμίσωνα</a:t>
            </a:r>
            <a:r>
              <a:rPr lang="el-GR"/>
              <a:t>, αποσπάσματα 8-9</a:t>
            </a:r>
            <a:endParaRPr lang="el-GR" dirty="0"/>
          </a:p>
        </p:txBody>
      </p:sp>
      <p:sp>
        <p:nvSpPr>
          <p:cNvPr id="4" name="Footer Placeholder 3"/>
          <p:cNvSpPr>
            <a:spLocks noGrp="1"/>
          </p:cNvSpPr>
          <p:nvPr>
            <p:ph type="ftr" sz="quarter" idx="11"/>
          </p:nvPr>
        </p:nvSpPr>
        <p:spPr/>
        <p:txBody>
          <a:bodyPr/>
          <a:lstStyle/>
          <a:p>
            <a:r>
              <a:rPr lang="el-GR" dirty="0"/>
              <a:t>Επιμέλεια: Εύη Πεπέ</a:t>
            </a:r>
          </a:p>
        </p:txBody>
      </p:sp>
    </p:spTree>
    <p:extLst>
      <p:ext uri="{BB962C8B-B14F-4D97-AF65-F5344CB8AC3E}">
        <p14:creationId xmlns:p14="http://schemas.microsoft.com/office/powerpoint/2010/main" val="2279077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000" dirty="0" err="1"/>
              <a:t>Τὰ</a:t>
            </a:r>
            <a:r>
              <a:rPr lang="el-GR" sz="2000" dirty="0"/>
              <a:t> </a:t>
            </a:r>
            <a:r>
              <a:rPr lang="el-GR" sz="2000" dirty="0" err="1"/>
              <a:t>ὑποκείμενα</a:t>
            </a:r>
            <a:r>
              <a:rPr lang="el-GR" sz="2000" dirty="0"/>
              <a:t> </a:t>
            </a:r>
            <a:r>
              <a:rPr lang="el-GR" sz="2000" dirty="0" err="1"/>
              <a:t>πρὸς</a:t>
            </a:r>
            <a:r>
              <a:rPr lang="el-GR" sz="2000" dirty="0"/>
              <a:t> </a:t>
            </a:r>
            <a:r>
              <a:rPr lang="el-GR" sz="2000" dirty="0" err="1"/>
              <a:t>τὸν</a:t>
            </a:r>
            <a:r>
              <a:rPr lang="el-GR" sz="2000" dirty="0"/>
              <a:t> </a:t>
            </a:r>
            <a:r>
              <a:rPr lang="el-GR" sz="2000" dirty="0" err="1"/>
              <a:t>βίον</a:t>
            </a:r>
            <a:r>
              <a:rPr lang="el-GR" sz="2000" dirty="0"/>
              <a:t> </a:t>
            </a:r>
            <a:r>
              <a:rPr lang="el-GR" sz="2000" dirty="0" err="1"/>
              <a:t>ἡμῖν</a:t>
            </a:r>
            <a:r>
              <a:rPr lang="el-GR" sz="2000" dirty="0"/>
              <a:t>, </a:t>
            </a:r>
            <a:r>
              <a:rPr lang="el-GR" sz="2000" dirty="0" err="1"/>
              <a:t>οἷον</a:t>
            </a:r>
            <a:r>
              <a:rPr lang="el-GR" sz="2000" dirty="0"/>
              <a:t> </a:t>
            </a:r>
            <a:r>
              <a:rPr lang="el-GR" sz="2000" dirty="0" err="1"/>
              <a:t>τὸ</a:t>
            </a:r>
            <a:r>
              <a:rPr lang="el-GR" sz="2000" dirty="0"/>
              <a:t> </a:t>
            </a:r>
            <a:r>
              <a:rPr lang="el-GR" sz="2000" dirty="0" err="1"/>
              <a:t>σῶμα</a:t>
            </a:r>
            <a:r>
              <a:rPr lang="el-GR" sz="2000" dirty="0"/>
              <a:t> </a:t>
            </a:r>
            <a:r>
              <a:rPr lang="el-GR" sz="2000" dirty="0" err="1"/>
              <a:t>καὶ</a:t>
            </a:r>
            <a:r>
              <a:rPr lang="el-GR" sz="2000" dirty="0"/>
              <a:t> </a:t>
            </a:r>
            <a:r>
              <a:rPr lang="el-GR" sz="2000" dirty="0" err="1"/>
              <a:t>τὰ</a:t>
            </a:r>
            <a:r>
              <a:rPr lang="el-GR" sz="2000" dirty="0"/>
              <a:t> </a:t>
            </a:r>
            <a:r>
              <a:rPr lang="el-GR" sz="2000" dirty="0" err="1"/>
              <a:t>περὶ</a:t>
            </a:r>
            <a:r>
              <a:rPr lang="el-GR" sz="2000" dirty="0"/>
              <a:t> </a:t>
            </a:r>
            <a:r>
              <a:rPr lang="el-GR" sz="2000" dirty="0" err="1"/>
              <a:t>τὸ</a:t>
            </a:r>
            <a:r>
              <a:rPr lang="el-GR" sz="2000" dirty="0"/>
              <a:t> </a:t>
            </a:r>
            <a:r>
              <a:rPr lang="el-GR" sz="2000" dirty="0" err="1"/>
              <a:t>σῶμα</a:t>
            </a:r>
            <a:r>
              <a:rPr lang="el-GR" sz="2000" dirty="0"/>
              <a:t>, </a:t>
            </a:r>
            <a:r>
              <a:rPr lang="el-GR" sz="2000" dirty="0" err="1"/>
              <a:t>καθάπερ</a:t>
            </a:r>
            <a:r>
              <a:rPr lang="el-GR" sz="2000" dirty="0"/>
              <a:t> </a:t>
            </a:r>
            <a:r>
              <a:rPr lang="el-GR" sz="2000" dirty="0" err="1"/>
              <a:t>ὄργανά</a:t>
            </a:r>
            <a:r>
              <a:rPr lang="el-GR" sz="2000" dirty="0"/>
              <a:t> </a:t>
            </a:r>
            <a:r>
              <a:rPr lang="el-GR" sz="2000" dirty="0" err="1" smtClean="0"/>
              <a:t>τινα</a:t>
            </a:r>
            <a:r>
              <a:rPr lang="el-GR" sz="2000" dirty="0" smtClean="0"/>
              <a:t> </a:t>
            </a:r>
            <a:r>
              <a:rPr lang="el-GR" sz="2000" dirty="0" err="1" smtClean="0"/>
              <a:t>ὑπόκειται</a:t>
            </a:r>
            <a:r>
              <a:rPr lang="el-GR" sz="2000" dirty="0"/>
              <a:t>, </a:t>
            </a:r>
            <a:r>
              <a:rPr lang="el-GR" sz="2000" dirty="0" err="1"/>
              <a:t>τούτων</a:t>
            </a:r>
            <a:r>
              <a:rPr lang="el-GR" sz="2000" dirty="0"/>
              <a:t> δ’ </a:t>
            </a:r>
            <a:r>
              <a:rPr lang="el-GR" sz="2000" dirty="0" err="1"/>
              <a:t>ἐπικίνδυνός</a:t>
            </a:r>
            <a:r>
              <a:rPr lang="el-GR" sz="2000" dirty="0"/>
              <a:t> </a:t>
            </a:r>
            <a:r>
              <a:rPr lang="el-GR" sz="2000" dirty="0" err="1"/>
              <a:t>ἐστιν</a:t>
            </a:r>
            <a:r>
              <a:rPr lang="el-GR" sz="2000" dirty="0"/>
              <a:t> ἡ </a:t>
            </a:r>
            <a:r>
              <a:rPr lang="el-GR" sz="2000" dirty="0" err="1"/>
              <a:t>χρῆσις</a:t>
            </a:r>
            <a:r>
              <a:rPr lang="el-GR" sz="2000" dirty="0"/>
              <a:t>, </a:t>
            </a:r>
            <a:r>
              <a:rPr lang="el-GR" sz="2000" dirty="0" err="1"/>
              <a:t>καὶ</a:t>
            </a:r>
            <a:r>
              <a:rPr lang="el-GR" sz="2000" dirty="0"/>
              <a:t> </a:t>
            </a:r>
            <a:r>
              <a:rPr lang="el-GR" sz="2000" dirty="0" err="1"/>
              <a:t>πλέον</a:t>
            </a:r>
            <a:r>
              <a:rPr lang="el-GR" sz="2000" dirty="0"/>
              <a:t> </a:t>
            </a:r>
            <a:r>
              <a:rPr lang="el-GR" sz="2000" dirty="0" err="1"/>
              <a:t>θάτερον</a:t>
            </a:r>
            <a:r>
              <a:rPr lang="el-GR" sz="2000" dirty="0"/>
              <a:t> </a:t>
            </a:r>
            <a:r>
              <a:rPr lang="el-GR" sz="2000" dirty="0" err="1"/>
              <a:t>ἀπεργάζεται</a:t>
            </a:r>
            <a:r>
              <a:rPr lang="el-GR" sz="2000" dirty="0"/>
              <a:t> </a:t>
            </a:r>
            <a:r>
              <a:rPr lang="el-GR" sz="2000" dirty="0" err="1"/>
              <a:t>τοῖς</a:t>
            </a:r>
            <a:r>
              <a:rPr lang="el-GR" sz="2000" dirty="0"/>
              <a:t> </a:t>
            </a:r>
            <a:r>
              <a:rPr lang="el-GR" sz="2000" dirty="0" err="1" smtClean="0"/>
              <a:t>μὴ</a:t>
            </a:r>
            <a:r>
              <a:rPr lang="el-GR" sz="2000" dirty="0" smtClean="0"/>
              <a:t> </a:t>
            </a:r>
            <a:r>
              <a:rPr lang="el-GR" sz="2000" dirty="0" err="1" smtClean="0"/>
              <a:t>δεόντως</a:t>
            </a:r>
            <a:r>
              <a:rPr lang="el-GR" sz="2000" dirty="0" smtClean="0"/>
              <a:t> </a:t>
            </a:r>
            <a:r>
              <a:rPr lang="el-GR" sz="2000" dirty="0" err="1"/>
              <a:t>αὐτοῖς</a:t>
            </a:r>
            <a:r>
              <a:rPr lang="el-GR" sz="2000" dirty="0"/>
              <a:t> </a:t>
            </a:r>
            <a:r>
              <a:rPr lang="el-GR" sz="2000" dirty="0" err="1"/>
              <a:t>χρωμένοις</a:t>
            </a:r>
            <a:r>
              <a:rPr lang="el-GR" sz="2000" dirty="0"/>
              <a:t>.</a:t>
            </a:r>
          </a:p>
        </p:txBody>
      </p:sp>
      <p:sp>
        <p:nvSpPr>
          <p:cNvPr id="3" name="Θέση περιεχομένου 2"/>
          <p:cNvSpPr>
            <a:spLocks noGrp="1"/>
          </p:cNvSpPr>
          <p:nvPr>
            <p:ph idx="1"/>
          </p:nvPr>
        </p:nvSpPr>
        <p:spPr/>
        <p:txBody>
          <a:bodyPr>
            <a:normAutofit fontScale="85000" lnSpcReduction="20000"/>
          </a:bodyPr>
          <a:lstStyle/>
          <a:p>
            <a:r>
              <a:rPr lang="el-GR" dirty="0" smtClean="0"/>
              <a:t>Το χωρίο αυτό παραπέμπει στη σημασία της προσωπικής και υπεύθυνης στάσης του ανθρώπου απέναντι στα αγαθά της φύσης </a:t>
            </a:r>
            <a:r>
              <a:rPr lang="el-GR" b="1" dirty="0" smtClean="0"/>
              <a:t>σωματικά</a:t>
            </a:r>
            <a:r>
              <a:rPr lang="el-GR" dirty="0" smtClean="0"/>
              <a:t>, </a:t>
            </a:r>
            <a:r>
              <a:rPr lang="el-GR" b="1" dirty="0" smtClean="0"/>
              <a:t>ψυχικά</a:t>
            </a:r>
            <a:r>
              <a:rPr lang="el-GR" dirty="0" smtClean="0"/>
              <a:t> (δεδομένου, ότι για τον Αριστοτέλη η ψυχή είναι το «τέλος», η ολοκλήρωση του σώματος) αλλά και όσα τυχαία αποκτά όπως η </a:t>
            </a:r>
            <a:r>
              <a:rPr lang="el-GR" b="1" dirty="0" smtClean="0"/>
              <a:t>εξουσία</a:t>
            </a:r>
            <a:r>
              <a:rPr lang="el-GR" dirty="0" smtClean="0"/>
              <a:t> και η </a:t>
            </a:r>
            <a:r>
              <a:rPr lang="el-GR" b="1" dirty="0" smtClean="0"/>
              <a:t>ευμάρεια</a:t>
            </a:r>
            <a:r>
              <a:rPr lang="el-GR" dirty="0" smtClean="0"/>
              <a:t>. </a:t>
            </a:r>
          </a:p>
          <a:p>
            <a:r>
              <a:rPr lang="el-GR" dirty="0" smtClean="0"/>
              <a:t>Η σωστή στάση του ανθρώπου απέναντι στα «πάθη» που του χαρίστηκαν από τη φύση είναι αποτέλεσμα της καλλιέργειας της ηθικής αρετής, της οποίας την ευθύνη φέρει ο ίδιος ο άνθρωπος. Βέβαια, δεδομένου ότι ο άνθρωπος χαρακτηρίζεται και από ελεύθερη βούληση, είναι δυνατόν να χρησιμοποιήσει τη λογική με μη ενάρετο τρόπο. Τότε, γίνεται αγριότερος και από τα θηρία, αφού τίποτα δεν είναι χειρότερο από την αδικία που έχει όπλα. Η μη σωστή χρήση, λοιπόν, των εφοδίων της φύσης απομακρύνει τον άνθρωπο από το "τέλος" του, την ολοκλήρωση της ύπαρξής του, την "ευδαιμονία" του.</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045551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dirty="0" err="1"/>
              <a:t>Δεῖ</a:t>
            </a:r>
            <a:r>
              <a:rPr lang="el-GR" sz="2400" dirty="0"/>
              <a:t> </a:t>
            </a:r>
            <a:r>
              <a:rPr lang="el-GR" sz="2400" dirty="0" err="1"/>
              <a:t>τοίνυν</a:t>
            </a:r>
            <a:r>
              <a:rPr lang="el-GR" sz="2400" dirty="0"/>
              <a:t> </a:t>
            </a:r>
            <a:r>
              <a:rPr lang="el-GR" sz="2400" dirty="0" err="1"/>
              <a:t>ὀρέγεσθαι</a:t>
            </a:r>
            <a:r>
              <a:rPr lang="el-GR" sz="2400" dirty="0"/>
              <a:t> </a:t>
            </a:r>
            <a:r>
              <a:rPr lang="el-GR" sz="2400" dirty="0" err="1"/>
              <a:t>τῆς</a:t>
            </a:r>
            <a:r>
              <a:rPr lang="el-GR" sz="2400" dirty="0"/>
              <a:t> </a:t>
            </a:r>
            <a:r>
              <a:rPr lang="el-GR" sz="2400" dirty="0" err="1"/>
              <a:t>ἐπιστήμης</a:t>
            </a:r>
            <a:r>
              <a:rPr lang="el-GR" sz="2400" dirty="0"/>
              <a:t> </a:t>
            </a:r>
            <a:r>
              <a:rPr lang="el-GR" sz="2400" dirty="0" err="1"/>
              <a:t>κτᾶσθαί</a:t>
            </a:r>
            <a:r>
              <a:rPr lang="el-GR" sz="2400" dirty="0"/>
              <a:t> τε </a:t>
            </a:r>
            <a:r>
              <a:rPr lang="el-GR" sz="2400" dirty="0" err="1"/>
              <a:t>αὐτὴν</a:t>
            </a:r>
            <a:r>
              <a:rPr lang="el-GR" sz="2400" dirty="0"/>
              <a:t> </a:t>
            </a:r>
            <a:r>
              <a:rPr lang="el-GR" sz="2400" dirty="0" err="1"/>
              <a:t>καὶ</a:t>
            </a:r>
            <a:r>
              <a:rPr lang="el-GR" sz="2400" dirty="0"/>
              <a:t> </a:t>
            </a:r>
            <a:r>
              <a:rPr lang="el-GR" sz="2400" dirty="0" err="1" smtClean="0"/>
              <a:t>χρῆσθαι</a:t>
            </a:r>
            <a:r>
              <a:rPr lang="el-GR" sz="2400" dirty="0" smtClean="0"/>
              <a:t> </a:t>
            </a:r>
            <a:r>
              <a:rPr lang="el-GR" sz="2400" dirty="0" err="1" smtClean="0"/>
              <a:t>αὐτῇ</a:t>
            </a:r>
            <a:r>
              <a:rPr lang="el-GR" sz="2400" dirty="0" smtClean="0"/>
              <a:t> </a:t>
            </a:r>
            <a:r>
              <a:rPr lang="el-GR" sz="2400" dirty="0" err="1"/>
              <a:t>προσηκόντως</a:t>
            </a:r>
            <a:r>
              <a:rPr lang="el-GR" sz="2400" dirty="0"/>
              <a:t>, </a:t>
            </a:r>
            <a:r>
              <a:rPr lang="el-GR" sz="2400" dirty="0" err="1"/>
              <a:t>δι</a:t>
            </a:r>
            <a:r>
              <a:rPr lang="el-GR" sz="2400" dirty="0"/>
              <a:t>’ </a:t>
            </a:r>
            <a:r>
              <a:rPr lang="el-GR" sz="2400" dirty="0" err="1"/>
              <a:t>ἧς</a:t>
            </a:r>
            <a:r>
              <a:rPr lang="el-GR" sz="2400" dirty="0"/>
              <a:t> </a:t>
            </a:r>
            <a:r>
              <a:rPr lang="el-GR" sz="2400" dirty="0" err="1"/>
              <a:t>πάντα</a:t>
            </a:r>
            <a:r>
              <a:rPr lang="el-GR" sz="2400" dirty="0"/>
              <a:t> </a:t>
            </a:r>
            <a:r>
              <a:rPr lang="el-GR" sz="2400" dirty="0" err="1"/>
              <a:t>ταῦτα</a:t>
            </a:r>
            <a:r>
              <a:rPr lang="el-GR" sz="2400" dirty="0"/>
              <a:t> </a:t>
            </a:r>
            <a:r>
              <a:rPr lang="el-GR" sz="2400" dirty="0" err="1"/>
              <a:t>εὖ</a:t>
            </a:r>
            <a:r>
              <a:rPr lang="el-GR" sz="2400" dirty="0"/>
              <a:t> </a:t>
            </a:r>
            <a:r>
              <a:rPr lang="el-GR" sz="2400" dirty="0" err="1"/>
              <a:t>θησόμεθα</a:t>
            </a:r>
            <a:r>
              <a:rPr lang="el-GR" sz="2400" dirty="0"/>
              <a:t>.</a:t>
            </a:r>
          </a:p>
        </p:txBody>
      </p:sp>
      <p:sp>
        <p:nvSpPr>
          <p:cNvPr id="3" name="Θέση περιεχομένου 2"/>
          <p:cNvSpPr>
            <a:spLocks noGrp="1"/>
          </p:cNvSpPr>
          <p:nvPr>
            <p:ph idx="1"/>
          </p:nvPr>
        </p:nvSpPr>
        <p:spPr/>
        <p:txBody>
          <a:bodyPr>
            <a:normAutofit fontScale="77500" lnSpcReduction="20000"/>
          </a:bodyPr>
          <a:lstStyle/>
          <a:p>
            <a:r>
              <a:rPr lang="el-GR" dirty="0" smtClean="0"/>
              <a:t>Η φιλοσοφία θα καταστήσει τον άνθρωπο ικανό να χρησιμοποιήσει τα αγαθά της φύσης με </a:t>
            </a:r>
            <a:r>
              <a:rPr lang="el-GR" dirty="0"/>
              <a:t>σύνεση και ορθολογισμό </a:t>
            </a:r>
            <a:r>
              <a:rPr lang="el-GR" dirty="0" smtClean="0"/>
              <a:t>με τη βοήθεια της "επιστήμης", του λογικού συστατικού της προσωπικότητάς του (ο Αριστοτέλης συσχέτιζε την ηθική αρετή και με το έλλογο και με το άλογο μέρος της ψυχής, ενώ κατά τον Πλάτωνα, το λογιστικό μέρος πρέπει να κυριαρχεί στο επιθυμητικό και θυμοειδές).</a:t>
            </a:r>
          </a:p>
          <a:p>
            <a:r>
              <a:rPr lang="el-GR" dirty="0" smtClean="0"/>
              <a:t>Παρατηρείται κλιμάκωση "</a:t>
            </a:r>
            <a:r>
              <a:rPr lang="el-GR" sz="2800" dirty="0"/>
              <a:t> </a:t>
            </a:r>
            <a:r>
              <a:rPr lang="el-GR" sz="2800" dirty="0" err="1"/>
              <a:t>ὀρέγεσθαι</a:t>
            </a:r>
            <a:r>
              <a:rPr lang="el-GR" sz="2800" dirty="0"/>
              <a:t> </a:t>
            </a:r>
            <a:r>
              <a:rPr lang="el-GR" sz="2800" dirty="0" smtClean="0"/>
              <a:t>- </a:t>
            </a:r>
            <a:r>
              <a:rPr lang="el-GR" sz="2800" dirty="0" err="1"/>
              <a:t>κτᾶσθαί</a:t>
            </a:r>
            <a:r>
              <a:rPr lang="el-GR" sz="2800" dirty="0"/>
              <a:t> </a:t>
            </a:r>
            <a:r>
              <a:rPr lang="el-GR" sz="2800" dirty="0" smtClean="0"/>
              <a:t> - </a:t>
            </a:r>
            <a:r>
              <a:rPr lang="el-GR" sz="2800" dirty="0" err="1" smtClean="0"/>
              <a:t>χρῆσθαι</a:t>
            </a:r>
            <a:r>
              <a:rPr lang="el-GR" dirty="0" smtClean="0"/>
              <a:t>" μέσω της οποίας φανερώνονται οι παράγοντες της ενασχόλησης με τη φιλοσοφίας. Η </a:t>
            </a:r>
            <a:r>
              <a:rPr lang="el-GR" b="1" dirty="0" smtClean="0"/>
              <a:t>επιθυμία</a:t>
            </a:r>
            <a:r>
              <a:rPr lang="el-GR" dirty="0" smtClean="0"/>
              <a:t> που οδηγεί στην </a:t>
            </a:r>
            <a:r>
              <a:rPr lang="el-GR" b="1" dirty="0" smtClean="0"/>
              <a:t>απόκτηση</a:t>
            </a:r>
            <a:r>
              <a:rPr lang="el-GR" dirty="0" smtClean="0"/>
              <a:t> και στη συνέχεια στην </a:t>
            </a:r>
            <a:r>
              <a:rPr lang="el-GR" b="1" dirty="0" smtClean="0"/>
              <a:t>εφαρμογή</a:t>
            </a:r>
            <a:r>
              <a:rPr lang="el-GR" dirty="0" smtClean="0"/>
              <a:t> της γνώσης καθιστά τον άνθρωπο και καλό πολίτη και ικανό να διάγει καλώς τον ιδιωτικό του βίο. Η φιλοσοφημένη γνώση οδηγεί στην </a:t>
            </a:r>
            <a:r>
              <a:rPr lang="el-GR" dirty="0" err="1" smtClean="0"/>
              <a:t>εκκούσια</a:t>
            </a:r>
            <a:r>
              <a:rPr lang="el-GR" dirty="0" smtClean="0"/>
              <a:t> = εθελούσια </a:t>
            </a:r>
            <a:r>
              <a:rPr lang="el-GR" dirty="0" err="1" smtClean="0"/>
              <a:t>προαίρεση=επιλογή</a:t>
            </a:r>
            <a:r>
              <a:rPr lang="el-GR" dirty="0" smtClean="0"/>
              <a:t> ενάρετων πράξεων (αφού η απόκτηση δεν συνεπάγεται απαραίτητα την χρήση, αν δεν θέλει ο άνθρωπος, άποψη που αντιτίθεται στην άποψη του Σωκράτη για την ταύτιση της γνώσης με την αρετή) και ως εκ τούτου στην ευδαιμονία, στην ευτυχία. Έτσι, η ευδαιμονία αποτελεί την κινητήριο δύναμη της φιλοσοφικής δραστηριότητας. </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689575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600" dirty="0" err="1" smtClean="0"/>
              <a:t>Φιλοσοφητέον</a:t>
            </a:r>
            <a:r>
              <a:rPr lang="el-GR" sz="2600" dirty="0" smtClean="0"/>
              <a:t> </a:t>
            </a:r>
            <a:r>
              <a:rPr lang="el-GR" sz="2600" dirty="0" err="1"/>
              <a:t>ἄρα</a:t>
            </a:r>
            <a:r>
              <a:rPr lang="el-GR" sz="2600" dirty="0"/>
              <a:t> </a:t>
            </a:r>
            <a:r>
              <a:rPr lang="el-GR" sz="2600" dirty="0" err="1"/>
              <a:t>ἡμῖν</a:t>
            </a:r>
            <a:r>
              <a:rPr lang="el-GR" sz="2600" dirty="0"/>
              <a:t>, </a:t>
            </a:r>
            <a:r>
              <a:rPr lang="el-GR" sz="2600" dirty="0" err="1"/>
              <a:t>εἰ</a:t>
            </a:r>
            <a:r>
              <a:rPr lang="el-GR" sz="2600" dirty="0"/>
              <a:t> </a:t>
            </a:r>
            <a:r>
              <a:rPr lang="el-GR" sz="2600" dirty="0" err="1" smtClean="0"/>
              <a:t>μέλλομεν</a:t>
            </a:r>
            <a:r>
              <a:rPr lang="el-GR" sz="2600" dirty="0"/>
              <a:t> </a:t>
            </a:r>
            <a:r>
              <a:rPr lang="el-GR" sz="2600" dirty="0" err="1" smtClean="0"/>
              <a:t>ὀρθῶς</a:t>
            </a:r>
            <a:r>
              <a:rPr lang="el-GR" sz="2600" dirty="0" smtClean="0"/>
              <a:t> </a:t>
            </a:r>
            <a:r>
              <a:rPr lang="el-GR" sz="2600" dirty="0" err="1"/>
              <a:t>πολιτεύσεσθαι</a:t>
            </a:r>
            <a:r>
              <a:rPr lang="el-GR" sz="2600" dirty="0"/>
              <a:t> </a:t>
            </a:r>
            <a:r>
              <a:rPr lang="el-GR" sz="2600" dirty="0" err="1"/>
              <a:t>καὶ</a:t>
            </a:r>
            <a:r>
              <a:rPr lang="el-GR" sz="2600" dirty="0"/>
              <a:t> </a:t>
            </a:r>
            <a:r>
              <a:rPr lang="el-GR" sz="2600" dirty="0" err="1"/>
              <a:t>τὸν</a:t>
            </a:r>
            <a:r>
              <a:rPr lang="el-GR" sz="2600" dirty="0"/>
              <a:t> </a:t>
            </a:r>
            <a:r>
              <a:rPr lang="el-GR" sz="2600" dirty="0" err="1"/>
              <a:t>ἑαυτῶν</a:t>
            </a:r>
            <a:r>
              <a:rPr lang="el-GR" sz="2600" dirty="0"/>
              <a:t> </a:t>
            </a:r>
            <a:r>
              <a:rPr lang="el-GR" sz="2600" dirty="0" err="1"/>
              <a:t>βίον</a:t>
            </a:r>
            <a:r>
              <a:rPr lang="el-GR" sz="2600" dirty="0"/>
              <a:t> </a:t>
            </a:r>
            <a:r>
              <a:rPr lang="el-GR" sz="2600" dirty="0" err="1"/>
              <a:t>διάξειν</a:t>
            </a:r>
            <a:r>
              <a:rPr lang="el-GR" sz="2600" dirty="0"/>
              <a:t> </a:t>
            </a:r>
            <a:r>
              <a:rPr lang="el-GR" sz="2600" dirty="0" err="1"/>
              <a:t>ὠφελίμως</a:t>
            </a:r>
            <a:r>
              <a:rPr lang="el-GR" sz="2600" dirty="0"/>
              <a:t>.</a:t>
            </a:r>
          </a:p>
        </p:txBody>
      </p:sp>
      <p:sp>
        <p:nvSpPr>
          <p:cNvPr id="3" name="Θέση περιεχομένου 2"/>
          <p:cNvSpPr>
            <a:spLocks noGrp="1"/>
          </p:cNvSpPr>
          <p:nvPr>
            <p:ph idx="1"/>
          </p:nvPr>
        </p:nvSpPr>
        <p:spPr/>
        <p:txBody>
          <a:bodyPr>
            <a:normAutofit fontScale="92500"/>
          </a:bodyPr>
          <a:lstStyle/>
          <a:p>
            <a:r>
              <a:rPr lang="el-GR" dirty="0"/>
              <a:t>Παρόλο που στα "Μετά τα φυσικά", ο Αριστοτέλης θεωρεί τη φιλοσοφία ως τη μόνη ελεύθερη επιστήμη που έχει από μόνη της αξία χωρίς να αποσκοπεί σε κάποια ωφέλεια, εδώ αναδεικνύει και την πρακτική της χρησιμότητα.</a:t>
            </a:r>
          </a:p>
          <a:p>
            <a:r>
              <a:rPr lang="el-GR" dirty="0" smtClean="0"/>
              <a:t>Ο Αριστοτέλης εδώ προτρέπει τον </a:t>
            </a:r>
            <a:r>
              <a:rPr lang="el-GR" dirty="0" err="1" smtClean="0"/>
              <a:t>Θεμίσωνα</a:t>
            </a:r>
            <a:r>
              <a:rPr lang="el-GR" dirty="0" smtClean="0"/>
              <a:t> να φιλοσοφήσει για να ασχοληθεί με την εξουσία επιτυχώς, γιατί χωρίς τη φιλοσοφική ενατένιση της πραγματικότητας μπορεί να χρησιμοποιήσει τα αγαθά που έχει (πλούτος &amp; εξουσία) με ανορθόδοξο και ως εκ τούτου επιβλαβή τρόπο. Φανερή είναι εδώ η πλατωνική επίδραση για τους φιλοσόφους-βασιλείς.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855738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Φ</a:t>
            </a:r>
            <a:r>
              <a:rPr lang="el-GR" dirty="0" smtClean="0"/>
              <a:t>ιλοσοφία - άλλες επιστήμες</a:t>
            </a:r>
            <a:endParaRPr lang="el-GR" dirty="0"/>
          </a:p>
        </p:txBody>
      </p:sp>
      <p:sp>
        <p:nvSpPr>
          <p:cNvPr id="3" name="Θέση περιεχομένου 2"/>
          <p:cNvSpPr>
            <a:spLocks noGrp="1"/>
          </p:cNvSpPr>
          <p:nvPr>
            <p:ph idx="1"/>
          </p:nvPr>
        </p:nvSpPr>
        <p:spPr/>
        <p:txBody>
          <a:bodyPr/>
          <a:lstStyle/>
          <a:p>
            <a:r>
              <a:rPr lang="el-GR" dirty="0" smtClean="0"/>
              <a:t>Με παρατακτικούς  αντιθετικούς συνδέσμους αναδεικνύεται η σύγκριση της φιλοσοφίας με τις άλλες επιστήμες. Η φιλοσοφία </a:t>
            </a:r>
            <a:r>
              <a:rPr lang="el-GR" dirty="0"/>
              <a:t>υ</a:t>
            </a:r>
            <a:r>
              <a:rPr lang="el-GR" dirty="0" smtClean="0"/>
              <a:t>περτερεί των υπολοίπων, αφού διαθέτει την ορθή κρίση, κάνει χρήση του λόγου και θεάται το αγαθό στην απολυτότητα και καθολικότητά του. Επίσης, έχει ηγεμονικό ρόλο έναντι των άλλων επιστημών, αλλά και συνεκτικό, ενώ, παράλληλα, τις καθοδηγεί προς την κατάκτηση του υπέρτατου αγαθού, δηλαδή, της ευδαιμονίας.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255963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1824"/>
            <a:ext cx="8229600" cy="1143000"/>
          </a:xfrm>
        </p:spPr>
        <p:txBody>
          <a:bodyPr>
            <a:noAutofit/>
          </a:bodyPr>
          <a:lstStyle/>
          <a:p>
            <a:r>
              <a:rPr lang="el-GR" sz="2700" dirty="0" err="1"/>
              <a:t>ὡς</a:t>
            </a:r>
            <a:r>
              <a:rPr lang="el-GR" sz="2700" dirty="0"/>
              <a:t> </a:t>
            </a:r>
            <a:r>
              <a:rPr lang="el-GR" sz="2700" dirty="0" err="1"/>
              <a:t>μόνης</a:t>
            </a:r>
            <a:r>
              <a:rPr lang="el-GR" sz="2700" dirty="0"/>
              <a:t> </a:t>
            </a:r>
            <a:r>
              <a:rPr lang="el-GR" sz="2700" dirty="0" err="1"/>
              <a:t>φιλοσοφίας</a:t>
            </a:r>
            <a:r>
              <a:rPr lang="el-GR" sz="2700" dirty="0"/>
              <a:t> </a:t>
            </a:r>
            <a:r>
              <a:rPr lang="el-GR" sz="2700" dirty="0" err="1"/>
              <a:t>τὴν</a:t>
            </a:r>
            <a:r>
              <a:rPr lang="el-GR" sz="2700" dirty="0"/>
              <a:t> </a:t>
            </a:r>
            <a:r>
              <a:rPr lang="el-GR" sz="2700" dirty="0" err="1"/>
              <a:t>ὀρθὴν</a:t>
            </a:r>
            <a:r>
              <a:rPr lang="el-GR" sz="2700" dirty="0"/>
              <a:t> </a:t>
            </a:r>
            <a:r>
              <a:rPr lang="el-GR" sz="2700" dirty="0" err="1"/>
              <a:t>κρίσιν</a:t>
            </a:r>
            <a:r>
              <a:rPr lang="el-GR" sz="2700" dirty="0"/>
              <a:t> </a:t>
            </a:r>
            <a:r>
              <a:rPr lang="el-GR" sz="2700" dirty="0" err="1"/>
              <a:t>καὶ</a:t>
            </a:r>
            <a:r>
              <a:rPr lang="el-GR" sz="2700" dirty="0"/>
              <a:t> </a:t>
            </a:r>
            <a:r>
              <a:rPr lang="el-GR" sz="2700" dirty="0" err="1"/>
              <a:t>τὴν</a:t>
            </a:r>
            <a:r>
              <a:rPr lang="el-GR" sz="2700" dirty="0"/>
              <a:t> </a:t>
            </a:r>
            <a:r>
              <a:rPr lang="el-GR" sz="2700" dirty="0" err="1"/>
              <a:t>ἀναμάρτητον</a:t>
            </a:r>
            <a:r>
              <a:rPr lang="el-GR" sz="2700" dirty="0"/>
              <a:t> </a:t>
            </a:r>
            <a:r>
              <a:rPr lang="el-GR" sz="2700" dirty="0" err="1"/>
              <a:t>ἐπιτακτικὴν</a:t>
            </a:r>
            <a:r>
              <a:rPr lang="el-GR" sz="2700" dirty="0"/>
              <a:t> </a:t>
            </a:r>
            <a:r>
              <a:rPr lang="el-GR" sz="2700" dirty="0" err="1" smtClean="0"/>
              <a:t>φρόνησιν</a:t>
            </a:r>
            <a:r>
              <a:rPr lang="el-GR" sz="2700" dirty="0" smtClean="0"/>
              <a:t> </a:t>
            </a:r>
            <a:r>
              <a:rPr lang="el-GR" sz="2700" dirty="0" err="1" smtClean="0"/>
              <a:t>ἐν</a:t>
            </a:r>
            <a:r>
              <a:rPr lang="el-GR" sz="2700" dirty="0" smtClean="0"/>
              <a:t> </a:t>
            </a:r>
            <a:r>
              <a:rPr lang="el-GR" sz="2700" dirty="0" err="1"/>
              <a:t>ἑαυτῇ</a:t>
            </a:r>
            <a:r>
              <a:rPr lang="el-GR" sz="2700" dirty="0"/>
              <a:t> </a:t>
            </a:r>
            <a:r>
              <a:rPr lang="el-GR" sz="2700" dirty="0" err="1"/>
              <a:t>περιεχούσης</a:t>
            </a:r>
            <a:r>
              <a:rPr lang="el-GR" sz="2700" dirty="0"/>
              <a:t>.</a:t>
            </a:r>
          </a:p>
        </p:txBody>
      </p:sp>
      <p:sp>
        <p:nvSpPr>
          <p:cNvPr id="3" name="Θέση περιεχομένου 2"/>
          <p:cNvSpPr>
            <a:spLocks noGrp="1"/>
          </p:cNvSpPr>
          <p:nvPr>
            <p:ph idx="1"/>
          </p:nvPr>
        </p:nvSpPr>
        <p:spPr/>
        <p:txBody>
          <a:bodyPr>
            <a:normAutofit lnSpcReduction="10000"/>
          </a:bodyPr>
          <a:lstStyle/>
          <a:p>
            <a:r>
              <a:rPr lang="el-GR" dirty="0" smtClean="0"/>
              <a:t>Εδώ η σημασία της "φρόνησης" διαφοροποιείται από τα "Ηθικά </a:t>
            </a:r>
            <a:r>
              <a:rPr lang="el-GR" dirty="0" err="1" smtClean="0"/>
              <a:t>Νικομάχεια</a:t>
            </a:r>
            <a:r>
              <a:rPr lang="el-GR" dirty="0" smtClean="0"/>
              <a:t>". Εδώ </a:t>
            </a:r>
            <a:r>
              <a:rPr lang="el-GR" b="1" dirty="0" smtClean="0"/>
              <a:t>η φρόνηση σημαίνει τη σοφία</a:t>
            </a:r>
            <a:r>
              <a:rPr lang="el-GR" dirty="0" smtClean="0"/>
              <a:t>, </a:t>
            </a:r>
            <a:r>
              <a:rPr lang="el-GR" b="1" dirty="0" smtClean="0"/>
              <a:t>τη θεωρητική γνώση</a:t>
            </a:r>
            <a:r>
              <a:rPr lang="el-GR" dirty="0" smtClean="0"/>
              <a:t>, ενώ στα "Ηθικά </a:t>
            </a:r>
            <a:r>
              <a:rPr lang="el-GR" dirty="0" err="1" smtClean="0"/>
              <a:t>Νικομάχεια</a:t>
            </a:r>
            <a:r>
              <a:rPr lang="el-GR" dirty="0" smtClean="0"/>
              <a:t>" έχει και πρακτικό χαρακτήρα, εφόσον αποτελεί τη βάση των ενάρετων, ηθικών πράξεων που επιλέγει συνειδητά ο φρόνιμος άνθρωπος.</a:t>
            </a:r>
          </a:p>
          <a:p>
            <a:r>
              <a:rPr lang="el-GR" dirty="0" smtClean="0"/>
              <a:t>Για τον Αριστοτέλη η σοφία είναι </a:t>
            </a:r>
            <a:r>
              <a:rPr lang="el-GR" b="1" dirty="0" smtClean="0"/>
              <a:t>η διερεύνηση των πρώτων αρχών-αιτιών της γνώσης και ο σοφός είναι εκείνος που φιλοσοφεί για την ίδια τη γνώση και όχι για την χρησιμότητά της και ο οποίος μπορεί καλύτερα από όλους να διδάξει τις πρώτες αρχές-αιτίες.  </a:t>
            </a:r>
            <a:endParaRPr lang="el-GR" b="1"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055020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Ύφος</a:t>
            </a:r>
            <a:endParaRPr lang="el-GR" dirty="0"/>
          </a:p>
        </p:txBody>
      </p:sp>
      <p:sp>
        <p:nvSpPr>
          <p:cNvPr id="3" name="Θέση περιεχομένου 2"/>
          <p:cNvSpPr>
            <a:spLocks noGrp="1"/>
          </p:cNvSpPr>
          <p:nvPr>
            <p:ph idx="1"/>
          </p:nvPr>
        </p:nvSpPr>
        <p:spPr/>
        <p:txBody>
          <a:bodyPr>
            <a:normAutofit/>
          </a:bodyPr>
          <a:lstStyle/>
          <a:p>
            <a:r>
              <a:rPr lang="el-GR" dirty="0" smtClean="0"/>
              <a:t>Η Οριστική έγκλιση (</a:t>
            </a:r>
            <a:r>
              <a:rPr lang="el-GR" dirty="0" err="1" smtClean="0"/>
              <a:t>επιστημική</a:t>
            </a:r>
            <a:r>
              <a:rPr lang="el-GR" dirty="0" smtClean="0"/>
              <a:t> </a:t>
            </a:r>
            <a:r>
              <a:rPr lang="el-GR" dirty="0" err="1" smtClean="0"/>
              <a:t>τροπικότητα</a:t>
            </a:r>
            <a:r>
              <a:rPr lang="el-GR" dirty="0" smtClean="0"/>
              <a:t> - βεβαιότητα) αναδεικνύει τη σιγουριά του Αριστοτέλη για την ορθότητα των απόψεών του, μέσω των οποίων θέλει να προτρέψει τους νέους να ακολουθήσουν ένα φιλοσοφημένο τρόπο ζωής.</a:t>
            </a:r>
          </a:p>
          <a:p>
            <a:r>
              <a:rPr lang="el-GR" dirty="0" smtClean="0"/>
              <a:t>Το ρήμα </a:t>
            </a:r>
            <a:r>
              <a:rPr lang="el-GR" b="1" dirty="0" smtClean="0"/>
              <a:t>«</a:t>
            </a:r>
            <a:r>
              <a:rPr lang="el-GR" dirty="0" err="1" smtClean="0"/>
              <a:t>Δεῖ</a:t>
            </a:r>
            <a:r>
              <a:rPr lang="el-GR" dirty="0" smtClean="0"/>
              <a:t> </a:t>
            </a:r>
            <a:r>
              <a:rPr lang="el-GR" dirty="0"/>
              <a:t>»</a:t>
            </a:r>
            <a:r>
              <a:rPr lang="el-GR" dirty="0" smtClean="0"/>
              <a:t>, που σημαίνει </a:t>
            </a:r>
            <a:r>
              <a:rPr lang="el-GR" b="1" dirty="0" smtClean="0"/>
              <a:t>«</a:t>
            </a:r>
            <a:r>
              <a:rPr lang="el-GR" dirty="0" smtClean="0"/>
              <a:t>πρέπει», το επίρρημα «δεόντως» που σημαίνει «όπως πρέπει» και το ρηματικό επίθετο </a:t>
            </a:r>
            <a:r>
              <a:rPr lang="el-GR" b="1" dirty="0" smtClean="0"/>
              <a:t>«</a:t>
            </a:r>
            <a:r>
              <a:rPr lang="el-GR" dirty="0" err="1"/>
              <a:t>Φιλοσοφητέον</a:t>
            </a:r>
            <a:r>
              <a:rPr lang="el-GR" dirty="0" smtClean="0"/>
              <a:t>» που σημαίνει «πρέπει να φιλοσοφούμε» καθιστούν το ύφος </a:t>
            </a:r>
            <a:r>
              <a:rPr lang="el-GR" dirty="0" err="1" smtClean="0"/>
              <a:t>δεοντικό</a:t>
            </a:r>
            <a:r>
              <a:rPr lang="el-GR" dirty="0" smtClean="0"/>
              <a:t>, παραινετικό και συμβουλευτικό.</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969561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4088"/>
            <a:ext cx="8229600" cy="852704"/>
          </a:xfrm>
        </p:spPr>
        <p:txBody>
          <a:bodyPr/>
          <a:lstStyle/>
          <a:p>
            <a:pPr algn="ctr"/>
            <a:r>
              <a:rPr lang="el-GR" b="1" dirty="0" smtClean="0"/>
              <a:t>ΠΡΟΣΟΧΗ!</a:t>
            </a:r>
            <a:endParaRPr lang="el-GR" b="1" dirty="0"/>
          </a:p>
        </p:txBody>
      </p:sp>
      <p:sp>
        <p:nvSpPr>
          <p:cNvPr id="3" name="Θέση περιεχομένου 2"/>
          <p:cNvSpPr>
            <a:spLocks noGrp="1"/>
          </p:cNvSpPr>
          <p:nvPr>
            <p:ph idx="1"/>
          </p:nvPr>
        </p:nvSpPr>
        <p:spPr/>
        <p:txBody>
          <a:bodyPr>
            <a:normAutofit lnSpcReduction="10000"/>
          </a:bodyPr>
          <a:lstStyle/>
          <a:p>
            <a:r>
              <a:rPr lang="el-GR" dirty="0"/>
              <a:t>Κάποια βοηθήματα επισημαίνουν ότι στη 2η ενότητα των Αρχαίων Γ΄ Λυκείου (Η πρακτική και πολιτική διάσταση της φιλοσοφίας) ο Αριστοτέλης υποπίπτει σε φυσιοκρατική πλάνη. Αυτό σε απλά ελληνικά σημαίνει ότι στο συμπέρασμά του υπάρχει η λέξη "πρέπει" που είναι μια ηθική προσταγή, ενώ προηγουμένως απλά περιγράφει το πώς χρησιμοποιούμε τα εργαλεία του σώματός μας; Δηλαδή το ότι μπορεί να χρησιμοποιούμε το σώμα μας με ωφέλιμο ή βλαβερό τρόπο, δεν συνεπάγεται ότι είναι υποχρέωσή μας να ασχοληθούμε με τη φιλοσοφία για να μάθουμε να τα χρησιμοποιούμε σωστά. Το πρόβλημα του συλλογισμού έχει να κάνει με την ηθική υποχρέωση;</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80487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ΕΙΣΑΓΩΓΗ ΒΙΒΛΙΟΥ </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a:t>Αν η φιλοσοφία οριστεί ως η θεωρητική γνώση των πρώτων αρχών και ως τέτοια </a:t>
            </a:r>
            <a:r>
              <a:rPr lang="el-GR" dirty="0" smtClean="0"/>
              <a:t>είναι ανεξάρτητη </a:t>
            </a:r>
            <a:r>
              <a:rPr lang="el-GR" dirty="0"/>
              <a:t>από κάθε χρησιμότητα, τότε για ποιον λόγο αξίζει να ασχολούμαστε </a:t>
            </a:r>
            <a:r>
              <a:rPr lang="el-GR" dirty="0" smtClean="0"/>
              <a:t>μαζί της</a:t>
            </a:r>
            <a:r>
              <a:rPr lang="el-GR" dirty="0"/>
              <a:t>; Αυτό είναι ένα εύλογο ερώτημα που είχαν να αντιμετωπίσουν και </a:t>
            </a:r>
            <a:r>
              <a:rPr lang="el-GR" dirty="0" smtClean="0"/>
              <a:t>προσπάθησαν να </a:t>
            </a:r>
            <a:r>
              <a:rPr lang="el-GR" dirty="0"/>
              <a:t>απαντήσουν οι φιλόσοφοι από την αρχαιότητα έως σήμερα: κάθε </a:t>
            </a:r>
            <a:r>
              <a:rPr lang="el-GR" dirty="0" smtClean="0"/>
              <a:t>δραστηριότητα οφείλει </a:t>
            </a:r>
            <a:r>
              <a:rPr lang="el-GR" dirty="0"/>
              <a:t>να δίνει τον λόγο ύπαρξής της, όσο και αν το κριτήριο της άμεσης </a:t>
            </a:r>
            <a:r>
              <a:rPr lang="el-GR" dirty="0" smtClean="0"/>
              <a:t>ωφελιμότητας δεν </a:t>
            </a:r>
            <a:r>
              <a:rPr lang="el-GR" dirty="0"/>
              <a:t>μπορεί να είναι το μοναδικό. Ο Αριστοτέλης στον πρώιμο (πριν από το 351 </a:t>
            </a:r>
            <a:r>
              <a:rPr lang="el-GR" dirty="0" err="1"/>
              <a:t>π.Χ</a:t>
            </a:r>
            <a:r>
              <a:rPr lang="el-GR" dirty="0" err="1" smtClean="0"/>
              <a:t>.</a:t>
            </a:r>
            <a:r>
              <a:rPr lang="el-GR" dirty="0" smtClean="0"/>
              <a:t>) Προτρεπτικό </a:t>
            </a:r>
            <a:r>
              <a:rPr lang="el-GR" dirty="0"/>
              <a:t>του λόγο αναγνωρίζει ότι όλοι οι άνθρωποι επιθυμούν εφικτά και </a:t>
            </a:r>
            <a:r>
              <a:rPr lang="el-GR" dirty="0" smtClean="0"/>
              <a:t>ωφέλιμα πράγματα </a:t>
            </a:r>
            <a:r>
              <a:rPr lang="el-GR" dirty="0"/>
              <a:t>και προσπαθεί να δείξει ότι η φιλοσοφία είναι ένα από αυτά. Γι’ </a:t>
            </a:r>
            <a:r>
              <a:rPr lang="el-GR" dirty="0" smtClean="0"/>
              <a:t>αυτό προτρέπει</a:t>
            </a:r>
            <a:r>
              <a:rPr lang="el-GR" dirty="0"/>
              <a:t>, ως προς τον κοινωνικό και πρακτικό βίο, να φιλοσοφούμε, γιατί έτσι </a:t>
            </a:r>
            <a:r>
              <a:rPr lang="el-GR" dirty="0" smtClean="0"/>
              <a:t>θα αποκτήσουμε </a:t>
            </a:r>
            <a:r>
              <a:rPr lang="el-GR" dirty="0"/>
              <a:t>και θα χρησιμοποιήσουμε ένα σημαντικό αγαθό, τη σοφία.</a:t>
            </a:r>
          </a:p>
        </p:txBody>
      </p:sp>
      <p:sp>
        <p:nvSpPr>
          <p:cNvPr id="4" name="Footer Placeholder 3"/>
          <p:cNvSpPr>
            <a:spLocks noGrp="1"/>
          </p:cNvSpPr>
          <p:nvPr>
            <p:ph type="ftr" sz="quarter" idx="11"/>
          </p:nvPr>
        </p:nvSpPr>
        <p:spPr>
          <a:xfrm>
            <a:off x="2667000" y="6525344"/>
            <a:ext cx="3352800" cy="196131"/>
          </a:xfrm>
        </p:spPr>
        <p:txBody>
          <a:bodyPr/>
          <a:lstStyle/>
          <a:p>
            <a:r>
              <a:rPr lang="el-GR" dirty="0" smtClean="0"/>
              <a:t>Επιμέλεια: Εύη Πεπέ</a:t>
            </a:r>
            <a:endParaRPr lang="el-GR" dirty="0"/>
          </a:p>
        </p:txBody>
      </p:sp>
    </p:spTree>
    <p:extLst>
      <p:ext uri="{BB962C8B-B14F-4D97-AF65-F5344CB8AC3E}">
        <p14:creationId xmlns:p14="http://schemas.microsoft.com/office/powerpoint/2010/main" val="4256616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ΠΡΩΤΟΤΥΠΟ ΚΕΙΜΕΝΟ ΑΠΌ ΒΙΒΛΙΟ</a:t>
            </a:r>
            <a:endParaRPr lang="el-GR" dirty="0"/>
          </a:p>
        </p:txBody>
      </p:sp>
      <p:sp>
        <p:nvSpPr>
          <p:cNvPr id="3" name="Θέση περιεχομένου 2"/>
          <p:cNvSpPr>
            <a:spLocks noGrp="1"/>
          </p:cNvSpPr>
          <p:nvPr>
            <p:ph idx="1"/>
          </p:nvPr>
        </p:nvSpPr>
        <p:spPr/>
        <p:txBody>
          <a:bodyPr>
            <a:noAutofit/>
          </a:bodyPr>
          <a:lstStyle/>
          <a:p>
            <a:pPr marL="0" indent="0">
              <a:buNone/>
            </a:pPr>
            <a:r>
              <a:rPr lang="el-GR" sz="1700" dirty="0" err="1"/>
              <a:t>Τὰ</a:t>
            </a:r>
            <a:r>
              <a:rPr lang="el-GR" sz="1700" dirty="0"/>
              <a:t> </a:t>
            </a:r>
            <a:r>
              <a:rPr lang="el-GR" sz="1700" dirty="0" err="1"/>
              <a:t>ὑποκείμενα</a:t>
            </a:r>
            <a:r>
              <a:rPr lang="el-GR" sz="1700" dirty="0"/>
              <a:t> </a:t>
            </a:r>
            <a:r>
              <a:rPr lang="el-GR" sz="1700" dirty="0" err="1"/>
              <a:t>πρὸς</a:t>
            </a:r>
            <a:r>
              <a:rPr lang="el-GR" sz="1700" dirty="0"/>
              <a:t> </a:t>
            </a:r>
            <a:r>
              <a:rPr lang="el-GR" sz="1700" dirty="0" err="1"/>
              <a:t>τὸν</a:t>
            </a:r>
            <a:r>
              <a:rPr lang="el-GR" sz="1700" dirty="0"/>
              <a:t> </a:t>
            </a:r>
            <a:r>
              <a:rPr lang="el-GR" sz="1700" dirty="0" err="1"/>
              <a:t>βίον</a:t>
            </a:r>
            <a:r>
              <a:rPr lang="el-GR" sz="1700" dirty="0"/>
              <a:t> </a:t>
            </a:r>
            <a:r>
              <a:rPr lang="el-GR" sz="1700" dirty="0" err="1"/>
              <a:t>ἡμῖν</a:t>
            </a:r>
            <a:r>
              <a:rPr lang="el-GR" sz="1700" dirty="0"/>
              <a:t>, </a:t>
            </a:r>
            <a:r>
              <a:rPr lang="el-GR" sz="1700" dirty="0" err="1"/>
              <a:t>οἷον</a:t>
            </a:r>
            <a:r>
              <a:rPr lang="el-GR" sz="1700" dirty="0"/>
              <a:t> </a:t>
            </a:r>
            <a:r>
              <a:rPr lang="el-GR" sz="1700" dirty="0" err="1"/>
              <a:t>τὸ</a:t>
            </a:r>
            <a:r>
              <a:rPr lang="el-GR" sz="1700" dirty="0"/>
              <a:t> </a:t>
            </a:r>
            <a:r>
              <a:rPr lang="el-GR" sz="1700" dirty="0" err="1"/>
              <a:t>σῶμα</a:t>
            </a:r>
            <a:r>
              <a:rPr lang="el-GR" sz="1700" dirty="0"/>
              <a:t> </a:t>
            </a:r>
            <a:r>
              <a:rPr lang="el-GR" sz="1700" dirty="0" err="1"/>
              <a:t>καὶ</a:t>
            </a:r>
            <a:r>
              <a:rPr lang="el-GR" sz="1700" dirty="0"/>
              <a:t> </a:t>
            </a:r>
            <a:r>
              <a:rPr lang="el-GR" sz="1700" dirty="0" err="1"/>
              <a:t>τὰ</a:t>
            </a:r>
            <a:r>
              <a:rPr lang="el-GR" sz="1700" dirty="0"/>
              <a:t> </a:t>
            </a:r>
            <a:r>
              <a:rPr lang="el-GR" sz="1700" dirty="0" err="1"/>
              <a:t>περὶ</a:t>
            </a:r>
            <a:r>
              <a:rPr lang="el-GR" sz="1700" dirty="0"/>
              <a:t> </a:t>
            </a:r>
            <a:r>
              <a:rPr lang="el-GR" sz="1700" dirty="0" err="1"/>
              <a:t>τὸ</a:t>
            </a:r>
            <a:r>
              <a:rPr lang="el-GR" sz="1700" dirty="0"/>
              <a:t> </a:t>
            </a:r>
            <a:r>
              <a:rPr lang="el-GR" sz="1700" dirty="0" err="1"/>
              <a:t>σῶμα</a:t>
            </a:r>
            <a:r>
              <a:rPr lang="el-GR" sz="1700" dirty="0"/>
              <a:t>, </a:t>
            </a:r>
            <a:r>
              <a:rPr lang="el-GR" sz="1700" dirty="0" err="1"/>
              <a:t>καθάπερ</a:t>
            </a:r>
            <a:r>
              <a:rPr lang="el-GR" sz="1700" dirty="0"/>
              <a:t> </a:t>
            </a:r>
            <a:r>
              <a:rPr lang="el-GR" sz="1700" dirty="0" err="1"/>
              <a:t>ὄργανά</a:t>
            </a:r>
            <a:r>
              <a:rPr lang="el-GR" sz="1700" dirty="0"/>
              <a:t> </a:t>
            </a:r>
            <a:r>
              <a:rPr lang="el-GR" sz="1700" dirty="0" err="1"/>
              <a:t>τινα</a:t>
            </a:r>
            <a:endParaRPr lang="el-GR" sz="1700" dirty="0"/>
          </a:p>
          <a:p>
            <a:pPr marL="0" indent="0">
              <a:buNone/>
            </a:pPr>
            <a:r>
              <a:rPr lang="el-GR" sz="1700" dirty="0" err="1" smtClean="0"/>
              <a:t>δεὑπόκειται</a:t>
            </a:r>
            <a:r>
              <a:rPr lang="el-GR" sz="1700" dirty="0"/>
              <a:t>, </a:t>
            </a:r>
            <a:r>
              <a:rPr lang="el-GR" sz="1700" dirty="0" err="1"/>
              <a:t>τούτων</a:t>
            </a:r>
            <a:r>
              <a:rPr lang="el-GR" sz="1700" dirty="0"/>
              <a:t> δ’ </a:t>
            </a:r>
            <a:r>
              <a:rPr lang="el-GR" sz="1700" dirty="0" err="1"/>
              <a:t>ἐπικίνδυνός</a:t>
            </a:r>
            <a:r>
              <a:rPr lang="el-GR" sz="1700" dirty="0"/>
              <a:t> </a:t>
            </a:r>
            <a:r>
              <a:rPr lang="el-GR" sz="1700" dirty="0" err="1"/>
              <a:t>ἐστιν</a:t>
            </a:r>
            <a:r>
              <a:rPr lang="el-GR" sz="1700" dirty="0"/>
              <a:t> ἡ </a:t>
            </a:r>
            <a:r>
              <a:rPr lang="el-GR" sz="1700" dirty="0" err="1"/>
              <a:t>χρῆσις</a:t>
            </a:r>
            <a:r>
              <a:rPr lang="el-GR" sz="1700" dirty="0"/>
              <a:t>, </a:t>
            </a:r>
            <a:r>
              <a:rPr lang="el-GR" sz="1700" dirty="0" err="1"/>
              <a:t>καὶ</a:t>
            </a:r>
            <a:r>
              <a:rPr lang="el-GR" sz="1700" dirty="0"/>
              <a:t> </a:t>
            </a:r>
            <a:r>
              <a:rPr lang="el-GR" sz="1700" dirty="0" err="1"/>
              <a:t>πλέον</a:t>
            </a:r>
            <a:r>
              <a:rPr lang="el-GR" sz="1700" dirty="0"/>
              <a:t> </a:t>
            </a:r>
            <a:r>
              <a:rPr lang="el-GR" sz="1700" dirty="0" err="1"/>
              <a:t>θάτερον</a:t>
            </a:r>
            <a:r>
              <a:rPr lang="el-GR" sz="1700" dirty="0"/>
              <a:t> </a:t>
            </a:r>
            <a:r>
              <a:rPr lang="el-GR" sz="1700" dirty="0" err="1"/>
              <a:t>ἀπεργάζεται</a:t>
            </a:r>
            <a:r>
              <a:rPr lang="el-GR" sz="1700" dirty="0"/>
              <a:t> </a:t>
            </a:r>
            <a:r>
              <a:rPr lang="el-GR" sz="1700" dirty="0" err="1"/>
              <a:t>τοῖς</a:t>
            </a:r>
            <a:r>
              <a:rPr lang="el-GR" sz="1700" dirty="0"/>
              <a:t> </a:t>
            </a:r>
            <a:r>
              <a:rPr lang="el-GR" sz="1700" dirty="0" err="1"/>
              <a:t>μὴ</a:t>
            </a:r>
            <a:endParaRPr lang="el-GR" sz="1700" dirty="0"/>
          </a:p>
          <a:p>
            <a:pPr marL="0" indent="0">
              <a:buNone/>
            </a:pPr>
            <a:r>
              <a:rPr lang="el-GR" sz="1700" dirty="0" err="1" smtClean="0"/>
              <a:t>όντως</a:t>
            </a:r>
            <a:r>
              <a:rPr lang="el-GR" sz="1700" dirty="0" smtClean="0"/>
              <a:t> </a:t>
            </a:r>
            <a:r>
              <a:rPr lang="el-GR" sz="1700" dirty="0" err="1"/>
              <a:t>αὐτοῖς</a:t>
            </a:r>
            <a:r>
              <a:rPr lang="el-GR" sz="1700" dirty="0"/>
              <a:t> </a:t>
            </a:r>
            <a:r>
              <a:rPr lang="el-GR" sz="1700" dirty="0" err="1"/>
              <a:t>χρωμένοις</a:t>
            </a:r>
            <a:r>
              <a:rPr lang="el-GR" sz="1700" dirty="0"/>
              <a:t>. </a:t>
            </a:r>
            <a:r>
              <a:rPr lang="el-GR" sz="1700" dirty="0" err="1"/>
              <a:t>Δεῖ</a:t>
            </a:r>
            <a:r>
              <a:rPr lang="el-GR" sz="1700" dirty="0"/>
              <a:t> </a:t>
            </a:r>
            <a:r>
              <a:rPr lang="el-GR" sz="1700" dirty="0" err="1"/>
              <a:t>τοίνυν</a:t>
            </a:r>
            <a:r>
              <a:rPr lang="el-GR" sz="1700" dirty="0"/>
              <a:t> </a:t>
            </a:r>
            <a:r>
              <a:rPr lang="el-GR" sz="1700" dirty="0" err="1"/>
              <a:t>ὀρέγεσθαι</a:t>
            </a:r>
            <a:r>
              <a:rPr lang="el-GR" sz="1700" dirty="0"/>
              <a:t> </a:t>
            </a:r>
            <a:r>
              <a:rPr lang="el-GR" sz="1700" dirty="0" err="1"/>
              <a:t>τῆς</a:t>
            </a:r>
            <a:r>
              <a:rPr lang="el-GR" sz="1700" dirty="0"/>
              <a:t> </a:t>
            </a:r>
            <a:r>
              <a:rPr lang="el-GR" sz="1700" dirty="0" err="1"/>
              <a:t>ἐπιστήμης</a:t>
            </a:r>
            <a:r>
              <a:rPr lang="el-GR" sz="1700" dirty="0"/>
              <a:t> </a:t>
            </a:r>
            <a:r>
              <a:rPr lang="el-GR" sz="1700" dirty="0" err="1"/>
              <a:t>κτᾶσθαί</a:t>
            </a:r>
            <a:r>
              <a:rPr lang="el-GR" sz="1700" dirty="0"/>
              <a:t> τε </a:t>
            </a:r>
            <a:r>
              <a:rPr lang="el-GR" sz="1700" dirty="0" err="1"/>
              <a:t>αὐτὴν</a:t>
            </a:r>
            <a:r>
              <a:rPr lang="el-GR" sz="1700" dirty="0"/>
              <a:t> </a:t>
            </a:r>
            <a:r>
              <a:rPr lang="el-GR" sz="1700" dirty="0" err="1"/>
              <a:t>καὶ</a:t>
            </a:r>
            <a:r>
              <a:rPr lang="el-GR" sz="1700" dirty="0"/>
              <a:t> </a:t>
            </a:r>
            <a:r>
              <a:rPr lang="el-GR" sz="1700" dirty="0" err="1"/>
              <a:t>χρῆσθαι</a:t>
            </a:r>
            <a:endParaRPr lang="el-GR" sz="1700" dirty="0"/>
          </a:p>
          <a:p>
            <a:pPr marL="0" indent="0">
              <a:buNone/>
            </a:pPr>
            <a:r>
              <a:rPr lang="el-GR" sz="1700" dirty="0" err="1"/>
              <a:t>αὐτῇ</a:t>
            </a:r>
            <a:r>
              <a:rPr lang="el-GR" sz="1700" dirty="0"/>
              <a:t> </a:t>
            </a:r>
            <a:r>
              <a:rPr lang="el-GR" sz="1700" dirty="0" err="1"/>
              <a:t>προσηκόντως</a:t>
            </a:r>
            <a:r>
              <a:rPr lang="el-GR" sz="1700" dirty="0"/>
              <a:t>, </a:t>
            </a:r>
            <a:r>
              <a:rPr lang="el-GR" sz="1700" dirty="0" err="1"/>
              <a:t>δι</a:t>
            </a:r>
            <a:r>
              <a:rPr lang="el-GR" sz="1700" dirty="0"/>
              <a:t>’ </a:t>
            </a:r>
            <a:r>
              <a:rPr lang="el-GR" sz="1700" dirty="0" err="1"/>
              <a:t>ἧς</a:t>
            </a:r>
            <a:r>
              <a:rPr lang="el-GR" sz="1700" dirty="0"/>
              <a:t> </a:t>
            </a:r>
            <a:r>
              <a:rPr lang="el-GR" sz="1700" dirty="0" err="1"/>
              <a:t>πάντα</a:t>
            </a:r>
            <a:r>
              <a:rPr lang="el-GR" sz="1700" dirty="0"/>
              <a:t> </a:t>
            </a:r>
            <a:r>
              <a:rPr lang="el-GR" sz="1700" dirty="0" err="1"/>
              <a:t>ταῦτα</a:t>
            </a:r>
            <a:r>
              <a:rPr lang="el-GR" sz="1700" dirty="0"/>
              <a:t> </a:t>
            </a:r>
            <a:r>
              <a:rPr lang="el-GR" sz="1700" dirty="0" err="1"/>
              <a:t>εὖ</a:t>
            </a:r>
            <a:r>
              <a:rPr lang="el-GR" sz="1700" dirty="0"/>
              <a:t> </a:t>
            </a:r>
            <a:r>
              <a:rPr lang="el-GR" sz="1700" dirty="0" err="1"/>
              <a:t>θησόμεθα</a:t>
            </a:r>
            <a:r>
              <a:rPr lang="el-GR" sz="1700" dirty="0"/>
              <a:t>. </a:t>
            </a:r>
            <a:r>
              <a:rPr lang="el-GR" sz="1700" dirty="0" err="1"/>
              <a:t>Φιλοσοφητέον</a:t>
            </a:r>
            <a:r>
              <a:rPr lang="el-GR" sz="1700" dirty="0"/>
              <a:t> </a:t>
            </a:r>
            <a:r>
              <a:rPr lang="el-GR" sz="1700" dirty="0" err="1"/>
              <a:t>ἄρα</a:t>
            </a:r>
            <a:r>
              <a:rPr lang="el-GR" sz="1700" dirty="0"/>
              <a:t> </a:t>
            </a:r>
            <a:r>
              <a:rPr lang="el-GR" sz="1700" dirty="0" err="1"/>
              <a:t>ἡμῖν</a:t>
            </a:r>
            <a:r>
              <a:rPr lang="el-GR" sz="1700" dirty="0"/>
              <a:t>, </a:t>
            </a:r>
            <a:r>
              <a:rPr lang="el-GR" sz="1700" dirty="0" err="1"/>
              <a:t>εἰ</a:t>
            </a:r>
            <a:r>
              <a:rPr lang="el-GR" sz="1700" dirty="0"/>
              <a:t> </a:t>
            </a:r>
            <a:r>
              <a:rPr lang="el-GR" sz="1700" dirty="0" err="1"/>
              <a:t>μέλλομεν</a:t>
            </a:r>
            <a:endParaRPr lang="el-GR" sz="1700" dirty="0"/>
          </a:p>
          <a:p>
            <a:pPr marL="0" indent="0">
              <a:buNone/>
            </a:pPr>
            <a:r>
              <a:rPr lang="el-GR" sz="1700" dirty="0" err="1"/>
              <a:t>ὀρθῶς</a:t>
            </a:r>
            <a:r>
              <a:rPr lang="el-GR" sz="1700" dirty="0"/>
              <a:t> </a:t>
            </a:r>
            <a:r>
              <a:rPr lang="el-GR" sz="1700" dirty="0" err="1"/>
              <a:t>πολιτεύσεσθαι</a:t>
            </a:r>
            <a:r>
              <a:rPr lang="el-GR" sz="1700" dirty="0"/>
              <a:t> </a:t>
            </a:r>
            <a:r>
              <a:rPr lang="el-GR" sz="1700" dirty="0" err="1"/>
              <a:t>καὶ</a:t>
            </a:r>
            <a:r>
              <a:rPr lang="el-GR" sz="1700" dirty="0"/>
              <a:t> </a:t>
            </a:r>
            <a:r>
              <a:rPr lang="el-GR" sz="1700" dirty="0" err="1"/>
              <a:t>τὸν</a:t>
            </a:r>
            <a:r>
              <a:rPr lang="el-GR" sz="1700" dirty="0"/>
              <a:t> </a:t>
            </a:r>
            <a:r>
              <a:rPr lang="el-GR" sz="1700" dirty="0" err="1"/>
              <a:t>ἑαυτῶν</a:t>
            </a:r>
            <a:r>
              <a:rPr lang="el-GR" sz="1700" dirty="0"/>
              <a:t> </a:t>
            </a:r>
            <a:r>
              <a:rPr lang="el-GR" sz="1700" dirty="0" err="1"/>
              <a:t>βίον</a:t>
            </a:r>
            <a:r>
              <a:rPr lang="el-GR" sz="1700" dirty="0"/>
              <a:t> </a:t>
            </a:r>
            <a:r>
              <a:rPr lang="el-GR" sz="1700" dirty="0" err="1"/>
              <a:t>διάξειν</a:t>
            </a:r>
            <a:r>
              <a:rPr lang="el-GR" sz="1700" dirty="0"/>
              <a:t> </a:t>
            </a:r>
            <a:r>
              <a:rPr lang="el-GR" sz="1700" dirty="0" err="1"/>
              <a:t>ὠφελίμως</a:t>
            </a:r>
            <a:r>
              <a:rPr lang="el-GR" sz="1700" dirty="0"/>
              <a:t>.</a:t>
            </a:r>
          </a:p>
          <a:p>
            <a:pPr marL="0" indent="0">
              <a:buNone/>
            </a:pPr>
            <a:r>
              <a:rPr lang="el-GR" sz="1700" dirty="0" err="1"/>
              <a:t>Ἔτι</a:t>
            </a:r>
            <a:r>
              <a:rPr lang="el-GR" sz="1700" dirty="0"/>
              <a:t> </a:t>
            </a:r>
            <a:r>
              <a:rPr lang="el-GR" sz="1700" dirty="0" err="1"/>
              <a:t>τοίνυν</a:t>
            </a:r>
            <a:r>
              <a:rPr lang="el-GR" sz="1700" dirty="0"/>
              <a:t> </a:t>
            </a:r>
            <a:r>
              <a:rPr lang="el-GR" sz="1700" dirty="0" err="1"/>
              <a:t>ἄλλαι</a:t>
            </a:r>
            <a:r>
              <a:rPr lang="el-GR" sz="1700" dirty="0"/>
              <a:t> </a:t>
            </a:r>
            <a:r>
              <a:rPr lang="el-GR" sz="1700" dirty="0" err="1"/>
              <a:t>μέν</a:t>
            </a:r>
            <a:r>
              <a:rPr lang="el-GR" sz="1700" dirty="0"/>
              <a:t> </a:t>
            </a:r>
            <a:r>
              <a:rPr lang="el-GR" sz="1700" dirty="0" err="1"/>
              <a:t>εἰσιν</a:t>
            </a:r>
            <a:r>
              <a:rPr lang="el-GR" sz="1700" dirty="0"/>
              <a:t> </a:t>
            </a:r>
            <a:r>
              <a:rPr lang="el-GR" sz="1700" dirty="0" err="1"/>
              <a:t>αἱ</a:t>
            </a:r>
            <a:r>
              <a:rPr lang="el-GR" sz="1700" dirty="0"/>
              <a:t> </a:t>
            </a:r>
            <a:r>
              <a:rPr lang="el-GR" sz="1700" dirty="0" err="1"/>
              <a:t>ποιοῦσαι</a:t>
            </a:r>
            <a:r>
              <a:rPr lang="el-GR" sz="1700" dirty="0"/>
              <a:t> </a:t>
            </a:r>
            <a:r>
              <a:rPr lang="el-GR" sz="1700" dirty="0" err="1"/>
              <a:t>ἕκαστον</a:t>
            </a:r>
            <a:r>
              <a:rPr lang="el-GR" sz="1700" dirty="0"/>
              <a:t> </a:t>
            </a:r>
            <a:r>
              <a:rPr lang="el-GR" sz="1700" dirty="0" err="1"/>
              <a:t>τῶν</a:t>
            </a:r>
            <a:r>
              <a:rPr lang="el-GR" sz="1700" dirty="0"/>
              <a:t> </a:t>
            </a:r>
            <a:r>
              <a:rPr lang="el-GR" sz="1700" dirty="0" err="1"/>
              <a:t>ἐν</a:t>
            </a:r>
            <a:r>
              <a:rPr lang="el-GR" sz="1700" dirty="0"/>
              <a:t> </a:t>
            </a:r>
            <a:r>
              <a:rPr lang="el-GR" sz="1700" dirty="0" err="1"/>
              <a:t>τῷ</a:t>
            </a:r>
            <a:r>
              <a:rPr lang="el-GR" sz="1700" dirty="0"/>
              <a:t> </a:t>
            </a:r>
            <a:r>
              <a:rPr lang="el-GR" sz="1700" dirty="0" err="1"/>
              <a:t>βίῳ</a:t>
            </a:r>
            <a:r>
              <a:rPr lang="el-GR" sz="1700" dirty="0"/>
              <a:t> </a:t>
            </a:r>
            <a:r>
              <a:rPr lang="el-GR" sz="1700" dirty="0" err="1"/>
              <a:t>πλεονεκτημάτων</a:t>
            </a:r>
            <a:r>
              <a:rPr lang="el-GR" sz="1700" dirty="0"/>
              <a:t> </a:t>
            </a:r>
            <a:r>
              <a:rPr lang="el-GR" sz="1700" dirty="0" err="1"/>
              <a:t>ἐπιστῆμαι</a:t>
            </a:r>
            <a:r>
              <a:rPr lang="el-GR" sz="1700" dirty="0"/>
              <a:t>,</a:t>
            </a:r>
          </a:p>
          <a:p>
            <a:pPr marL="0" indent="0">
              <a:buNone/>
            </a:pPr>
            <a:r>
              <a:rPr lang="el-GR" sz="1700" dirty="0" err="1"/>
              <a:t>ἄλλαι</a:t>
            </a:r>
            <a:r>
              <a:rPr lang="el-GR" sz="1700" dirty="0"/>
              <a:t> </a:t>
            </a:r>
            <a:r>
              <a:rPr lang="el-GR" sz="1700" dirty="0" err="1"/>
              <a:t>δὲ</a:t>
            </a:r>
            <a:r>
              <a:rPr lang="el-GR" sz="1700" dirty="0"/>
              <a:t> </a:t>
            </a:r>
            <a:r>
              <a:rPr lang="el-GR" sz="1700" dirty="0" err="1"/>
              <a:t>αἱ</a:t>
            </a:r>
            <a:r>
              <a:rPr lang="el-GR" sz="1700" dirty="0"/>
              <a:t> </a:t>
            </a:r>
            <a:r>
              <a:rPr lang="el-GR" sz="1700" dirty="0" err="1"/>
              <a:t>χρώμεναι</a:t>
            </a:r>
            <a:r>
              <a:rPr lang="el-GR" sz="1700" dirty="0"/>
              <a:t> </a:t>
            </a:r>
            <a:r>
              <a:rPr lang="el-GR" sz="1700" dirty="0" err="1"/>
              <a:t>ταύταις</a:t>
            </a:r>
            <a:r>
              <a:rPr lang="el-GR" sz="1700" dirty="0"/>
              <a:t>, </a:t>
            </a:r>
            <a:r>
              <a:rPr lang="el-GR" sz="1700" dirty="0" err="1"/>
              <a:t>καὶ</a:t>
            </a:r>
            <a:r>
              <a:rPr lang="el-GR" sz="1700" dirty="0"/>
              <a:t> </a:t>
            </a:r>
            <a:r>
              <a:rPr lang="el-GR" sz="1700" dirty="0" err="1"/>
              <a:t>ἄλλαι</a:t>
            </a:r>
            <a:r>
              <a:rPr lang="el-GR" sz="1700" dirty="0"/>
              <a:t> </a:t>
            </a:r>
            <a:r>
              <a:rPr lang="el-GR" sz="1700" dirty="0" err="1"/>
              <a:t>μὲν</a:t>
            </a:r>
            <a:r>
              <a:rPr lang="el-GR" sz="1700" dirty="0"/>
              <a:t> </a:t>
            </a:r>
            <a:r>
              <a:rPr lang="el-GR" sz="1700" dirty="0" err="1"/>
              <a:t>αἱ</a:t>
            </a:r>
            <a:r>
              <a:rPr lang="el-GR" sz="1700" dirty="0"/>
              <a:t> </a:t>
            </a:r>
            <a:r>
              <a:rPr lang="el-GR" sz="1700" dirty="0" err="1"/>
              <a:t>ὑπηρετοῦσαι</a:t>
            </a:r>
            <a:r>
              <a:rPr lang="el-GR" sz="1700" dirty="0"/>
              <a:t>, </a:t>
            </a:r>
            <a:r>
              <a:rPr lang="el-GR" sz="1700" dirty="0" err="1"/>
              <a:t>ἕτεραι</a:t>
            </a:r>
            <a:r>
              <a:rPr lang="el-GR" sz="1700" dirty="0"/>
              <a:t> </a:t>
            </a:r>
            <a:r>
              <a:rPr lang="el-GR" sz="1700" dirty="0" err="1"/>
              <a:t>δὲ</a:t>
            </a:r>
            <a:r>
              <a:rPr lang="el-GR" sz="1700" dirty="0"/>
              <a:t> </a:t>
            </a:r>
            <a:r>
              <a:rPr lang="el-GR" sz="1700" dirty="0" err="1"/>
              <a:t>αἱ</a:t>
            </a:r>
            <a:r>
              <a:rPr lang="el-GR" sz="1700" dirty="0"/>
              <a:t> </a:t>
            </a:r>
            <a:r>
              <a:rPr lang="el-GR" sz="1700" dirty="0" err="1"/>
              <a:t>ἐπιτάττουσαι</a:t>
            </a:r>
            <a:r>
              <a:rPr lang="el-GR" sz="1700" dirty="0"/>
              <a:t>, </a:t>
            </a:r>
            <a:r>
              <a:rPr lang="el-GR" sz="1700" dirty="0" err="1"/>
              <a:t>ἐν</a:t>
            </a:r>
            <a:endParaRPr lang="el-GR" sz="1700" dirty="0"/>
          </a:p>
          <a:p>
            <a:pPr marL="0" indent="0">
              <a:buNone/>
            </a:pPr>
            <a:r>
              <a:rPr lang="el-GR" sz="1700" dirty="0" err="1"/>
              <a:t>αἷς</a:t>
            </a:r>
            <a:r>
              <a:rPr lang="el-GR" sz="1700" dirty="0"/>
              <a:t> </a:t>
            </a:r>
            <a:r>
              <a:rPr lang="el-GR" sz="1700" dirty="0" err="1"/>
              <a:t>ἐστιν</a:t>
            </a:r>
            <a:r>
              <a:rPr lang="el-GR" sz="1700" dirty="0"/>
              <a:t> </a:t>
            </a:r>
            <a:r>
              <a:rPr lang="el-GR" sz="1700" dirty="0" err="1"/>
              <a:t>ὡς</a:t>
            </a:r>
            <a:r>
              <a:rPr lang="el-GR" sz="1700" dirty="0"/>
              <a:t> </a:t>
            </a:r>
            <a:r>
              <a:rPr lang="el-GR" sz="1700" dirty="0" err="1"/>
              <a:t>ἂν</a:t>
            </a:r>
            <a:r>
              <a:rPr lang="el-GR" sz="1700" dirty="0"/>
              <a:t> </a:t>
            </a:r>
            <a:r>
              <a:rPr lang="el-GR" sz="1700" dirty="0" err="1"/>
              <a:t>ἡγεμονικωτέραις</a:t>
            </a:r>
            <a:r>
              <a:rPr lang="el-GR" sz="1700" dirty="0"/>
              <a:t> </a:t>
            </a:r>
            <a:r>
              <a:rPr lang="el-GR" sz="1700" dirty="0" err="1"/>
              <a:t>ὑπαρχούσαις</a:t>
            </a:r>
            <a:r>
              <a:rPr lang="el-GR" sz="1700" dirty="0"/>
              <a:t> </a:t>
            </a:r>
            <a:r>
              <a:rPr lang="el-GR" sz="1700" dirty="0" err="1"/>
              <a:t>τὸ</a:t>
            </a:r>
            <a:r>
              <a:rPr lang="el-GR" sz="1700" dirty="0"/>
              <a:t> </a:t>
            </a:r>
            <a:r>
              <a:rPr lang="el-GR" sz="1700" dirty="0" err="1"/>
              <a:t>κυρίως</a:t>
            </a:r>
            <a:r>
              <a:rPr lang="el-GR" sz="1700" dirty="0"/>
              <a:t> </a:t>
            </a:r>
            <a:r>
              <a:rPr lang="el-GR" sz="1700" dirty="0" err="1"/>
              <a:t>ὂν</a:t>
            </a:r>
            <a:r>
              <a:rPr lang="el-GR" sz="1700" dirty="0"/>
              <a:t> </a:t>
            </a:r>
            <a:r>
              <a:rPr lang="el-GR" sz="1700" dirty="0" err="1"/>
              <a:t>ἀγαθόν</a:t>
            </a:r>
            <a:r>
              <a:rPr lang="el-GR" sz="1700" dirty="0"/>
              <a:t>. </a:t>
            </a:r>
            <a:r>
              <a:rPr lang="el-GR" sz="1700" dirty="0" err="1"/>
              <a:t>Εἰ</a:t>
            </a:r>
            <a:r>
              <a:rPr lang="el-GR" sz="1700" dirty="0"/>
              <a:t> </a:t>
            </a:r>
            <a:r>
              <a:rPr lang="el-GR" sz="1700" dirty="0" err="1"/>
              <a:t>τοίνυν</a:t>
            </a:r>
            <a:r>
              <a:rPr lang="el-GR" sz="1700" dirty="0"/>
              <a:t> </a:t>
            </a:r>
            <a:r>
              <a:rPr lang="el-GR" sz="1700" dirty="0" err="1"/>
              <a:t>μόνη</a:t>
            </a:r>
            <a:r>
              <a:rPr lang="el-GR" sz="1700" dirty="0"/>
              <a:t> ἡ </a:t>
            </a:r>
            <a:r>
              <a:rPr lang="el-GR" sz="1700" dirty="0" err="1"/>
              <a:t>τοῦ</a:t>
            </a:r>
            <a:endParaRPr lang="el-GR" sz="1700" dirty="0"/>
          </a:p>
          <a:p>
            <a:pPr marL="0" indent="0">
              <a:buNone/>
            </a:pPr>
            <a:r>
              <a:rPr lang="el-GR" sz="1700" dirty="0" err="1"/>
              <a:t>κρίνειν</a:t>
            </a:r>
            <a:r>
              <a:rPr lang="el-GR" sz="1700" dirty="0"/>
              <a:t> </a:t>
            </a:r>
            <a:r>
              <a:rPr lang="el-GR" sz="1700" dirty="0" err="1"/>
              <a:t>ἔχουσα</a:t>
            </a:r>
            <a:r>
              <a:rPr lang="el-GR" sz="1700" dirty="0"/>
              <a:t> </a:t>
            </a:r>
            <a:r>
              <a:rPr lang="el-GR" sz="1700" dirty="0" err="1"/>
              <a:t>τὴν</a:t>
            </a:r>
            <a:r>
              <a:rPr lang="el-GR" sz="1700" dirty="0"/>
              <a:t> </a:t>
            </a:r>
            <a:r>
              <a:rPr lang="el-GR" sz="1700" dirty="0" err="1"/>
              <a:t>ὀρθότητα</a:t>
            </a:r>
            <a:r>
              <a:rPr lang="el-GR" sz="1700" dirty="0"/>
              <a:t> </a:t>
            </a:r>
            <a:r>
              <a:rPr lang="el-GR" sz="1700" dirty="0" err="1"/>
              <a:t>καὶ</a:t>
            </a:r>
            <a:r>
              <a:rPr lang="el-GR" sz="1700" dirty="0"/>
              <a:t> ἡ </a:t>
            </a:r>
            <a:r>
              <a:rPr lang="el-GR" sz="1700" dirty="0" err="1"/>
              <a:t>τῷ</a:t>
            </a:r>
            <a:r>
              <a:rPr lang="el-GR" sz="1700" dirty="0"/>
              <a:t> </a:t>
            </a:r>
            <a:r>
              <a:rPr lang="el-GR" sz="1700" dirty="0" err="1"/>
              <a:t>λόγῳ</a:t>
            </a:r>
            <a:r>
              <a:rPr lang="el-GR" sz="1700" dirty="0"/>
              <a:t> </a:t>
            </a:r>
            <a:r>
              <a:rPr lang="el-GR" sz="1700" dirty="0" err="1"/>
              <a:t>χρωμένη</a:t>
            </a:r>
            <a:r>
              <a:rPr lang="el-GR" sz="1700" dirty="0"/>
              <a:t> </a:t>
            </a:r>
            <a:r>
              <a:rPr lang="el-GR" sz="1700" dirty="0" err="1"/>
              <a:t>καὶ</a:t>
            </a:r>
            <a:r>
              <a:rPr lang="el-GR" sz="1700" dirty="0"/>
              <a:t> ἡ </a:t>
            </a:r>
            <a:r>
              <a:rPr lang="el-GR" sz="1700" dirty="0" err="1"/>
              <a:t>τὸ</a:t>
            </a:r>
            <a:r>
              <a:rPr lang="el-GR" sz="1700" dirty="0"/>
              <a:t> </a:t>
            </a:r>
            <a:r>
              <a:rPr lang="el-GR" sz="1700" dirty="0" err="1"/>
              <a:t>ὅλον</a:t>
            </a:r>
            <a:r>
              <a:rPr lang="el-GR" sz="1700" dirty="0"/>
              <a:t> </a:t>
            </a:r>
            <a:r>
              <a:rPr lang="el-GR" sz="1700" dirty="0" err="1"/>
              <a:t>ἀγαθὸν</a:t>
            </a:r>
            <a:r>
              <a:rPr lang="el-GR" sz="1700" dirty="0"/>
              <a:t> </a:t>
            </a:r>
            <a:r>
              <a:rPr lang="el-GR" sz="1700" dirty="0" err="1"/>
              <a:t>θεωροῦσα</a:t>
            </a:r>
            <a:r>
              <a:rPr lang="el-GR" sz="1700" dirty="0"/>
              <a:t>, </a:t>
            </a:r>
            <a:r>
              <a:rPr lang="el-GR" sz="1700" dirty="0" err="1"/>
              <a:t>ἥτις</a:t>
            </a:r>
            <a:endParaRPr lang="el-GR" sz="1700" dirty="0"/>
          </a:p>
          <a:p>
            <a:pPr marL="0" indent="0">
              <a:buNone/>
            </a:pPr>
            <a:r>
              <a:rPr lang="el-GR" sz="1700" dirty="0" err="1"/>
              <a:t>ἐστὶ</a:t>
            </a:r>
            <a:r>
              <a:rPr lang="el-GR" sz="1700" dirty="0"/>
              <a:t> </a:t>
            </a:r>
            <a:r>
              <a:rPr lang="el-GR" sz="1700" dirty="0" err="1"/>
              <a:t>φιλοσοφία</a:t>
            </a:r>
            <a:r>
              <a:rPr lang="el-GR" sz="1700" dirty="0"/>
              <a:t>, </a:t>
            </a:r>
            <a:r>
              <a:rPr lang="el-GR" sz="1700" dirty="0" err="1"/>
              <a:t>χρῆσθαι</a:t>
            </a:r>
            <a:r>
              <a:rPr lang="el-GR" sz="1700" dirty="0"/>
              <a:t> </a:t>
            </a:r>
            <a:r>
              <a:rPr lang="el-GR" sz="1700" dirty="0" err="1"/>
              <a:t>πᾶσι</a:t>
            </a:r>
            <a:r>
              <a:rPr lang="el-GR" sz="1700" dirty="0"/>
              <a:t> </a:t>
            </a:r>
            <a:r>
              <a:rPr lang="el-GR" sz="1700" dirty="0" err="1"/>
              <a:t>καὶ</a:t>
            </a:r>
            <a:r>
              <a:rPr lang="el-GR" sz="1700" dirty="0"/>
              <a:t> </a:t>
            </a:r>
            <a:r>
              <a:rPr lang="el-GR" sz="1700" dirty="0" err="1"/>
              <a:t>ἐπιτάττειν</a:t>
            </a:r>
            <a:r>
              <a:rPr lang="el-GR" sz="1700" dirty="0"/>
              <a:t> </a:t>
            </a:r>
            <a:r>
              <a:rPr lang="el-GR" sz="1700" dirty="0" err="1"/>
              <a:t>κατὰ</a:t>
            </a:r>
            <a:r>
              <a:rPr lang="el-GR" sz="1700" dirty="0"/>
              <a:t> </a:t>
            </a:r>
            <a:r>
              <a:rPr lang="el-GR" sz="1700" dirty="0" err="1"/>
              <a:t>φύσιν</a:t>
            </a:r>
            <a:r>
              <a:rPr lang="el-GR" sz="1700" dirty="0"/>
              <a:t> </a:t>
            </a:r>
            <a:r>
              <a:rPr lang="el-GR" sz="1700" dirty="0" err="1"/>
              <a:t>δύναται</a:t>
            </a:r>
            <a:r>
              <a:rPr lang="el-GR" sz="1700" dirty="0"/>
              <a:t>, </a:t>
            </a:r>
            <a:r>
              <a:rPr lang="el-GR" sz="1700" dirty="0" err="1"/>
              <a:t>φιλοσοφητέον</a:t>
            </a:r>
            <a:r>
              <a:rPr lang="el-GR" sz="1700" dirty="0"/>
              <a:t> </a:t>
            </a:r>
            <a:r>
              <a:rPr lang="el-GR" sz="1700" dirty="0" err="1"/>
              <a:t>ἐκ</a:t>
            </a:r>
            <a:r>
              <a:rPr lang="el-GR" sz="1700" dirty="0"/>
              <a:t> </a:t>
            </a:r>
            <a:r>
              <a:rPr lang="el-GR" sz="1700" dirty="0" err="1"/>
              <a:t>παντὸς</a:t>
            </a:r>
            <a:endParaRPr lang="el-GR" sz="1700" dirty="0"/>
          </a:p>
          <a:p>
            <a:pPr marL="0" indent="0">
              <a:buNone/>
            </a:pPr>
            <a:r>
              <a:rPr lang="el-GR" sz="1700" dirty="0" err="1"/>
              <a:t>τρόπου</a:t>
            </a:r>
            <a:r>
              <a:rPr lang="el-GR" sz="1700" dirty="0"/>
              <a:t>, </a:t>
            </a:r>
            <a:r>
              <a:rPr lang="el-GR" sz="1700" dirty="0" err="1"/>
              <a:t>ὡς</a:t>
            </a:r>
            <a:r>
              <a:rPr lang="el-GR" sz="1700" dirty="0"/>
              <a:t> </a:t>
            </a:r>
            <a:r>
              <a:rPr lang="el-GR" sz="1700" dirty="0" err="1"/>
              <a:t>μόνης</a:t>
            </a:r>
            <a:r>
              <a:rPr lang="el-GR" sz="1700" dirty="0"/>
              <a:t> </a:t>
            </a:r>
            <a:r>
              <a:rPr lang="el-GR" sz="1700" dirty="0" err="1"/>
              <a:t>φιλοσοφίας</a:t>
            </a:r>
            <a:r>
              <a:rPr lang="el-GR" sz="1700" dirty="0"/>
              <a:t> </a:t>
            </a:r>
            <a:r>
              <a:rPr lang="el-GR" sz="1700" dirty="0" err="1"/>
              <a:t>τὴν</a:t>
            </a:r>
            <a:r>
              <a:rPr lang="el-GR" sz="1700" dirty="0"/>
              <a:t> </a:t>
            </a:r>
            <a:r>
              <a:rPr lang="el-GR" sz="1700" dirty="0" err="1"/>
              <a:t>ὀρθὴν</a:t>
            </a:r>
            <a:r>
              <a:rPr lang="el-GR" sz="1700" dirty="0"/>
              <a:t> </a:t>
            </a:r>
            <a:r>
              <a:rPr lang="el-GR" sz="1700" dirty="0" err="1"/>
              <a:t>κρίσιν</a:t>
            </a:r>
            <a:r>
              <a:rPr lang="el-GR" sz="1700" dirty="0"/>
              <a:t> </a:t>
            </a:r>
            <a:r>
              <a:rPr lang="el-GR" sz="1700" dirty="0" err="1"/>
              <a:t>καὶ</a:t>
            </a:r>
            <a:r>
              <a:rPr lang="el-GR" sz="1700" dirty="0"/>
              <a:t> </a:t>
            </a:r>
            <a:r>
              <a:rPr lang="el-GR" sz="1700" dirty="0" err="1"/>
              <a:t>τὴν</a:t>
            </a:r>
            <a:r>
              <a:rPr lang="el-GR" sz="1700" dirty="0"/>
              <a:t> </a:t>
            </a:r>
            <a:r>
              <a:rPr lang="el-GR" sz="1700" dirty="0" err="1"/>
              <a:t>ἀναμάρτητον</a:t>
            </a:r>
            <a:r>
              <a:rPr lang="el-GR" sz="1700" dirty="0"/>
              <a:t> </a:t>
            </a:r>
            <a:r>
              <a:rPr lang="el-GR" sz="1700" dirty="0" err="1"/>
              <a:t>ἐπιτακτικὴν</a:t>
            </a:r>
            <a:r>
              <a:rPr lang="el-GR" sz="1700" dirty="0"/>
              <a:t> </a:t>
            </a:r>
            <a:r>
              <a:rPr lang="el-GR" sz="1700" dirty="0" err="1"/>
              <a:t>φρόνησιν</a:t>
            </a:r>
            <a:endParaRPr lang="el-GR" sz="1700" dirty="0"/>
          </a:p>
          <a:p>
            <a:pPr marL="0" indent="0">
              <a:buNone/>
            </a:pPr>
            <a:r>
              <a:rPr lang="el-GR" sz="1700" dirty="0" err="1"/>
              <a:t>ἐν</a:t>
            </a:r>
            <a:r>
              <a:rPr lang="el-GR" sz="1700" dirty="0"/>
              <a:t> </a:t>
            </a:r>
            <a:r>
              <a:rPr lang="el-GR" sz="1700" dirty="0" err="1"/>
              <a:t>ἑαυτῇ</a:t>
            </a:r>
            <a:r>
              <a:rPr lang="el-GR" sz="1700" dirty="0"/>
              <a:t> </a:t>
            </a:r>
            <a:r>
              <a:rPr lang="el-GR" sz="1700" dirty="0" err="1"/>
              <a:t>περιεχούσης</a:t>
            </a:r>
            <a:r>
              <a:rPr lang="el-GR" sz="1700" dirty="0"/>
              <a:t>.</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420908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ΜΕΤΑΦΡΑΣΗ Λ. ΜΠΕΝΑΚΗ ΑΠΌ ΒΙΒΛΙΟ</a:t>
            </a:r>
            <a:endParaRPr lang="el-GR" dirty="0"/>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dirty="0"/>
              <a:t>Αυτά που διαθέτουμε για τη ζωή μας, όπως </a:t>
            </a:r>
            <a:r>
              <a:rPr lang="el-GR" dirty="0" smtClean="0"/>
              <a:t>το σώμα </a:t>
            </a:r>
            <a:r>
              <a:rPr lang="el-GR" dirty="0"/>
              <a:t>μας και όσα συνδέονται μ’ εκείνο, </a:t>
            </a:r>
            <a:r>
              <a:rPr lang="el-GR" dirty="0" smtClean="0"/>
              <a:t>είναι στα </a:t>
            </a:r>
            <a:r>
              <a:rPr lang="el-GR" dirty="0"/>
              <a:t>χέρια μας ως κάποια εργαλεία, που η </a:t>
            </a:r>
            <a:r>
              <a:rPr lang="el-GR" dirty="0" smtClean="0"/>
              <a:t>χρήση τους </a:t>
            </a:r>
            <a:r>
              <a:rPr lang="el-GR" dirty="0"/>
              <a:t>είναι </a:t>
            </a:r>
            <a:r>
              <a:rPr lang="el-GR" dirty="0" smtClean="0"/>
              <a:t>επικίνδυνη και </a:t>
            </a:r>
            <a:r>
              <a:rPr lang="el-GR" dirty="0"/>
              <a:t>φέρνουν </a:t>
            </a:r>
            <a:r>
              <a:rPr lang="el-GR" dirty="0" smtClean="0"/>
              <a:t>μάλιστα το </a:t>
            </a:r>
            <a:r>
              <a:rPr lang="el-GR" dirty="0"/>
              <a:t>αντίθετο αποτέλεσμα πρώτα </a:t>
            </a:r>
            <a:r>
              <a:rPr lang="el-GR" dirty="0" err="1"/>
              <a:t>πρώτα</a:t>
            </a:r>
            <a:r>
              <a:rPr lang="el-GR" dirty="0"/>
              <a:t> σ’ </a:t>
            </a:r>
            <a:r>
              <a:rPr lang="el-GR" dirty="0" smtClean="0"/>
              <a:t>εκείνους που </a:t>
            </a:r>
            <a:r>
              <a:rPr lang="el-GR" dirty="0"/>
              <a:t>δεν τα χρησιμοποιούν σωστά. </a:t>
            </a:r>
            <a:r>
              <a:rPr lang="el-GR" dirty="0" smtClean="0"/>
              <a:t>Πρέπει λοιπόν </a:t>
            </a:r>
            <a:r>
              <a:rPr lang="el-GR" dirty="0"/>
              <a:t>να επιδιώκουμε το σύνολο </a:t>
            </a:r>
            <a:r>
              <a:rPr lang="el-GR" dirty="0" smtClean="0"/>
              <a:t>εκείνο των γνώσεων</a:t>
            </a:r>
            <a:r>
              <a:rPr lang="el-GR" dirty="0"/>
              <a:t>, με τις οποίες θα κάνουμε καλή </a:t>
            </a:r>
            <a:r>
              <a:rPr lang="el-GR" dirty="0" smtClean="0"/>
              <a:t>χρήση όλων </a:t>
            </a:r>
            <a:r>
              <a:rPr lang="el-GR" dirty="0"/>
              <a:t>αυτών των μέσων, να τις </a:t>
            </a:r>
            <a:r>
              <a:rPr lang="el-GR" dirty="0" smtClean="0"/>
              <a:t>αποκτήσουμε και </a:t>
            </a:r>
            <a:r>
              <a:rPr lang="el-GR" dirty="0"/>
              <a:t>να τις χρησιμοποιούμε κατάλληλα. </a:t>
            </a:r>
            <a:r>
              <a:rPr lang="el-GR" dirty="0" smtClean="0"/>
              <a:t>Πρέπει, επομένως, να </a:t>
            </a:r>
            <a:r>
              <a:rPr lang="el-GR" dirty="0"/>
              <a:t>φιλοσοφήσουμε, αν θέλουμε </a:t>
            </a:r>
            <a:r>
              <a:rPr lang="el-GR" dirty="0" smtClean="0"/>
              <a:t>να γίνουμε </a:t>
            </a:r>
            <a:r>
              <a:rPr lang="el-GR" dirty="0"/>
              <a:t>καλοί πολίτες και να ζήσουμε τη </a:t>
            </a:r>
            <a:r>
              <a:rPr lang="el-GR" dirty="0" smtClean="0"/>
              <a:t>ζωή μας </a:t>
            </a:r>
            <a:r>
              <a:rPr lang="el-GR" dirty="0"/>
              <a:t>ωφέλιμα. Κι ακόμη πρέπει να έχουμε υπόψη ότι </a:t>
            </a:r>
            <a:r>
              <a:rPr lang="el-GR" dirty="0" smtClean="0"/>
              <a:t>άλλες είναι οι </a:t>
            </a:r>
            <a:r>
              <a:rPr lang="el-GR" dirty="0"/>
              <a:t>γνώσεις και οι τέχνες που μας </a:t>
            </a:r>
            <a:r>
              <a:rPr lang="el-GR" dirty="0" smtClean="0"/>
              <a:t>προσφέρουν όσα είναι </a:t>
            </a:r>
            <a:r>
              <a:rPr lang="el-GR" dirty="0" err="1" smtClean="0"/>
              <a:t>ώφέλιμα</a:t>
            </a:r>
            <a:r>
              <a:rPr lang="el-GR" dirty="0" smtClean="0"/>
              <a:t> </a:t>
            </a:r>
            <a:r>
              <a:rPr lang="el-GR" dirty="0"/>
              <a:t>στη ζωή μας, </a:t>
            </a:r>
            <a:r>
              <a:rPr lang="el-GR" dirty="0" smtClean="0"/>
              <a:t>κι άλλες εκείνες </a:t>
            </a:r>
            <a:r>
              <a:rPr lang="el-GR" dirty="0"/>
              <a:t>που μας εξασφαλίζουν την </a:t>
            </a:r>
            <a:r>
              <a:rPr lang="el-GR" dirty="0" smtClean="0"/>
              <a:t>καλή χρήση </a:t>
            </a:r>
            <a:r>
              <a:rPr lang="el-GR" dirty="0"/>
              <a:t>αυτών των τεχνών, όπως άλλες είναι </a:t>
            </a:r>
            <a:r>
              <a:rPr lang="el-GR" dirty="0" smtClean="0"/>
              <a:t>οι βοηθητικές </a:t>
            </a:r>
            <a:r>
              <a:rPr lang="el-GR" dirty="0"/>
              <a:t>κι άλλες οι </a:t>
            </a:r>
            <a:r>
              <a:rPr lang="el-GR" dirty="0" smtClean="0"/>
              <a:t>καθοδηγητικές, και σ’ αυτές </a:t>
            </a:r>
            <a:r>
              <a:rPr lang="el-GR" dirty="0"/>
              <a:t>τις τελευταίες, που είναι </a:t>
            </a:r>
            <a:r>
              <a:rPr lang="el-GR" dirty="0" smtClean="0"/>
              <a:t>βέβαια οι ηγεμονικότερες, βρίσκεται </a:t>
            </a:r>
            <a:r>
              <a:rPr lang="el-GR" dirty="0"/>
              <a:t>το αγαθό στην </a:t>
            </a:r>
            <a:r>
              <a:rPr lang="el-GR" dirty="0" smtClean="0"/>
              <a:t>πραγματική του </a:t>
            </a:r>
            <a:r>
              <a:rPr lang="el-GR" dirty="0"/>
              <a:t>σημασία. Αν λοιπόν μόνον η </a:t>
            </a:r>
            <a:r>
              <a:rPr lang="el-GR" dirty="0" smtClean="0"/>
              <a:t>επιστήμη εκείνη, που </a:t>
            </a:r>
            <a:r>
              <a:rPr lang="el-GR" dirty="0"/>
              <a:t>ως οπλισμό της έχει </a:t>
            </a:r>
            <a:r>
              <a:rPr lang="el-GR" dirty="0" smtClean="0"/>
              <a:t>την ορθή κρίση </a:t>
            </a:r>
            <a:r>
              <a:rPr lang="el-GR" dirty="0"/>
              <a:t>και χρησιμοποιεί τη φρόνηση </a:t>
            </a:r>
            <a:r>
              <a:rPr lang="el-GR" dirty="0" smtClean="0"/>
              <a:t>και είναι προικισμένη </a:t>
            </a:r>
            <a:r>
              <a:rPr lang="el-GR" dirty="0"/>
              <a:t>με τη συνολική θεώρηση </a:t>
            </a:r>
            <a:r>
              <a:rPr lang="el-GR" dirty="0" smtClean="0"/>
              <a:t>του αγαθού </a:t>
            </a:r>
            <a:r>
              <a:rPr lang="el-GR" dirty="0"/>
              <a:t>¯κι αυτή είναι η </a:t>
            </a:r>
            <a:r>
              <a:rPr lang="el-GR" dirty="0" smtClean="0"/>
              <a:t>φιλοσοφία ¯ </a:t>
            </a:r>
            <a:r>
              <a:rPr lang="el-GR" dirty="0"/>
              <a:t>μπορεί </a:t>
            </a:r>
            <a:r>
              <a:rPr lang="el-GR" dirty="0" smtClean="0"/>
              <a:t>να επωφελείται </a:t>
            </a:r>
            <a:r>
              <a:rPr lang="el-GR" dirty="0"/>
              <a:t>από όλες τις </a:t>
            </a:r>
            <a:r>
              <a:rPr lang="el-GR" dirty="0" smtClean="0"/>
              <a:t>άλλες και </a:t>
            </a:r>
            <a:r>
              <a:rPr lang="el-GR" dirty="0"/>
              <a:t>να </a:t>
            </a:r>
            <a:r>
              <a:rPr lang="el-GR" dirty="0" smtClean="0"/>
              <a:t>τις κατευθύνει σύμφωνα </a:t>
            </a:r>
            <a:r>
              <a:rPr lang="el-GR" dirty="0"/>
              <a:t>με τη φύση τους, </a:t>
            </a:r>
            <a:r>
              <a:rPr lang="el-GR" dirty="0" smtClean="0"/>
              <a:t>τότε πρέπει με </a:t>
            </a:r>
            <a:r>
              <a:rPr lang="el-GR" dirty="0"/>
              <a:t>κάθε τρόπο να φιλοσοφούμε, </a:t>
            </a:r>
            <a:r>
              <a:rPr lang="el-GR" dirty="0" smtClean="0"/>
              <a:t>γιατί μόνο η </a:t>
            </a:r>
            <a:r>
              <a:rPr lang="el-GR" dirty="0"/>
              <a:t>φιλοσοφία κλείνει μέσα της τη </a:t>
            </a:r>
            <a:r>
              <a:rPr lang="el-GR" dirty="0" smtClean="0"/>
              <a:t>σωστή κρίση </a:t>
            </a:r>
            <a:r>
              <a:rPr lang="el-GR" dirty="0"/>
              <a:t>και τη φρόνηση που κατευθύνει </a:t>
            </a:r>
            <a:r>
              <a:rPr lang="el-GR" dirty="0" smtClean="0"/>
              <a:t>αλάνθαστα τις </a:t>
            </a:r>
            <a:r>
              <a:rPr lang="el-GR" dirty="0"/>
              <a:t>πράξεις μας.</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68571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ΜΕΤΑΦΡΑΣΗ </a:t>
            </a:r>
            <a:r>
              <a:rPr lang="el-GR" dirty="0" smtClean="0"/>
              <a:t>Α. ΠΕΤΡΟΥ ΑΠΌ </a:t>
            </a:r>
            <a:r>
              <a:rPr lang="el-GR" dirty="0"/>
              <a:t>ΒΙΒΛΙΟ</a:t>
            </a: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Τα πράγματα που μας ανήκουν κατά τη </a:t>
            </a:r>
            <a:r>
              <a:rPr lang="el-GR" dirty="0" smtClean="0"/>
              <a:t>διάρκεια της </a:t>
            </a:r>
            <a:r>
              <a:rPr lang="el-GR" dirty="0"/>
              <a:t>ζωής μας, όπως το σώμα και τα σχετικά με </a:t>
            </a:r>
            <a:r>
              <a:rPr lang="el-GR" dirty="0" smtClean="0"/>
              <a:t>το σώμα</a:t>
            </a:r>
            <a:r>
              <a:rPr lang="el-GR" dirty="0"/>
              <a:t>, μας δόθηκαν ως όργανα. Η χρήση </a:t>
            </a:r>
            <a:r>
              <a:rPr lang="el-GR" dirty="0" smtClean="0"/>
              <a:t>τους, ωστόσο</a:t>
            </a:r>
            <a:r>
              <a:rPr lang="el-GR" dirty="0"/>
              <a:t>, σε κάποιους μπορεί να καταστεί </a:t>
            </a:r>
            <a:r>
              <a:rPr lang="el-GR" dirty="0" smtClean="0"/>
              <a:t>επικίνδυνη, όταν </a:t>
            </a:r>
            <a:r>
              <a:rPr lang="el-GR" dirty="0"/>
              <a:t>χρησιμοποιηθούν με τρόπο </a:t>
            </a:r>
            <a:r>
              <a:rPr lang="el-GR" dirty="0" smtClean="0"/>
              <a:t>εσφαλμένο. Πρέπει</a:t>
            </a:r>
            <a:r>
              <a:rPr lang="el-GR" dirty="0"/>
              <a:t>, λοιπόν, να επιθυμούμε να </a:t>
            </a:r>
            <a:r>
              <a:rPr lang="el-GR" dirty="0" smtClean="0"/>
              <a:t>αποκτήσουμε την </a:t>
            </a:r>
            <a:r>
              <a:rPr lang="el-GR" dirty="0"/>
              <a:t>επιστήμη αυτή, και να την </a:t>
            </a:r>
            <a:r>
              <a:rPr lang="el-GR" dirty="0" smtClean="0"/>
              <a:t>χρησιμοποιούμε σωστά</a:t>
            </a:r>
            <a:r>
              <a:rPr lang="el-GR" dirty="0"/>
              <a:t>, ούτως ώστε να μπορούμε να </a:t>
            </a:r>
            <a:r>
              <a:rPr lang="el-GR" dirty="0" smtClean="0"/>
              <a:t>χρησιμοποιούμε όλα </a:t>
            </a:r>
            <a:r>
              <a:rPr lang="el-GR" dirty="0"/>
              <a:t>αυτά τα εργαλεία με τρόπο </a:t>
            </a:r>
            <a:r>
              <a:rPr lang="el-GR" dirty="0" smtClean="0"/>
              <a:t>εποικοδομητικό. Άρα</a:t>
            </a:r>
            <a:r>
              <a:rPr lang="el-GR" dirty="0"/>
              <a:t>, πρέπει να φιλοσοφούμε, </a:t>
            </a:r>
            <a:r>
              <a:rPr lang="el-GR" dirty="0" smtClean="0"/>
              <a:t>εάν θέλουμε </a:t>
            </a:r>
            <a:r>
              <a:rPr lang="el-GR" dirty="0"/>
              <a:t>να είμαστε καλοί πολίτες και να ζήσουμε ωφέλιμα. Ακόμα, υπάρχουν κάποιες επιστήμες που </a:t>
            </a:r>
            <a:r>
              <a:rPr lang="el-GR" dirty="0" smtClean="0"/>
              <a:t>κάνουν τα </a:t>
            </a:r>
            <a:r>
              <a:rPr lang="el-GR" dirty="0"/>
              <a:t>καθημερινά ζητήματα να λειτουργούν με </a:t>
            </a:r>
            <a:r>
              <a:rPr lang="el-GR" dirty="0" smtClean="0"/>
              <a:t>πλεονεκτικό για </a:t>
            </a:r>
            <a:r>
              <a:rPr lang="el-GR" dirty="0"/>
              <a:t>εμάς τρόπο, άλλες που δείχνουν </a:t>
            </a:r>
            <a:r>
              <a:rPr lang="el-GR" dirty="0" smtClean="0"/>
              <a:t>τον τρόπο </a:t>
            </a:r>
            <a:r>
              <a:rPr lang="el-GR" dirty="0"/>
              <a:t>χρήσης τους, άλλες πάλι που </a:t>
            </a:r>
            <a:r>
              <a:rPr lang="el-GR" dirty="0" smtClean="0"/>
              <a:t>δείχνουν τον </a:t>
            </a:r>
            <a:r>
              <a:rPr lang="el-GR" dirty="0"/>
              <a:t>τρόπο με τον οποίο πρέπει να τις </a:t>
            </a:r>
            <a:r>
              <a:rPr lang="el-GR" dirty="0" smtClean="0"/>
              <a:t>υπηρετούμε, και </a:t>
            </a:r>
            <a:r>
              <a:rPr lang="el-GR" dirty="0"/>
              <a:t>άλλες πιο σημαντικές, από τις </a:t>
            </a:r>
            <a:r>
              <a:rPr lang="el-GR" dirty="0" smtClean="0"/>
              <a:t>οποίες οι </a:t>
            </a:r>
            <a:r>
              <a:rPr lang="el-GR" dirty="0"/>
              <a:t>σημαντικότερες είναι εκείνες που μας </a:t>
            </a:r>
            <a:r>
              <a:rPr lang="el-GR" dirty="0" smtClean="0"/>
              <a:t>δείχνουν το </a:t>
            </a:r>
            <a:r>
              <a:rPr lang="el-GR" dirty="0"/>
              <a:t>κυρίως αγαθό. Εάν τώρα η επιστήμη </a:t>
            </a:r>
            <a:r>
              <a:rPr lang="el-GR" dirty="0" smtClean="0"/>
              <a:t>που μπορεί από </a:t>
            </a:r>
            <a:r>
              <a:rPr lang="el-GR" dirty="0"/>
              <a:t>μόνη της να κρίνει ορθά, να </a:t>
            </a:r>
            <a:r>
              <a:rPr lang="el-GR" dirty="0" smtClean="0"/>
              <a:t>χρησιμοποιεί τον </a:t>
            </a:r>
            <a:r>
              <a:rPr lang="el-GR" dirty="0"/>
              <a:t>λόγο και να θεωρεί ολόκληρο </a:t>
            </a:r>
            <a:r>
              <a:rPr lang="el-GR" dirty="0" smtClean="0"/>
              <a:t>το αγαθό ¯αυτή </a:t>
            </a:r>
            <a:r>
              <a:rPr lang="el-GR" dirty="0"/>
              <a:t>είναι η φιλοσοφία¯ μπορεί να </a:t>
            </a:r>
            <a:r>
              <a:rPr lang="el-GR" dirty="0" smtClean="0"/>
              <a:t>χρησιμοποιεί όλα </a:t>
            </a:r>
            <a:r>
              <a:rPr lang="el-GR" dirty="0"/>
              <a:t>τα πράγματα και να </a:t>
            </a:r>
            <a:r>
              <a:rPr lang="el-GR" dirty="0" smtClean="0"/>
              <a:t>κυβερνά σύμφωνα με </a:t>
            </a:r>
            <a:r>
              <a:rPr lang="el-GR" dirty="0"/>
              <a:t>τη φύση, τότε πρέπει να </a:t>
            </a:r>
            <a:r>
              <a:rPr lang="el-GR" dirty="0" smtClean="0"/>
              <a:t>φιλοσοφούμε με </a:t>
            </a:r>
            <a:r>
              <a:rPr lang="el-GR" dirty="0"/>
              <a:t>κάθε τρόπο, διότι η φιλοσοφία </a:t>
            </a:r>
            <a:r>
              <a:rPr lang="el-GR" dirty="0" smtClean="0"/>
              <a:t>εμπεριέχει την ορθή </a:t>
            </a:r>
            <a:r>
              <a:rPr lang="el-GR" dirty="0"/>
              <a:t>κρίση και την αναμάρτητη και </a:t>
            </a:r>
            <a:r>
              <a:rPr lang="el-GR" dirty="0" smtClean="0"/>
              <a:t>επιτακτική φρόνηση</a:t>
            </a:r>
            <a:r>
              <a:rPr lang="el-GR" dirty="0"/>
              <a:t>.</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723441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ΣΧΟΛΙΑ ΒΙΒΛΙΟΥ</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i="1" dirty="0"/>
              <a:t>βίος</a:t>
            </a:r>
            <a:r>
              <a:rPr lang="el-GR" dirty="0"/>
              <a:t>: Η λέξη δεν είναι πάντα απολύτως ταυτόσημη με τη λέξη </a:t>
            </a:r>
            <a:r>
              <a:rPr lang="el-GR" dirty="0" smtClean="0"/>
              <a:t>ζωή. Συχνά</a:t>
            </a:r>
            <a:r>
              <a:rPr lang="el-GR" dirty="0"/>
              <a:t> </a:t>
            </a:r>
            <a:r>
              <a:rPr lang="el-GR" dirty="0" smtClean="0"/>
              <a:t>με </a:t>
            </a:r>
            <a:r>
              <a:rPr lang="el-GR" dirty="0"/>
              <a:t>τον </a:t>
            </a:r>
            <a:r>
              <a:rPr lang="el-GR" i="1" dirty="0" err="1"/>
              <a:t>βίον</a:t>
            </a:r>
            <a:r>
              <a:rPr lang="el-GR" i="1" dirty="0"/>
              <a:t> </a:t>
            </a:r>
            <a:r>
              <a:rPr lang="el-GR" dirty="0"/>
              <a:t>δίνεται έμφαση στον τρόπο της ζωής, στην κατάσταση </a:t>
            </a:r>
            <a:r>
              <a:rPr lang="el-GR" dirty="0" smtClean="0"/>
              <a:t>της ζωής</a:t>
            </a:r>
            <a:r>
              <a:rPr lang="el-GR" dirty="0"/>
              <a:t>, στο πώς βιώνει ο άνθρωπος τη ζωή. Έτσι, ενώ η ζωή αποτελεί για </a:t>
            </a:r>
            <a:r>
              <a:rPr lang="el-GR" dirty="0" smtClean="0"/>
              <a:t>τον άνθρωπο </a:t>
            </a:r>
            <a:r>
              <a:rPr lang="el-GR" dirty="0"/>
              <a:t>ένα υπαρκτικό δεδομένο, ο βίος του υπόκειται σε διερώτηση, </a:t>
            </a:r>
            <a:r>
              <a:rPr lang="el-GR" dirty="0" smtClean="0"/>
              <a:t>διαμόρφωση και επιλογή. Η </a:t>
            </a:r>
            <a:r>
              <a:rPr lang="el-GR" dirty="0"/>
              <a:t>ζωή είναι μία, αλλά οι επιλέξιμοι </a:t>
            </a:r>
            <a:r>
              <a:rPr lang="el-GR" i="1" dirty="0"/>
              <a:t>βίοι </a:t>
            </a:r>
            <a:r>
              <a:rPr lang="el-GR" dirty="0"/>
              <a:t>πολλοί. </a:t>
            </a:r>
            <a:r>
              <a:rPr lang="el-GR" dirty="0" smtClean="0"/>
              <a:t>Κατά προέκταση, ο ανθρώπινος βίος</a:t>
            </a:r>
            <a:r>
              <a:rPr lang="el-GR" dirty="0"/>
              <a:t>, ατομικός και συλλογικός, γίνεται </a:t>
            </a:r>
            <a:r>
              <a:rPr lang="el-GR" dirty="0" smtClean="0"/>
              <a:t>αντικείμενο φιλοσοφικής</a:t>
            </a:r>
            <a:r>
              <a:rPr lang="el-GR" dirty="0"/>
              <a:t> </a:t>
            </a:r>
            <a:r>
              <a:rPr lang="el-GR" dirty="0" smtClean="0"/>
              <a:t>μελέτης. Και </a:t>
            </a:r>
            <a:r>
              <a:rPr lang="el-GR" dirty="0"/>
              <a:t>η </a:t>
            </a:r>
            <a:r>
              <a:rPr lang="el-GR" dirty="0" smtClean="0"/>
              <a:t>φιλοσοφία ορίζεται </a:t>
            </a:r>
            <a:r>
              <a:rPr lang="el-GR" dirty="0"/>
              <a:t>ως τέχνη του </a:t>
            </a:r>
            <a:r>
              <a:rPr lang="el-GR" dirty="0" smtClean="0"/>
              <a:t>βίου.</a:t>
            </a:r>
          </a:p>
          <a:p>
            <a:r>
              <a:rPr lang="el-GR" i="1" dirty="0" smtClean="0"/>
              <a:t>πολιτεύομαι</a:t>
            </a:r>
            <a:r>
              <a:rPr lang="el-GR" dirty="0"/>
              <a:t>: Στην κύρια σημασία του το ουσιαστικό </a:t>
            </a:r>
            <a:r>
              <a:rPr lang="el-GR" i="1" dirty="0"/>
              <a:t>πολιτεία </a:t>
            </a:r>
            <a:r>
              <a:rPr lang="el-GR" dirty="0"/>
              <a:t>δηλώνει τον τρόπο ζωής μέσα </a:t>
            </a:r>
            <a:r>
              <a:rPr lang="el-GR" dirty="0" smtClean="0"/>
              <a:t>στην πόλη</a:t>
            </a:r>
            <a:r>
              <a:rPr lang="el-GR" dirty="0"/>
              <a:t>, ενώ το ρήμα </a:t>
            </a:r>
            <a:r>
              <a:rPr lang="el-GR" i="1" dirty="0"/>
              <a:t>πολιτεύομαι </a:t>
            </a:r>
            <a:r>
              <a:rPr lang="el-GR" dirty="0"/>
              <a:t>σημαίνει τη σχέση του ελεύθερου πολίτη με την κοινωνία στην οποία ζει, </a:t>
            </a:r>
            <a:r>
              <a:rPr lang="el-GR" dirty="0" smtClean="0"/>
              <a:t>τον τρόπο </a:t>
            </a:r>
            <a:r>
              <a:rPr lang="el-GR" dirty="0"/>
              <a:t>με τον οποίο αυτός εντάσσεται στη δημόσια ζωή.</a:t>
            </a:r>
          </a:p>
          <a:p>
            <a:r>
              <a:rPr lang="el-GR" i="1" dirty="0"/>
              <a:t>κυρίως </a:t>
            </a:r>
            <a:r>
              <a:rPr lang="el-GR" i="1" dirty="0" err="1"/>
              <a:t>ἀγαθόν</a:t>
            </a:r>
            <a:r>
              <a:rPr lang="el-GR" i="1" dirty="0"/>
              <a:t> / </a:t>
            </a:r>
            <a:r>
              <a:rPr lang="el-GR" i="1" dirty="0" err="1"/>
              <a:t>ὅλον</a:t>
            </a:r>
            <a:r>
              <a:rPr lang="el-GR" i="1" dirty="0"/>
              <a:t> </a:t>
            </a:r>
            <a:r>
              <a:rPr lang="el-GR" i="1" dirty="0" err="1"/>
              <a:t>ἀγαθόν</a:t>
            </a:r>
            <a:r>
              <a:rPr lang="el-GR" dirty="0"/>
              <a:t>: Ο Αριστοτέλης ορίζει το </a:t>
            </a:r>
            <a:r>
              <a:rPr lang="el-GR" i="1" dirty="0" err="1"/>
              <a:t>ἀγαθὸν</a:t>
            </a:r>
            <a:r>
              <a:rPr lang="el-GR" i="1" dirty="0"/>
              <a:t> </a:t>
            </a:r>
            <a:r>
              <a:rPr lang="el-GR" dirty="0"/>
              <a:t>ως το τέλος, τον σκοπό μιας </a:t>
            </a:r>
            <a:r>
              <a:rPr lang="el-GR" dirty="0" smtClean="0"/>
              <a:t>σειράς ανθρώπινων </a:t>
            </a:r>
            <a:r>
              <a:rPr lang="el-GR" dirty="0"/>
              <a:t>πράξεων: </a:t>
            </a:r>
            <a:r>
              <a:rPr lang="el-GR" i="1" dirty="0" err="1"/>
              <a:t>ὥστε</a:t>
            </a:r>
            <a:r>
              <a:rPr lang="el-GR" i="1" dirty="0"/>
              <a:t> </a:t>
            </a:r>
            <a:r>
              <a:rPr lang="el-GR" i="1" dirty="0" err="1"/>
              <a:t>τοῦτ΄</a:t>
            </a:r>
            <a:r>
              <a:rPr lang="el-GR" i="1" dirty="0"/>
              <a:t> </a:t>
            </a:r>
            <a:r>
              <a:rPr lang="el-GR" i="1" dirty="0" err="1"/>
              <a:t>ἂν</a:t>
            </a:r>
            <a:r>
              <a:rPr lang="el-GR" i="1" dirty="0"/>
              <a:t> </a:t>
            </a:r>
            <a:r>
              <a:rPr lang="el-GR" i="1" dirty="0" err="1"/>
              <a:t>εἴη</a:t>
            </a:r>
            <a:r>
              <a:rPr lang="el-GR" i="1" dirty="0"/>
              <a:t> </a:t>
            </a:r>
            <a:r>
              <a:rPr lang="el-GR" i="1" dirty="0" err="1"/>
              <a:t>αὐτὸ</a:t>
            </a:r>
            <a:r>
              <a:rPr lang="el-GR" i="1" dirty="0"/>
              <a:t> </a:t>
            </a:r>
            <a:r>
              <a:rPr lang="el-GR" i="1" dirty="0" err="1"/>
              <a:t>τὸ</a:t>
            </a:r>
            <a:r>
              <a:rPr lang="el-GR" i="1" dirty="0"/>
              <a:t> </a:t>
            </a:r>
            <a:r>
              <a:rPr lang="el-GR" i="1" dirty="0" err="1"/>
              <a:t>ἀγαθὸν</a:t>
            </a:r>
            <a:r>
              <a:rPr lang="el-GR" i="1" dirty="0"/>
              <a:t> </a:t>
            </a:r>
            <a:r>
              <a:rPr lang="el-GR" i="1" dirty="0" err="1"/>
              <a:t>τὸ</a:t>
            </a:r>
            <a:r>
              <a:rPr lang="el-GR" i="1" dirty="0"/>
              <a:t> </a:t>
            </a:r>
            <a:r>
              <a:rPr lang="el-GR" i="1" dirty="0" err="1"/>
              <a:t>τέλος</a:t>
            </a:r>
            <a:r>
              <a:rPr lang="el-GR" i="1" dirty="0"/>
              <a:t> </a:t>
            </a:r>
            <a:r>
              <a:rPr lang="el-GR" i="1" dirty="0" err="1"/>
              <a:t>τῶν</a:t>
            </a:r>
            <a:r>
              <a:rPr lang="el-GR" i="1" dirty="0"/>
              <a:t> </a:t>
            </a:r>
            <a:r>
              <a:rPr lang="el-GR" i="1" dirty="0" err="1"/>
              <a:t>ἀνθρώπῳ</a:t>
            </a:r>
            <a:r>
              <a:rPr lang="el-GR" i="1" dirty="0"/>
              <a:t> </a:t>
            </a:r>
            <a:r>
              <a:rPr lang="el-GR" i="1" dirty="0" err="1"/>
              <a:t>πρακτῶν</a:t>
            </a:r>
            <a:r>
              <a:rPr lang="el-GR" i="1" dirty="0"/>
              <a:t> </a:t>
            </a:r>
            <a:r>
              <a:rPr lang="el-GR" dirty="0"/>
              <a:t>(</a:t>
            </a:r>
            <a:r>
              <a:rPr lang="el-GR" i="1" dirty="0" err="1"/>
              <a:t>Ἠθικὰ</a:t>
            </a:r>
            <a:r>
              <a:rPr lang="el-GR" i="1" dirty="0"/>
              <a:t> </a:t>
            </a:r>
            <a:r>
              <a:rPr lang="el-GR" i="1" dirty="0" err="1" smtClean="0"/>
              <a:t>Εὐδήμια</a:t>
            </a:r>
            <a:r>
              <a:rPr lang="el-GR" i="1" dirty="0"/>
              <a:t> </a:t>
            </a:r>
            <a:r>
              <a:rPr lang="el-GR" dirty="0" smtClean="0"/>
              <a:t>1218b11-12). Κυριολεκτικό και ολικό </a:t>
            </a:r>
            <a:r>
              <a:rPr lang="el-GR" i="1" dirty="0" err="1" smtClean="0"/>
              <a:t>ἀγαθὸν</a:t>
            </a:r>
            <a:r>
              <a:rPr lang="el-GR" i="1" dirty="0" smtClean="0"/>
              <a:t> </a:t>
            </a:r>
            <a:r>
              <a:rPr lang="el-GR" dirty="0" smtClean="0"/>
              <a:t>είναι εκείνο που δεν αποτελεί μέσο για την επίτευξη ενός επόμενου</a:t>
            </a:r>
            <a:r>
              <a:rPr lang="el-GR" dirty="0"/>
              <a:t> </a:t>
            </a:r>
            <a:r>
              <a:rPr lang="el-GR" dirty="0" smtClean="0"/>
              <a:t>σκοπού</a:t>
            </a:r>
            <a:r>
              <a:rPr lang="el-GR" dirty="0"/>
              <a:t>, αλλά είναι ο απώτατος σκοπός και η τελική κατάληξη του ανθρώπινου βίου. Κατά τον </a:t>
            </a:r>
            <a:r>
              <a:rPr lang="el-GR" dirty="0" smtClean="0"/>
              <a:t>Αριστοτέλη το </a:t>
            </a:r>
            <a:r>
              <a:rPr lang="el-GR" dirty="0"/>
              <a:t>κατεξοχήν </a:t>
            </a:r>
            <a:r>
              <a:rPr lang="el-GR" i="1" dirty="0" err="1"/>
              <a:t>ἀγαθὸν</a:t>
            </a:r>
            <a:r>
              <a:rPr lang="el-GR" i="1" dirty="0"/>
              <a:t> </a:t>
            </a:r>
            <a:r>
              <a:rPr lang="el-GR" dirty="0"/>
              <a:t>είναι η ευδαιμονία: </a:t>
            </a:r>
            <a:r>
              <a:rPr lang="el-GR" i="1" dirty="0" err="1"/>
              <a:t>ζωὴ</a:t>
            </a:r>
            <a:r>
              <a:rPr lang="el-GR" i="1" dirty="0"/>
              <a:t> </a:t>
            </a:r>
            <a:r>
              <a:rPr lang="el-GR" i="1" dirty="0" err="1"/>
              <a:t>σπουδαία</a:t>
            </a:r>
            <a:r>
              <a:rPr lang="el-GR" i="1" dirty="0"/>
              <a:t>. </a:t>
            </a:r>
            <a:r>
              <a:rPr lang="el-GR" i="1" dirty="0" err="1"/>
              <a:t>Τοῦτ΄</a:t>
            </a:r>
            <a:r>
              <a:rPr lang="el-GR" i="1" dirty="0"/>
              <a:t> </a:t>
            </a:r>
            <a:r>
              <a:rPr lang="el-GR" i="1" dirty="0" err="1"/>
              <a:t>ἄρα</a:t>
            </a:r>
            <a:r>
              <a:rPr lang="el-GR" i="1" dirty="0"/>
              <a:t> </a:t>
            </a:r>
            <a:r>
              <a:rPr lang="el-GR" i="1" dirty="0" err="1"/>
              <a:t>ἐστὶ</a:t>
            </a:r>
            <a:r>
              <a:rPr lang="el-GR" i="1" dirty="0"/>
              <a:t> </a:t>
            </a:r>
            <a:r>
              <a:rPr lang="el-GR" i="1" dirty="0" err="1"/>
              <a:t>τὸ</a:t>
            </a:r>
            <a:r>
              <a:rPr lang="el-GR" i="1" dirty="0"/>
              <a:t> </a:t>
            </a:r>
            <a:r>
              <a:rPr lang="el-GR" i="1" dirty="0" err="1"/>
              <a:t>τέλεον</a:t>
            </a:r>
            <a:r>
              <a:rPr lang="el-GR" i="1" dirty="0"/>
              <a:t> </a:t>
            </a:r>
            <a:r>
              <a:rPr lang="el-GR" i="1" dirty="0" err="1"/>
              <a:t>ἀγαθόν͵</a:t>
            </a:r>
            <a:r>
              <a:rPr lang="el-GR" i="1" dirty="0"/>
              <a:t> </a:t>
            </a:r>
            <a:r>
              <a:rPr lang="el-GR" i="1" dirty="0" err="1"/>
              <a:t>ὅπερ</a:t>
            </a:r>
            <a:r>
              <a:rPr lang="el-GR" i="1" dirty="0"/>
              <a:t> </a:t>
            </a:r>
            <a:r>
              <a:rPr lang="el-GR" i="1" dirty="0" err="1" smtClean="0"/>
              <a:t>ἦν</a:t>
            </a:r>
            <a:r>
              <a:rPr lang="el-GR" i="1" dirty="0"/>
              <a:t> </a:t>
            </a:r>
            <a:r>
              <a:rPr lang="el-GR" i="1" dirty="0" smtClean="0"/>
              <a:t>ἡ </a:t>
            </a:r>
            <a:r>
              <a:rPr lang="el-GR" i="1" dirty="0" err="1"/>
              <a:t>εὐδαιμονία</a:t>
            </a:r>
            <a:r>
              <a:rPr lang="el-GR" i="1" dirty="0"/>
              <a:t> </a:t>
            </a:r>
            <a:r>
              <a:rPr lang="el-GR" dirty="0"/>
              <a:t>(</a:t>
            </a:r>
            <a:r>
              <a:rPr lang="el-GR" i="1" dirty="0" err="1"/>
              <a:t>Ἠθικὰ</a:t>
            </a:r>
            <a:r>
              <a:rPr lang="el-GR" i="1" dirty="0"/>
              <a:t> </a:t>
            </a:r>
            <a:r>
              <a:rPr lang="el-GR" i="1" dirty="0" err="1"/>
              <a:t>Εὐδήμια</a:t>
            </a:r>
            <a:r>
              <a:rPr lang="el-GR" i="1" dirty="0"/>
              <a:t> </a:t>
            </a:r>
            <a:r>
              <a:rPr lang="el-GR" dirty="0"/>
              <a:t>1219</a:t>
            </a:r>
            <a:r>
              <a:rPr lang="en-US" dirty="0"/>
              <a:t>a27-28).</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409982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ΠΡΟΤΡΕΠΤΙΚΟΣ ΠΡΟΣ ΘΕΜΙΣΩΝΑ</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Ο Προτρεπτικός </a:t>
            </a:r>
            <a:r>
              <a:rPr lang="el-GR" dirty="0"/>
              <a:t>ή Προς </a:t>
            </a:r>
            <a:r>
              <a:rPr lang="el-GR" dirty="0" err="1"/>
              <a:t>Θεμίσωνα</a:t>
            </a:r>
            <a:r>
              <a:rPr lang="el-GR" dirty="0"/>
              <a:t> </a:t>
            </a:r>
            <a:r>
              <a:rPr lang="el-GR" dirty="0" smtClean="0"/>
              <a:t>εντάσσεται στα πρώιμα φιλοσοφικά έργα </a:t>
            </a:r>
            <a:r>
              <a:rPr lang="el-GR" dirty="0"/>
              <a:t>του Αριστοτέλη (</a:t>
            </a:r>
            <a:r>
              <a:rPr lang="el-GR" dirty="0" smtClean="0"/>
              <a:t>πριν από το </a:t>
            </a:r>
            <a:r>
              <a:rPr lang="el-GR" dirty="0"/>
              <a:t>351 </a:t>
            </a:r>
            <a:r>
              <a:rPr lang="el-GR" dirty="0" err="1"/>
              <a:t>π.Χ</a:t>
            </a:r>
            <a:r>
              <a:rPr lang="el-GR" dirty="0" err="1" smtClean="0"/>
              <a:t>.</a:t>
            </a:r>
            <a:r>
              <a:rPr lang="el-GR" dirty="0" smtClean="0"/>
              <a:t>) </a:t>
            </a:r>
            <a:r>
              <a:rPr lang="el-GR" dirty="0"/>
              <a:t>και έχει </a:t>
            </a:r>
            <a:r>
              <a:rPr lang="el-GR" dirty="0" smtClean="0"/>
              <a:t>διπλή σκοπιμότητα:</a:t>
            </a:r>
            <a:endParaRPr lang="el-GR" dirty="0"/>
          </a:p>
          <a:p>
            <a:r>
              <a:rPr lang="el-GR" dirty="0"/>
              <a:t>α) </a:t>
            </a:r>
            <a:r>
              <a:rPr lang="el-GR" dirty="0" smtClean="0"/>
              <a:t>τη συμβουλή προς τον </a:t>
            </a:r>
            <a:r>
              <a:rPr lang="el-GR" dirty="0" err="1" smtClean="0"/>
              <a:t>Θεμίσωνα</a:t>
            </a:r>
            <a:r>
              <a:rPr lang="el-GR" dirty="0" smtClean="0"/>
              <a:t>, ο οποίος ήταν ένας Κύπριος βασιλιάς, για ενασχόληση με </a:t>
            </a:r>
            <a:r>
              <a:rPr lang="el-GR" dirty="0"/>
              <a:t>τη φιλοσοφία </a:t>
            </a:r>
            <a:r>
              <a:rPr lang="el-GR" dirty="0" smtClean="0"/>
              <a:t>έτσι ώστε να βρει την ευδαιμονία, παραπέμποντας στον </a:t>
            </a:r>
            <a:r>
              <a:rPr lang="el-GR" dirty="0"/>
              <a:t>πλατωνικό </a:t>
            </a:r>
            <a:r>
              <a:rPr lang="el-GR" dirty="0" smtClean="0"/>
              <a:t> φιλόσοφο βασιλιά.</a:t>
            </a:r>
            <a:endParaRPr lang="el-GR" dirty="0"/>
          </a:p>
          <a:p>
            <a:r>
              <a:rPr lang="el-GR" dirty="0"/>
              <a:t>β) </a:t>
            </a:r>
            <a:r>
              <a:rPr lang="el-GR" dirty="0" smtClean="0"/>
              <a:t>την απάντηση στον λόγο </a:t>
            </a:r>
            <a:r>
              <a:rPr lang="el-GR" dirty="0"/>
              <a:t>«Περί </a:t>
            </a:r>
            <a:r>
              <a:rPr lang="el-GR" dirty="0" err="1"/>
              <a:t>Αντιδόσεως</a:t>
            </a:r>
            <a:r>
              <a:rPr lang="el-GR" dirty="0"/>
              <a:t>» </a:t>
            </a:r>
            <a:r>
              <a:rPr lang="el-GR" dirty="0" smtClean="0"/>
              <a:t>του </a:t>
            </a:r>
            <a:r>
              <a:rPr lang="el-GR" dirty="0"/>
              <a:t>Ισοκράτη, </a:t>
            </a:r>
            <a:r>
              <a:rPr lang="el-GR" dirty="0" smtClean="0"/>
              <a:t>στον οποίο ο </a:t>
            </a:r>
            <a:r>
              <a:rPr lang="el-GR" dirty="0"/>
              <a:t>ρήτορας ασκεί </a:t>
            </a:r>
            <a:r>
              <a:rPr lang="el-GR" dirty="0" smtClean="0"/>
              <a:t>δριμεία κριτική στον </a:t>
            </a:r>
            <a:r>
              <a:rPr lang="el-GR" dirty="0"/>
              <a:t>Πλάτωνα και </a:t>
            </a:r>
            <a:r>
              <a:rPr lang="el-GR" dirty="0" smtClean="0"/>
              <a:t>στην Ακαδημία του, ισχυριζόμενος ότι η ρητορική έχει παιδευτική αξία, αφού βασίζεται </a:t>
            </a:r>
            <a:r>
              <a:rPr lang="el-GR" dirty="0"/>
              <a:t>στην </a:t>
            </a:r>
            <a:r>
              <a:rPr lang="el-GR" dirty="0" smtClean="0"/>
              <a:t>πραγματικότητα. Παράλληλα, χαρακτηρίζει το εκπαιδευτικό πρόγραμμα της Ακαδημίας ως μη χρήσιμο που αναλώνεται σε θεωρητικές αναλύσεις.</a:t>
            </a:r>
            <a:endParaRPr lang="el-GR" dirty="0"/>
          </a:p>
          <a:p>
            <a:r>
              <a:rPr lang="el-GR" dirty="0"/>
              <a:t>Ο </a:t>
            </a:r>
            <a:r>
              <a:rPr lang="el-GR" dirty="0" err="1" smtClean="0"/>
              <a:t>Σταγειρίτης</a:t>
            </a:r>
            <a:r>
              <a:rPr lang="el-GR" dirty="0" smtClean="0"/>
              <a:t> με τη σειρά του μάχεται υπέρ της φιλοσοφίας </a:t>
            </a:r>
            <a:r>
              <a:rPr lang="el-GR" dirty="0"/>
              <a:t>και </a:t>
            </a:r>
            <a:r>
              <a:rPr lang="el-GR" dirty="0" smtClean="0"/>
              <a:t>απορρίπτει την πρακτική σκοπιμότητα με την οποία τη συνδέει </a:t>
            </a:r>
            <a:r>
              <a:rPr lang="el-GR" dirty="0"/>
              <a:t>ο Ισοκράτης. </a:t>
            </a:r>
            <a:r>
              <a:rPr lang="el-GR" dirty="0" smtClean="0"/>
              <a:t>Ο Αριστοτέλης θεωρεί τη φιλοσοφία ως φιλοσοφικό </a:t>
            </a:r>
            <a:r>
              <a:rPr lang="el-GR" dirty="0"/>
              <a:t>τρόπο </a:t>
            </a:r>
            <a:r>
              <a:rPr lang="el-GR" dirty="0" smtClean="0"/>
              <a:t>σκέψης γενικότερα. Πιστεύει πως κάθε άνθρωπος πρέπει να διερευνά και να ελέγχει τη ζωή του αποσκοπώντας στη γνώση του εαυτού, την αυτογνωσία, το «</a:t>
            </a:r>
            <a:r>
              <a:rPr lang="el-GR" dirty="0" err="1" smtClean="0"/>
              <a:t>γνῶθι</a:t>
            </a:r>
            <a:r>
              <a:rPr lang="el-GR" dirty="0" smtClean="0"/>
              <a:t> </a:t>
            </a:r>
            <a:r>
              <a:rPr lang="el-GR" dirty="0" err="1" smtClean="0"/>
              <a:t>σαὐτόν</a:t>
            </a:r>
            <a:r>
              <a:rPr lang="el-GR" dirty="0" smtClean="0"/>
              <a:t>» για να οδηγηθεί στην ευδαιμονία. </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832265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dirty="0" smtClean="0"/>
              <a:t>1</a:t>
            </a:r>
            <a:r>
              <a:rPr lang="el-GR" sz="4000" baseline="30000" dirty="0" smtClean="0"/>
              <a:t>ο</a:t>
            </a:r>
            <a:r>
              <a:rPr lang="el-GR" sz="4000" dirty="0" smtClean="0"/>
              <a:t> επιχείρημα (πρόκειται για επαγωγικό συλλογισμό)</a:t>
            </a:r>
            <a:endParaRPr lang="el-GR" sz="4000" dirty="0"/>
          </a:p>
        </p:txBody>
      </p:sp>
      <p:sp>
        <p:nvSpPr>
          <p:cNvPr id="3" name="Θέση περιεχομένου 2"/>
          <p:cNvSpPr>
            <a:spLocks noGrp="1"/>
          </p:cNvSpPr>
          <p:nvPr>
            <p:ph idx="1"/>
          </p:nvPr>
        </p:nvSpPr>
        <p:spPr/>
        <p:txBody>
          <a:bodyPr>
            <a:normAutofit lnSpcReduction="10000"/>
          </a:bodyPr>
          <a:lstStyle/>
          <a:p>
            <a:r>
              <a:rPr lang="el-GR" dirty="0" smtClean="0"/>
              <a:t>Όλα όσα έχουμε στη ζωή (π.χ. σώμα και τα σχετιζόμενα με αυτό) είναι εργαλεία και μπορούμε να τα χρησιμοποιήσουμε με διττό τρόπο, ωφέλιμο ή βλαβερό.</a:t>
            </a:r>
          </a:p>
          <a:p>
            <a:r>
              <a:rPr lang="el-GR" dirty="0" smtClean="0"/>
              <a:t>Αν τα χρησιμοποιήσουμε με λανθασμένο τρόπο θα έχουμε επιβλαβείς συνέπειες.</a:t>
            </a:r>
          </a:p>
          <a:p>
            <a:r>
              <a:rPr lang="el-GR" dirty="0" smtClean="0"/>
              <a:t>Για να τα χρησιμοποιήσουμε με τον σωστό τρόπο θα βασιστούμε στην επιστήμη της φιλοσοφίας, η οποία  θα μας βοηθήσει να γίνουμε καλοί πολίτες αλλά και να διάγουμε καλή ιδιωτική ζωή.</a:t>
            </a:r>
          </a:p>
          <a:p>
            <a:r>
              <a:rPr lang="el-GR" dirty="0" smtClean="0"/>
              <a:t>Πρέπει να φιλοσοφούμε, λοιπόν, για να έχουμε τα ανωτέρω επιθυμητά αποτελέσματα.</a:t>
            </a: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941542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dirty="0" smtClean="0"/>
              <a:t>2</a:t>
            </a:r>
            <a:r>
              <a:rPr lang="el-GR" sz="4000" baseline="30000" dirty="0" smtClean="0"/>
              <a:t>ο</a:t>
            </a:r>
            <a:r>
              <a:rPr lang="el-GR" sz="4000" dirty="0" smtClean="0"/>
              <a:t> επιχείρημα </a:t>
            </a:r>
            <a:r>
              <a:rPr lang="el-GR" sz="4000" dirty="0"/>
              <a:t>(πρόκειται για επαγωγικό συλλογισμό)</a:t>
            </a:r>
          </a:p>
        </p:txBody>
      </p:sp>
      <p:sp>
        <p:nvSpPr>
          <p:cNvPr id="3" name="Θέση περιεχομένου 2"/>
          <p:cNvSpPr>
            <a:spLocks noGrp="1"/>
          </p:cNvSpPr>
          <p:nvPr>
            <p:ph idx="1"/>
          </p:nvPr>
        </p:nvSpPr>
        <p:spPr/>
        <p:txBody>
          <a:bodyPr>
            <a:normAutofit lnSpcReduction="10000"/>
          </a:bodyPr>
          <a:lstStyle/>
          <a:p>
            <a:r>
              <a:rPr lang="el-GR" dirty="0" smtClean="0"/>
              <a:t>Υφίστανται γνώσεις – επιστήμες και τέχνες που μπορούν να μας χαρίσουν τα ωφέλιμα για τον βίο.</a:t>
            </a:r>
          </a:p>
          <a:p>
            <a:r>
              <a:rPr lang="el-GR" dirty="0" smtClean="0"/>
              <a:t>Η φιλοσοφία μας καθοδηγεί  να χρησιμοποιούμε σωστά τις επιμέρους επιστήμες και σε αυτήν εδράζεται το αγαθό στην ολότητά του, το οποίο μόνη αυτή έχει την ευθυκρισία να το θεάται ολόκληρο.</a:t>
            </a:r>
          </a:p>
          <a:p>
            <a:r>
              <a:rPr lang="el-GR" dirty="0" smtClean="0"/>
              <a:t>Πρέπει, λοιπόν, να φιλοσοφούμε με οποιοδήποτε τρόπο, καθώς διαφορετικά δεν θα έχουμε τη δυνατότητα να εκμεταλλευτούμε τις άλλες </a:t>
            </a:r>
            <a:r>
              <a:rPr lang="el-GR" dirty="0"/>
              <a:t>γνώσεις – επιστήμες </a:t>
            </a:r>
            <a:r>
              <a:rPr lang="el-GR" dirty="0" smtClean="0"/>
              <a:t>με ορθολογισμό, προκειμένου να οδηγηθούμε στην κατάκτηση του αγαθού, δηλαδή της ευδαιμονίας.</a:t>
            </a:r>
            <a:endParaRPr lang="el-GR"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74903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224</TotalTime>
  <Words>2399</Words>
  <Application>Microsoft Office PowerPoint</Application>
  <PresentationFormat>On-screen Show (4:3)</PresentationFormat>
  <Paragraphs>78</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Times New Roman</vt:lpstr>
      <vt:lpstr>Wingdings 2</vt:lpstr>
      <vt:lpstr>Ροή</vt:lpstr>
      <vt:lpstr>2 Η πρακτική και πολιτική διάσταση της φιλοσοφίας</vt:lpstr>
      <vt:lpstr>ΕΙΣΑΓΩΓΗ ΒΙΒΛΙΟΥ </vt:lpstr>
      <vt:lpstr>ΠΡΩΤΟΤΥΠΟ ΚΕΙΜΕΝΟ ΑΠΌ ΒΙΒΛΙΟ</vt:lpstr>
      <vt:lpstr>ΜΕΤΑΦΡΑΣΗ Λ. ΜΠΕΝΑΚΗ ΑΠΌ ΒΙΒΛΙΟ</vt:lpstr>
      <vt:lpstr>ΜΕΤΑΦΡΑΣΗ Α. ΠΕΤΡΟΥ ΑΠΌ ΒΙΒΛΙΟ</vt:lpstr>
      <vt:lpstr>ΣΧΟΛΙΑ ΒΙΒΛΙΟΥ</vt:lpstr>
      <vt:lpstr>ΠΡΟΤΡΕΠΤΙΚΟΣ ΠΡΟΣ ΘΕΜΙΣΩΝΑ</vt:lpstr>
      <vt:lpstr>1ο επιχείρημα (πρόκειται για επαγωγικό συλλογισμό)</vt:lpstr>
      <vt:lpstr>2ο επιχείρημα (πρόκειται για επαγωγικό συλλογισμό)</vt:lpstr>
      <vt:lpstr>Τὰ ὑποκείμενα πρὸς τὸν βίον ἡμῖν, οἷον τὸ σῶμα καὶ τὰ περὶ τὸ σῶμα, καθάπερ ὄργανά τινα ὑπόκειται, τούτων δ’ ἐπικίνδυνός ἐστιν ἡ χρῆσις, καὶ πλέον θάτερον ἀπεργάζεται τοῖς μὴ δεόντως αὐτοῖς χρωμένοις.</vt:lpstr>
      <vt:lpstr>Δεῖ τοίνυν ὀρέγεσθαι τῆς ἐπιστήμης κτᾶσθαί τε αὐτὴν καὶ χρῆσθαι αὐτῇ προσηκόντως, δι’ ἧς πάντα ταῦτα εὖ θησόμεθα.</vt:lpstr>
      <vt:lpstr>Φιλοσοφητέον ἄρα ἡμῖν, εἰ μέλλομεν ὀρθῶς πολιτεύσεσθαι καὶ τὸν ἑαυτῶν βίον διάξειν ὠφελίμως.</vt:lpstr>
      <vt:lpstr>Φιλοσοφία - άλλες επιστήμες</vt:lpstr>
      <vt:lpstr>ὡς μόνης φιλοσοφίας τὴν ὀρθὴν κρίσιν καὶ τὴν ἀναμάρτητον ἐπιτακτικὴν φρόνησιν ἐν ἑαυτῇ περιεχούσης.</vt:lpstr>
      <vt:lpstr>Ύφος</vt:lpstr>
      <vt:lpstr>ΠΡΟΣΟΧΗ!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Η πρακτική και πολιτική διάσταση της φιλοσοφίας</dc:title>
  <dc:creator>User</dc:creator>
  <cp:lastModifiedBy>EVI</cp:lastModifiedBy>
  <cp:revision>37</cp:revision>
  <dcterms:created xsi:type="dcterms:W3CDTF">2021-09-15T04:22:01Z</dcterms:created>
  <dcterms:modified xsi:type="dcterms:W3CDTF">2024-05-29T04:58:13Z</dcterms:modified>
</cp:coreProperties>
</file>