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0"/>
  </p:notesMasterIdLst>
  <p:sldIdLst>
    <p:sldId id="256" r:id="rId2"/>
    <p:sldId id="257" r:id="rId3"/>
    <p:sldId id="259" r:id="rId4"/>
    <p:sldId id="260" r:id="rId5"/>
    <p:sldId id="264" r:id="rId6"/>
    <p:sldId id="262" r:id="rId7"/>
    <p:sldId id="263" r:id="rId8"/>
    <p:sldId id="265" r:id="rId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8D230F3-CF80-4859-8CE7-A43EE81993B5}" styleName="Φωτεινό στυλ 1 - Έμφαση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Μεσαίο στυλ 2 - Έμφαση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Μεσαίο στυλ 2 - Έμφαση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8FB837D-C827-4EFA-A057-4D05807E0F7C}" styleName="Στυλ με θέμα 1 - Έμφαση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6263" autoAdjust="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F0D7213-6C33-4BFF-9604-D893DCDCC06D}" type="datetimeFigureOut">
              <a:rPr lang="el-GR" smtClean="0"/>
              <a:t>14/5/2024</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154E97D-304B-4940-B977-8D35648951F8}" type="slidenum">
              <a:rPr lang="el-GR" smtClean="0"/>
              <a:t>‹#›</a:t>
            </a:fld>
            <a:endParaRPr lang="el-GR"/>
          </a:p>
        </p:txBody>
      </p:sp>
    </p:spTree>
    <p:extLst>
      <p:ext uri="{BB962C8B-B14F-4D97-AF65-F5344CB8AC3E}">
        <p14:creationId xmlns:p14="http://schemas.microsoft.com/office/powerpoint/2010/main" val="1489190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A154E97D-304B-4940-B977-8D35648951F8}" type="slidenum">
              <a:rPr lang="el-GR" smtClean="0"/>
              <a:t>2</a:t>
            </a:fld>
            <a:endParaRPr lang="el-GR"/>
          </a:p>
        </p:txBody>
      </p:sp>
    </p:spTree>
    <p:extLst>
      <p:ext uri="{BB962C8B-B14F-4D97-AF65-F5344CB8AC3E}">
        <p14:creationId xmlns:p14="http://schemas.microsoft.com/office/powerpoint/2010/main" val="2034806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30" name="Date Placeholder 29"/>
          <p:cNvSpPr>
            <a:spLocks noGrp="1"/>
          </p:cNvSpPr>
          <p:nvPr>
            <p:ph type="dt" sz="half" idx="10"/>
          </p:nvPr>
        </p:nvSpPr>
        <p:spPr/>
        <p:txBody>
          <a:bodyPr/>
          <a:lstStyle/>
          <a:p>
            <a:fld id="{599349ED-3A0E-4255-A334-34838C826CF6}" type="datetime1">
              <a:rPr lang="el-GR" smtClean="0"/>
              <a:t>14/5/2024</a:t>
            </a:fld>
            <a:endParaRPr lang="el-GR"/>
          </a:p>
        </p:txBody>
      </p:sp>
      <p:sp>
        <p:nvSpPr>
          <p:cNvPr id="19" name="Footer Placeholder 18"/>
          <p:cNvSpPr>
            <a:spLocks noGrp="1"/>
          </p:cNvSpPr>
          <p:nvPr>
            <p:ph type="ftr" sz="quarter" idx="11"/>
          </p:nvPr>
        </p:nvSpPr>
        <p:spPr/>
        <p:txBody>
          <a:bodyPr/>
          <a:lstStyle/>
          <a:p>
            <a:r>
              <a:rPr lang="el-GR" smtClean="0"/>
              <a:t>ΕΠΙΜΕΛΕΙΑ: ΠΕΠΕ ΕΥΗ</a:t>
            </a:r>
            <a:endParaRPr lang="el-GR"/>
          </a:p>
        </p:txBody>
      </p:sp>
      <p:sp>
        <p:nvSpPr>
          <p:cNvPr id="27" name="Slide Number Placeholder 26"/>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9DDC92B7-54ED-4DF0-B904-DD548FABAA2D}" type="datetime1">
              <a:rPr lang="el-GR" smtClean="0"/>
              <a:t>14/5/2024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l-GR" smtClean="0"/>
              <a:t>Στυλ κύριου τίτλου</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0D76DDF9-F50B-4D2B-9D84-0271D38EC4D5}" type="datetime1">
              <a:rPr lang="el-GR" smtClean="0"/>
              <a:t>14/5/2024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l-GR" smtClean="0"/>
              <a:t>Στυλ κύριου τίτλου</a:t>
            </a:r>
            <a:endParaRPr kumimoji="0" lang="en-US"/>
          </a:p>
        </p:txBody>
      </p:sp>
      <p:sp>
        <p:nvSpPr>
          <p:cNvPr id="3" name="Content Placeholder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Date Placeholder 3"/>
          <p:cNvSpPr>
            <a:spLocks noGrp="1"/>
          </p:cNvSpPr>
          <p:nvPr>
            <p:ph type="dt" sz="half" idx="10"/>
          </p:nvPr>
        </p:nvSpPr>
        <p:spPr/>
        <p:txBody>
          <a:bodyPr/>
          <a:lstStyle/>
          <a:p>
            <a:fld id="{BE8952FC-08BE-4BE1-B2A7-FBF8394A73BB}" type="datetime1">
              <a:rPr lang="el-GR" smtClean="0"/>
              <a:t>14/5/2024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Date Placeholder 3"/>
          <p:cNvSpPr>
            <a:spLocks noGrp="1"/>
          </p:cNvSpPr>
          <p:nvPr>
            <p:ph type="dt" sz="half" idx="10"/>
          </p:nvPr>
        </p:nvSpPr>
        <p:spPr/>
        <p:txBody>
          <a:bodyPr/>
          <a:lstStyle/>
          <a:p>
            <a:fld id="{135D6DF9-822B-4D0D-9531-9CB04E2BDECC}" type="datetime1">
              <a:rPr lang="el-GR" smtClean="0"/>
              <a:t>14/5/2024</a:t>
            </a:fld>
            <a:endParaRPr lang="el-GR"/>
          </a:p>
        </p:txBody>
      </p:sp>
      <p:sp>
        <p:nvSpPr>
          <p:cNvPr id="5" name="Footer Placeholder 4"/>
          <p:cNvSpPr>
            <a:spLocks noGrp="1"/>
          </p:cNvSpPr>
          <p:nvPr>
            <p:ph type="ftr" sz="quarter" idx="11"/>
          </p:nvPr>
        </p:nvSpPr>
        <p:spPr/>
        <p:txBody>
          <a:bodyPr/>
          <a:lstStyle/>
          <a:p>
            <a:r>
              <a:rPr lang="el-GR" smtClean="0"/>
              <a:t>ΕΠΙΜΕΛΕΙΑ: ΠΕΠΕ ΕΥΗ</a:t>
            </a:r>
            <a:endParaRPr lang="el-GR"/>
          </a:p>
        </p:txBody>
      </p:sp>
      <p:sp>
        <p:nvSpPr>
          <p:cNvPr id="6" name="Slide Number Placeholder 5"/>
          <p:cNvSpPr>
            <a:spLocks noGrp="1"/>
          </p:cNvSpPr>
          <p:nvPr>
            <p:ph type="sldNum" sz="quarter" idx="12"/>
          </p:nvPr>
        </p:nvSpPr>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l-GR" smtClean="0"/>
              <a:t>Στυλ κύριου τίτλου</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D1C611AA-1924-414C-BB85-F21B7EF6FF60}" type="datetime1">
              <a:rPr lang="el-GR" smtClean="0"/>
              <a:t>14/5/2024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l-GR" smtClean="0"/>
              <a:t>Στυλ κύριου τίτλου</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Date Placeholder 6"/>
          <p:cNvSpPr>
            <a:spLocks noGrp="1"/>
          </p:cNvSpPr>
          <p:nvPr>
            <p:ph type="dt" sz="half" idx="10"/>
          </p:nvPr>
        </p:nvSpPr>
        <p:spPr/>
        <p:txBody>
          <a:bodyPr/>
          <a:lstStyle/>
          <a:p>
            <a:fld id="{9F3239E4-A1B0-465E-BEAC-99743697BEB4}" type="datetime1">
              <a:rPr lang="el-GR" smtClean="0"/>
              <a:t>14/5/2024</a:t>
            </a:fld>
            <a:endParaRPr lang="el-GR"/>
          </a:p>
        </p:txBody>
      </p:sp>
      <p:sp>
        <p:nvSpPr>
          <p:cNvPr id="8" name="Footer Placeholder 7"/>
          <p:cNvSpPr>
            <a:spLocks noGrp="1"/>
          </p:cNvSpPr>
          <p:nvPr>
            <p:ph type="ftr" sz="quarter" idx="11"/>
          </p:nvPr>
        </p:nvSpPr>
        <p:spPr/>
        <p:txBody>
          <a:bodyPr/>
          <a:lstStyle/>
          <a:p>
            <a:r>
              <a:rPr lang="el-GR" smtClean="0"/>
              <a:t>ΕΠΙΜΕΛΕΙΑ: ΠΕΠΕ ΕΥΗ</a:t>
            </a:r>
            <a:endParaRPr lang="el-GR"/>
          </a:p>
        </p:txBody>
      </p:sp>
      <p:sp>
        <p:nvSpPr>
          <p:cNvPr id="9" name="Slide Number Placeholder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Date Placeholder 2"/>
          <p:cNvSpPr>
            <a:spLocks noGrp="1"/>
          </p:cNvSpPr>
          <p:nvPr>
            <p:ph type="dt" sz="half" idx="10"/>
          </p:nvPr>
        </p:nvSpPr>
        <p:spPr/>
        <p:txBody>
          <a:bodyPr/>
          <a:lstStyle/>
          <a:p>
            <a:fld id="{7BFE9B80-4F17-4493-BF2A-9AE8C360E7AB}" type="datetime1">
              <a:rPr lang="el-GR" smtClean="0"/>
              <a:t>14/5/2024</a:t>
            </a:fld>
            <a:endParaRPr lang="el-GR"/>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A4B7D2-B6C6-4650-9C56-96C6FDB08B73}" type="datetime1">
              <a:rPr lang="el-GR" smtClean="0"/>
              <a:t>14/5/2024</a:t>
            </a:fld>
            <a:endParaRPr lang="el-GR"/>
          </a:p>
        </p:txBody>
      </p:sp>
      <p:sp>
        <p:nvSpPr>
          <p:cNvPr id="3" name="Footer Placeholder 2"/>
          <p:cNvSpPr>
            <a:spLocks noGrp="1"/>
          </p:cNvSpPr>
          <p:nvPr>
            <p:ph type="ftr" sz="quarter" idx="11"/>
          </p:nvPr>
        </p:nvSpPr>
        <p:spPr/>
        <p:txBody>
          <a:bodyPr/>
          <a:lstStyle/>
          <a:p>
            <a:r>
              <a:rPr lang="el-GR" smtClean="0"/>
              <a:t>ΕΠΙΜΕΛΕΙΑ: ΠΕΠΕ ΕΥΗ</a:t>
            </a:r>
            <a:endParaRPr lang="el-GR"/>
          </a:p>
        </p:txBody>
      </p:sp>
      <p:sp>
        <p:nvSpPr>
          <p:cNvPr id="4" name="Slide Number Placeholder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Στυλ κύριου τίτλου</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Στυλ υποδείγματος κειμένου</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Date Placeholder 4"/>
          <p:cNvSpPr>
            <a:spLocks noGrp="1"/>
          </p:cNvSpPr>
          <p:nvPr>
            <p:ph type="dt" sz="half" idx="10"/>
          </p:nvPr>
        </p:nvSpPr>
        <p:spPr/>
        <p:txBody>
          <a:bodyPr/>
          <a:lstStyle/>
          <a:p>
            <a:fld id="{2E49E90E-0556-48E2-B189-9DD9DBC7B69F}" type="datetime1">
              <a:rPr lang="el-GR" smtClean="0"/>
              <a:t>14/5/2024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Στυλ κύριου τίτλου</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Date Placeholder 4"/>
          <p:cNvSpPr>
            <a:spLocks noGrp="1"/>
          </p:cNvSpPr>
          <p:nvPr>
            <p:ph type="dt" sz="half" idx="10"/>
          </p:nvPr>
        </p:nvSpPr>
        <p:spPr/>
        <p:txBody>
          <a:bodyPr/>
          <a:lstStyle/>
          <a:p>
            <a:fld id="{CA9F2234-9D6F-4F1D-A389-070FC5E26FE8}" type="datetime1">
              <a:rPr lang="el-GR" smtClean="0"/>
              <a:t>14/5/2024</a:t>
            </a:fld>
            <a:endParaRPr lang="el-GR"/>
          </a:p>
        </p:txBody>
      </p:sp>
      <p:sp>
        <p:nvSpPr>
          <p:cNvPr id="6" name="Footer Placeholder 5"/>
          <p:cNvSpPr>
            <a:spLocks noGrp="1"/>
          </p:cNvSpPr>
          <p:nvPr>
            <p:ph type="ftr" sz="quarter" idx="11"/>
          </p:nvPr>
        </p:nvSpPr>
        <p:spPr/>
        <p:txBody>
          <a:bodyPr/>
          <a:lstStyle/>
          <a:p>
            <a:r>
              <a:rPr lang="el-GR" smtClean="0"/>
              <a:t>ΕΠΙΜΕΛΕΙΑ: ΠΕΠΕ ΕΥΗ</a:t>
            </a:r>
            <a:endParaRPr lang="el-GR"/>
          </a:p>
        </p:txBody>
      </p:sp>
      <p:sp>
        <p:nvSpPr>
          <p:cNvPr id="7" name="Slide Number Placeholder 6"/>
          <p:cNvSpPr>
            <a:spLocks noGrp="1"/>
          </p:cNvSpPr>
          <p:nvPr>
            <p:ph type="sldNum" sz="quarter" idx="12"/>
          </p:nvPr>
        </p:nvSpPr>
        <p:spPr>
          <a:xfrm>
            <a:off x="8077200" y="6356350"/>
            <a:ext cx="609600" cy="365125"/>
          </a:xfrm>
        </p:spPr>
        <p:txBody>
          <a:bodyPr/>
          <a:lstStyle/>
          <a:p>
            <a:fld id="{3DF53439-851E-44AD-84B1-B6BFC3D0C743}" type="slidenum">
              <a:rPr lang="el-GR" smtClean="0"/>
              <a:t>‹#›</a:t>
            </a:fld>
            <a:endParaRPr lang="el-G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Στυλ κύριου τίτλου</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A8074BF-A6B8-4B20-87F2-CDDBAED5313F}" type="datetime1">
              <a:rPr lang="el-GR" smtClean="0"/>
              <a:t>14/5/2024</a:t>
            </a:fld>
            <a:endParaRPr lang="el-G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el-GR" smtClean="0"/>
              <a:t>ΕΠΙΜΕΛΕΙΑ: ΠΕΠΕ ΕΥΗ</a:t>
            </a:r>
            <a:endParaRPr lang="el-G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DF53439-851E-44AD-84B1-B6BFC3D0C743}" type="slidenum">
              <a:rPr lang="el-GR" smtClean="0"/>
              <a:t>‹#›</a:t>
            </a:fld>
            <a:endParaRPr lang="el-G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hd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533400" y="1371600"/>
            <a:ext cx="7851648" cy="2489448"/>
          </a:xfrm>
        </p:spPr>
        <p:txBody>
          <a:bodyPr>
            <a:normAutofit fontScale="90000"/>
          </a:bodyPr>
          <a:lstStyle/>
          <a:p>
            <a:r>
              <a:rPr lang="el-GR" dirty="0" smtClean="0">
                <a:latin typeface="Times New Roman" panose="02020603050405020304" pitchFamily="18" charset="0"/>
                <a:cs typeface="Times New Roman" panose="02020603050405020304" pitchFamily="18" charset="0"/>
              </a:rPr>
              <a:t>ΚΡΙΤΙΚΗ, </a:t>
            </a:r>
            <a:br>
              <a:rPr lang="el-GR" dirty="0" smtClean="0">
                <a:latin typeface="Times New Roman" panose="02020603050405020304" pitchFamily="18" charset="0"/>
                <a:cs typeface="Times New Roman" panose="02020603050405020304" pitchFamily="18" charset="0"/>
              </a:rPr>
            </a:br>
            <a:r>
              <a:rPr lang="el-GR" dirty="0" smtClean="0">
                <a:latin typeface="Times New Roman" panose="02020603050405020304" pitchFamily="18" charset="0"/>
                <a:cs typeface="Times New Roman" panose="02020603050405020304" pitchFamily="18" charset="0"/>
              </a:rPr>
              <a:t>ΑΥΤΟΚΡΙΤΙΚΗ-ΑΥΤΟΓΝΩΣΙΑ</a:t>
            </a:r>
            <a:endParaRPr lang="el-GR" dirty="0">
              <a:latin typeface="Times New Roman" panose="02020603050405020304" pitchFamily="18" charset="0"/>
              <a:cs typeface="Times New Roman" panose="02020603050405020304" pitchFamily="18" charset="0"/>
            </a:endParaRPr>
          </a:p>
        </p:txBody>
      </p:sp>
      <p:sp>
        <p:nvSpPr>
          <p:cNvPr id="3" name="Υπότιτλος 2"/>
          <p:cNvSpPr>
            <a:spLocks noGrp="1"/>
          </p:cNvSpPr>
          <p:nvPr>
            <p:ph type="subTitle" idx="1"/>
          </p:nvPr>
        </p:nvSpPr>
        <p:spPr>
          <a:xfrm>
            <a:off x="533400" y="3861048"/>
            <a:ext cx="7854696" cy="1120088"/>
          </a:xfrm>
        </p:spPr>
        <p:txBody>
          <a:bodyPr/>
          <a:lstStyle/>
          <a:p>
            <a:endParaRPr lang="el-GR" dirty="0">
              <a:latin typeface="Times New Roman" panose="02020603050405020304" pitchFamily="18" charset="0"/>
              <a:cs typeface="Times New Roman" panose="02020603050405020304" pitchFamily="18" charset="0"/>
            </a:endParaRPr>
          </a:p>
        </p:txBody>
      </p:sp>
      <p:sp>
        <p:nvSpPr>
          <p:cNvPr id="4" name="Θέση υποσέλιδου 3"/>
          <p:cNvSpPr>
            <a:spLocks noGrp="1"/>
          </p:cNvSpPr>
          <p:nvPr>
            <p:ph type="ftr" sz="quarter" idx="11"/>
          </p:nvPr>
        </p:nvSpPr>
        <p:spPr/>
        <p:txBody>
          <a:bodyPr/>
          <a:lstStyle/>
          <a:p>
            <a:pPr algn="ctr"/>
            <a:r>
              <a:rPr lang="el-GR" dirty="0" smtClean="0"/>
              <a:t>ΕΠΙΜΕΛΕΙΑ: ΠΕΠΕ ΕΥΗ</a:t>
            </a:r>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t>1</a:t>
            </a:fld>
            <a:endParaRPr lang="el-GR"/>
          </a:p>
        </p:txBody>
      </p:sp>
    </p:spTree>
    <p:extLst>
      <p:ext uri="{BB962C8B-B14F-4D97-AF65-F5344CB8AC3E}">
        <p14:creationId xmlns:p14="http://schemas.microsoft.com/office/powerpoint/2010/main" val="202237687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υποσέλιδου 2"/>
          <p:cNvSpPr>
            <a:spLocks noGrp="1"/>
          </p:cNvSpPr>
          <p:nvPr>
            <p:ph type="ftr" sz="quarter" idx="11"/>
          </p:nvPr>
        </p:nvSpPr>
        <p:spPr>
          <a:xfrm>
            <a:off x="2667000" y="6525344"/>
            <a:ext cx="3352800" cy="196131"/>
          </a:xfrm>
        </p:spPr>
        <p:txBody>
          <a:bodyPr/>
          <a:lstStyle/>
          <a:p>
            <a:pPr algn="ctr"/>
            <a:r>
              <a:rPr lang="el-GR" dirty="0" smtClean="0"/>
              <a:t>ΕΠΙΜΕΛΕΙΑ: ΠΕΠΕ ΕΥΗ</a:t>
            </a:r>
            <a:endParaRPr lang="el-GR" dirty="0"/>
          </a:p>
        </p:txBody>
      </p:sp>
      <p:graphicFrame>
        <p:nvGraphicFramePr>
          <p:cNvPr id="7" name="Θέση περιεχομένου 6"/>
          <p:cNvGraphicFramePr>
            <a:graphicFrameLocks noGrp="1"/>
          </p:cNvGraphicFramePr>
          <p:nvPr>
            <p:ph idx="1"/>
            <p:extLst>
              <p:ext uri="{D42A27DB-BD31-4B8C-83A1-F6EECF244321}">
                <p14:modId xmlns:p14="http://schemas.microsoft.com/office/powerpoint/2010/main" val="1666119805"/>
              </p:ext>
            </p:extLst>
          </p:nvPr>
        </p:nvGraphicFramePr>
        <p:xfrm>
          <a:off x="467544" y="676649"/>
          <a:ext cx="8280920" cy="5596128"/>
        </p:xfrm>
        <a:graphic>
          <a:graphicData uri="http://schemas.openxmlformats.org/drawingml/2006/table">
            <a:tbl>
              <a:tblPr firstRow="1" firstCol="1" bandRow="1">
                <a:tableStyleId>{68D230F3-CF80-4859-8CE7-A43EE81993B5}</a:tableStyleId>
              </a:tblPr>
              <a:tblGrid>
                <a:gridCol w="936104"/>
                <a:gridCol w="2448272"/>
                <a:gridCol w="1152128"/>
                <a:gridCol w="3744416"/>
              </a:tblGrid>
              <a:tr h="380392">
                <a:tc gridSpan="4">
                  <a:txBody>
                    <a:bodyPr/>
                    <a:lstStyle/>
                    <a:p>
                      <a:pPr algn="ctr">
                        <a:lnSpc>
                          <a:spcPct val="100000"/>
                        </a:lnSpc>
                        <a:spcAft>
                          <a:spcPts val="0"/>
                        </a:spcAft>
                      </a:pPr>
                      <a:r>
                        <a:rPr lang="el-GR" sz="1200" dirty="0" smtClean="0">
                          <a:effectLst/>
                        </a:rPr>
                        <a:t>ΚΡΙΤΙΚΗ ΣΚΕΨΗ:</a:t>
                      </a:r>
                    </a:p>
                    <a:p>
                      <a:pPr algn="ctr">
                        <a:lnSpc>
                          <a:spcPct val="100000"/>
                        </a:lnSpc>
                        <a:spcAft>
                          <a:spcPts val="0"/>
                        </a:spcAft>
                      </a:pPr>
                      <a:r>
                        <a:rPr lang="el-GR" sz="1200" dirty="0" smtClean="0">
                          <a:effectLst/>
                        </a:rPr>
                        <a:t>Είναι η διανοητική ικανότητα του ανθρώπου να μελετά εκουσίως τον εαυτό του για να διερευνήσει τα χαρακτηριστικά της προσωπικότητάς του θετικά και αρνητικά, με απώτερο στόχο την </a:t>
                      </a:r>
                      <a:r>
                        <a:rPr lang="el-GR" sz="1200" dirty="0" err="1" smtClean="0">
                          <a:effectLst/>
                        </a:rPr>
                        <a:t>αυτοβελτίωση</a:t>
                      </a:r>
                      <a:r>
                        <a:rPr lang="el-GR" sz="1200" dirty="0" smtClean="0">
                          <a:effectLst/>
                        </a:rPr>
                        <a:t>.</a:t>
                      </a:r>
                      <a:endParaRPr lang="el-GR" sz="12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tc>
                <a:tc hMerge="1">
                  <a:txBody>
                    <a:bodyPr/>
                    <a:lstStyle/>
                    <a:p>
                      <a:endParaRPr lang="el-GR"/>
                    </a:p>
                  </a:txBody>
                  <a:tcPr/>
                </a:tc>
                <a:tc hMerge="1">
                  <a:txBody>
                    <a:bodyPr/>
                    <a:lstStyle/>
                    <a:p>
                      <a:endParaRPr lang="el-GR"/>
                    </a:p>
                  </a:txBody>
                  <a:tcPr/>
                </a:tc>
                <a:tc hMerge="1">
                  <a:txBody>
                    <a:bodyPr/>
                    <a:lstStyle/>
                    <a:p>
                      <a:endParaRPr lang="el-GR"/>
                    </a:p>
                  </a:txBody>
                  <a:tcPr/>
                </a:tc>
              </a:tr>
              <a:tr h="204924">
                <a:tc gridSpan="2">
                  <a:txBody>
                    <a:bodyPr/>
                    <a:lstStyle/>
                    <a:p>
                      <a:pPr algn="ctr">
                        <a:lnSpc>
                          <a:spcPct val="115000"/>
                        </a:lnSpc>
                        <a:spcAft>
                          <a:spcPts val="0"/>
                        </a:spcAft>
                      </a:pPr>
                      <a:r>
                        <a:rPr lang="el-GR" sz="1200" b="1" dirty="0">
                          <a:effectLst/>
                          <a:latin typeface="Times New Roman" panose="02020603050405020304" pitchFamily="18" charset="0"/>
                          <a:cs typeface="Times New Roman" panose="02020603050405020304" pitchFamily="18" charset="0"/>
                        </a:rPr>
                        <a:t>ΑΤΟΜΟ</a:t>
                      </a:r>
                      <a:endParaRPr lang="el-GR" sz="12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tc>
                <a:tc hMerge="1">
                  <a:txBody>
                    <a:bodyPr/>
                    <a:lstStyle/>
                    <a:p>
                      <a:endParaRPr lang="el-G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el-GR" sz="1200" b="1" dirty="0">
                          <a:effectLst/>
                          <a:latin typeface="Times New Roman" panose="02020603050405020304" pitchFamily="18" charset="0"/>
                          <a:cs typeface="Times New Roman" panose="02020603050405020304" pitchFamily="18" charset="0"/>
                        </a:rPr>
                        <a:t>ΚΟΙΝΩΝΙΑ</a:t>
                      </a:r>
                      <a:endParaRPr lang="el-GR" sz="12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tc>
                <a:tc hMerge="1">
                  <a:txBody>
                    <a:bodyPr/>
                    <a:lstStyle/>
                    <a:p>
                      <a:endParaRPr lang="el-GR"/>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6739">
                <a:tc>
                  <a:txBody>
                    <a:bodyPr/>
                    <a:lstStyle/>
                    <a:p>
                      <a:pPr>
                        <a:lnSpc>
                          <a:spcPct val="115000"/>
                        </a:lnSpc>
                        <a:spcAft>
                          <a:spcPts val="0"/>
                        </a:spcAft>
                      </a:pPr>
                      <a:r>
                        <a:rPr lang="el-GR" sz="1200" dirty="0" smtClean="0">
                          <a:effectLst/>
                          <a:latin typeface="Times New Roman" panose="02020603050405020304" pitchFamily="18" charset="0"/>
                          <a:cs typeface="Times New Roman" panose="02020603050405020304" pitchFamily="18" charset="0"/>
                        </a:rPr>
                        <a:t>ΣΩΜΑ-ΤΙΚΟΣ / ΒΙΟΛΟΓΙ-ΚΟΣ ΤΟΜΕΑΣ</a:t>
                      </a:r>
                      <a:endParaRPr lang="el-GR" sz="1200"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200" dirty="0">
                          <a:effectLst/>
                          <a:latin typeface="Times New Roman" panose="02020603050405020304" pitchFamily="18" charset="0"/>
                          <a:cs typeface="Times New Roman" panose="02020603050405020304" pitchFamily="18" charset="0"/>
                        </a:rPr>
                        <a:t>Η κριτική σκέψη το βοηθά να επιλέγει έναν τρόπο ζωής κατάλληλο για τις ιδιαιτερότητές του </a:t>
                      </a:r>
                      <a:r>
                        <a:rPr lang="el-GR" sz="1200" dirty="0" smtClean="0">
                          <a:effectLst/>
                          <a:latin typeface="Times New Roman" panose="02020603050405020304" pitchFamily="18" charset="0"/>
                          <a:cs typeface="Times New Roman" panose="02020603050405020304" pitchFamily="18" charset="0"/>
                        </a:rPr>
                        <a:t>και</a:t>
                      </a:r>
                      <a:r>
                        <a:rPr lang="el-GR" sz="1200" baseline="0" dirty="0" smtClean="0">
                          <a:effectLst/>
                          <a:latin typeface="Times New Roman" panose="02020603050405020304" pitchFamily="18" charset="0"/>
                          <a:cs typeface="Times New Roman" panose="02020603050405020304" pitchFamily="18" charset="0"/>
                        </a:rPr>
                        <a:t> </a:t>
                      </a:r>
                      <a:r>
                        <a:rPr lang="el-GR" sz="1200" dirty="0" smtClean="0">
                          <a:effectLst/>
                          <a:latin typeface="Times New Roman" panose="02020603050405020304" pitchFamily="18" charset="0"/>
                          <a:cs typeface="Times New Roman" panose="02020603050405020304" pitchFamily="18" charset="0"/>
                        </a:rPr>
                        <a:t>να </a:t>
                      </a:r>
                      <a:r>
                        <a:rPr lang="el-GR" sz="1200" dirty="0">
                          <a:effectLst/>
                          <a:latin typeface="Times New Roman" panose="02020603050405020304" pitchFamily="18" charset="0"/>
                          <a:cs typeface="Times New Roman" panose="02020603050405020304" pitchFamily="18" charset="0"/>
                        </a:rPr>
                        <a:t>βελτιώνει το βιοτικό του επίπεδο.</a:t>
                      </a:r>
                      <a:endParaRPr lang="el-GR" sz="1200" dirty="0">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a:lnSpc>
                          <a:spcPct val="115000"/>
                        </a:lnSpc>
                        <a:spcAft>
                          <a:spcPts val="0"/>
                        </a:spcAft>
                      </a:pPr>
                      <a:r>
                        <a:rPr lang="el-GR" sz="1200" b="1" dirty="0" smtClean="0">
                          <a:effectLst/>
                          <a:latin typeface="Times New Roman" panose="02020603050405020304" pitchFamily="18" charset="0"/>
                          <a:cs typeface="Times New Roman" panose="02020603050405020304" pitchFamily="18" charset="0"/>
                        </a:rPr>
                        <a:t>ΟΙΚΟΝΟ-ΜΙΚΟΣ </a:t>
                      </a:r>
                      <a:r>
                        <a:rPr lang="el-GR" sz="1200" b="1" dirty="0">
                          <a:effectLst/>
                          <a:latin typeface="Times New Roman" panose="02020603050405020304" pitchFamily="18" charset="0"/>
                          <a:cs typeface="Times New Roman" panose="02020603050405020304" pitchFamily="18" charset="0"/>
                        </a:rPr>
                        <a:t>ΤΟΜΕΑΣ</a:t>
                      </a:r>
                      <a:endParaRPr lang="el-GR" sz="12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200" dirty="0">
                          <a:effectLst/>
                          <a:latin typeface="Times New Roman" panose="02020603050405020304" pitchFamily="18" charset="0"/>
                          <a:cs typeface="Times New Roman" panose="02020603050405020304" pitchFamily="18" charset="0"/>
                        </a:rPr>
                        <a:t>Άτομα με ορθολογισμό και κριτική σκέψη προβαίνουν σε σωστή επιλογή επαγγέλματος με αποτέλεσμα να αξιοποιούν στο έπακρο την δημιουργικότητά τους.</a:t>
                      </a:r>
                    </a:p>
                    <a:p>
                      <a:pPr marL="342900" lvl="0" indent="-342900">
                        <a:lnSpc>
                          <a:spcPct val="115000"/>
                        </a:lnSpc>
                        <a:spcAft>
                          <a:spcPts val="0"/>
                        </a:spcAft>
                        <a:buFont typeface="Wingdings"/>
                        <a:buChar char=""/>
                      </a:pPr>
                      <a:r>
                        <a:rPr lang="el-GR" sz="1200" dirty="0">
                          <a:effectLst/>
                          <a:latin typeface="Times New Roman" panose="02020603050405020304" pitchFamily="18" charset="0"/>
                          <a:cs typeface="Times New Roman" panose="02020603050405020304" pitchFamily="18" charset="0"/>
                        </a:rPr>
                        <a:t>Η κριτική σκέψη προάγει τις επιστήμες.</a:t>
                      </a:r>
                    </a:p>
                    <a:p>
                      <a:pPr marL="342900" lvl="0" indent="-342900">
                        <a:lnSpc>
                          <a:spcPct val="115000"/>
                        </a:lnSpc>
                        <a:spcAft>
                          <a:spcPts val="0"/>
                        </a:spcAft>
                        <a:buFont typeface="Wingdings"/>
                        <a:buChar char=""/>
                      </a:pPr>
                      <a:r>
                        <a:rPr lang="el-GR" sz="1200" dirty="0">
                          <a:effectLst/>
                          <a:latin typeface="Times New Roman" panose="02020603050405020304" pitchFamily="18" charset="0"/>
                          <a:cs typeface="Times New Roman" panose="02020603050405020304" pitchFamily="18" charset="0"/>
                        </a:rPr>
                        <a:t>Συμβάλλει στην αποτελεσματική αντιμετώπιση προβλημάτων και συντελεί στην πρόοδο και την κοινωνική ευημερία.</a:t>
                      </a:r>
                      <a:endParaRPr lang="el-GR" sz="1200" dirty="0">
                        <a:effectLst/>
                        <a:latin typeface="Times New Roman" panose="02020603050405020304" pitchFamily="18" charset="0"/>
                        <a:ea typeface="Calibri"/>
                        <a:cs typeface="Times New Roman" panose="02020603050405020304" pitchFamily="18" charset="0"/>
                      </a:endParaRPr>
                    </a:p>
                  </a:txBody>
                  <a:tcPr marL="68580" marR="68580" marT="0" marB="0"/>
                </a:tc>
              </a:tr>
              <a:tr h="837238">
                <a:tc>
                  <a:txBody>
                    <a:bodyPr/>
                    <a:lstStyle/>
                    <a:p>
                      <a:pPr>
                        <a:lnSpc>
                          <a:spcPct val="115000"/>
                        </a:lnSpc>
                        <a:spcAft>
                          <a:spcPts val="0"/>
                        </a:spcAft>
                      </a:pPr>
                      <a:r>
                        <a:rPr lang="el-GR" sz="1200" dirty="0" smtClean="0">
                          <a:effectLst/>
                          <a:latin typeface="Times New Roman" panose="02020603050405020304" pitchFamily="18" charset="0"/>
                          <a:cs typeface="Times New Roman" panose="02020603050405020304" pitchFamily="18" charset="0"/>
                        </a:rPr>
                        <a:t>ΠΝΕΥΜΑ-ΤΙΚΟΣ </a:t>
                      </a:r>
                      <a:r>
                        <a:rPr lang="el-GR" sz="1200" dirty="0">
                          <a:effectLst/>
                          <a:latin typeface="Times New Roman" panose="02020603050405020304" pitchFamily="18" charset="0"/>
                          <a:cs typeface="Times New Roman" panose="02020603050405020304" pitchFamily="18" charset="0"/>
                        </a:rPr>
                        <a:t>ΤΟΜΕΑΣ</a:t>
                      </a:r>
                      <a:endParaRPr lang="el-GR" sz="1200"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200" dirty="0">
                          <a:effectLst/>
                          <a:latin typeface="Times New Roman" panose="02020603050405020304" pitchFamily="18" charset="0"/>
                          <a:cs typeface="Times New Roman" panose="02020603050405020304" pitchFamily="18" charset="0"/>
                        </a:rPr>
                        <a:t>Καλλιεργεί τις διανοητικές του αρετές, τη σκέψη, τη φαντασία.</a:t>
                      </a:r>
                    </a:p>
                    <a:p>
                      <a:pPr marL="342900" lvl="0" indent="-342900">
                        <a:lnSpc>
                          <a:spcPct val="115000"/>
                        </a:lnSpc>
                        <a:spcAft>
                          <a:spcPts val="0"/>
                        </a:spcAft>
                        <a:buFont typeface="Wingdings"/>
                        <a:buChar char=""/>
                      </a:pPr>
                      <a:r>
                        <a:rPr lang="el-GR" sz="1200" dirty="0">
                          <a:effectLst/>
                          <a:latin typeface="Times New Roman" panose="02020603050405020304" pitchFamily="18" charset="0"/>
                          <a:cs typeface="Times New Roman" panose="02020603050405020304" pitchFamily="18" charset="0"/>
                        </a:rPr>
                        <a:t>Αναβαθμίζει το πνευματικό του επίπεδο.</a:t>
                      </a:r>
                      <a:endParaRPr lang="el-GR" sz="1200" dirty="0">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a:lnSpc>
                          <a:spcPct val="115000"/>
                        </a:lnSpc>
                        <a:spcAft>
                          <a:spcPts val="0"/>
                        </a:spcAft>
                      </a:pPr>
                      <a:r>
                        <a:rPr lang="el-GR" sz="1200" b="1" dirty="0" smtClean="0">
                          <a:effectLst/>
                          <a:latin typeface="Times New Roman" panose="02020603050405020304" pitchFamily="18" charset="0"/>
                          <a:cs typeface="Times New Roman" panose="02020603050405020304" pitchFamily="18" charset="0"/>
                        </a:rPr>
                        <a:t>ΠΟΛΙΤΙΚΟΣ </a:t>
                      </a:r>
                      <a:r>
                        <a:rPr lang="el-GR" sz="1200" b="1" dirty="0">
                          <a:effectLst/>
                          <a:latin typeface="Times New Roman" panose="02020603050405020304" pitchFamily="18" charset="0"/>
                          <a:cs typeface="Times New Roman" panose="02020603050405020304" pitchFamily="18" charset="0"/>
                        </a:rPr>
                        <a:t>ΤΟΜΕΑΣ</a:t>
                      </a:r>
                      <a:endParaRPr lang="el-GR" sz="12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200" dirty="0">
                          <a:effectLst/>
                          <a:latin typeface="Times New Roman" panose="02020603050405020304" pitchFamily="18" charset="0"/>
                          <a:cs typeface="Times New Roman" panose="02020603050405020304" pitchFamily="18" charset="0"/>
                        </a:rPr>
                        <a:t>Άτομα με κριτική ικανότητα  μπορούν  να κρίνουν πολιτικούς και θεσμούς με αντικειμενικό τρόπο και με στόχο την ευημερία του τόπου τους. </a:t>
                      </a:r>
                    </a:p>
                    <a:p>
                      <a:pPr marL="342900" lvl="0" indent="-342900">
                        <a:lnSpc>
                          <a:spcPct val="115000"/>
                        </a:lnSpc>
                        <a:spcAft>
                          <a:spcPts val="0"/>
                        </a:spcAft>
                        <a:buFont typeface="Wingdings"/>
                        <a:buChar char=""/>
                      </a:pPr>
                      <a:r>
                        <a:rPr lang="el-GR" sz="1200" dirty="0">
                          <a:effectLst/>
                          <a:latin typeface="Times New Roman" panose="02020603050405020304" pitchFamily="18" charset="0"/>
                          <a:cs typeface="Times New Roman" panose="02020603050405020304" pitchFamily="18" charset="0"/>
                        </a:rPr>
                        <a:t>Δεν είναι εύκολο να χειραγωγηθούν και να πέσουν θύματα προπαγάνδας.</a:t>
                      </a:r>
                      <a:endParaRPr lang="el-GR" sz="1200" dirty="0">
                        <a:effectLst/>
                        <a:latin typeface="Times New Roman" panose="02020603050405020304" pitchFamily="18" charset="0"/>
                        <a:ea typeface="Calibri"/>
                        <a:cs typeface="Times New Roman" panose="02020603050405020304" pitchFamily="18" charset="0"/>
                      </a:endParaRPr>
                    </a:p>
                  </a:txBody>
                  <a:tcPr marL="68580" marR="68580" marT="0" marB="0"/>
                </a:tc>
              </a:tr>
              <a:tr h="532079">
                <a:tc>
                  <a:txBody>
                    <a:bodyPr/>
                    <a:lstStyle/>
                    <a:p>
                      <a:pPr>
                        <a:lnSpc>
                          <a:spcPct val="115000"/>
                        </a:lnSpc>
                        <a:spcAft>
                          <a:spcPts val="0"/>
                        </a:spcAft>
                      </a:pPr>
                      <a:r>
                        <a:rPr lang="el-GR" sz="1200" dirty="0">
                          <a:effectLst/>
                          <a:latin typeface="Times New Roman" panose="02020603050405020304" pitchFamily="18" charset="0"/>
                          <a:cs typeface="Times New Roman" panose="02020603050405020304" pitchFamily="18" charset="0"/>
                        </a:rPr>
                        <a:t>ΨΥΧΙΚΟΣ </a:t>
                      </a:r>
                      <a:r>
                        <a:rPr lang="el-GR" sz="1200" dirty="0" smtClean="0">
                          <a:effectLst/>
                          <a:latin typeface="Times New Roman" panose="02020603050405020304" pitchFamily="18" charset="0"/>
                          <a:cs typeface="Times New Roman" panose="02020603050405020304" pitchFamily="18" charset="0"/>
                        </a:rPr>
                        <a:t>/ ΣΥΝΑΙΣ-ΘΗΜΑ-ΤΙΚΟΣ</a:t>
                      </a:r>
                      <a:r>
                        <a:rPr lang="el-GR" sz="1200" baseline="0" dirty="0" smtClean="0">
                          <a:effectLst/>
                          <a:latin typeface="Times New Roman" panose="02020603050405020304" pitchFamily="18" charset="0"/>
                          <a:cs typeface="Times New Roman" panose="02020603050405020304" pitchFamily="18" charset="0"/>
                        </a:rPr>
                        <a:t> </a:t>
                      </a:r>
                      <a:r>
                        <a:rPr lang="el-GR" sz="1200" dirty="0" smtClean="0">
                          <a:effectLst/>
                          <a:latin typeface="Times New Roman" panose="02020603050405020304" pitchFamily="18" charset="0"/>
                          <a:cs typeface="Times New Roman" panose="02020603050405020304" pitchFamily="18" charset="0"/>
                        </a:rPr>
                        <a:t>ΤΟΜΕΑΣ</a:t>
                      </a:r>
                      <a:endParaRPr lang="el-GR" sz="1200"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200" dirty="0">
                          <a:effectLst/>
                          <a:latin typeface="Times New Roman" panose="02020603050405020304" pitchFamily="18" charset="0"/>
                          <a:cs typeface="Times New Roman" panose="02020603050405020304" pitchFamily="18" charset="0"/>
                        </a:rPr>
                        <a:t>Αποκτά ψυχική ηρεμία και γαλήνη καθώς μαθαίνει να αναγνωρίζει, να κρίνει και να διαχειρίζεται πάθη και συναισθήματα</a:t>
                      </a:r>
                      <a:r>
                        <a:rPr lang="el-GR" sz="1200" dirty="0" smtClean="0">
                          <a:effectLst/>
                          <a:latin typeface="Times New Roman" panose="02020603050405020304" pitchFamily="18" charset="0"/>
                          <a:cs typeface="Times New Roman" panose="02020603050405020304" pitchFamily="18" charset="0"/>
                        </a:rPr>
                        <a:t>.</a:t>
                      </a:r>
                      <a:endParaRPr lang="el-GR" sz="1200" dirty="0">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a:lnSpc>
                          <a:spcPct val="115000"/>
                        </a:lnSpc>
                        <a:spcAft>
                          <a:spcPts val="0"/>
                        </a:spcAft>
                      </a:pPr>
                      <a:r>
                        <a:rPr lang="el-GR" sz="1200" b="1" dirty="0" smtClean="0">
                          <a:effectLst/>
                          <a:latin typeface="Times New Roman" panose="02020603050405020304" pitchFamily="18" charset="0"/>
                          <a:cs typeface="Times New Roman" panose="02020603050405020304" pitchFamily="18" charset="0"/>
                        </a:rPr>
                        <a:t>ΠΟΛΙΤΙΣΜΙΚΟΣ </a:t>
                      </a:r>
                      <a:r>
                        <a:rPr lang="el-GR" sz="1200" b="1" dirty="0">
                          <a:effectLst/>
                          <a:latin typeface="Times New Roman" panose="02020603050405020304" pitchFamily="18" charset="0"/>
                          <a:cs typeface="Times New Roman" panose="02020603050405020304" pitchFamily="18" charset="0"/>
                        </a:rPr>
                        <a:t>ΤΟΜΕΑΣ</a:t>
                      </a:r>
                      <a:endParaRPr lang="el-GR" sz="12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200" dirty="0">
                          <a:effectLst/>
                          <a:latin typeface="Times New Roman" panose="02020603050405020304" pitchFamily="18" charset="0"/>
                          <a:cs typeface="Times New Roman" panose="02020603050405020304" pitchFamily="18" charset="0"/>
                        </a:rPr>
                        <a:t>Άτομα με κρίση διαθέτουν και αντίστοιχο υψηλό μορφωτικό επίπεδο με αποτέλεσμα να εκτιμούν τις τέχνες και τα γράμματα.</a:t>
                      </a:r>
                      <a:endParaRPr lang="el-GR" sz="1200" dirty="0">
                        <a:effectLst/>
                        <a:latin typeface="Times New Roman" panose="02020603050405020304" pitchFamily="18" charset="0"/>
                        <a:ea typeface="Calibri"/>
                        <a:cs typeface="Times New Roman" panose="02020603050405020304" pitchFamily="18" charset="0"/>
                      </a:endParaRPr>
                    </a:p>
                  </a:txBody>
                  <a:tcPr marL="68580" marR="68580" marT="0" marB="0"/>
                </a:tc>
              </a:tr>
              <a:tr h="806218">
                <a:tc>
                  <a:txBody>
                    <a:bodyPr/>
                    <a:lstStyle/>
                    <a:p>
                      <a:pPr>
                        <a:lnSpc>
                          <a:spcPct val="115000"/>
                        </a:lnSpc>
                        <a:spcAft>
                          <a:spcPts val="0"/>
                        </a:spcAft>
                      </a:pPr>
                      <a:r>
                        <a:rPr lang="el-GR" sz="1200" dirty="0" smtClean="0">
                          <a:effectLst/>
                          <a:latin typeface="Times New Roman" panose="02020603050405020304" pitchFamily="18" charset="0"/>
                          <a:cs typeface="Times New Roman" panose="02020603050405020304" pitchFamily="18" charset="0"/>
                        </a:rPr>
                        <a:t>ΚΟΙΝΩΝΙ-ΚΟΣ </a:t>
                      </a:r>
                      <a:r>
                        <a:rPr lang="el-GR" sz="1200" dirty="0">
                          <a:effectLst/>
                          <a:latin typeface="Times New Roman" panose="02020603050405020304" pitchFamily="18" charset="0"/>
                          <a:cs typeface="Times New Roman" panose="02020603050405020304" pitchFamily="18" charset="0"/>
                        </a:rPr>
                        <a:t>ΤΟΜΕΑΣ</a:t>
                      </a:r>
                      <a:endParaRPr lang="el-GR" sz="1200"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200" dirty="0">
                          <a:effectLst/>
                          <a:latin typeface="Times New Roman" panose="02020603050405020304" pitchFamily="18" charset="0"/>
                          <a:cs typeface="Times New Roman" panose="02020603050405020304" pitchFamily="18" charset="0"/>
                        </a:rPr>
                        <a:t>Η κριτική σκέψη και ο ορθολογισμός το καθιστούν συμπαθές και σεβαστό άτομο ευνοώντας τη διεύρυνση του κοινωνικού του κύκλου.</a:t>
                      </a:r>
                      <a:endParaRPr lang="el-GR" sz="1200" dirty="0">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a:lnSpc>
                          <a:spcPct val="115000"/>
                        </a:lnSpc>
                        <a:spcAft>
                          <a:spcPts val="0"/>
                        </a:spcAft>
                      </a:pPr>
                      <a:r>
                        <a:rPr lang="el-GR" sz="1200" b="1" dirty="0" smtClean="0">
                          <a:effectLst/>
                          <a:latin typeface="Times New Roman" panose="02020603050405020304" pitchFamily="18" charset="0"/>
                          <a:cs typeface="Times New Roman" panose="02020603050405020304" pitchFamily="18" charset="0"/>
                        </a:rPr>
                        <a:t>ΔΙΑΚΡΑΤΙΚΟΣ </a:t>
                      </a:r>
                      <a:r>
                        <a:rPr lang="el-GR" sz="1200" b="1" dirty="0">
                          <a:effectLst/>
                          <a:latin typeface="Times New Roman" panose="02020603050405020304" pitchFamily="18" charset="0"/>
                          <a:cs typeface="Times New Roman" panose="02020603050405020304" pitchFamily="18" charset="0"/>
                        </a:rPr>
                        <a:t>ΤΟΜΕΑΣ</a:t>
                      </a:r>
                      <a:endParaRPr lang="el-GR" sz="12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200" dirty="0">
                          <a:effectLst/>
                          <a:latin typeface="Times New Roman" panose="02020603050405020304" pitchFamily="18" charset="0"/>
                          <a:cs typeface="Times New Roman" panose="02020603050405020304" pitchFamily="18" charset="0"/>
                        </a:rPr>
                        <a:t>Άτομα με κριτική ικανότητα διαθέτουν διορατικότητα απαραίτητη για την ανάπτυξη επιτυχών διπλωματικών σχέσεων.</a:t>
                      </a:r>
                      <a:endParaRPr lang="el-GR" sz="1200" dirty="0">
                        <a:effectLst/>
                        <a:latin typeface="Times New Roman" panose="02020603050405020304" pitchFamily="18" charset="0"/>
                        <a:ea typeface="Calibri"/>
                        <a:cs typeface="Times New Roman" panose="02020603050405020304" pitchFamily="18" charset="0"/>
                      </a:endParaRPr>
                    </a:p>
                  </a:txBody>
                  <a:tcPr marL="68580" marR="68580" marT="0" marB="0"/>
                </a:tc>
              </a:tr>
            </a:tbl>
          </a:graphicData>
        </a:graphic>
      </p:graphicFrame>
      <p:sp>
        <p:nvSpPr>
          <p:cNvPr id="4" name="Θέση αριθμού διαφάνειας 3"/>
          <p:cNvSpPr>
            <a:spLocks noGrp="1"/>
          </p:cNvSpPr>
          <p:nvPr>
            <p:ph type="sldNum" sz="quarter" idx="12"/>
          </p:nvPr>
        </p:nvSpPr>
        <p:spPr/>
        <p:txBody>
          <a:bodyPr/>
          <a:lstStyle/>
          <a:p>
            <a:fld id="{3DF53439-851E-44AD-84B1-B6BFC3D0C743}" type="slidenum">
              <a:rPr lang="el-GR" smtClean="0"/>
              <a:t>2</a:t>
            </a:fld>
            <a:endParaRPr lang="el-GR"/>
          </a:p>
        </p:txBody>
      </p:sp>
    </p:spTree>
    <p:extLst>
      <p:ext uri="{BB962C8B-B14F-4D97-AF65-F5344CB8AC3E}">
        <p14:creationId xmlns:p14="http://schemas.microsoft.com/office/powerpoint/2010/main" val="198931532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υποσέλιδου 2"/>
          <p:cNvSpPr>
            <a:spLocks noGrp="1"/>
          </p:cNvSpPr>
          <p:nvPr>
            <p:ph type="ftr" sz="quarter" idx="11"/>
          </p:nvPr>
        </p:nvSpPr>
        <p:spPr/>
        <p:txBody>
          <a:bodyPr/>
          <a:lstStyle/>
          <a:p>
            <a:pPr algn="ctr"/>
            <a:r>
              <a:rPr lang="el-GR" dirty="0" smtClean="0"/>
              <a:t>ΕΠΙΜΕΛΕΙΑ: ΠΕΠΕ ΕΥΗ</a:t>
            </a:r>
            <a:endParaRPr lang="el-GR" dirty="0"/>
          </a:p>
        </p:txBody>
      </p:sp>
      <p:sp>
        <p:nvSpPr>
          <p:cNvPr id="4" name="Θέση αριθμού διαφάνειας 3"/>
          <p:cNvSpPr>
            <a:spLocks noGrp="1"/>
          </p:cNvSpPr>
          <p:nvPr>
            <p:ph type="sldNum" sz="quarter" idx="12"/>
          </p:nvPr>
        </p:nvSpPr>
        <p:spPr/>
        <p:txBody>
          <a:bodyPr/>
          <a:lstStyle/>
          <a:p>
            <a:fld id="{3DF53439-851E-44AD-84B1-B6BFC3D0C743}" type="slidenum">
              <a:rPr lang="el-GR" smtClean="0"/>
              <a:t>3</a:t>
            </a:fld>
            <a:endParaRPr lang="el-GR"/>
          </a:p>
        </p:txBody>
      </p:sp>
      <p:graphicFrame>
        <p:nvGraphicFramePr>
          <p:cNvPr id="7" name="Θέση περιεχομένου 6"/>
          <p:cNvGraphicFramePr>
            <a:graphicFrameLocks noGrp="1"/>
          </p:cNvGraphicFramePr>
          <p:nvPr>
            <p:ph idx="1"/>
            <p:extLst>
              <p:ext uri="{D42A27DB-BD31-4B8C-83A1-F6EECF244321}">
                <p14:modId xmlns:p14="http://schemas.microsoft.com/office/powerpoint/2010/main" val="3713399667"/>
              </p:ext>
            </p:extLst>
          </p:nvPr>
        </p:nvGraphicFramePr>
        <p:xfrm>
          <a:off x="755576" y="701951"/>
          <a:ext cx="7704856" cy="5643372"/>
        </p:xfrm>
        <a:graphic>
          <a:graphicData uri="http://schemas.openxmlformats.org/drawingml/2006/table">
            <a:tbl>
              <a:tblPr firstRow="1" firstCol="1" bandRow="1">
                <a:tableStyleId>{68D230F3-CF80-4859-8CE7-A43EE81993B5}</a:tableStyleId>
              </a:tblPr>
              <a:tblGrid>
                <a:gridCol w="980305"/>
                <a:gridCol w="1972023"/>
                <a:gridCol w="1008112"/>
                <a:gridCol w="3744416"/>
              </a:tblGrid>
              <a:tr h="214126">
                <a:tc gridSpan="4">
                  <a:txBody>
                    <a:bodyPr/>
                    <a:lstStyle/>
                    <a:p>
                      <a:pPr algn="ctr">
                        <a:lnSpc>
                          <a:spcPct val="115000"/>
                        </a:lnSpc>
                        <a:spcAft>
                          <a:spcPts val="0"/>
                        </a:spcAft>
                      </a:pPr>
                      <a:r>
                        <a:rPr lang="el-GR" sz="1400" dirty="0">
                          <a:effectLst/>
                          <a:latin typeface="Times New Roman" panose="02020603050405020304" pitchFamily="18" charset="0"/>
                          <a:cs typeface="Times New Roman" panose="02020603050405020304" pitchFamily="18" charset="0"/>
                        </a:rPr>
                        <a:t>ΑΙΤΙΑ ΑΠΟΥΣΙΑΣ ΚΡΙΤΙΚΗΣ ΣΚΕΨΗΣ</a:t>
                      </a:r>
                      <a:endParaRPr lang="el-GR" sz="18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tc>
                <a:tc hMerge="1">
                  <a:txBody>
                    <a:bodyPr/>
                    <a:lstStyle/>
                    <a:p>
                      <a:endParaRPr lang="el-GR"/>
                    </a:p>
                  </a:txBody>
                  <a:tcPr/>
                </a:tc>
                <a:tc hMerge="1">
                  <a:txBody>
                    <a:bodyPr/>
                    <a:lstStyle/>
                    <a:p>
                      <a:endParaRPr lang="el-GR"/>
                    </a:p>
                  </a:txBody>
                  <a:tcPr/>
                </a:tc>
                <a:tc hMerge="1">
                  <a:txBody>
                    <a:bodyPr/>
                    <a:lstStyle/>
                    <a:p>
                      <a:endParaRPr lang="el-GR"/>
                    </a:p>
                  </a:txBody>
                  <a:tcPr/>
                </a:tc>
              </a:tr>
              <a:tr h="214126">
                <a:tc gridSpan="2">
                  <a:txBody>
                    <a:bodyPr/>
                    <a:lstStyle/>
                    <a:p>
                      <a:pPr algn="l">
                        <a:lnSpc>
                          <a:spcPct val="115000"/>
                        </a:lnSpc>
                        <a:spcAft>
                          <a:spcPts val="0"/>
                        </a:spcAft>
                      </a:pPr>
                      <a:r>
                        <a:rPr lang="el-GR" sz="1400" dirty="0">
                          <a:effectLst/>
                          <a:latin typeface="Times New Roman" panose="02020603050405020304" pitchFamily="18" charset="0"/>
                          <a:cs typeface="Times New Roman" panose="02020603050405020304" pitchFamily="18" charset="0"/>
                        </a:rPr>
                        <a:t>ΑΤΟΜΟ</a:t>
                      </a:r>
                      <a:endParaRPr lang="el-GR" sz="18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tc>
                <a:tc hMerge="1">
                  <a:txBody>
                    <a:bodyPr/>
                    <a:lstStyle/>
                    <a:p>
                      <a:endParaRPr lang="el-GR"/>
                    </a:p>
                  </a:txBody>
                  <a:tcPr/>
                </a:tc>
                <a:tc gridSpan="2">
                  <a:txBody>
                    <a:bodyPr/>
                    <a:lstStyle/>
                    <a:p>
                      <a:pPr algn="l">
                        <a:lnSpc>
                          <a:spcPct val="115000"/>
                        </a:lnSpc>
                        <a:spcAft>
                          <a:spcPts val="0"/>
                        </a:spcAft>
                      </a:pPr>
                      <a:r>
                        <a:rPr lang="el-GR" sz="1200" b="1" dirty="0" smtClean="0">
                          <a:effectLst/>
                          <a:latin typeface="Times New Roman" panose="02020603050405020304" pitchFamily="18" charset="0"/>
                          <a:cs typeface="Times New Roman" panose="02020603050405020304" pitchFamily="18" charset="0"/>
                        </a:rPr>
                        <a:t>ΦΟΡΕΙΣ</a:t>
                      </a:r>
                      <a:r>
                        <a:rPr lang="el-GR" sz="1200" b="1" baseline="0" dirty="0" smtClean="0">
                          <a:effectLst/>
                          <a:latin typeface="Times New Roman" panose="02020603050405020304" pitchFamily="18" charset="0"/>
                          <a:cs typeface="Times New Roman" panose="02020603050405020304" pitchFamily="18" charset="0"/>
                        </a:rPr>
                        <a:t> ΚΟΙΝΩΝΙΚΟΠΟΙΗΣΗΣ</a:t>
                      </a:r>
                      <a:endParaRPr lang="el-GR" sz="12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tc>
                <a:tc hMerge="1">
                  <a:txBody>
                    <a:bodyPr/>
                    <a:lstStyle/>
                    <a:p>
                      <a:endParaRPr lang="el-GR"/>
                    </a:p>
                  </a:txBody>
                  <a:tcPr/>
                </a:tc>
              </a:tr>
              <a:tr h="1299940">
                <a:tc>
                  <a:txBody>
                    <a:bodyPr/>
                    <a:lstStyle/>
                    <a:p>
                      <a:pPr algn="ctr">
                        <a:lnSpc>
                          <a:spcPct val="115000"/>
                        </a:lnSpc>
                        <a:spcAft>
                          <a:spcPts val="0"/>
                        </a:spcAft>
                      </a:pPr>
                      <a:r>
                        <a:rPr lang="el-GR" sz="1400" dirty="0">
                          <a:effectLst/>
                          <a:latin typeface="Times New Roman" panose="02020603050405020304" pitchFamily="18" charset="0"/>
                          <a:cs typeface="Times New Roman" panose="02020603050405020304" pitchFamily="18" charset="0"/>
                        </a:rPr>
                        <a:t>ΒΙΟΛΟΓΙ-ΚΟΙ ΛΟΓΟΙ</a:t>
                      </a:r>
                      <a:endParaRPr lang="el-GR" sz="1800"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400" smtClean="0">
                          <a:effectLst/>
                          <a:latin typeface="Times New Roman" panose="02020603050405020304" pitchFamily="18" charset="0"/>
                          <a:cs typeface="Times New Roman" panose="02020603050405020304" pitchFamily="18" charset="0"/>
                        </a:rPr>
                        <a:t>διανοητικές </a:t>
                      </a:r>
                      <a:r>
                        <a:rPr lang="el-GR" sz="1400" dirty="0">
                          <a:effectLst/>
                          <a:latin typeface="Times New Roman" panose="02020603050405020304" pitchFamily="18" charset="0"/>
                          <a:cs typeface="Times New Roman" panose="02020603050405020304" pitchFamily="18" charset="0"/>
                        </a:rPr>
                        <a:t>παθήσεις</a:t>
                      </a:r>
                      <a:endParaRPr lang="el-GR" sz="1800" dirty="0">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algn="ctr">
                        <a:lnSpc>
                          <a:spcPct val="115000"/>
                        </a:lnSpc>
                        <a:spcAft>
                          <a:spcPts val="0"/>
                        </a:spcAft>
                      </a:pPr>
                      <a:r>
                        <a:rPr lang="el-GR" sz="1400" b="1" dirty="0">
                          <a:effectLst/>
                          <a:latin typeface="Times New Roman" panose="02020603050405020304" pitchFamily="18" charset="0"/>
                          <a:cs typeface="Times New Roman" panose="02020603050405020304" pitchFamily="18" charset="0"/>
                        </a:rPr>
                        <a:t>ΟΙΚΟΓΕ-ΝΕΙΑ</a:t>
                      </a:r>
                      <a:endParaRPr lang="el-GR" sz="1800" b="1"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Οι γονείς δεν αναπτύσσουν το διάλογο με το παιδί, είναι αυταρχικοί και επιβλητικοί. Έτσι, το παιδί υποτάσσεται στην αυθεντία του γονιού, αποσύρεται από τη διάθεση για έρευνα και έτσι οι διανοητικές ικανότητες δεν αναπτύσσονται στον μέγιστο δυνατό βαθμό. </a:t>
                      </a:r>
                      <a:endParaRPr lang="el-GR" sz="1800" dirty="0">
                        <a:effectLst/>
                        <a:latin typeface="Times New Roman" panose="02020603050405020304" pitchFamily="18" charset="0"/>
                        <a:ea typeface="Calibri"/>
                        <a:cs typeface="Times New Roman" panose="02020603050405020304" pitchFamily="18" charset="0"/>
                      </a:endParaRPr>
                    </a:p>
                  </a:txBody>
                  <a:tcPr marL="68580" marR="68580" marT="0" marB="0"/>
                </a:tc>
              </a:tr>
              <a:tr h="1091537">
                <a:tc>
                  <a:txBody>
                    <a:bodyPr/>
                    <a:lstStyle/>
                    <a:p>
                      <a:pPr algn="ctr">
                        <a:lnSpc>
                          <a:spcPct val="115000"/>
                        </a:lnSpc>
                        <a:spcAft>
                          <a:spcPts val="0"/>
                        </a:spcAft>
                      </a:pPr>
                      <a:r>
                        <a:rPr lang="el-GR" sz="1400" dirty="0">
                          <a:effectLst/>
                          <a:latin typeface="Times New Roman" panose="02020603050405020304" pitchFamily="18" charset="0"/>
                          <a:cs typeface="Times New Roman" panose="02020603050405020304" pitchFamily="18" charset="0"/>
                        </a:rPr>
                        <a:t>ΠΝΕΥΜΑ-ΤΙΚΟΙ ΛΟΓΟΙ</a:t>
                      </a:r>
                      <a:endParaRPr lang="el-GR" sz="1800"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το χαμηλό πνευματικό επίπεδο δεν επιτρέπει την καλλιέργεια της κριτικής σκέψης</a:t>
                      </a:r>
                      <a:endParaRPr lang="el-GR" sz="1800" dirty="0">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algn="ctr">
                        <a:lnSpc>
                          <a:spcPct val="115000"/>
                        </a:lnSpc>
                        <a:spcAft>
                          <a:spcPts val="0"/>
                        </a:spcAft>
                      </a:pPr>
                      <a:r>
                        <a:rPr lang="el-GR" sz="1400" b="1" dirty="0">
                          <a:effectLst/>
                          <a:latin typeface="Times New Roman" panose="02020603050405020304" pitchFamily="18" charset="0"/>
                          <a:cs typeface="Times New Roman" panose="02020603050405020304" pitchFamily="18" charset="0"/>
                        </a:rPr>
                        <a:t>ΣΧΟΛΕΙΟ</a:t>
                      </a:r>
                      <a:endParaRPr lang="el-GR" sz="1800" b="1"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Οι καθηγητές δεν έχουν παιδαγωγικές αρχές και </a:t>
                      </a:r>
                      <a:r>
                        <a:rPr lang="el-GR" sz="1400" dirty="0" smtClean="0">
                          <a:effectLst/>
                          <a:latin typeface="Times New Roman" panose="02020603050405020304" pitchFamily="18" charset="0"/>
                          <a:cs typeface="Times New Roman" panose="02020603050405020304" pitchFamily="18" charset="0"/>
                        </a:rPr>
                        <a:t>δεν</a:t>
                      </a:r>
                      <a:r>
                        <a:rPr lang="el-GR" sz="1400" baseline="0" dirty="0" smtClean="0">
                          <a:effectLst/>
                          <a:latin typeface="Times New Roman" panose="02020603050405020304" pitchFamily="18" charset="0"/>
                          <a:cs typeface="Times New Roman" panose="02020603050405020304" pitchFamily="18" charset="0"/>
                        </a:rPr>
                        <a:t> είναι κατηρτισμένοι σε θέματα ψυχολογίας των </a:t>
                      </a:r>
                      <a:r>
                        <a:rPr lang="el-GR" sz="1400" baseline="0" dirty="0" err="1" smtClean="0">
                          <a:effectLst/>
                          <a:latin typeface="Times New Roman" panose="02020603050405020304" pitchFamily="18" charset="0"/>
                          <a:cs typeface="Times New Roman" panose="02020603050405020304" pitchFamily="18" charset="0"/>
                        </a:rPr>
                        <a:t>ποιδιών</a:t>
                      </a:r>
                      <a:r>
                        <a:rPr lang="el-GR" sz="1400" baseline="0" dirty="0" smtClean="0">
                          <a:effectLst/>
                          <a:latin typeface="Times New Roman" panose="02020603050405020304" pitchFamily="18" charset="0"/>
                          <a:cs typeface="Times New Roman" panose="02020603050405020304" pitchFamily="18" charset="0"/>
                        </a:rPr>
                        <a:t>.</a:t>
                      </a:r>
                      <a:endParaRPr lang="el-GR" sz="1800" dirty="0">
                        <a:effectLst/>
                        <a:latin typeface="Times New Roman" panose="02020603050405020304" pitchFamily="18" charset="0"/>
                        <a:ea typeface="Calibri"/>
                        <a:cs typeface="Times New Roman" panose="02020603050405020304" pitchFamily="18" charset="0"/>
                      </a:endParaRPr>
                    </a:p>
                  </a:txBody>
                  <a:tcPr marL="68580" marR="68580" marT="0" marB="0"/>
                </a:tc>
              </a:tr>
              <a:tr h="1880538">
                <a:tc>
                  <a:txBody>
                    <a:bodyPr/>
                    <a:lstStyle/>
                    <a:p>
                      <a:pPr algn="ctr">
                        <a:lnSpc>
                          <a:spcPct val="115000"/>
                        </a:lnSpc>
                        <a:spcAft>
                          <a:spcPts val="0"/>
                        </a:spcAft>
                      </a:pPr>
                      <a:r>
                        <a:rPr lang="el-GR" sz="1400" dirty="0">
                          <a:effectLst/>
                          <a:latin typeface="Times New Roman" panose="02020603050405020304" pitchFamily="18" charset="0"/>
                          <a:cs typeface="Times New Roman" panose="02020603050405020304" pitchFamily="18" charset="0"/>
                        </a:rPr>
                        <a:t>ΣΥΝΑΙ-ΣΘΗΜΑ-ΤΙΚΟΙ ΛΟΓΟΙ</a:t>
                      </a:r>
                      <a:endParaRPr lang="el-GR" sz="1800"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συναισθηματικά και ψυχολογικά προβλήματα θολώνουν την ορθή κρίση  και δεν επιτρέπουν στο άτομο να σκέφτεται με ορθολογισμό</a:t>
                      </a:r>
                      <a:endParaRPr lang="el-GR" sz="1800" dirty="0">
                        <a:effectLst/>
                        <a:latin typeface="Times New Roman" panose="02020603050405020304" pitchFamily="18" charset="0"/>
                        <a:ea typeface="Calibri"/>
                        <a:cs typeface="Times New Roman" panose="02020603050405020304" pitchFamily="18" charset="0"/>
                      </a:endParaRPr>
                    </a:p>
                  </a:txBody>
                  <a:tcPr marL="68580" marR="68580" marT="0" marB="0"/>
                </a:tc>
                <a:tc>
                  <a:txBody>
                    <a:bodyPr/>
                    <a:lstStyle/>
                    <a:p>
                      <a:pPr algn="ctr">
                        <a:lnSpc>
                          <a:spcPct val="115000"/>
                        </a:lnSpc>
                        <a:spcAft>
                          <a:spcPts val="0"/>
                        </a:spcAft>
                      </a:pPr>
                      <a:r>
                        <a:rPr lang="el-GR" sz="1400" b="1" dirty="0">
                          <a:effectLst/>
                          <a:latin typeface="Times New Roman" panose="02020603050405020304" pitchFamily="18" charset="0"/>
                          <a:cs typeface="Times New Roman" panose="02020603050405020304" pitchFamily="18" charset="0"/>
                        </a:rPr>
                        <a:t>ΜΜΕ</a:t>
                      </a:r>
                      <a:endParaRPr lang="el-GR" sz="1800" b="1" dirty="0">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Τα ΜΜΕ δεν προβάλλουν ποιοτικές εκπομπές που αναπτύσσουν τη διανοητική δραστηριότητα.</a:t>
                      </a:r>
                      <a:endParaRPr lang="el-GR" sz="1800" dirty="0">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Αναπαράγουν στερεότυπα και απόψεις της εκάστοτε εξουσίας αποκρύπτοντας και νοθεύοντας γεγονότα και αλήθειες.</a:t>
                      </a:r>
                      <a:endParaRPr lang="el-GR" sz="1800" dirty="0">
                        <a:effectLst/>
                        <a:latin typeface="Times New Roman" panose="02020603050405020304" pitchFamily="18" charset="0"/>
                        <a:cs typeface="Times New Roman" panose="02020603050405020304" pitchFamily="18" charset="0"/>
                      </a:endParaRPr>
                    </a:p>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Δεν προωθούν την πολυφωνία και τον διάλογο στην προσπάθειά τους να εξυπηρετήσουν άλλα συμφέροντα.</a:t>
                      </a:r>
                      <a:endParaRPr lang="el-GR" sz="1800" dirty="0">
                        <a:effectLst/>
                        <a:latin typeface="Times New Roman" panose="02020603050405020304" pitchFamily="18" charset="0"/>
                        <a:ea typeface="Calibri"/>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34310023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Θέση περιεχομένου 5"/>
          <p:cNvGraphicFramePr>
            <a:graphicFrameLocks noGrp="1"/>
          </p:cNvGraphicFramePr>
          <p:nvPr>
            <p:ph idx="1"/>
            <p:extLst>
              <p:ext uri="{D42A27DB-BD31-4B8C-83A1-F6EECF244321}">
                <p14:modId xmlns:p14="http://schemas.microsoft.com/office/powerpoint/2010/main" val="3549117763"/>
              </p:ext>
            </p:extLst>
          </p:nvPr>
        </p:nvGraphicFramePr>
        <p:xfrm>
          <a:off x="827584" y="764703"/>
          <a:ext cx="7848872" cy="5608320"/>
        </p:xfrm>
        <a:graphic>
          <a:graphicData uri="http://schemas.openxmlformats.org/drawingml/2006/table">
            <a:tbl>
              <a:tblPr firstRow="1" firstCol="1" bandRow="1">
                <a:tableStyleId>{68D230F3-CF80-4859-8CE7-A43EE81993B5}</a:tableStyleId>
              </a:tblPr>
              <a:tblGrid>
                <a:gridCol w="1008112"/>
                <a:gridCol w="6840760"/>
              </a:tblGrid>
              <a:tr h="176798">
                <a:tc gridSpan="2">
                  <a:txBody>
                    <a:bodyPr/>
                    <a:lstStyle/>
                    <a:p>
                      <a:pPr algn="ctr">
                        <a:lnSpc>
                          <a:spcPct val="115000"/>
                        </a:lnSpc>
                        <a:spcAft>
                          <a:spcPts val="0"/>
                        </a:spcAft>
                      </a:pPr>
                      <a:r>
                        <a:rPr lang="el-GR" sz="1200" dirty="0">
                          <a:effectLst/>
                          <a:latin typeface="Times New Roman" panose="02020603050405020304" pitchFamily="18" charset="0"/>
                          <a:cs typeface="Times New Roman" panose="02020603050405020304" pitchFamily="18" charset="0"/>
                        </a:rPr>
                        <a:t>ΠΡΟΫΠΟΘΕΣΕΙΣ ΚΑΛΛΙΕΡΓΕΙΑΣ ΚΡΙΤΙΚΗΣ ΣΚΕΨΗΣ ΑΠΟ ΚΟΙΝΩΝΙΚΟΥΣ ΦΟΡΕΙΣ</a:t>
                      </a:r>
                      <a:endParaRPr lang="el-GR" sz="1200" b="1"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tc>
                <a:tc hMerge="1">
                  <a:txBody>
                    <a:bodyPr/>
                    <a:lstStyle/>
                    <a:p>
                      <a:endParaRPr lang="el-GR"/>
                    </a:p>
                  </a:txBody>
                  <a:tcPr/>
                </a:tc>
              </a:tr>
              <a:tr h="426355">
                <a:tc>
                  <a:txBody>
                    <a:bodyPr/>
                    <a:lstStyle/>
                    <a:p>
                      <a:pPr algn="ctr">
                        <a:lnSpc>
                          <a:spcPct val="115000"/>
                        </a:lnSpc>
                        <a:spcAft>
                          <a:spcPts val="0"/>
                        </a:spcAft>
                      </a:pPr>
                      <a:r>
                        <a:rPr lang="el-GR" sz="1200" dirty="0">
                          <a:effectLst/>
                          <a:latin typeface="Times New Roman" panose="02020603050405020304" pitchFamily="18" charset="0"/>
                          <a:cs typeface="Times New Roman" panose="02020603050405020304" pitchFamily="18" charset="0"/>
                        </a:rPr>
                        <a:t>ΑΤΟΜΟ</a:t>
                      </a:r>
                      <a:endParaRPr lang="el-GR" sz="12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Το ίδιο το άτομο συνειδητά να επιχειρεί να αναπτύσσει τις διανοητικές του ικανότητες μέσω ποικίλων αναγνωσμάτων και ενημέρωσης.</a:t>
                      </a:r>
                      <a:endParaRPr lang="el-GR" sz="1400" dirty="0">
                        <a:effectLst/>
                        <a:latin typeface="Times New Roman" panose="02020603050405020304" pitchFamily="18" charset="0"/>
                        <a:ea typeface="Calibri"/>
                        <a:cs typeface="Times New Roman" panose="02020603050405020304" pitchFamily="18" charset="0"/>
                      </a:endParaRPr>
                    </a:p>
                  </a:txBody>
                  <a:tcPr marL="68580" marR="68580" marT="0" marB="0"/>
                </a:tc>
              </a:tr>
              <a:tr h="415593">
                <a:tc>
                  <a:txBody>
                    <a:bodyPr/>
                    <a:lstStyle/>
                    <a:p>
                      <a:pPr algn="ctr">
                        <a:lnSpc>
                          <a:spcPct val="115000"/>
                        </a:lnSpc>
                        <a:spcAft>
                          <a:spcPts val="0"/>
                        </a:spcAft>
                      </a:pPr>
                      <a:r>
                        <a:rPr lang="el-GR" sz="1200" dirty="0">
                          <a:effectLst/>
                          <a:latin typeface="Times New Roman" panose="02020603050405020304" pitchFamily="18" charset="0"/>
                          <a:cs typeface="Times New Roman" panose="02020603050405020304" pitchFamily="18" charset="0"/>
                        </a:rPr>
                        <a:t>ΟΙΚΟΓΕ-ΝΕΙΑ</a:t>
                      </a:r>
                      <a:endParaRPr lang="el-GR" sz="12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Η οικογένεια να αναπτύσσει τον διάλογο που βοηθά το παιδί να αναπτύξει τις απαραίτητες γνωστικές και διανοητικές ικανότητες που προωθούν την κριτική </a:t>
                      </a:r>
                      <a:r>
                        <a:rPr lang="el-GR" sz="1400" dirty="0" smtClean="0">
                          <a:effectLst/>
                          <a:latin typeface="Times New Roman" panose="02020603050405020304" pitchFamily="18" charset="0"/>
                          <a:cs typeface="Times New Roman" panose="02020603050405020304" pitchFamily="18" charset="0"/>
                        </a:rPr>
                        <a:t>σκέψη.</a:t>
                      </a:r>
                      <a:endParaRPr lang="el-GR" sz="1400" dirty="0">
                        <a:effectLst/>
                        <a:latin typeface="Times New Roman" panose="02020603050405020304" pitchFamily="18" charset="0"/>
                        <a:ea typeface="Calibri"/>
                        <a:cs typeface="Times New Roman" panose="02020603050405020304" pitchFamily="18" charset="0"/>
                      </a:endParaRPr>
                    </a:p>
                  </a:txBody>
                  <a:tcPr marL="68580" marR="68580" marT="0" marB="0"/>
                </a:tc>
              </a:tr>
              <a:tr h="3068241">
                <a:tc>
                  <a:txBody>
                    <a:bodyPr/>
                    <a:lstStyle/>
                    <a:p>
                      <a:pPr algn="ctr">
                        <a:lnSpc>
                          <a:spcPct val="115000"/>
                        </a:lnSpc>
                        <a:spcAft>
                          <a:spcPts val="0"/>
                        </a:spcAft>
                      </a:pPr>
                      <a:r>
                        <a:rPr lang="el-GR" sz="1200" dirty="0">
                          <a:effectLst/>
                          <a:latin typeface="Times New Roman" panose="02020603050405020304" pitchFamily="18" charset="0"/>
                          <a:cs typeface="Times New Roman" panose="02020603050405020304" pitchFamily="18" charset="0"/>
                        </a:rPr>
                        <a:t>ΣΧΟΛΕΙΟ</a:t>
                      </a:r>
                      <a:endParaRPr lang="el-GR" sz="12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Το σχολείο είναι ο κατεξοχήν φορέας αγωγής που δύναται να καλλιεργήσει τις πνευματικές δεξιότητες του παιδιού που θα το καταστήσουν ικανό ορθή σκέψη και κρίση.</a:t>
                      </a:r>
                    </a:p>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Απαραίτητο είναι το σχολείο να εγκαταλείψει τις απαρχαιωμένες μεθόδους της στείρας αποστήθισης, της άγονης απομνημόνευσης.</a:t>
                      </a:r>
                    </a:p>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Απαραίτητος κρίνεται ο εκσυγχρονισμός του εκπαιδευτικού συστήματος ώστε να ανταποκρίνεται στις σύγχρονες συνθήκες και απαιτήσεις, προκειμένου να καταστεί ικανό το παιδί να αντεπεξέρχεται με διανοητική διαύγεια στις προκλήσεις.</a:t>
                      </a:r>
                    </a:p>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Καλό είναι να γίνει στροφή από το δασκαλοκεντρικό στο </a:t>
                      </a:r>
                      <a:r>
                        <a:rPr lang="el-GR" sz="1400" dirty="0" err="1">
                          <a:effectLst/>
                          <a:latin typeface="Times New Roman" panose="02020603050405020304" pitchFamily="18" charset="0"/>
                          <a:cs typeface="Times New Roman" panose="02020603050405020304" pitchFamily="18" charset="0"/>
                        </a:rPr>
                        <a:t>μαθητοκεντρικό</a:t>
                      </a:r>
                      <a:r>
                        <a:rPr lang="el-GR" sz="1400" dirty="0">
                          <a:effectLst/>
                          <a:latin typeface="Times New Roman" panose="02020603050405020304" pitchFamily="18" charset="0"/>
                          <a:cs typeface="Times New Roman" panose="02020603050405020304" pitchFamily="18" charset="0"/>
                        </a:rPr>
                        <a:t> σύστημα, όπου ο μαθητής θα λάβει συμμετέχει ενεργά στη διαδικασία της μάθησης, ενώ θα ασκηθεί στην λήψη πρωτοβουλιών.</a:t>
                      </a:r>
                    </a:p>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Καλό είναι να αναβαθμιστούν και να εκσυγχρονιστούν και οι εκπαιδευτικές δομές με κτηριακές εγκαταστάσεις ελκυστικές και υποδομές που θα δίνουν το έναυσμα στους μαθητές για έρευνα ποικίλων τρόπων και πηγών ενημέρωσης και πληροφόρησης. </a:t>
                      </a:r>
                      <a:endParaRPr lang="el-GR" sz="1400" dirty="0">
                        <a:effectLst/>
                        <a:latin typeface="Times New Roman" panose="02020603050405020304" pitchFamily="18" charset="0"/>
                        <a:ea typeface="Calibri"/>
                        <a:cs typeface="Times New Roman" panose="02020603050405020304" pitchFamily="18" charset="0"/>
                      </a:endParaRPr>
                    </a:p>
                  </a:txBody>
                  <a:tcPr marL="68580" marR="68580" marT="0" marB="0"/>
                </a:tc>
              </a:tr>
              <a:tr h="866670">
                <a:tc>
                  <a:txBody>
                    <a:bodyPr/>
                    <a:lstStyle/>
                    <a:p>
                      <a:pPr algn="ctr">
                        <a:lnSpc>
                          <a:spcPct val="115000"/>
                        </a:lnSpc>
                        <a:spcAft>
                          <a:spcPts val="0"/>
                        </a:spcAft>
                      </a:pPr>
                      <a:r>
                        <a:rPr lang="el-GR" sz="1200" dirty="0">
                          <a:effectLst/>
                          <a:latin typeface="Times New Roman" panose="02020603050405020304" pitchFamily="18" charset="0"/>
                          <a:cs typeface="Times New Roman" panose="02020603050405020304" pitchFamily="18" charset="0"/>
                        </a:rPr>
                        <a:t>ΜΜΕ</a:t>
                      </a:r>
                      <a:endParaRPr lang="el-GR" sz="1200" dirty="0">
                        <a:solidFill>
                          <a:schemeClr val="tx1"/>
                        </a:solidFill>
                        <a:effectLst/>
                        <a:latin typeface="Times New Roman" panose="02020603050405020304" pitchFamily="18" charset="0"/>
                        <a:ea typeface="Calibri"/>
                        <a:cs typeface="Times New Roman" panose="02020603050405020304" pitchFamily="18" charset="0"/>
                      </a:endParaRPr>
                    </a:p>
                  </a:txBody>
                  <a:tcPr marL="68580" marR="68580" marT="0" marB="0">
                    <a:solidFill>
                      <a:schemeClr val="accent6"/>
                    </a:solidFill>
                  </a:tcPr>
                </a:tc>
                <a:tc>
                  <a:txBody>
                    <a:bodyPr/>
                    <a:lstStyle/>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Να προωθούν την πολυφωνία και τον διάλογο.</a:t>
                      </a:r>
                    </a:p>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Να μην αποκρύπτουν ούτε να παραποιούν τα γεγονότα.</a:t>
                      </a:r>
                    </a:p>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Να αποκαλύπτουν αυθαιρεσίες της εξουσίας.</a:t>
                      </a:r>
                    </a:p>
                    <a:p>
                      <a:pPr marL="342900" lvl="0" indent="-342900">
                        <a:lnSpc>
                          <a:spcPct val="115000"/>
                        </a:lnSpc>
                        <a:spcAft>
                          <a:spcPts val="0"/>
                        </a:spcAft>
                        <a:buFont typeface="Wingdings"/>
                        <a:buChar char=""/>
                      </a:pPr>
                      <a:r>
                        <a:rPr lang="el-GR" sz="1400" dirty="0">
                          <a:effectLst/>
                          <a:latin typeface="Times New Roman" panose="02020603050405020304" pitchFamily="18" charset="0"/>
                          <a:cs typeface="Times New Roman" panose="02020603050405020304" pitchFamily="18" charset="0"/>
                        </a:rPr>
                        <a:t>Να μετέρχονται και να αξιοποιούν πολλές πηγές πληροφόρησης κι ενημέρωσης.</a:t>
                      </a:r>
                      <a:endParaRPr lang="el-GR" sz="1400" dirty="0">
                        <a:effectLst/>
                        <a:latin typeface="Times New Roman" panose="02020603050405020304" pitchFamily="18" charset="0"/>
                        <a:ea typeface="Calibri"/>
                        <a:cs typeface="Times New Roman" panose="02020603050405020304" pitchFamily="18" charset="0"/>
                      </a:endParaRPr>
                    </a:p>
                  </a:txBody>
                  <a:tcPr marL="68580" marR="68580" marT="0" marB="0"/>
                </a:tc>
              </a:tr>
            </a:tbl>
          </a:graphicData>
        </a:graphic>
      </p:graphicFrame>
      <p:sp>
        <p:nvSpPr>
          <p:cNvPr id="4" name="Θέση υποσέλιδου 3"/>
          <p:cNvSpPr>
            <a:spLocks noGrp="1"/>
          </p:cNvSpPr>
          <p:nvPr>
            <p:ph type="ftr" sz="quarter" idx="11"/>
          </p:nvPr>
        </p:nvSpPr>
        <p:spPr>
          <a:xfrm>
            <a:off x="2667000" y="6525344"/>
            <a:ext cx="3352800" cy="196131"/>
          </a:xfrm>
        </p:spPr>
        <p:txBody>
          <a:bodyPr/>
          <a:lstStyle/>
          <a:p>
            <a:pPr algn="ctr"/>
            <a:r>
              <a:rPr lang="el-GR" dirty="0" smtClean="0"/>
              <a:t>ΕΠΙΜΕΛΕΙΑ: ΠΕΠΕ ΕΥΗ</a:t>
            </a:r>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t>4</a:t>
            </a:fld>
            <a:endParaRPr lang="el-GR"/>
          </a:p>
        </p:txBody>
      </p:sp>
    </p:spTree>
    <p:extLst>
      <p:ext uri="{BB962C8B-B14F-4D97-AF65-F5344CB8AC3E}">
        <p14:creationId xmlns:p14="http://schemas.microsoft.com/office/powerpoint/2010/main" val="250488762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smtClean="0">
                <a:latin typeface="Times New Roman" panose="02020603050405020304" pitchFamily="18" charset="0"/>
                <a:cs typeface="Times New Roman" panose="02020603050405020304" pitchFamily="18" charset="0"/>
              </a:rPr>
              <a:t>ΑΥΤΟΚΡΙΤΙΚΗ &amp; ΑΥΤΟΓΝΩΣΙΑ</a:t>
            </a:r>
            <a:endParaRPr lang="en-US"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p:txBody>
          <a:bodyPr/>
          <a:lstStyle/>
          <a:p>
            <a:r>
              <a:rPr lang="el-GR" dirty="0" smtClean="0"/>
              <a:t>ΑΥΤΟΚΡΙΤΙΚΗ</a:t>
            </a:r>
            <a:endParaRPr lang="en-US" dirty="0"/>
          </a:p>
        </p:txBody>
      </p:sp>
      <p:sp>
        <p:nvSpPr>
          <p:cNvPr id="4" name="Text Placeholder 3"/>
          <p:cNvSpPr>
            <a:spLocks noGrp="1"/>
          </p:cNvSpPr>
          <p:nvPr>
            <p:ph type="body" sz="half" idx="3"/>
          </p:nvPr>
        </p:nvSpPr>
        <p:spPr/>
        <p:txBody>
          <a:bodyPr/>
          <a:lstStyle/>
          <a:p>
            <a:r>
              <a:rPr lang="el-GR" dirty="0"/>
              <a:t>ΑΥΤΟΓΝΩΣΙΑ</a:t>
            </a:r>
            <a:endParaRPr lang="en-US" dirty="0"/>
          </a:p>
        </p:txBody>
      </p:sp>
      <p:sp>
        <p:nvSpPr>
          <p:cNvPr id="5" name="Content Placeholder 4"/>
          <p:cNvSpPr>
            <a:spLocks noGrp="1"/>
          </p:cNvSpPr>
          <p:nvPr>
            <p:ph sz="quarter" idx="2"/>
          </p:nvPr>
        </p:nvSpPr>
        <p:spPr/>
        <p:txBody>
          <a:bodyPr/>
          <a:lstStyle/>
          <a:p>
            <a:r>
              <a:rPr lang="el-GR" dirty="0"/>
              <a:t>Είναι η διανοητική ικανότητα του ανθρώπου να μελετά εκουσίως τον εαυτό του για να διερευνήσει τα χαρακτηριστικά της προσωπικότητάς του θετικά και αρνητικά, με απώτερο στόχο την αυτοβελτίωση.</a:t>
            </a:r>
            <a:endParaRPr lang="en-US" dirty="0"/>
          </a:p>
        </p:txBody>
      </p:sp>
      <p:sp>
        <p:nvSpPr>
          <p:cNvPr id="6" name="Content Placeholder 5"/>
          <p:cNvSpPr>
            <a:spLocks noGrp="1"/>
          </p:cNvSpPr>
          <p:nvPr>
            <p:ph sz="quarter" idx="4"/>
          </p:nvPr>
        </p:nvSpPr>
        <p:spPr/>
        <p:txBody>
          <a:bodyPr/>
          <a:lstStyle/>
          <a:p>
            <a:r>
              <a:rPr lang="el-GR" dirty="0"/>
              <a:t>Μέσω της εσωτερικής αναζήτησης και υγιούς αυτοκριτικής οδηγείται ο άνθρωπος στην αυτογνωσία, η οποία είναι η ουσιαστική γνώση για τον εαυτό του. </a:t>
            </a:r>
            <a:endParaRPr lang="en-US" dirty="0"/>
          </a:p>
        </p:txBody>
      </p:sp>
      <p:sp>
        <p:nvSpPr>
          <p:cNvPr id="7" name="Footer Placeholder 6"/>
          <p:cNvSpPr>
            <a:spLocks noGrp="1"/>
          </p:cNvSpPr>
          <p:nvPr>
            <p:ph type="ftr" sz="quarter" idx="11"/>
          </p:nvPr>
        </p:nvSpPr>
        <p:spPr/>
        <p:txBody>
          <a:bodyPr/>
          <a:lstStyle/>
          <a:p>
            <a:r>
              <a:rPr lang="el-GR" smtClean="0"/>
              <a:t>ΕΠΙΜΕΛΕΙΑ: ΠΕΠΕ ΕΥΗ</a:t>
            </a:r>
            <a:endParaRPr lang="el-GR"/>
          </a:p>
        </p:txBody>
      </p:sp>
      <p:sp>
        <p:nvSpPr>
          <p:cNvPr id="8" name="Slide Number Placeholder 7"/>
          <p:cNvSpPr>
            <a:spLocks noGrp="1"/>
          </p:cNvSpPr>
          <p:nvPr>
            <p:ph type="sldNum" sz="quarter" idx="12"/>
          </p:nvPr>
        </p:nvSpPr>
        <p:spPr/>
        <p:txBody>
          <a:bodyPr/>
          <a:lstStyle/>
          <a:p>
            <a:fld id="{3DF53439-851E-44AD-84B1-B6BFC3D0C743}" type="slidenum">
              <a:rPr lang="el-GR" smtClean="0"/>
              <a:t>5</a:t>
            </a:fld>
            <a:endParaRPr lang="el-GR"/>
          </a:p>
        </p:txBody>
      </p:sp>
    </p:spTree>
    <p:extLst>
      <p:ext uri="{BB962C8B-B14F-4D97-AF65-F5344CB8AC3E}">
        <p14:creationId xmlns:p14="http://schemas.microsoft.com/office/powerpoint/2010/main" val="2479121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l-GR" sz="3600" dirty="0">
                <a:latin typeface="Times New Roman" panose="02020603050405020304" pitchFamily="18" charset="0"/>
                <a:cs typeface="Times New Roman" panose="02020603050405020304" pitchFamily="18" charset="0"/>
              </a:rPr>
              <a:t>ΑΙΤΙΑ ΑΔΥΝΑΜΙΑΣ ΑΣΚΗΣΗΣ </a:t>
            </a:r>
            <a:r>
              <a:rPr lang="el-GR" sz="3600" dirty="0" smtClean="0">
                <a:latin typeface="Times New Roman" panose="02020603050405020304" pitchFamily="18" charset="0"/>
                <a:cs typeface="Times New Roman" panose="02020603050405020304" pitchFamily="18" charset="0"/>
              </a:rPr>
              <a:t>ΑΥΤΟΚΡΙΤΙΚΗΣ</a:t>
            </a:r>
            <a:endParaRPr lang="en-US" sz="3600" dirty="0">
              <a:latin typeface="Times New Roman" panose="02020603050405020304" pitchFamily="18" charset="0"/>
              <a:cs typeface="Times New Roman" panose="02020603050405020304"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30228730"/>
              </p:ext>
            </p:extLst>
          </p:nvPr>
        </p:nvGraphicFramePr>
        <p:xfrm>
          <a:off x="457200" y="1988839"/>
          <a:ext cx="8229600" cy="4512671"/>
        </p:xfrm>
        <a:graphic>
          <a:graphicData uri="http://schemas.openxmlformats.org/drawingml/2006/table">
            <a:tbl>
              <a:tblPr firstRow="1" firstCol="1" bandRow="1">
                <a:tableStyleId>{93296810-A885-4BE3-A3E7-6D5BEEA58F35}</a:tableStyleId>
              </a:tblPr>
              <a:tblGrid>
                <a:gridCol w="2785506"/>
                <a:gridCol w="5444094"/>
              </a:tblGrid>
              <a:tr h="218199">
                <a:tc gridSpan="2">
                  <a:txBody>
                    <a:bodyPr/>
                    <a:lstStyle/>
                    <a:p>
                      <a:pPr marL="0" marR="0">
                        <a:lnSpc>
                          <a:spcPct val="115000"/>
                        </a:lnSpc>
                        <a:spcBef>
                          <a:spcPts val="0"/>
                        </a:spcBef>
                        <a:spcAft>
                          <a:spcPts val="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r>
              <a:tr h="913613">
                <a:tc>
                  <a:txBody>
                    <a:bodyPr/>
                    <a:lstStyle/>
                    <a:p>
                      <a:pPr marL="0" marR="0" algn="ctr">
                        <a:lnSpc>
                          <a:spcPct val="115000"/>
                        </a:lnSpc>
                        <a:spcBef>
                          <a:spcPts val="0"/>
                        </a:spcBef>
                        <a:spcAft>
                          <a:spcPts val="0"/>
                        </a:spcAft>
                      </a:pPr>
                      <a:r>
                        <a:rPr lang="el-GR" sz="2000" dirty="0">
                          <a:solidFill>
                            <a:schemeClr val="tx1"/>
                          </a:solidFill>
                          <a:effectLst/>
                          <a:latin typeface="Times New Roman" panose="02020603050405020304" pitchFamily="18" charset="0"/>
                          <a:cs typeface="Times New Roman" panose="02020603050405020304" pitchFamily="18" charset="0"/>
                        </a:rPr>
                        <a:t>ΒΙΟΛΟΓΙΚΟΙ ΛΟΓΟΙ</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2000" dirty="0">
                          <a:effectLst/>
                          <a:latin typeface="Times New Roman" panose="02020603050405020304" pitchFamily="18" charset="0"/>
                          <a:cs typeface="Times New Roman" panose="02020603050405020304" pitchFamily="18" charset="0"/>
                        </a:rPr>
                        <a:t>η φυσική αδυναμία του ανθρώπου να γνωρίσει σε απόλυτο βαθμό τον εαυτό </a:t>
                      </a:r>
                      <a:endParaRPr lang="en-US" sz="2000" dirty="0">
                        <a:effectLst/>
                        <a:latin typeface="Times New Roman" panose="02020603050405020304" pitchFamily="18" charset="0"/>
                        <a:cs typeface="Times New Roman" panose="02020603050405020304" pitchFamily="18" charset="0"/>
                      </a:endParaRPr>
                    </a:p>
                    <a:p>
                      <a:pPr marL="180340" marR="0">
                        <a:lnSpc>
                          <a:spcPct val="115000"/>
                        </a:lnSpc>
                        <a:spcBef>
                          <a:spcPts val="0"/>
                        </a:spcBef>
                        <a:spcAft>
                          <a:spcPts val="0"/>
                        </a:spcAft>
                      </a:pPr>
                      <a:r>
                        <a:rPr lang="el-GR" sz="2000" dirty="0">
                          <a:effectLst/>
                          <a:latin typeface="Times New Roman" panose="02020603050405020304" pitchFamily="18" charset="0"/>
                          <a:cs typeface="Times New Roman" panose="02020603050405020304" pitchFamily="18" charset="0"/>
                        </a:rPr>
                        <a:t>του</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913613">
                <a:tc>
                  <a:txBody>
                    <a:bodyPr/>
                    <a:lstStyle/>
                    <a:p>
                      <a:pPr marL="0" marR="0" algn="ctr">
                        <a:lnSpc>
                          <a:spcPct val="115000"/>
                        </a:lnSpc>
                        <a:spcBef>
                          <a:spcPts val="0"/>
                        </a:spcBef>
                        <a:spcAft>
                          <a:spcPts val="0"/>
                        </a:spcAft>
                      </a:pPr>
                      <a:r>
                        <a:rPr lang="el-GR" sz="2000" dirty="0">
                          <a:solidFill>
                            <a:schemeClr val="tx1"/>
                          </a:solidFill>
                          <a:effectLst/>
                          <a:latin typeface="Times New Roman" panose="02020603050405020304" pitchFamily="18" charset="0"/>
                          <a:cs typeface="Times New Roman" panose="02020603050405020304" pitchFamily="18" charset="0"/>
                        </a:rPr>
                        <a:t>ΠΝΕΥΜΑ-ΤΙΚΟΙ ΛΟΓΟΙ</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2000" dirty="0">
                          <a:effectLst/>
                          <a:latin typeface="Times New Roman" panose="02020603050405020304" pitchFamily="18" charset="0"/>
                          <a:cs typeface="Times New Roman" panose="02020603050405020304" pitchFamily="18" charset="0"/>
                        </a:rPr>
                        <a:t>το χαμηλό πνευματικό επίπεδο δεν επιτρέπει την ευθυκρισία και ως εκ τούτου την άσκηση ορθής κριτικής </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913613">
                <a:tc>
                  <a:txBody>
                    <a:bodyPr/>
                    <a:lstStyle/>
                    <a:p>
                      <a:pPr marL="0" marR="0" algn="ctr">
                        <a:lnSpc>
                          <a:spcPct val="115000"/>
                        </a:lnSpc>
                        <a:spcBef>
                          <a:spcPts val="0"/>
                        </a:spcBef>
                        <a:spcAft>
                          <a:spcPts val="0"/>
                        </a:spcAft>
                      </a:pPr>
                      <a:r>
                        <a:rPr lang="el-GR" sz="2000" dirty="0">
                          <a:solidFill>
                            <a:schemeClr val="tx1"/>
                          </a:solidFill>
                          <a:effectLst/>
                          <a:latin typeface="Times New Roman" panose="02020603050405020304" pitchFamily="18" charset="0"/>
                          <a:cs typeface="Times New Roman" panose="02020603050405020304" pitchFamily="18" charset="0"/>
                        </a:rPr>
                        <a:t>ΣΥΝΑΙΣΘΗ-ΜΑΤΙΚΟΙ ΛΟΓΟΙ</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2000" dirty="0">
                          <a:effectLst/>
                          <a:latin typeface="Times New Roman" panose="02020603050405020304" pitchFamily="18" charset="0"/>
                          <a:cs typeface="Times New Roman" panose="02020603050405020304" pitchFamily="18" charset="0"/>
                        </a:rPr>
                        <a:t>η στροφή στον ατομισμό εμποδίζει το άτομο να κρίνει αντικειμενικά και αυστηρά τον εαυτό του</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1145418">
                <a:tc>
                  <a:txBody>
                    <a:bodyPr/>
                    <a:lstStyle/>
                    <a:p>
                      <a:pPr marL="0" marR="0" algn="ctr">
                        <a:lnSpc>
                          <a:spcPct val="115000"/>
                        </a:lnSpc>
                        <a:spcBef>
                          <a:spcPts val="0"/>
                        </a:spcBef>
                        <a:spcAft>
                          <a:spcPts val="0"/>
                        </a:spcAft>
                      </a:pPr>
                      <a:r>
                        <a:rPr lang="el-GR" sz="2000" dirty="0">
                          <a:solidFill>
                            <a:schemeClr val="tx1"/>
                          </a:solidFill>
                          <a:effectLst/>
                          <a:latin typeface="Times New Roman" panose="02020603050405020304" pitchFamily="18" charset="0"/>
                          <a:cs typeface="Times New Roman" panose="02020603050405020304" pitchFamily="18" charset="0"/>
                        </a:rPr>
                        <a:t>ΗΘΙΚΟΙ ΛΟΓΟΙ</a:t>
                      </a:r>
                      <a:endParaRPr lang="en-US" sz="20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2000" dirty="0">
                          <a:effectLst/>
                          <a:latin typeface="Times New Roman" panose="02020603050405020304" pitchFamily="18" charset="0"/>
                          <a:cs typeface="Times New Roman" panose="02020603050405020304" pitchFamily="18" charset="0"/>
                        </a:rPr>
                        <a:t>η κυριαρχία εγωιστικών συναισθημάτων εμποδίζουν το άτομο να κρίνει αντικειμενικά και αυστηρά τον εαυτό του</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6</a:t>
            </a:fld>
            <a:endParaRPr lang="el-GR"/>
          </a:p>
        </p:txBody>
      </p:sp>
    </p:spTree>
    <p:extLst>
      <p:ext uri="{BB962C8B-B14F-4D97-AF65-F5344CB8AC3E}">
        <p14:creationId xmlns:p14="http://schemas.microsoft.com/office/powerpoint/2010/main" val="1142276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l-GR" sz="4000" dirty="0">
                <a:latin typeface="Times New Roman" panose="02020603050405020304" pitchFamily="18" charset="0"/>
                <a:cs typeface="Times New Roman" panose="02020603050405020304" pitchFamily="18" charset="0"/>
              </a:rPr>
              <a:t>ΠΡΟΫΠΟΘΕΣΕΙΣ ΓΟΝΙΜΗΣ </a:t>
            </a:r>
            <a:r>
              <a:rPr lang="el-GR" sz="4000" dirty="0" smtClean="0">
                <a:latin typeface="Times New Roman" panose="02020603050405020304" pitchFamily="18" charset="0"/>
                <a:cs typeface="Times New Roman" panose="02020603050405020304" pitchFamily="18" charset="0"/>
              </a:rPr>
              <a:t>ΑΥΤΟΚΡΙΤΙΚΗΣ</a:t>
            </a:r>
            <a:endParaRPr lang="en-US" sz="4000" dirty="0">
              <a:latin typeface="Times New Roman" panose="02020603050405020304" pitchFamily="18" charset="0"/>
              <a:cs typeface="Times New Roman" panose="02020603050405020304"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226051886"/>
              </p:ext>
            </p:extLst>
          </p:nvPr>
        </p:nvGraphicFramePr>
        <p:xfrm>
          <a:off x="457200" y="1907957"/>
          <a:ext cx="8229599" cy="4636562"/>
        </p:xfrm>
        <a:graphic>
          <a:graphicData uri="http://schemas.openxmlformats.org/drawingml/2006/table">
            <a:tbl>
              <a:tblPr firstRow="1" firstCol="1" bandRow="1">
                <a:tableStyleId>{93296810-A885-4BE3-A3E7-6D5BEEA58F35}</a:tableStyleId>
              </a:tblPr>
              <a:tblGrid>
                <a:gridCol w="2130877"/>
                <a:gridCol w="6098722"/>
              </a:tblGrid>
              <a:tr h="183887">
                <a:tc gridSpan="2">
                  <a:txBody>
                    <a:bodyPr/>
                    <a:lstStyle/>
                    <a:p>
                      <a:pPr marL="0" marR="0">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062" marR="66062" marT="0" marB="0"/>
                </a:tc>
                <a:tc hMerge="1">
                  <a:txBody>
                    <a:bodyPr/>
                    <a:lstStyle/>
                    <a:p>
                      <a:endParaRPr lang="en-US"/>
                    </a:p>
                  </a:txBody>
                  <a:tcPr/>
                </a:tc>
              </a:tr>
              <a:tr h="878612">
                <a:tc>
                  <a:txBody>
                    <a:bodyPr/>
                    <a:lstStyle/>
                    <a:p>
                      <a:pPr marL="0" marR="0" algn="ctr">
                        <a:lnSpc>
                          <a:spcPct val="115000"/>
                        </a:lnSpc>
                        <a:spcBef>
                          <a:spcPts val="0"/>
                        </a:spcBef>
                        <a:spcAft>
                          <a:spcPts val="0"/>
                        </a:spcAft>
                      </a:pPr>
                      <a:r>
                        <a:rPr lang="el-GR" sz="1800" dirty="0">
                          <a:solidFill>
                            <a:schemeClr val="tx1"/>
                          </a:solidFill>
                          <a:effectLst/>
                          <a:latin typeface="Times New Roman" panose="02020603050405020304" pitchFamily="18" charset="0"/>
                          <a:cs typeface="Times New Roman" panose="02020603050405020304" pitchFamily="18" charset="0"/>
                        </a:rPr>
                        <a:t>ΑΤΟΜΟ</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6062" marR="66062"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800" dirty="0">
                          <a:effectLst/>
                          <a:latin typeface="Times New Roman" panose="02020603050405020304" pitchFamily="18" charset="0"/>
                          <a:cs typeface="Times New Roman" panose="02020603050405020304" pitchFamily="18" charset="0"/>
                        </a:rPr>
                        <a:t>Το ίδιο το άτομο συνειδητά να επιχειρεί να αυτοβελτιώνεται και να ασκεί αντικειμενική (όχι επιεική ούτε αυστηρή) κριτική</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062" marR="66062" marT="0" marB="0"/>
                </a:tc>
              </a:tr>
              <a:tr h="1781330">
                <a:tc>
                  <a:txBody>
                    <a:bodyPr/>
                    <a:lstStyle/>
                    <a:p>
                      <a:pPr marL="0" marR="0" algn="ctr">
                        <a:lnSpc>
                          <a:spcPct val="115000"/>
                        </a:lnSpc>
                        <a:spcBef>
                          <a:spcPts val="0"/>
                        </a:spcBef>
                        <a:spcAft>
                          <a:spcPts val="0"/>
                        </a:spcAft>
                      </a:pPr>
                      <a:r>
                        <a:rPr lang="el-GR" sz="1800" dirty="0" smtClean="0">
                          <a:solidFill>
                            <a:schemeClr val="tx1"/>
                          </a:solidFill>
                          <a:effectLst/>
                          <a:latin typeface="Times New Roman" panose="02020603050405020304" pitchFamily="18" charset="0"/>
                          <a:cs typeface="Times New Roman" panose="02020603050405020304" pitchFamily="18" charset="0"/>
                        </a:rPr>
                        <a:t>ΟΙΚΟΓΕΝΕΙΑ</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6062" marR="66062"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800" dirty="0">
                          <a:effectLst/>
                          <a:latin typeface="Times New Roman" panose="02020603050405020304" pitchFamily="18" charset="0"/>
                          <a:cs typeface="Times New Roman" panose="02020603050405020304" pitchFamily="18" charset="0"/>
                        </a:rPr>
                        <a:t>Η οικογένεια να αναπτύσσει τον διάλογο που βοηθά το παιδί να αναπτύξει τις απαραίτητες γνωστικές και διανοητικές ικανότητες για αυτοκριτική</a:t>
                      </a:r>
                      <a:endParaRPr lang="en-US" sz="2400" dirty="0">
                        <a:effectLst/>
                        <a:latin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
                      </a:pPr>
                      <a:r>
                        <a:rPr lang="el-GR" sz="1800" dirty="0">
                          <a:effectLst/>
                          <a:latin typeface="Times New Roman" panose="02020603050405020304" pitchFamily="18" charset="0"/>
                          <a:cs typeface="Times New Roman" panose="02020603050405020304" pitchFamily="18" charset="0"/>
                        </a:rPr>
                        <a:t>Η οικογένεια μπορεί να επισημαίνει τα λάθη και τις αδυναμίες του παιδιού χωρίς να προσβάλει την αξιοπρέπειά του αλλά και να επιβραβεύει τις αρετές του.</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062" marR="66062" marT="0" marB="0"/>
                </a:tc>
              </a:tr>
              <a:tr h="1604564">
                <a:tc>
                  <a:txBody>
                    <a:bodyPr/>
                    <a:lstStyle/>
                    <a:p>
                      <a:pPr marL="0" marR="0" algn="ctr">
                        <a:lnSpc>
                          <a:spcPct val="115000"/>
                        </a:lnSpc>
                        <a:spcBef>
                          <a:spcPts val="0"/>
                        </a:spcBef>
                        <a:spcAft>
                          <a:spcPts val="0"/>
                        </a:spcAft>
                      </a:pPr>
                      <a:r>
                        <a:rPr lang="el-GR" sz="1800" dirty="0">
                          <a:solidFill>
                            <a:schemeClr val="tx1"/>
                          </a:solidFill>
                          <a:effectLst/>
                          <a:latin typeface="Times New Roman" panose="02020603050405020304" pitchFamily="18" charset="0"/>
                          <a:cs typeface="Times New Roman" panose="02020603050405020304" pitchFamily="18" charset="0"/>
                        </a:rPr>
                        <a:t>ΣΧΟΛΕΙΟ</a:t>
                      </a:r>
                      <a:endParaRPr lang="en-US" sz="24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6062" marR="66062"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800" dirty="0">
                          <a:effectLst/>
                          <a:latin typeface="Times New Roman" panose="02020603050405020304" pitchFamily="18" charset="0"/>
                          <a:cs typeface="Times New Roman" panose="02020603050405020304" pitchFamily="18" charset="0"/>
                        </a:rPr>
                        <a:t>Το σχολείο είναι ο κατεξοχήν φορέας αγωγής που δύναται να καλλιεργήσει τις πνευματικές δεξιότητες του παιδιού που θα το καταστήσουν ικανό για αυτοκριτική.</a:t>
                      </a:r>
                      <a:endParaRPr lang="en-US" sz="2400" dirty="0">
                        <a:effectLst/>
                        <a:latin typeface="Times New Roman" panose="02020603050405020304" pitchFamily="18" charset="0"/>
                        <a:cs typeface="Times New Roman" panose="02020603050405020304" pitchFamily="18" charset="0"/>
                      </a:endParaRPr>
                    </a:p>
                    <a:p>
                      <a:pPr marL="342900" marR="0" lvl="0" indent="-342900">
                        <a:lnSpc>
                          <a:spcPct val="115000"/>
                        </a:lnSpc>
                        <a:spcBef>
                          <a:spcPts val="0"/>
                        </a:spcBef>
                        <a:spcAft>
                          <a:spcPts val="0"/>
                        </a:spcAft>
                        <a:buFont typeface="Wingdings" panose="05000000000000000000" pitchFamily="2" charset="2"/>
                        <a:buChar char=""/>
                      </a:pPr>
                      <a:r>
                        <a:rPr lang="el-GR" sz="1800" dirty="0">
                          <a:effectLst/>
                          <a:latin typeface="Times New Roman" panose="02020603050405020304" pitchFamily="18" charset="0"/>
                          <a:cs typeface="Times New Roman" panose="02020603050405020304" pitchFamily="18" charset="0"/>
                        </a:rPr>
                        <a:t>Μέσω του συστήματος της αξιολόγησης των μαθητικών επιδόσεων προσφέρει έναν ενδεικτικό τρόπο αυτοκριτικής.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6062" marR="66062" marT="0" marB="0"/>
                </a:tc>
              </a:tr>
            </a:tbl>
          </a:graphicData>
        </a:graphic>
      </p:graphicFrame>
      <p:sp>
        <p:nvSpPr>
          <p:cNvPr id="4" name="Footer Placeholder 3"/>
          <p:cNvSpPr>
            <a:spLocks noGrp="1"/>
          </p:cNvSpPr>
          <p:nvPr>
            <p:ph type="ftr" sz="quarter" idx="11"/>
          </p:nvPr>
        </p:nvSpPr>
        <p:spPr>
          <a:xfrm>
            <a:off x="2667000" y="6356350"/>
            <a:ext cx="3352800" cy="365125"/>
          </a:xfrm>
        </p:spPr>
        <p:txBody>
          <a:bodyPr/>
          <a:lstStyle/>
          <a:p>
            <a:r>
              <a:rPr lang="el-GR" dirty="0" smtClean="0"/>
              <a:t>ΕΠΙΜΕΛΕΙΑ: ΠΕΠΕ ΕΥΗ</a:t>
            </a:r>
            <a:endParaRPr lang="el-GR" dirty="0"/>
          </a:p>
        </p:txBody>
      </p:sp>
      <p:sp>
        <p:nvSpPr>
          <p:cNvPr id="5" name="Slide Number Placeholder 4"/>
          <p:cNvSpPr>
            <a:spLocks noGrp="1"/>
          </p:cNvSpPr>
          <p:nvPr>
            <p:ph type="sldNum" sz="quarter" idx="12"/>
          </p:nvPr>
        </p:nvSpPr>
        <p:spPr/>
        <p:txBody>
          <a:bodyPr/>
          <a:lstStyle/>
          <a:p>
            <a:fld id="{3DF53439-851E-44AD-84B1-B6BFC3D0C743}" type="slidenum">
              <a:rPr lang="el-GR" smtClean="0"/>
              <a:t>7</a:t>
            </a:fld>
            <a:endParaRPr lang="el-GR"/>
          </a:p>
        </p:txBody>
      </p:sp>
    </p:spTree>
    <p:extLst>
      <p:ext uri="{BB962C8B-B14F-4D97-AF65-F5344CB8AC3E}">
        <p14:creationId xmlns:p14="http://schemas.microsoft.com/office/powerpoint/2010/main" val="1573970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36680"/>
          </a:xfrm>
        </p:spPr>
        <p:txBody>
          <a:bodyPr>
            <a:noAutofit/>
          </a:bodyPr>
          <a:lstStyle/>
          <a:p>
            <a:r>
              <a:rPr lang="el-GR" sz="3200" dirty="0">
                <a:latin typeface="Times New Roman" panose="02020603050405020304" pitchFamily="18" charset="0"/>
                <a:cs typeface="Times New Roman" panose="02020603050405020304" pitchFamily="18" charset="0"/>
              </a:rPr>
              <a:t>ΣΗΜΑΣΙΑ ΑΥΤΟΚΡΙΤΙΚΗΣ &amp; ΑΥΤΟΓΝΩΣΙΑΣ</a:t>
            </a:r>
            <a:endParaRPr lang="en-US" sz="3200" dirty="0">
              <a:latin typeface="Times New Roman" panose="02020603050405020304" pitchFamily="18" charset="0"/>
              <a:cs typeface="Times New Roman" panose="02020603050405020304" pitchFamily="18" charset="0"/>
            </a:endParaRPr>
          </a:p>
        </p:txBody>
      </p:sp>
      <p:sp>
        <p:nvSpPr>
          <p:cNvPr id="4" name="Footer Placeholder 3"/>
          <p:cNvSpPr>
            <a:spLocks noGrp="1"/>
          </p:cNvSpPr>
          <p:nvPr>
            <p:ph type="ftr" sz="quarter" idx="11"/>
          </p:nvPr>
        </p:nvSpPr>
        <p:spPr/>
        <p:txBody>
          <a:bodyPr/>
          <a:lstStyle/>
          <a:p>
            <a:r>
              <a:rPr lang="el-GR" smtClean="0"/>
              <a:t>ΕΠΙΜΕΛΕΙΑ: ΠΕΠΕ ΕΥΗ</a:t>
            </a:r>
            <a:endParaRPr lang="el-GR"/>
          </a:p>
        </p:txBody>
      </p:sp>
      <p:sp>
        <p:nvSpPr>
          <p:cNvPr id="5" name="Slide Number Placeholder 4"/>
          <p:cNvSpPr>
            <a:spLocks noGrp="1"/>
          </p:cNvSpPr>
          <p:nvPr>
            <p:ph type="sldNum" sz="quarter" idx="12"/>
          </p:nvPr>
        </p:nvSpPr>
        <p:spPr/>
        <p:txBody>
          <a:bodyPr/>
          <a:lstStyle/>
          <a:p>
            <a:fld id="{3DF53439-851E-44AD-84B1-B6BFC3D0C743}" type="slidenum">
              <a:rPr lang="el-GR" smtClean="0"/>
              <a:t>8</a:t>
            </a:fld>
            <a:endParaRPr lang="el-G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496795804"/>
              </p:ext>
            </p:extLst>
          </p:nvPr>
        </p:nvGraphicFramePr>
        <p:xfrm>
          <a:off x="457200" y="1472407"/>
          <a:ext cx="8229599" cy="5257800"/>
        </p:xfrm>
        <a:graphic>
          <a:graphicData uri="http://schemas.openxmlformats.org/drawingml/2006/table">
            <a:tbl>
              <a:tblPr firstRow="1" firstCol="1" bandRow="1">
                <a:tableStyleId>{93296810-A885-4BE3-A3E7-6D5BEEA58F35}</a:tableStyleId>
              </a:tblPr>
              <a:tblGrid>
                <a:gridCol w="1037049"/>
                <a:gridCol w="2861727"/>
                <a:gridCol w="936104"/>
                <a:gridCol w="3394719"/>
              </a:tblGrid>
              <a:tr h="205782">
                <a:tc gridSpan="2">
                  <a:txBody>
                    <a:bodyPr/>
                    <a:lstStyle/>
                    <a:p>
                      <a:pPr marL="0" marR="0" algn="ctr">
                        <a:lnSpc>
                          <a:spcPct val="115000"/>
                        </a:lnSpc>
                        <a:spcBef>
                          <a:spcPts val="0"/>
                        </a:spcBef>
                        <a:spcAft>
                          <a:spcPts val="0"/>
                        </a:spcAft>
                      </a:pPr>
                      <a:r>
                        <a:rPr lang="el-GR" sz="1200" dirty="0">
                          <a:solidFill>
                            <a:schemeClr val="tx1"/>
                          </a:solidFill>
                          <a:effectLst/>
                        </a:rPr>
                        <a:t>ΑΤΟΜΟ</a:t>
                      </a:r>
                      <a:endParaRPr lang="en-US"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tc>
                <a:tc hMerge="1">
                  <a:txBody>
                    <a:bodyPr/>
                    <a:lstStyle/>
                    <a:p>
                      <a:endParaRPr lang="en-US"/>
                    </a:p>
                  </a:txBody>
                  <a:tcPr/>
                </a:tc>
                <a:tc gridSpan="2">
                  <a:txBody>
                    <a:bodyPr/>
                    <a:lstStyle/>
                    <a:p>
                      <a:pPr marL="0" marR="0" algn="ctr">
                        <a:lnSpc>
                          <a:spcPct val="115000"/>
                        </a:lnSpc>
                        <a:spcBef>
                          <a:spcPts val="0"/>
                        </a:spcBef>
                        <a:spcAft>
                          <a:spcPts val="0"/>
                        </a:spcAft>
                      </a:pPr>
                      <a:r>
                        <a:rPr lang="el-GR" sz="1200" dirty="0">
                          <a:solidFill>
                            <a:schemeClr val="tx1"/>
                          </a:solidFill>
                          <a:effectLst/>
                        </a:rPr>
                        <a:t>ΚΟΙΝΩΝΙΑ</a:t>
                      </a:r>
                      <a:endParaRPr lang="en-US"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tc>
                <a:tc hMerge="1">
                  <a:txBody>
                    <a:bodyPr/>
                    <a:lstStyle/>
                    <a:p>
                      <a:endParaRPr lang="en-US"/>
                    </a:p>
                  </a:txBody>
                  <a:tcPr/>
                </a:tc>
              </a:tr>
              <a:tr h="823129">
                <a:tc>
                  <a:txBody>
                    <a:bodyPr/>
                    <a:lstStyle/>
                    <a:p>
                      <a:pPr marL="0" marR="0">
                        <a:lnSpc>
                          <a:spcPct val="115000"/>
                        </a:lnSpc>
                        <a:spcBef>
                          <a:spcPts val="0"/>
                        </a:spcBef>
                        <a:spcAft>
                          <a:spcPts val="0"/>
                        </a:spcAft>
                      </a:pPr>
                      <a:r>
                        <a:rPr lang="el-GR" sz="1200" dirty="0" smtClean="0">
                          <a:solidFill>
                            <a:schemeClr val="tx1"/>
                          </a:solidFill>
                          <a:effectLst/>
                        </a:rPr>
                        <a:t>ΣΩΜΑΤΙ-ΚΟΣ </a:t>
                      </a:r>
                      <a:r>
                        <a:rPr lang="el-GR" sz="1200" dirty="0">
                          <a:solidFill>
                            <a:schemeClr val="tx1"/>
                          </a:solidFill>
                          <a:effectLst/>
                        </a:rPr>
                        <a:t>ΤΟΕΜΑΣ</a:t>
                      </a:r>
                      <a:endParaRPr lang="en-US"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dirty="0">
                          <a:effectLst/>
                        </a:rPr>
                        <a:t>αναγνωρίζει και βελτιώνει τις σωματικές του αρετές</a:t>
                      </a:r>
                      <a:endParaRPr lang="en-US" sz="1600" dirty="0">
                        <a:effectLst/>
                      </a:endParaRPr>
                    </a:p>
                    <a:p>
                      <a:pPr marL="342900" marR="0" lvl="0" indent="-342900">
                        <a:lnSpc>
                          <a:spcPct val="115000"/>
                        </a:lnSpc>
                        <a:spcBef>
                          <a:spcPts val="0"/>
                        </a:spcBef>
                        <a:spcAft>
                          <a:spcPts val="0"/>
                        </a:spcAft>
                        <a:buFont typeface="Wingdings" panose="05000000000000000000" pitchFamily="2" charset="2"/>
                        <a:buChar char=""/>
                      </a:pPr>
                      <a:r>
                        <a:rPr lang="el-GR" sz="1200" dirty="0">
                          <a:effectLst/>
                        </a:rPr>
                        <a:t>επιλέγει έναν τρόπο ζωής κατάλληλο για τις ιδιαιτερότητές του</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tc>
                <a:tc>
                  <a:txBody>
                    <a:bodyPr/>
                    <a:lstStyle/>
                    <a:p>
                      <a:pPr marL="0" marR="0">
                        <a:lnSpc>
                          <a:spcPct val="115000"/>
                        </a:lnSpc>
                        <a:spcBef>
                          <a:spcPts val="0"/>
                        </a:spcBef>
                        <a:spcAft>
                          <a:spcPts val="0"/>
                        </a:spcAft>
                      </a:pPr>
                      <a:r>
                        <a:rPr lang="el-GR" sz="1200" dirty="0">
                          <a:effectLst/>
                        </a:rPr>
                        <a:t>ΟΙΚΟΝΟ-ΜΙΚΟΣ ΤΟΜΕΑΣ</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solidFill>
                      <a:schemeClr val="accent6"/>
                    </a:solidFill>
                  </a:tcPr>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effectLst/>
                        </a:rPr>
                        <a:t>Άτομα με αυτογνωσία προβαίνουν σε σωστή επιλογή επαγγέλματος με αποτέλεσμα να αξιοποιούν την δημιουργικότητά τους</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tc>
              </a:tr>
              <a:tr h="1255772">
                <a:tc>
                  <a:txBody>
                    <a:bodyPr/>
                    <a:lstStyle/>
                    <a:p>
                      <a:pPr marL="0" marR="0">
                        <a:lnSpc>
                          <a:spcPct val="115000"/>
                        </a:lnSpc>
                        <a:spcBef>
                          <a:spcPts val="0"/>
                        </a:spcBef>
                        <a:spcAft>
                          <a:spcPts val="0"/>
                        </a:spcAft>
                      </a:pPr>
                      <a:r>
                        <a:rPr lang="el-GR" sz="1200" dirty="0">
                          <a:solidFill>
                            <a:schemeClr val="tx1"/>
                          </a:solidFill>
                          <a:effectLst/>
                        </a:rPr>
                        <a:t>ΠΝΕΥΜΑ-ΤΙΚΟΣ ΤΟΜΕΑΣ</a:t>
                      </a:r>
                      <a:endParaRPr lang="en-US"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dirty="0">
                          <a:effectLst/>
                        </a:rPr>
                        <a:t>καλλιεργεί τις διανοητικές του αρετές</a:t>
                      </a:r>
                      <a:endParaRPr lang="en-US" sz="1600" dirty="0">
                        <a:effectLst/>
                      </a:endParaRPr>
                    </a:p>
                    <a:p>
                      <a:pPr marL="342900" marR="0" lvl="0" indent="-342900">
                        <a:lnSpc>
                          <a:spcPct val="115000"/>
                        </a:lnSpc>
                        <a:spcBef>
                          <a:spcPts val="0"/>
                        </a:spcBef>
                        <a:spcAft>
                          <a:spcPts val="0"/>
                        </a:spcAft>
                        <a:buFont typeface="Wingdings" panose="05000000000000000000" pitchFamily="2" charset="2"/>
                        <a:buChar char=""/>
                      </a:pPr>
                      <a:r>
                        <a:rPr lang="el-GR" sz="1200" dirty="0">
                          <a:effectLst/>
                        </a:rPr>
                        <a:t>αναγνωρίζει αρετές και αδυναμίες και στρέφεται στην ενίσχυση των μεν, εξάλειψη των δε</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tc>
                <a:tc>
                  <a:txBody>
                    <a:bodyPr/>
                    <a:lstStyle/>
                    <a:p>
                      <a:pPr marL="0" marR="0">
                        <a:lnSpc>
                          <a:spcPct val="115000"/>
                        </a:lnSpc>
                        <a:spcBef>
                          <a:spcPts val="0"/>
                        </a:spcBef>
                        <a:spcAft>
                          <a:spcPts val="0"/>
                        </a:spcAft>
                      </a:pPr>
                      <a:r>
                        <a:rPr lang="el-GR" sz="1200" dirty="0">
                          <a:effectLst/>
                        </a:rPr>
                        <a:t>ΠΟΛΙ-ΤΙΚΟΣ ΤΟΜΕΑΣ</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solidFill>
                      <a:schemeClr val="accent6"/>
                    </a:solidFill>
                  </a:tcPr>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effectLst/>
                        </a:rPr>
                        <a:t>Άτομα με αυτοκριτική και αυτογνωσία έχουν κατακτήσει τις αρετές του ορθολογισμού και της ευθυκρισίας με αποτέλεσμα να κρίνουν πολιτικούς και θεσμούς με αντικειμενικό τρόπο και με στόχο την ευημερία του τόπου τους</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tc>
              </a:tr>
              <a:tr h="1440475">
                <a:tc>
                  <a:txBody>
                    <a:bodyPr/>
                    <a:lstStyle/>
                    <a:p>
                      <a:pPr marL="0" marR="0">
                        <a:lnSpc>
                          <a:spcPct val="115000"/>
                        </a:lnSpc>
                        <a:spcBef>
                          <a:spcPts val="0"/>
                        </a:spcBef>
                        <a:spcAft>
                          <a:spcPts val="0"/>
                        </a:spcAft>
                      </a:pPr>
                      <a:r>
                        <a:rPr lang="el-GR" sz="1200" dirty="0">
                          <a:solidFill>
                            <a:schemeClr val="tx1"/>
                          </a:solidFill>
                          <a:effectLst/>
                        </a:rPr>
                        <a:t>ΨΥΧΙΚΟΣ ΤΟΜΕΑΣ</a:t>
                      </a:r>
                      <a:endParaRPr lang="en-US"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dirty="0">
                          <a:effectLst/>
                        </a:rPr>
                        <a:t>αποκτά ψυχική ηρεμία και γαλήνη καθώς μαθαίνει να διαχειρίζεται πάθη και συναισθήματα</a:t>
                      </a:r>
                      <a:endParaRPr lang="en-US" sz="1600" dirty="0">
                        <a:effectLst/>
                      </a:endParaRPr>
                    </a:p>
                    <a:p>
                      <a:pPr marL="342900" marR="0" lvl="0" indent="-342900">
                        <a:lnSpc>
                          <a:spcPct val="115000"/>
                        </a:lnSpc>
                        <a:spcBef>
                          <a:spcPts val="0"/>
                        </a:spcBef>
                        <a:spcAft>
                          <a:spcPts val="0"/>
                        </a:spcAft>
                        <a:buFont typeface="Wingdings" panose="05000000000000000000" pitchFamily="2" charset="2"/>
                        <a:buChar char=""/>
                      </a:pPr>
                      <a:r>
                        <a:rPr lang="el-GR" sz="1200" dirty="0">
                          <a:effectLst/>
                        </a:rPr>
                        <a:t>αποκτά μετριοπάθεια, αυτοεκτίμηση και αυτοπεποίθηση, ενώ κατορθώνει την άρση της υπερτίμησης ή υποτίμησης του εαυτού του</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tc>
                <a:tc>
                  <a:txBody>
                    <a:bodyPr/>
                    <a:lstStyle/>
                    <a:p>
                      <a:pPr marL="0" marR="0">
                        <a:lnSpc>
                          <a:spcPct val="115000"/>
                        </a:lnSpc>
                        <a:spcBef>
                          <a:spcPts val="0"/>
                        </a:spcBef>
                        <a:spcAft>
                          <a:spcPts val="0"/>
                        </a:spcAft>
                      </a:pPr>
                      <a:r>
                        <a:rPr lang="el-GR" sz="1200" dirty="0">
                          <a:effectLst/>
                        </a:rPr>
                        <a:t>ΠΟΛΙΤΙ-ΣΜΙΚΟΣ ΤΟΜΕΑΣ</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solidFill>
                      <a:schemeClr val="accent6"/>
                    </a:solidFill>
                  </a:tcPr>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a:effectLst/>
                        </a:rPr>
                        <a:t>Άτομα με αυτοκριτική και αυτογνωσία έχουν κατακτήσει διανοητικές αρετές και διαθέτουν υψηλό μορφωτικό επίπεδο με αποτέλεσμα να εκτιμούν τις τέχνες και τα γράμματα</a:t>
                      </a:r>
                      <a:endParaRPr lang="en-US" sz="1600">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tc>
              </a:tr>
              <a:tr h="1255772">
                <a:tc>
                  <a:txBody>
                    <a:bodyPr/>
                    <a:lstStyle/>
                    <a:p>
                      <a:pPr marL="0" marR="0">
                        <a:lnSpc>
                          <a:spcPct val="115000"/>
                        </a:lnSpc>
                        <a:spcBef>
                          <a:spcPts val="0"/>
                        </a:spcBef>
                        <a:spcAft>
                          <a:spcPts val="0"/>
                        </a:spcAft>
                      </a:pPr>
                      <a:r>
                        <a:rPr lang="el-GR" sz="1200" dirty="0">
                          <a:solidFill>
                            <a:schemeClr val="tx1"/>
                          </a:solidFill>
                          <a:effectLst/>
                        </a:rPr>
                        <a:t>ΚΟΙΝΩ-ΝΙΚΟΣ ΤΟΜΕΑΣ</a:t>
                      </a:r>
                      <a:endParaRPr lang="en-US" sz="1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dirty="0">
                          <a:effectLst/>
                        </a:rPr>
                        <a:t>η μετριοπαθής στάση του ατόμου το καθιστά συμπαθές στο ευρύ κοινό</a:t>
                      </a:r>
                      <a:endParaRPr lang="en-US" sz="1600" dirty="0">
                        <a:effectLst/>
                      </a:endParaRPr>
                    </a:p>
                    <a:p>
                      <a:pPr marL="342900" marR="0" lvl="0" indent="-342900">
                        <a:lnSpc>
                          <a:spcPct val="115000"/>
                        </a:lnSpc>
                        <a:spcBef>
                          <a:spcPts val="0"/>
                        </a:spcBef>
                        <a:spcAft>
                          <a:spcPts val="0"/>
                        </a:spcAft>
                        <a:buFont typeface="Wingdings" panose="05000000000000000000" pitchFamily="2" charset="2"/>
                        <a:buChar char=""/>
                      </a:pPr>
                      <a:r>
                        <a:rPr lang="el-GR" sz="1200" dirty="0">
                          <a:effectLst/>
                        </a:rPr>
                        <a:t>αναγνωρίζει πλεονεκτήματα και μειονεκτήματα και καλλιεργεί την κοινωνικότητά του</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tc>
                <a:tc>
                  <a:txBody>
                    <a:bodyPr/>
                    <a:lstStyle/>
                    <a:p>
                      <a:pPr marL="0" marR="0">
                        <a:lnSpc>
                          <a:spcPct val="115000"/>
                        </a:lnSpc>
                        <a:spcBef>
                          <a:spcPts val="0"/>
                        </a:spcBef>
                        <a:spcAft>
                          <a:spcPts val="0"/>
                        </a:spcAft>
                      </a:pPr>
                      <a:r>
                        <a:rPr lang="el-GR" sz="1200" dirty="0">
                          <a:effectLst/>
                        </a:rPr>
                        <a:t>ΔΙΑΚΡΑ-ΤΙΚΟΣ ΤΟΜΕΑΣ</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solidFill>
                      <a:schemeClr val="accent6"/>
                    </a:solidFill>
                  </a:tcPr>
                </a:tc>
                <a:tc>
                  <a:txBody>
                    <a:bodyPr/>
                    <a:lstStyle/>
                    <a:p>
                      <a:pPr marL="342900" marR="0" lvl="0" indent="-342900">
                        <a:lnSpc>
                          <a:spcPct val="115000"/>
                        </a:lnSpc>
                        <a:spcBef>
                          <a:spcPts val="0"/>
                        </a:spcBef>
                        <a:spcAft>
                          <a:spcPts val="0"/>
                        </a:spcAft>
                        <a:buFont typeface="Wingdings" panose="05000000000000000000" pitchFamily="2" charset="2"/>
                        <a:buChar char=""/>
                      </a:pPr>
                      <a:r>
                        <a:rPr lang="el-GR" sz="1200" dirty="0">
                          <a:effectLst/>
                        </a:rPr>
                        <a:t>Άτομα με αυτογνωσία γνωρίζουν τα όριά τους, τα δικαιώματα και τις υποχρεώσεις τους. Δεν έχουν παράλογες απαιτήσεις. Σέβονται τη διαφορετικότητα και εργάζονται για την επίτευξη της ειρήνης και της ομόνοιας των λαών που προάγει τον πολιτισμό</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7239" marR="67239" marT="0" marB="0"/>
                </a:tc>
              </a:tr>
            </a:tbl>
          </a:graphicData>
        </a:graphic>
      </p:graphicFrame>
    </p:spTree>
    <p:extLst>
      <p:ext uri="{BB962C8B-B14F-4D97-AF65-F5344CB8AC3E}">
        <p14:creationId xmlns:p14="http://schemas.microsoft.com/office/powerpoint/2010/main" val="2400528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Προσαρμοσμένο 10">
      <a:dk1>
        <a:sysClr val="windowText" lastClr="000000"/>
      </a:dk1>
      <a:lt1>
        <a:srgbClr val="DEF5E4"/>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116</TotalTime>
  <Words>1114</Words>
  <Application>Microsoft Office PowerPoint</Application>
  <PresentationFormat>On-screen Show (4:3)</PresentationFormat>
  <Paragraphs>122</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Calibri</vt:lpstr>
      <vt:lpstr>Constantia</vt:lpstr>
      <vt:lpstr>Times New Roman</vt:lpstr>
      <vt:lpstr>Wingdings</vt:lpstr>
      <vt:lpstr>Wingdings 2</vt:lpstr>
      <vt:lpstr>Ροή</vt:lpstr>
      <vt:lpstr>ΚΡΙΤΙΚΗ,  ΑΥΤΟΚΡΙΤΙΚΗ-ΑΥΤΟΓΝΩΣΙΑ</vt:lpstr>
      <vt:lpstr>PowerPoint Presentation</vt:lpstr>
      <vt:lpstr>PowerPoint Presentation</vt:lpstr>
      <vt:lpstr>PowerPoint Presentation</vt:lpstr>
      <vt:lpstr>ΑΥΤΟΚΡΙΤΙΚΗ &amp; ΑΥΤΟΓΝΩΣΙΑ</vt:lpstr>
      <vt:lpstr>ΑΙΤΙΑ ΑΔΥΝΑΜΙΑΣ ΑΣΚΗΣΗΣ ΑΥΤΟΚΡΙΤΙΚΗΣ</vt:lpstr>
      <vt:lpstr>ΠΡΟΫΠΟΘΕΣΕΙΣ ΓΟΝΙΜΗΣ ΑΥΤΟΚΡΙΤΙΚΗΣ</vt:lpstr>
      <vt:lpstr>ΣΗΜΑΣΙΑ ΑΥΤΟΚΡΙΤΙΚΗΣ &amp; ΑΥΤΟΓΝΩΣΙΑΣ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User</dc:creator>
  <cp:lastModifiedBy>EVI</cp:lastModifiedBy>
  <cp:revision>46</cp:revision>
  <dcterms:created xsi:type="dcterms:W3CDTF">2020-11-12T11:14:24Z</dcterms:created>
  <dcterms:modified xsi:type="dcterms:W3CDTF">2024-05-14T06:43:48Z</dcterms:modified>
</cp:coreProperties>
</file>