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8"/>
  </p:notesMasterIdLst>
  <p:sldIdLst>
    <p:sldId id="256" r:id="rId2"/>
    <p:sldId id="267" r:id="rId3"/>
    <p:sldId id="268" r:id="rId4"/>
    <p:sldId id="269" r:id="rId5"/>
    <p:sldId id="271" r:id="rId6"/>
    <p:sldId id="270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C5F62-A16B-42B6-9D0D-3BF11850BEED}" type="datetimeFigureOut">
              <a:rPr lang="el-GR" smtClean="0"/>
              <a:t>31/5/2024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116C9-1633-449F-B657-A51EA2C24E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538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116C9-1633-449F-B657-A51EA2C24E72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742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69F6-B7D0-4FC7-8215-65FCE17B38FC}" type="datetime1">
              <a:rPr lang="el-GR" smtClean="0"/>
              <a:t>31/5/2024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68507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EC36-B604-48A9-8C75-CE680FF58F2B}" type="datetime1">
              <a:rPr lang="el-GR" smtClean="0"/>
              <a:t>31/5/2024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335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5FE8-6741-429B-B52E-5C062EA07E6E}" type="datetime1">
              <a:rPr lang="el-GR" smtClean="0"/>
              <a:t>31/5/2024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048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21AE-153F-4DA8-AE97-91958772EA27}" type="datetime1">
              <a:rPr lang="el-GR" smtClean="0"/>
              <a:t>31/5/2024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447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2A71-1E7B-47CA-BD22-F3339D31E99F}" type="datetime1">
              <a:rPr lang="el-GR" smtClean="0"/>
              <a:t>31/5/2024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92953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2265-54B0-4F3A-85DE-37515AC45CF0}" type="datetime1">
              <a:rPr lang="el-GR" smtClean="0"/>
              <a:t>31/5/2024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008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FADB-D294-4B6C-B8C6-6644992F2F61}" type="datetime1">
              <a:rPr lang="el-GR" smtClean="0"/>
              <a:t>31/5/2024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561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CEB5C-39BD-4103-AE73-D680353411C5}" type="datetime1">
              <a:rPr lang="el-GR" smtClean="0"/>
              <a:t>31/5/2024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9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232F2-A9AE-4A4E-BC4F-506B1BB8EA7A}" type="datetime1">
              <a:rPr lang="el-GR" smtClean="0"/>
              <a:t>31/5/2024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421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E6CE-5248-4780-9B44-C671B6EBC93C}" type="datetime1">
              <a:rPr lang="el-GR" smtClean="0"/>
              <a:t>31/5/2024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181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9488-CB55-4EF2-AF5E-BDADD8AABA0D}" type="datetime1">
              <a:rPr lang="el-GR" smtClean="0"/>
              <a:t>31/5/2024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931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38DB0D-8BA1-4AF9-86CC-4A4BD2E4C84B}" type="datetime1">
              <a:rPr lang="el-GR" smtClean="0"/>
              <a:t>31/5/2024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3483AD-4F42-43A1-BC1D-0C11358CE6C7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8702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1. ΕΠΙΚΤΗΤΟΣ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Διατριβαί</a:t>
            </a:r>
            <a:r>
              <a:rPr lang="el-GR" dirty="0" smtClean="0"/>
              <a:t>, Β 10.1-4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9144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err="1" smtClean="0"/>
              <a:t>Σκόπει</a:t>
            </a:r>
            <a:r>
              <a:rPr lang="el-GR" sz="3200" dirty="0" smtClean="0"/>
              <a:t> </a:t>
            </a:r>
            <a:r>
              <a:rPr lang="el-GR" sz="3200" dirty="0" err="1" smtClean="0"/>
              <a:t>οὖν</a:t>
            </a:r>
            <a:r>
              <a:rPr lang="el-GR" sz="3200" dirty="0"/>
              <a:t>, </a:t>
            </a:r>
            <a:r>
              <a:rPr lang="el-GR" sz="3200" dirty="0" err="1"/>
              <a:t>τίνων</a:t>
            </a:r>
            <a:r>
              <a:rPr lang="el-GR" sz="3200" dirty="0"/>
              <a:t> </a:t>
            </a:r>
            <a:r>
              <a:rPr lang="el-GR" sz="3200" dirty="0" err="1"/>
              <a:t>κεχώρισαι</a:t>
            </a:r>
            <a:r>
              <a:rPr lang="el-GR" sz="3200" dirty="0"/>
              <a:t> </a:t>
            </a:r>
            <a:r>
              <a:rPr lang="el-GR" sz="3200" dirty="0" err="1"/>
              <a:t>κατὰ</a:t>
            </a:r>
            <a:r>
              <a:rPr lang="el-GR" sz="3200" dirty="0"/>
              <a:t> </a:t>
            </a:r>
            <a:r>
              <a:rPr lang="el-GR" sz="3200" dirty="0" err="1" smtClean="0"/>
              <a:t>λόγον</a:t>
            </a:r>
            <a:r>
              <a:rPr lang="el-GR" sz="3200" dirty="0" smtClean="0"/>
              <a:t>. </a:t>
            </a:r>
            <a:r>
              <a:rPr lang="el-GR" sz="3200" dirty="0" err="1" smtClean="0"/>
              <a:t>Κεχώρισαι</a:t>
            </a:r>
            <a:r>
              <a:rPr lang="el-GR" sz="3200" dirty="0" smtClean="0"/>
              <a:t> </a:t>
            </a:r>
            <a:r>
              <a:rPr lang="el-GR" sz="3200" dirty="0" err="1" smtClean="0"/>
              <a:t>θηρίων</a:t>
            </a:r>
            <a:r>
              <a:rPr lang="el-GR" sz="3200" dirty="0"/>
              <a:t>, </a:t>
            </a:r>
            <a:r>
              <a:rPr lang="el-GR" sz="3200" dirty="0" err="1"/>
              <a:t>κεχώρισαι</a:t>
            </a:r>
            <a:r>
              <a:rPr lang="el-GR" sz="3200" dirty="0"/>
              <a:t> </a:t>
            </a:r>
            <a:r>
              <a:rPr lang="el-GR" sz="3200" dirty="0" err="1"/>
              <a:t>προβάτων</a:t>
            </a:r>
            <a:r>
              <a:rPr lang="el-GR" sz="3200" dirty="0"/>
              <a:t>.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Ο κόσμος διέπεται από τον Λόγο και τη φύση</a:t>
            </a:r>
          </a:p>
          <a:p>
            <a:pPr marL="0" indent="0" algn="ctr">
              <a:buNone/>
            </a:pPr>
            <a:r>
              <a:rPr lang="el-GR" dirty="0" smtClean="0"/>
              <a:t>Κατ’ </a:t>
            </a:r>
            <a:r>
              <a:rPr lang="el-GR" dirty="0" err="1" smtClean="0"/>
              <a:t>αντιστοιχίαν</a:t>
            </a:r>
            <a:endParaRPr lang="el-GR" dirty="0" smtClean="0"/>
          </a:p>
          <a:p>
            <a:r>
              <a:rPr lang="el-GR" dirty="0" smtClean="0"/>
              <a:t>Η Ψυχή του ανθρώπου διέπεται από το ηγεμονικό, το οποίο καλλιεργείται μόνο από τον άνθρωπο. (τα ζώα έχουν ηγεμονικό αλλά όχι λόγο).</a:t>
            </a:r>
          </a:p>
          <a:p>
            <a:r>
              <a:rPr lang="el-GR" dirty="0"/>
              <a:t>λόγος: Στο κείμενο αυτό ο λόγος σημαίνει τη βασική ιδιότητα που διακρίνει τον άνθρωπο από </a:t>
            </a:r>
            <a:r>
              <a:rPr lang="el-GR" dirty="0" smtClean="0"/>
              <a:t>τα άλλα </a:t>
            </a:r>
            <a:r>
              <a:rPr lang="el-GR" dirty="0"/>
              <a:t>όντα, την ομιλία και την ικανότητα λογικής </a:t>
            </a:r>
            <a:r>
              <a:rPr lang="el-GR" dirty="0" smtClean="0"/>
              <a:t>σκέψης.</a:t>
            </a:r>
          </a:p>
          <a:p>
            <a:pPr marL="0" indent="0" algn="ctr">
              <a:buNone/>
            </a:pPr>
            <a:r>
              <a:rPr lang="el-GR" b="1" dirty="0" smtClean="0"/>
              <a:t>ΛΟΓΟΣ</a:t>
            </a:r>
          </a:p>
          <a:p>
            <a:pPr marL="0" indent="0">
              <a:buNone/>
            </a:pPr>
            <a:r>
              <a:rPr lang="el-GR" b="1" i="1" dirty="0" smtClean="0"/>
              <a:t>Η </a:t>
            </a:r>
            <a:r>
              <a:rPr lang="el-GR" b="1" i="1" dirty="0"/>
              <a:t>έννοια του λόγου είναι πολυσήμαντη: ομιλία, προφορική έκφραση,</a:t>
            </a:r>
          </a:p>
          <a:p>
            <a:pPr marL="0" indent="0">
              <a:buNone/>
            </a:pPr>
            <a:r>
              <a:rPr lang="el-GR" b="1" i="1" dirty="0"/>
              <a:t>διήγηση, λογική ιδιότητα, σκέψη, ορισμός, επιχείρημα, αναλογία. </a:t>
            </a:r>
            <a:endParaRPr lang="el-GR" b="1" i="1" dirty="0" smtClean="0"/>
          </a:p>
          <a:p>
            <a:pPr marL="0" indent="0">
              <a:buNone/>
            </a:pPr>
            <a:r>
              <a:rPr lang="el-GR" b="1" i="1" dirty="0" smtClean="0"/>
              <a:t>Οι</a:t>
            </a:r>
            <a:r>
              <a:rPr lang="el-GR" b="1" i="1" dirty="0"/>
              <a:t> </a:t>
            </a:r>
            <a:r>
              <a:rPr lang="el-GR" b="1" i="1" dirty="0" smtClean="0"/>
              <a:t>Στωικοί </a:t>
            </a:r>
            <a:r>
              <a:rPr lang="el-GR" b="1" i="1" dirty="0"/>
              <a:t>εκκινούν από τη θεωρία του προσωκρατικού Ηράκλειτου για τον </a:t>
            </a:r>
            <a:r>
              <a:rPr lang="el-GR" b="1" i="1" dirty="0" smtClean="0"/>
              <a:t>Λόγο ως </a:t>
            </a:r>
            <a:r>
              <a:rPr lang="el-GR" b="1" i="1" dirty="0"/>
              <a:t>ρυθμιστική αρχή που διέπει την πραγματικότητα και συνδέει με </a:t>
            </a:r>
            <a:r>
              <a:rPr lang="el-GR" b="1" i="1" dirty="0" smtClean="0"/>
              <a:t>σχέσεις αναλογίας </a:t>
            </a:r>
            <a:r>
              <a:rPr lang="el-GR" b="1" i="1" dirty="0"/>
              <a:t>όλα τα όντα. Ο λόγος εδώ είναι θεϊκός, μια αιώνια ενεργητική </a:t>
            </a:r>
            <a:r>
              <a:rPr lang="el-GR" b="1" i="1" dirty="0" smtClean="0"/>
              <a:t>δύναμη του </a:t>
            </a:r>
            <a:r>
              <a:rPr lang="el-GR" b="1" i="1" dirty="0"/>
              <a:t>σύμπαντος, υλική και παραγωγική όπως ένα σπέρμα, είναι </a:t>
            </a:r>
            <a:r>
              <a:rPr lang="el-GR" b="1" i="1" dirty="0" smtClean="0"/>
              <a:t>ταυτόσημη </a:t>
            </a:r>
            <a:r>
              <a:rPr lang="el-GR" b="1" i="1" dirty="0"/>
              <a:t>με το </a:t>
            </a:r>
            <a:r>
              <a:rPr lang="el-GR" b="1" i="1" dirty="0" err="1"/>
              <a:t>πῦρ</a:t>
            </a:r>
            <a:r>
              <a:rPr lang="el-GR" b="1" i="1" dirty="0"/>
              <a:t> και τη φύση (βλ. και το σχόλιο στο Κείμενο 1 για την </a:t>
            </a:r>
            <a:r>
              <a:rPr lang="el-GR" b="1" i="1" dirty="0" err="1"/>
              <a:t>εἱμαρμένη</a:t>
            </a:r>
            <a:r>
              <a:rPr lang="el-GR" b="1" i="1" dirty="0"/>
              <a:t>). Ως μέρος αυτής της </a:t>
            </a:r>
            <a:r>
              <a:rPr lang="el-GR" b="1" i="1" dirty="0" smtClean="0"/>
              <a:t>φύσης ο </a:t>
            </a:r>
            <a:r>
              <a:rPr lang="el-GR" b="1" i="1" dirty="0"/>
              <a:t>άνθρωπος μοιράζεται τον λόγο· και οφείλει να ζει «ακολουθώντας τον λόγο και τη φύση</a:t>
            </a:r>
            <a:r>
              <a:rPr lang="el-GR" b="1" i="1" dirty="0" smtClean="0"/>
              <a:t>».</a:t>
            </a:r>
          </a:p>
          <a:p>
            <a:pPr marL="0" indent="0" algn="ctr">
              <a:buNone/>
            </a:pPr>
            <a:endParaRPr lang="el-GR" dirty="0" smtClean="0"/>
          </a:p>
          <a:p>
            <a:pPr marL="0" indent="0" algn="ctr">
              <a:buNone/>
            </a:pPr>
            <a:r>
              <a:rPr lang="el-GR" dirty="0" err="1" smtClean="0"/>
              <a:t>Οὖν</a:t>
            </a:r>
            <a:r>
              <a:rPr lang="el-GR" dirty="0" smtClean="0"/>
              <a:t>:</a:t>
            </a:r>
            <a:r>
              <a:rPr lang="el-GR" dirty="0"/>
              <a:t> </a:t>
            </a:r>
            <a:r>
              <a:rPr lang="el-GR" dirty="0" smtClean="0"/>
              <a:t>Ο </a:t>
            </a:r>
            <a:r>
              <a:rPr lang="el-GR" dirty="0" err="1"/>
              <a:t>συμπερσματικός</a:t>
            </a:r>
            <a:r>
              <a:rPr lang="el-GR" dirty="0"/>
              <a:t> σύνδεσμος υποδηλώνει τη σχέση προαιρέσεως και λόγου.  Ο άνθρωπος δύναται να αποφασίζει κάνοντας έλλογες επιλογές.</a:t>
            </a:r>
          </a:p>
          <a:p>
            <a:pPr marL="0" indent="0">
              <a:buNone/>
            </a:pPr>
            <a:endParaRPr lang="el-GR" b="1" i="1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4403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err="1"/>
              <a:t>Ἐπὶ</a:t>
            </a:r>
            <a:r>
              <a:rPr lang="el-GR" sz="3200" dirty="0"/>
              <a:t> </a:t>
            </a:r>
            <a:r>
              <a:rPr lang="el-GR" sz="3200" dirty="0" err="1"/>
              <a:t>τούτοις</a:t>
            </a:r>
            <a:r>
              <a:rPr lang="el-GR" sz="3200" dirty="0"/>
              <a:t> </a:t>
            </a:r>
            <a:r>
              <a:rPr lang="el-GR" sz="3200" dirty="0" err="1"/>
              <a:t>πολίτης</a:t>
            </a:r>
            <a:r>
              <a:rPr lang="el-GR" sz="3200" dirty="0"/>
              <a:t> </a:t>
            </a:r>
            <a:r>
              <a:rPr lang="el-GR" sz="3200" dirty="0" err="1"/>
              <a:t>εἶ</a:t>
            </a:r>
            <a:r>
              <a:rPr lang="el-GR" sz="3200" dirty="0"/>
              <a:t> </a:t>
            </a:r>
            <a:r>
              <a:rPr lang="el-GR" sz="3200" dirty="0" err="1"/>
              <a:t>τοῦ</a:t>
            </a:r>
            <a:r>
              <a:rPr lang="el-GR" sz="3200" dirty="0"/>
              <a:t> </a:t>
            </a:r>
            <a:r>
              <a:rPr lang="el-GR" sz="3200" dirty="0" err="1"/>
              <a:t>κόσμου</a:t>
            </a:r>
            <a:r>
              <a:rPr lang="el-GR" sz="3200" dirty="0"/>
              <a:t> </a:t>
            </a:r>
            <a:r>
              <a:rPr lang="el-GR" sz="3200" dirty="0" err="1"/>
              <a:t>καὶ</a:t>
            </a:r>
            <a:r>
              <a:rPr lang="el-GR" sz="3200" dirty="0"/>
              <a:t> </a:t>
            </a:r>
            <a:r>
              <a:rPr lang="el-GR" sz="3200" dirty="0" err="1"/>
              <a:t>μέρος</a:t>
            </a:r>
            <a:r>
              <a:rPr lang="el-GR" sz="3200" dirty="0"/>
              <a:t/>
            </a:r>
            <a:br>
              <a:rPr lang="el-GR" sz="3200" dirty="0"/>
            </a:br>
            <a:r>
              <a:rPr lang="el-GR" sz="3200" dirty="0" err="1"/>
              <a:t>αὐτοῦ</a:t>
            </a:r>
            <a:r>
              <a:rPr lang="el-GR" sz="3200" dirty="0"/>
              <a:t>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b="1" i="1" dirty="0" smtClean="0"/>
              <a:t>ΠΟΛΙΤΗΣ</a:t>
            </a:r>
            <a:r>
              <a:rPr lang="el-GR" dirty="0" smtClean="0"/>
              <a:t>: Ασφαλώς </a:t>
            </a:r>
            <a:r>
              <a:rPr lang="el-GR" dirty="0"/>
              <a:t>δεν υπήρχε κάποιο παγκόσμιο κράτος, ώστε η έννοια του </a:t>
            </a:r>
            <a:r>
              <a:rPr lang="el-GR" dirty="0" smtClean="0"/>
              <a:t>πολίτη να </a:t>
            </a:r>
            <a:r>
              <a:rPr lang="el-GR" dirty="0"/>
              <a:t>έχει κυριολεκτική σημασία· και ο κόσμος εννοείται με στωική σημασία, ως ένα ενιαίο σύνολο που </a:t>
            </a:r>
            <a:r>
              <a:rPr lang="el-GR" dirty="0" smtClean="0"/>
              <a:t>διέπεται από </a:t>
            </a:r>
            <a:r>
              <a:rPr lang="el-GR" dirty="0"/>
              <a:t>τον φυσικό νόμο και τη λογικότητα. </a:t>
            </a:r>
            <a:r>
              <a:rPr lang="el-GR" dirty="0" smtClean="0"/>
              <a:t>Η </a:t>
            </a:r>
            <a:r>
              <a:rPr lang="el-GR" dirty="0"/>
              <a:t>έννοια θα ξαναχρησιμοποιεί ιδιαίτερα από τα μέσα του 19ου αι. σε ένα ολοένα </a:t>
            </a:r>
            <a:r>
              <a:rPr lang="el-GR" dirty="0" smtClean="0"/>
              <a:t>περισσότερο </a:t>
            </a:r>
            <a:r>
              <a:rPr lang="el-GR" dirty="0" err="1" smtClean="0"/>
              <a:t>παγκοσμιοποιημένο</a:t>
            </a:r>
            <a:r>
              <a:rPr lang="el-GR" dirty="0" smtClean="0"/>
              <a:t> </a:t>
            </a:r>
            <a:r>
              <a:rPr lang="el-GR" dirty="0"/>
              <a:t>περιβάλλον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b="1" i="1" dirty="0" smtClean="0"/>
              <a:t>ΠΟΛΙΣ</a:t>
            </a:r>
            <a:r>
              <a:rPr lang="el-GR" dirty="0" smtClean="0"/>
              <a:t>: </a:t>
            </a:r>
            <a:r>
              <a:rPr lang="el-GR" dirty="0"/>
              <a:t>Η πολιτεία έχει, αφενός, </a:t>
            </a:r>
            <a:r>
              <a:rPr lang="el-GR" dirty="0" err="1"/>
              <a:t>πολιτικο</a:t>
            </a:r>
            <a:r>
              <a:rPr lang="el-GR" dirty="0"/>
              <a:t>-κοινωνική διάσταση: είναι ένα συγκεκριμένο κράτος, </a:t>
            </a:r>
            <a:r>
              <a:rPr lang="el-GR" dirty="0" smtClean="0"/>
              <a:t>με πολίτευμα </a:t>
            </a:r>
            <a:r>
              <a:rPr lang="el-GR" dirty="0"/>
              <a:t>και θεσμούς, μια τοπικά περιορισμένη, οργανωμένη συγκατοίκηση ανθρώπων, με </a:t>
            </a:r>
            <a:r>
              <a:rPr lang="el-GR" dirty="0" smtClean="0"/>
              <a:t>γεωγραφικά όρια</a:t>
            </a:r>
            <a:r>
              <a:rPr lang="el-GR" dirty="0"/>
              <a:t>. Αφετέρου, στους Στωικούς, έχει και κοσμική διάσταση: το σύμπαν το ίδιο είναι μία “πόλη”, η </a:t>
            </a:r>
            <a:r>
              <a:rPr lang="el-GR" dirty="0" smtClean="0"/>
              <a:t>κατοικία θεών </a:t>
            </a:r>
            <a:r>
              <a:rPr lang="el-GR" dirty="0"/>
              <a:t>και ανθρώπων, με κοινό συνδετικό στοιχείο τη λογικότητα που διέπει το σύνολο και τα μέρη του. </a:t>
            </a:r>
            <a:r>
              <a:rPr lang="el-GR" dirty="0" smtClean="0"/>
              <a:t>Η «κοσμική </a:t>
            </a:r>
            <a:r>
              <a:rPr lang="el-GR" dirty="0"/>
              <a:t>πόλη» έχει ως νόμο της τον φυσικό ηθικό νόμο, τον «ορθό λόγο</a:t>
            </a:r>
            <a:r>
              <a:rPr lang="el-GR" dirty="0" smtClean="0"/>
              <a:t>».</a:t>
            </a:r>
          </a:p>
          <a:p>
            <a:pPr marL="0" indent="0">
              <a:buNone/>
            </a:pPr>
            <a:r>
              <a:rPr lang="el-GR" dirty="0" smtClean="0"/>
              <a:t>Αν και δεν είχε πολιτικό περιεχόμενο ο όρος φαίνεται να συνάδει με το κοινωνικοπολιτικό πλαίσιο της εποχής (ρωμαϊκή αυτοκρατορία).</a:t>
            </a:r>
          </a:p>
          <a:p>
            <a:pPr marL="0" indent="0">
              <a:buNone/>
            </a:pPr>
            <a:r>
              <a:rPr lang="el-GR" dirty="0" smtClean="0"/>
              <a:t>Η υποβάθμιση της πόλης-κράτους οδηγεί τους Στωικούς στην αναγωγή σε μια ευρύτερη πολιτεία ή στη συμπαντική πολιτεία προκειμένου να ανακουφιστεί ο άνθρωπος της ελληνιστικής εποχής από την απουσία εστίας. 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857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err="1"/>
              <a:t>οὐχ</a:t>
            </a:r>
            <a:r>
              <a:rPr lang="el-GR" sz="3600" dirty="0"/>
              <a:t> </a:t>
            </a:r>
            <a:r>
              <a:rPr lang="el-GR" sz="3600" dirty="0" err="1"/>
              <a:t>ἓν</a:t>
            </a:r>
            <a:r>
              <a:rPr lang="el-GR" sz="3600" dirty="0"/>
              <a:t> </a:t>
            </a:r>
            <a:r>
              <a:rPr lang="el-GR" sz="3600" dirty="0" err="1"/>
              <a:t>τῶν</a:t>
            </a:r>
            <a:r>
              <a:rPr lang="el-GR" sz="3600" dirty="0"/>
              <a:t> </a:t>
            </a:r>
            <a:r>
              <a:rPr lang="el-GR" sz="3600" dirty="0" err="1"/>
              <a:t>ὑπηρετικῶν</a:t>
            </a:r>
            <a:r>
              <a:rPr lang="el-GR" sz="3600" dirty="0"/>
              <a:t>, </a:t>
            </a:r>
            <a:r>
              <a:rPr lang="el-GR" sz="3600" dirty="0" err="1"/>
              <a:t>ἀλλὰ</a:t>
            </a:r>
            <a:r>
              <a:rPr lang="el-GR" sz="3600" dirty="0"/>
              <a:t/>
            </a:r>
            <a:br>
              <a:rPr lang="el-GR" sz="3600" dirty="0"/>
            </a:br>
            <a:r>
              <a:rPr lang="el-GR" sz="3600" dirty="0" err="1"/>
              <a:t>τῶν</a:t>
            </a:r>
            <a:r>
              <a:rPr lang="el-GR" sz="3600" dirty="0"/>
              <a:t> </a:t>
            </a:r>
            <a:r>
              <a:rPr lang="el-GR" sz="3600" dirty="0" err="1"/>
              <a:t>προηγουμένων</a:t>
            </a:r>
            <a:r>
              <a:rPr lang="el-GR" sz="3600" dirty="0"/>
              <a:t>·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dirty="0" smtClean="0"/>
              <a:t>Ο Λόγος του ανθρώπου του δίνει ηγεμονική θέση απέναντι στα υπόλοιπα όντα / μέρη του κόσμου.</a:t>
            </a:r>
            <a:endParaRPr lang="el-GR" sz="5400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1605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 err="1"/>
              <a:t>παρακολουθητικὸς</a:t>
            </a: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 err="1"/>
              <a:t>γὰρ</a:t>
            </a:r>
            <a:r>
              <a:rPr lang="el-GR" sz="2800" dirty="0"/>
              <a:t> </a:t>
            </a:r>
            <a:r>
              <a:rPr lang="el-GR" sz="2800" dirty="0" err="1"/>
              <a:t>εἶ</a:t>
            </a:r>
            <a:r>
              <a:rPr lang="el-GR" sz="2800" dirty="0"/>
              <a:t> </a:t>
            </a:r>
            <a:r>
              <a:rPr lang="el-GR" sz="2800" dirty="0" err="1"/>
              <a:t>τῇ</a:t>
            </a:r>
            <a:r>
              <a:rPr lang="el-GR" sz="2800" dirty="0"/>
              <a:t> </a:t>
            </a:r>
            <a:r>
              <a:rPr lang="el-GR" sz="2800" dirty="0" err="1"/>
              <a:t>θείᾳ</a:t>
            </a:r>
            <a:r>
              <a:rPr lang="el-GR" sz="2800" dirty="0"/>
              <a:t> </a:t>
            </a:r>
            <a:r>
              <a:rPr lang="el-GR" sz="2800" dirty="0" err="1"/>
              <a:t>διοικήσει</a:t>
            </a:r>
            <a:r>
              <a:rPr lang="el-GR" sz="2800" dirty="0"/>
              <a:t> </a:t>
            </a:r>
            <a:r>
              <a:rPr lang="el-GR" sz="2800" dirty="0" err="1"/>
              <a:t>καὶ</a:t>
            </a:r>
            <a:r>
              <a:rPr lang="el-GR" sz="2800" dirty="0"/>
              <a:t> </a:t>
            </a:r>
            <a:r>
              <a:rPr lang="el-GR" sz="2800" dirty="0" err="1"/>
              <a:t>τοῦ</a:t>
            </a:r>
            <a:r>
              <a:rPr lang="el-GR" sz="2800" dirty="0"/>
              <a:t> </a:t>
            </a:r>
            <a:r>
              <a:rPr lang="el-GR" sz="2800" dirty="0" err="1"/>
              <a:t>ἑξῆς</a:t>
            </a:r>
            <a:r>
              <a:rPr lang="el-GR" sz="2800" dirty="0"/>
              <a:t> </a:t>
            </a:r>
            <a:r>
              <a:rPr lang="el-GR" sz="2800" dirty="0" err="1"/>
              <a:t>ἐπιλογιστικός</a:t>
            </a:r>
            <a:r>
              <a:rPr lang="el-GR" sz="2800" dirty="0"/>
              <a:t>.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Αυτό που κινεί τον κόσμο είναι η πρόνοια, η </a:t>
            </a:r>
            <a:r>
              <a:rPr lang="el-GR" dirty="0" err="1"/>
              <a:t>εἱμαρμένη</a:t>
            </a:r>
            <a:r>
              <a:rPr lang="el-GR" dirty="0"/>
              <a:t> –είναι η απαραβίαστη </a:t>
            </a:r>
            <a:r>
              <a:rPr lang="el-GR" dirty="0" smtClean="0"/>
              <a:t>τάξη του </a:t>
            </a:r>
            <a:r>
              <a:rPr lang="el-GR" dirty="0"/>
              <a:t>κόσμου, μια λογική και συνεκτική δύναμη, ο ίδιος ο λόγος. Όλα γίνονται σύμφωνα με αυτήν, που </a:t>
            </a:r>
            <a:r>
              <a:rPr lang="el-GR" dirty="0" smtClean="0"/>
              <a:t>κάνει όλα </a:t>
            </a:r>
            <a:r>
              <a:rPr lang="el-GR" dirty="0"/>
              <a:t>τα πράγματα να είναι ενωμένα σε μια παγκόσμια συμπάθεια. Οι Στωικοί την ονομάζουν θεό ή και Δία: </a:t>
            </a:r>
            <a:r>
              <a:rPr lang="el-GR" dirty="0" smtClean="0"/>
              <a:t>η διακυβέρνηση </a:t>
            </a:r>
            <a:r>
              <a:rPr lang="el-GR" dirty="0"/>
              <a:t>του κόσμου είναι η έκφραση ενός θείου, έλλογου νόμου.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5146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Τίς</a:t>
            </a:r>
            <a:r>
              <a:rPr lang="el-GR" dirty="0"/>
              <a:t> </a:t>
            </a:r>
            <a:r>
              <a:rPr lang="el-GR" dirty="0" err="1"/>
              <a:t>οὖν</a:t>
            </a:r>
            <a:r>
              <a:rPr lang="el-GR" dirty="0"/>
              <a:t> </a:t>
            </a:r>
            <a:r>
              <a:rPr lang="el-GR" dirty="0" err="1"/>
              <a:t>ἐπαγγελία</a:t>
            </a:r>
            <a:r>
              <a:rPr lang="el-GR" dirty="0"/>
              <a:t> </a:t>
            </a:r>
            <a:r>
              <a:rPr lang="el-GR" dirty="0" err="1"/>
              <a:t>πολίτου</a:t>
            </a:r>
            <a:r>
              <a:rPr lang="el-GR" dirty="0"/>
              <a:t>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Στοιχείο </a:t>
            </a:r>
            <a:r>
              <a:rPr lang="el-GR" dirty="0" err="1" smtClean="0"/>
              <a:t>προφορικότητας</a:t>
            </a:r>
            <a:r>
              <a:rPr lang="el-GR" dirty="0" smtClean="0"/>
              <a:t>. Ρητορικό ερώτημα που λειτουργεί προεξαγγελτικά. Θα αναδειχθεί το ηθικό χρέος του ανθρώπου. Ο άνθρωπος, ως έλλογο ον που έχει προαίρεση δύναται να εναρμονίζεται με τη θεία διοίκηση (κοσμικός λόγος / νομοτέλεια φύσης), την οποία και κατανοεί. Έτσι θα κατακτήσει την ευτυχία.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7219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 err="1" smtClean="0"/>
              <a:t>Μηδὲν</a:t>
            </a:r>
            <a:r>
              <a:rPr lang="el-GR" sz="2800" dirty="0" smtClean="0"/>
              <a:t> </a:t>
            </a:r>
            <a:r>
              <a:rPr lang="el-GR" sz="2800" dirty="0" err="1" smtClean="0"/>
              <a:t>ἔχειν</a:t>
            </a:r>
            <a:r>
              <a:rPr lang="el-GR" sz="2800" dirty="0" smtClean="0"/>
              <a:t> </a:t>
            </a:r>
            <a:r>
              <a:rPr lang="el-GR" sz="2800" dirty="0" err="1"/>
              <a:t>ἰδίᾳ</a:t>
            </a:r>
            <a:r>
              <a:rPr lang="el-GR" sz="2800" dirty="0"/>
              <a:t> </a:t>
            </a:r>
            <a:r>
              <a:rPr lang="el-GR" sz="2800" dirty="0" err="1"/>
              <a:t>συμφέρον</a:t>
            </a:r>
            <a:r>
              <a:rPr lang="el-GR" sz="2800" dirty="0"/>
              <a:t>, </a:t>
            </a:r>
            <a:r>
              <a:rPr lang="el-GR" sz="2800" dirty="0" err="1"/>
              <a:t>περὶ</a:t>
            </a:r>
            <a:r>
              <a:rPr lang="el-GR" sz="2800" dirty="0"/>
              <a:t> </a:t>
            </a:r>
            <a:r>
              <a:rPr lang="el-GR" sz="2800" dirty="0" err="1" smtClean="0"/>
              <a:t>μηδενὸς</a:t>
            </a:r>
            <a:r>
              <a:rPr lang="el-GR" sz="2800" dirty="0" smtClean="0"/>
              <a:t> </a:t>
            </a:r>
            <a:r>
              <a:rPr lang="el-GR" sz="2800" dirty="0" err="1" smtClean="0"/>
              <a:t>βουλεύεσθαι</a:t>
            </a: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 err="1"/>
              <a:t>ὡς</a:t>
            </a:r>
            <a:r>
              <a:rPr lang="el-GR" sz="2800" dirty="0"/>
              <a:t> </a:t>
            </a:r>
            <a:r>
              <a:rPr lang="el-GR" sz="2800" dirty="0" err="1"/>
              <a:t>ἀπόλυτον</a:t>
            </a:r>
            <a:r>
              <a:rPr lang="el-GR" sz="2800" dirty="0"/>
              <a:t>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Προτροπή να μην ζει ο άνθρωπος </a:t>
            </a:r>
            <a:r>
              <a:rPr lang="el-GR" dirty="0" err="1" smtClean="0"/>
              <a:t>ατομοκεντρικά</a:t>
            </a:r>
            <a:r>
              <a:rPr lang="el-GR" dirty="0" smtClean="0"/>
              <a:t>, αλλά ως μέρος ενός ευρύτερου συνόλου.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017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 err="1"/>
              <a:t>ἀλλ</a:t>
            </a:r>
            <a:r>
              <a:rPr lang="el-GR" sz="2400" dirty="0"/>
              <a:t>’ </a:t>
            </a:r>
            <a:r>
              <a:rPr lang="el-GR" sz="2400" b="1" dirty="0" err="1"/>
              <a:t>ὥσπερ</a:t>
            </a:r>
            <a:r>
              <a:rPr lang="el-GR" sz="2400" dirty="0"/>
              <a:t> </a:t>
            </a:r>
            <a:r>
              <a:rPr lang="el-GR" sz="2400" dirty="0" err="1" smtClean="0"/>
              <a:t>ἄν</a:t>
            </a:r>
            <a:r>
              <a:rPr lang="el-GR" sz="2400" dirty="0" smtClean="0"/>
              <a:t>, </a:t>
            </a:r>
            <a:r>
              <a:rPr lang="el-GR" sz="2400" dirty="0" err="1" smtClean="0"/>
              <a:t>εἰ</a:t>
            </a:r>
            <a:r>
              <a:rPr lang="el-GR" sz="2400" dirty="0" smtClean="0"/>
              <a:t> </a:t>
            </a:r>
            <a:r>
              <a:rPr lang="el-GR" sz="2400" dirty="0"/>
              <a:t>ἡ </a:t>
            </a:r>
            <a:r>
              <a:rPr lang="el-GR" sz="2400" dirty="0" err="1"/>
              <a:t>χεὶρ</a:t>
            </a:r>
            <a:r>
              <a:rPr lang="el-GR" sz="2400" dirty="0"/>
              <a:t> ἢ ὁ </a:t>
            </a:r>
            <a:r>
              <a:rPr lang="el-GR" sz="2400" dirty="0" err="1"/>
              <a:t>ποὺς</a:t>
            </a:r>
            <a:r>
              <a:rPr lang="el-GR" sz="2400" dirty="0"/>
              <a:t> </a:t>
            </a:r>
            <a:r>
              <a:rPr lang="el-GR" sz="2400" dirty="0" err="1"/>
              <a:t>λογισμὸν</a:t>
            </a:r>
            <a:r>
              <a:rPr lang="el-GR" sz="2400" dirty="0"/>
              <a:t> </a:t>
            </a:r>
            <a:r>
              <a:rPr lang="el-GR" sz="2400" dirty="0" err="1"/>
              <a:t>εἶχον</a:t>
            </a:r>
            <a:r>
              <a:rPr lang="el-GR" sz="2400" dirty="0"/>
              <a:t> </a:t>
            </a:r>
            <a:r>
              <a:rPr lang="el-GR" sz="2400" dirty="0" err="1"/>
              <a:t>καὶ</a:t>
            </a:r>
            <a:r>
              <a:rPr lang="el-GR" sz="2400" dirty="0"/>
              <a:t> </a:t>
            </a:r>
            <a:r>
              <a:rPr lang="el-GR" sz="2400" dirty="0" err="1" smtClean="0"/>
              <a:t>παρηκολούθουν</a:t>
            </a:r>
            <a:r>
              <a:rPr lang="el-GR" sz="2400" dirty="0" smtClean="0"/>
              <a:t> </a:t>
            </a:r>
            <a:r>
              <a:rPr lang="el-GR" sz="2400" dirty="0" err="1" smtClean="0"/>
              <a:t>τῇ</a:t>
            </a:r>
            <a:r>
              <a:rPr lang="el-GR" sz="2400" dirty="0" smtClean="0"/>
              <a:t> </a:t>
            </a:r>
            <a:r>
              <a:rPr lang="el-GR" sz="2400" dirty="0" err="1"/>
              <a:t>φυσικῇ</a:t>
            </a:r>
            <a:r>
              <a:rPr lang="el-GR" sz="2400" dirty="0"/>
              <a:t> </a:t>
            </a:r>
            <a:r>
              <a:rPr lang="el-GR" sz="2400" dirty="0" err="1"/>
              <a:t>κατασκευῇ</a:t>
            </a:r>
            <a:r>
              <a:rPr lang="el-GR" sz="2400" dirty="0"/>
              <a:t>, </a:t>
            </a:r>
            <a:r>
              <a:rPr lang="el-GR" sz="2400" dirty="0" err="1" smtClean="0"/>
              <a:t>οὐδέποτ</a:t>
            </a:r>
            <a:r>
              <a:rPr lang="el-GR" sz="2400" dirty="0" smtClean="0"/>
              <a:t>’ </a:t>
            </a:r>
            <a:r>
              <a:rPr lang="el-GR" sz="2400" dirty="0" err="1" smtClean="0"/>
              <a:t>ἂν</a:t>
            </a:r>
            <a:r>
              <a:rPr lang="el-GR" sz="2400" dirty="0" smtClean="0"/>
              <a:t> </a:t>
            </a:r>
            <a:r>
              <a:rPr lang="el-GR" sz="2400" dirty="0" err="1"/>
              <a:t>ἄλλως</a:t>
            </a:r>
            <a:r>
              <a:rPr lang="el-GR" sz="2400" dirty="0"/>
              <a:t> </a:t>
            </a:r>
            <a:r>
              <a:rPr lang="el-GR" sz="2400" u="sng" dirty="0" err="1"/>
              <a:t>ὥρμησαν</a:t>
            </a:r>
            <a:r>
              <a:rPr lang="el-GR" sz="2400" u="sng" dirty="0"/>
              <a:t> ἢ </a:t>
            </a:r>
            <a:r>
              <a:rPr lang="el-GR" sz="2400" u="sng" dirty="0" err="1"/>
              <a:t>ὠρέχθησαν</a:t>
            </a:r>
            <a:r>
              <a:rPr lang="el-GR" sz="2400" u="sng" dirty="0"/>
              <a:t> </a:t>
            </a:r>
            <a:r>
              <a:rPr lang="el-GR" sz="2400" dirty="0" smtClean="0"/>
              <a:t>ἢ </a:t>
            </a:r>
            <a:r>
              <a:rPr lang="el-GR" sz="2400" dirty="0" err="1" smtClean="0"/>
              <a:t>ἐπανενεγκόντες</a:t>
            </a:r>
            <a:r>
              <a:rPr lang="el-GR" sz="2400" dirty="0" smtClean="0"/>
              <a:t> </a:t>
            </a:r>
            <a:r>
              <a:rPr lang="el-GR" sz="2400" dirty="0" err="1" smtClean="0"/>
              <a:t>ἐπὶ</a:t>
            </a:r>
            <a:r>
              <a:rPr lang="el-GR" sz="2400" dirty="0" smtClean="0"/>
              <a:t> </a:t>
            </a:r>
            <a:r>
              <a:rPr lang="el-GR" sz="2400" dirty="0" err="1"/>
              <a:t>τὸ</a:t>
            </a:r>
            <a:r>
              <a:rPr lang="el-GR" sz="2400" dirty="0"/>
              <a:t> </a:t>
            </a:r>
            <a:r>
              <a:rPr lang="el-GR" sz="2400" dirty="0" err="1"/>
              <a:t>ὅλον</a:t>
            </a:r>
            <a:r>
              <a:rPr lang="el-GR" sz="2400" dirty="0"/>
              <a:t>.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Προς ενίσχυση της προτροπής </a:t>
            </a:r>
            <a:r>
              <a:rPr lang="el-GR" b="1" dirty="0" smtClean="0"/>
              <a:t>παρομοιάζει</a:t>
            </a:r>
            <a:r>
              <a:rPr lang="el-GR" dirty="0" smtClean="0"/>
              <a:t> τα μέρη του σώματος, τα οποία από τη φύση δεν δύνανται να δράσουν αυτόνομα από το υπόλοιπο σώμα με τον άνθρωπο, ο οποίος οφείλει να δράσει αλληλεπιδραστικά με τους υπόλοιπους. </a:t>
            </a:r>
          </a:p>
          <a:p>
            <a:r>
              <a:rPr lang="el-GR" sz="2800" u="sng" dirty="0" err="1"/>
              <a:t>ὥρμησαν</a:t>
            </a:r>
            <a:r>
              <a:rPr lang="el-GR" sz="2800" u="sng" dirty="0"/>
              <a:t> ἢ </a:t>
            </a:r>
            <a:r>
              <a:rPr lang="el-GR" sz="2800" u="sng" dirty="0" err="1" smtClean="0"/>
              <a:t>ὠρέχθησαν</a:t>
            </a:r>
            <a:r>
              <a:rPr lang="el-GR" sz="2800" u="sng" dirty="0" smtClean="0"/>
              <a:t>: ετυμολογική σύνδεση με ορμές.  Στους Στωικούς δεν είναι απλές ενστικτώδεις παρορμήσεις, αλλά ψυχικές κινήσεις με έλλογη συγκατάθεση. Οι παρορμήσεις στην υπερβολή τους μεταπίπτουν σε πάθη. </a:t>
            </a:r>
            <a:endParaRPr lang="el-GR" u="sng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9119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ΕΠΙΚΤΗΤΟΣ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100" dirty="0"/>
              <a:t>Ο Επίκτητος </a:t>
            </a:r>
            <a:r>
              <a:rPr lang="el-GR" sz="2100" dirty="0" smtClean="0"/>
              <a:t>γεννήθηκε περίπου το 50 </a:t>
            </a:r>
            <a:r>
              <a:rPr lang="el-GR" sz="2100" dirty="0" err="1" smtClean="0"/>
              <a:t>μ.Χ</a:t>
            </a:r>
            <a:r>
              <a:rPr lang="el-GR" sz="2100" dirty="0" smtClean="0"/>
              <a:t>. στην </a:t>
            </a:r>
            <a:r>
              <a:rPr lang="el-GR" sz="2100" dirty="0" err="1"/>
              <a:t>Ιεράπολη</a:t>
            </a:r>
            <a:r>
              <a:rPr lang="el-GR" sz="2100" dirty="0"/>
              <a:t> της </a:t>
            </a:r>
            <a:r>
              <a:rPr lang="el-GR" sz="2100" dirty="0" smtClean="0"/>
              <a:t>Φρυγίας και εικάζεται ότι η μητέρα του ήταν δούλα. Ήταν δούλος του </a:t>
            </a:r>
            <a:r>
              <a:rPr lang="el-GR" sz="2100" dirty="0"/>
              <a:t>αυτοκρατορικού υπαλλήλου </a:t>
            </a:r>
            <a:r>
              <a:rPr lang="el-GR" sz="2100" dirty="0" err="1"/>
              <a:t>Επαφροδίτου</a:t>
            </a:r>
            <a:r>
              <a:rPr lang="el-GR" sz="2100" dirty="0"/>
              <a:t>, </a:t>
            </a:r>
            <a:r>
              <a:rPr lang="el-GR" sz="2100" dirty="0" smtClean="0"/>
              <a:t>από βιαιοπραγία του οποίου κατέστη χωλός. Επί </a:t>
            </a:r>
            <a:r>
              <a:rPr lang="el-GR" sz="2100" dirty="0"/>
              <a:t>Νέρωνος </a:t>
            </a:r>
            <a:r>
              <a:rPr lang="el-GR" sz="2100" dirty="0" smtClean="0"/>
              <a:t>έγινε απελεύθερος </a:t>
            </a:r>
            <a:r>
              <a:rPr lang="el-GR" sz="2100" dirty="0"/>
              <a:t>και </a:t>
            </a:r>
            <a:r>
              <a:rPr lang="el-GR" sz="2100" dirty="0" smtClean="0"/>
              <a:t>επιδόθηκε στην </a:t>
            </a:r>
            <a:r>
              <a:rPr lang="el-GR" sz="2100" dirty="0"/>
              <a:t>διδασκαλία της Στωικής φιλοσοφίας ως μαθητής του στωικού </a:t>
            </a:r>
            <a:r>
              <a:rPr lang="el-GR" sz="2100" dirty="0" err="1"/>
              <a:t>Γαΐου</a:t>
            </a:r>
            <a:r>
              <a:rPr lang="el-GR" sz="2100" dirty="0"/>
              <a:t> </a:t>
            </a:r>
            <a:r>
              <a:rPr lang="el-GR" sz="2100" dirty="0" err="1"/>
              <a:t>Μουσώνιου</a:t>
            </a:r>
            <a:r>
              <a:rPr lang="el-GR" sz="2100" dirty="0"/>
              <a:t> </a:t>
            </a:r>
            <a:r>
              <a:rPr lang="el-GR" sz="2100" dirty="0" err="1" smtClean="0"/>
              <a:t>Ρούφου</a:t>
            </a:r>
            <a:r>
              <a:rPr lang="el-GR" sz="2100" dirty="0" smtClean="0"/>
              <a:t> που είχε εξοριστεί </a:t>
            </a:r>
            <a:r>
              <a:rPr lang="el-GR" sz="2100" dirty="0"/>
              <a:t>στη Γυάρο από τον αυτοκράτορα κι </a:t>
            </a:r>
            <a:r>
              <a:rPr lang="el-GR" sz="2100" dirty="0" smtClean="0"/>
              <a:t>έτσι επέστρεψε </a:t>
            </a:r>
            <a:r>
              <a:rPr lang="el-GR" sz="2100" dirty="0"/>
              <a:t>στη Ρώμη μετά τον θάνατο </a:t>
            </a:r>
            <a:r>
              <a:rPr lang="el-GR" sz="2100" dirty="0" smtClean="0"/>
              <a:t>του Νέρωνα, το </a:t>
            </a:r>
            <a:r>
              <a:rPr lang="el-GR" sz="2100" dirty="0"/>
              <a:t>68 μ. Χ. Δίδαξε </a:t>
            </a:r>
            <a:r>
              <a:rPr lang="el-GR" sz="2100" dirty="0" smtClean="0"/>
              <a:t>έως </a:t>
            </a:r>
            <a:r>
              <a:rPr lang="el-GR" sz="2100" dirty="0"/>
              <a:t>το 94 </a:t>
            </a:r>
            <a:r>
              <a:rPr lang="el-GR" sz="2100" dirty="0" err="1"/>
              <a:t>μ.Χ</a:t>
            </a:r>
            <a:r>
              <a:rPr lang="el-GR" sz="2100" dirty="0"/>
              <a:t>., όταν </a:t>
            </a:r>
            <a:r>
              <a:rPr lang="el-GR" sz="2100" dirty="0" smtClean="0"/>
              <a:t>αποχώρησε λόγω </a:t>
            </a:r>
            <a:r>
              <a:rPr lang="el-GR" sz="2100" dirty="0"/>
              <a:t>του διωγμού </a:t>
            </a:r>
            <a:r>
              <a:rPr lang="el-GR" sz="2100" dirty="0" smtClean="0"/>
              <a:t>που εξαπολύθηκε από τον αυτοκράτορα </a:t>
            </a:r>
            <a:r>
              <a:rPr lang="el-GR" sz="2100" dirty="0" err="1" smtClean="0"/>
              <a:t>Δομιτιανό</a:t>
            </a:r>
            <a:r>
              <a:rPr lang="el-GR" sz="2100" dirty="0" smtClean="0"/>
              <a:t> κατά </a:t>
            </a:r>
            <a:r>
              <a:rPr lang="el-GR" sz="2100" dirty="0"/>
              <a:t>των </a:t>
            </a:r>
            <a:r>
              <a:rPr lang="el-GR" sz="2100" dirty="0" smtClean="0"/>
              <a:t>φιλοσόφων. Έκτοτε εγκαταστάθηκε </a:t>
            </a:r>
            <a:r>
              <a:rPr lang="el-GR" sz="2100" dirty="0"/>
              <a:t>στην Νικόπολη της </a:t>
            </a:r>
            <a:r>
              <a:rPr lang="el-GR" sz="2100" dirty="0" smtClean="0"/>
              <a:t>Ηπείρου </a:t>
            </a:r>
            <a:r>
              <a:rPr lang="el-GR" sz="2100" dirty="0"/>
              <a:t>και ίδρυσε </a:t>
            </a:r>
            <a:r>
              <a:rPr lang="el-GR" sz="2100" dirty="0" smtClean="0"/>
              <a:t>σχολή. Πέθανε το </a:t>
            </a:r>
            <a:r>
              <a:rPr lang="el-GR" sz="2100" dirty="0"/>
              <a:t>130 μ. Χ.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6918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Εγχειρίδιον</a:t>
            </a:r>
            <a:r>
              <a:rPr lang="el-GR" dirty="0"/>
              <a:t> </a:t>
            </a:r>
            <a:r>
              <a:rPr lang="el-GR" dirty="0" smtClean="0"/>
              <a:t>&amp; </a:t>
            </a:r>
            <a:r>
              <a:rPr lang="el-GR" dirty="0" err="1" smtClean="0"/>
              <a:t>Διατριβαί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1800" dirty="0" smtClean="0"/>
              <a:t>Ο μαθητής του Επίκτητου και ιστορικός Φλάβιος </a:t>
            </a:r>
            <a:r>
              <a:rPr lang="el-GR" sz="1800" dirty="0" err="1" smtClean="0"/>
              <a:t>Αρριανός</a:t>
            </a:r>
            <a:r>
              <a:rPr lang="el-GR" sz="1800" dirty="0" smtClean="0"/>
              <a:t> κατέγραψε τη διδασκαλία </a:t>
            </a:r>
            <a:r>
              <a:rPr lang="el-GR" sz="1800" dirty="0"/>
              <a:t>του σε δύο συγγράμματα, τις Διατριβές </a:t>
            </a:r>
            <a:r>
              <a:rPr lang="el-GR" sz="1800" dirty="0" smtClean="0"/>
              <a:t>και </a:t>
            </a:r>
            <a:r>
              <a:rPr lang="el-GR" sz="1800" dirty="0"/>
              <a:t>το </a:t>
            </a:r>
            <a:r>
              <a:rPr lang="el-GR" sz="1800" dirty="0" err="1" smtClean="0"/>
              <a:t>Εγχειρίδιον</a:t>
            </a:r>
            <a:r>
              <a:rPr lang="el-GR" sz="1800" dirty="0" smtClean="0"/>
              <a:t>. Το </a:t>
            </a:r>
            <a:r>
              <a:rPr lang="el-GR" sz="1800" dirty="0" err="1"/>
              <a:t>Εγχειρίδιον</a:t>
            </a:r>
            <a:r>
              <a:rPr lang="el-GR" sz="1800" dirty="0"/>
              <a:t> </a:t>
            </a:r>
            <a:r>
              <a:rPr lang="el-GR" sz="1800" dirty="0" smtClean="0"/>
              <a:t>είναι επιτομή </a:t>
            </a:r>
            <a:r>
              <a:rPr lang="el-GR" sz="1800" dirty="0"/>
              <a:t>των Διατριβών </a:t>
            </a:r>
            <a:r>
              <a:rPr lang="el-GR" sz="1800" dirty="0" smtClean="0"/>
              <a:t>και έχει γραφεί βάσει της Κοινής γλώσσας της </a:t>
            </a:r>
            <a:r>
              <a:rPr lang="el-GR" sz="1800" dirty="0"/>
              <a:t>εποχής και ως προς το ύφος </a:t>
            </a:r>
            <a:r>
              <a:rPr lang="el-GR" sz="1800" dirty="0" smtClean="0"/>
              <a:t>έχει στοιχεία </a:t>
            </a:r>
            <a:r>
              <a:rPr lang="el-GR" sz="1800" dirty="0" err="1" smtClean="0"/>
              <a:t>προφορικότητας</a:t>
            </a:r>
            <a:r>
              <a:rPr lang="el-GR" sz="1800" dirty="0" smtClean="0"/>
              <a:t>. Το </a:t>
            </a:r>
            <a:r>
              <a:rPr lang="el-GR" sz="1800" dirty="0"/>
              <a:t>ερώτημα </a:t>
            </a:r>
            <a:r>
              <a:rPr lang="el-GR" sz="1800" dirty="0" smtClean="0"/>
              <a:t>για την κατάκτηση της ευδαιμονίας, δηλαδή της εσωτερικής γαλήνης διαπνέει όλο το σύγγραμμα. </a:t>
            </a:r>
            <a:r>
              <a:rPr lang="el-GR" sz="1800" dirty="0"/>
              <a:t>Για την απάντηση </a:t>
            </a:r>
            <a:r>
              <a:rPr lang="el-GR" sz="1800" dirty="0" smtClean="0"/>
              <a:t>απαιτείται η </a:t>
            </a:r>
            <a:r>
              <a:rPr lang="el-GR" sz="1800" dirty="0"/>
              <a:t>διάκριση </a:t>
            </a:r>
            <a:r>
              <a:rPr lang="el-GR" sz="1800" dirty="0" smtClean="0"/>
              <a:t>ανάμεσα </a:t>
            </a:r>
            <a:r>
              <a:rPr lang="el-GR" sz="1800" dirty="0"/>
              <a:t>στα </a:t>
            </a:r>
            <a:r>
              <a:rPr lang="el-GR" sz="1800" dirty="0" err="1"/>
              <a:t>ἐφ᾽</a:t>
            </a:r>
            <a:r>
              <a:rPr lang="el-GR" sz="1800" dirty="0"/>
              <a:t> </a:t>
            </a:r>
            <a:r>
              <a:rPr lang="el-GR" sz="1800" dirty="0" err="1"/>
              <a:t>ἡμῖν</a:t>
            </a:r>
            <a:r>
              <a:rPr lang="el-GR" sz="1800" dirty="0"/>
              <a:t> (τα πράγματα που εξαρτώνται από </a:t>
            </a:r>
            <a:r>
              <a:rPr lang="el-GR" sz="1800" dirty="0" smtClean="0"/>
              <a:t>τον άνθρωπο) </a:t>
            </a:r>
            <a:r>
              <a:rPr lang="el-GR" sz="1800" dirty="0"/>
              <a:t>και στα </a:t>
            </a:r>
            <a:r>
              <a:rPr lang="el-GR" sz="1800" dirty="0" err="1"/>
              <a:t>οὐκ</a:t>
            </a:r>
            <a:r>
              <a:rPr lang="el-GR" sz="1800" dirty="0"/>
              <a:t> </a:t>
            </a:r>
            <a:r>
              <a:rPr lang="el-GR" sz="1800" dirty="0" err="1"/>
              <a:t>ἐφ᾽</a:t>
            </a:r>
            <a:r>
              <a:rPr lang="el-GR" sz="1800" dirty="0"/>
              <a:t> </a:t>
            </a:r>
            <a:r>
              <a:rPr lang="el-GR" sz="1800" dirty="0" err="1"/>
              <a:t>ἡμῖν</a:t>
            </a:r>
            <a:r>
              <a:rPr lang="el-GR" sz="1800" dirty="0"/>
              <a:t> (τα πράγματα που δεν </a:t>
            </a:r>
            <a:r>
              <a:rPr lang="el-GR" sz="1800" dirty="0" smtClean="0"/>
              <a:t>ελέγχει ο άνθρωπος). Ως εκ τούτου η </a:t>
            </a:r>
            <a:r>
              <a:rPr lang="el-GR" sz="1800" dirty="0"/>
              <a:t>ενασχόληση με πράγματα που είναι έξω από τις δυνάμεις </a:t>
            </a:r>
            <a:r>
              <a:rPr lang="el-GR" sz="1800" dirty="0" smtClean="0"/>
              <a:t>του ανθρώπου επιφέρει πόνο και </a:t>
            </a:r>
            <a:r>
              <a:rPr lang="el-GR" sz="1800" dirty="0"/>
              <a:t>πρέπει να αποφεύγεται. </a:t>
            </a:r>
            <a:r>
              <a:rPr lang="el-GR" sz="1800" dirty="0" smtClean="0"/>
              <a:t>Γι’ αυτό αυτή η αρχή παραπέμπει στις στωικές </a:t>
            </a:r>
            <a:r>
              <a:rPr lang="el-GR" sz="1800" dirty="0"/>
              <a:t>έννοιες </a:t>
            </a:r>
            <a:r>
              <a:rPr lang="el-GR" sz="1800" dirty="0" smtClean="0"/>
              <a:t>της απάθειας απέναντι στον εξωτερικό κόσμο, της περιφρόνησης </a:t>
            </a:r>
            <a:r>
              <a:rPr lang="el-GR" sz="1800" dirty="0"/>
              <a:t>των υλικών αγαθών, </a:t>
            </a:r>
            <a:r>
              <a:rPr lang="el-GR" sz="1800" dirty="0" smtClean="0"/>
              <a:t>της έμφασης </a:t>
            </a:r>
            <a:r>
              <a:rPr lang="el-GR" sz="1800" dirty="0"/>
              <a:t>στον ασκητισμό. Όλα </a:t>
            </a:r>
            <a:r>
              <a:rPr lang="el-GR" sz="1800" dirty="0" smtClean="0"/>
              <a:t>τα παραπάνω διαμορφώνουν έναν προσωπικό χώρο </a:t>
            </a:r>
            <a:r>
              <a:rPr lang="el-GR" sz="1800" dirty="0"/>
              <a:t>εσωτερικής </a:t>
            </a:r>
            <a:r>
              <a:rPr lang="el-GR" sz="1800" dirty="0" smtClean="0"/>
              <a:t>ελευθερίας μακριά από τη </a:t>
            </a:r>
            <a:r>
              <a:rPr lang="el-GR" sz="1800" dirty="0"/>
              <a:t>σκληρότητα και τους καταναγκασμούς του εξωτερικού κόσμου.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1708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Εισαγωγή(από</a:t>
            </a:r>
            <a:r>
              <a:rPr lang="el-GR" dirty="0"/>
              <a:t> φάκελο υλικού)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l-GR" dirty="0"/>
              <a:t>Η φιλοσοφία, από την ελληνιστική εποχή, έβλεπε ότι ο άνθρωπος δεν είναι </a:t>
            </a:r>
            <a:r>
              <a:rPr lang="el-GR" dirty="0" smtClean="0"/>
              <a:t>πλέον πολίτης </a:t>
            </a:r>
            <a:r>
              <a:rPr lang="el-GR" dirty="0"/>
              <a:t>μιας συγκεκριμένης πόλης αλλά υπήκοος ενός μεγάλου βασιλείου ή, </a:t>
            </a:r>
            <a:r>
              <a:rPr lang="el-GR" dirty="0" smtClean="0"/>
              <a:t>αργότερα, της </a:t>
            </a:r>
            <a:r>
              <a:rPr lang="el-GR" dirty="0"/>
              <a:t>Ρωμαϊκής Αυτοκρατορίας. Αν οι βεβαιότητες του ανθρώπου </a:t>
            </a:r>
            <a:r>
              <a:rPr lang="el-GR" dirty="0" smtClean="0"/>
              <a:t>αρχίζουν να </a:t>
            </a:r>
            <a:r>
              <a:rPr lang="el-GR" dirty="0"/>
              <a:t>κλονίζονται μέσα σε αυτό το καινούργιο και ανοίκειο περιβάλλον, αν νιώθει </a:t>
            </a:r>
            <a:r>
              <a:rPr lang="el-GR" dirty="0" smtClean="0"/>
              <a:t>ότι οι </a:t>
            </a:r>
            <a:r>
              <a:rPr lang="el-GR" dirty="0"/>
              <a:t>δεσμοί του με τη γενέθλια πόλη διαρρηγνύονται, είναι πιθανό να στραφεί </a:t>
            </a:r>
            <a:r>
              <a:rPr lang="el-GR" dirty="0" smtClean="0"/>
              <a:t>στον εαυτό </a:t>
            </a:r>
            <a:r>
              <a:rPr lang="el-GR" dirty="0"/>
              <a:t>του και να νιώσει ότι </a:t>
            </a:r>
            <a:r>
              <a:rPr lang="el-GR" u="sng" dirty="0"/>
              <a:t>δεν έχει πατρίδα </a:t>
            </a:r>
            <a:r>
              <a:rPr lang="el-GR" dirty="0"/>
              <a:t>ή ότι όλος ο </a:t>
            </a:r>
            <a:r>
              <a:rPr lang="el-GR" b="1" dirty="0"/>
              <a:t>κόσμος είναι η πατρίδα </a:t>
            </a:r>
            <a:r>
              <a:rPr lang="el-GR" b="1" dirty="0" smtClean="0"/>
              <a:t>του</a:t>
            </a:r>
            <a:r>
              <a:rPr lang="el-GR" dirty="0" smtClean="0"/>
              <a:t>. Αλλά </a:t>
            </a:r>
            <a:r>
              <a:rPr lang="el-GR" dirty="0"/>
              <a:t>ποιος είναι ο ίδιος και ποια είναι η θέση του μέσα σ’ αυτόν τον κόσμο; </a:t>
            </a:r>
            <a:r>
              <a:rPr lang="el-GR" dirty="0" smtClean="0"/>
              <a:t>Στωικοί φιλόσοφοι</a:t>
            </a:r>
            <a:r>
              <a:rPr lang="el-GR" dirty="0"/>
              <a:t>, όπως ο Επίκτητος (περ.50-125/30 </a:t>
            </a:r>
            <a:r>
              <a:rPr lang="el-GR" dirty="0" err="1"/>
              <a:t>μ.Χ</a:t>
            </a:r>
            <a:r>
              <a:rPr lang="el-GR" dirty="0"/>
              <a:t>.) και ο ρωμαίος </a:t>
            </a:r>
            <a:r>
              <a:rPr lang="el-GR" dirty="0" smtClean="0"/>
              <a:t>αυτοκράτορας Μάρκος </a:t>
            </a:r>
            <a:r>
              <a:rPr lang="el-GR" dirty="0"/>
              <a:t>Αυρήλιος (121-180 </a:t>
            </a:r>
            <a:r>
              <a:rPr lang="el-GR" dirty="0" err="1"/>
              <a:t>μ.Χ</a:t>
            </a:r>
            <a:r>
              <a:rPr lang="el-GR" dirty="0"/>
              <a:t>.), φαίνεται να δίνουν μιαν απάντηση που </a:t>
            </a:r>
            <a:r>
              <a:rPr lang="el-GR" dirty="0" smtClean="0"/>
              <a:t>ταιριάζει στους </a:t>
            </a:r>
            <a:r>
              <a:rPr lang="el-GR" dirty="0"/>
              <a:t>ανθρώπους της ελληνορωμαϊκής αρχαιότητας.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43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ΠΡΩΤΟΤΥΠΟ ΚΕΙΜΕΝΟ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 err="1"/>
              <a:t>Σκέψαι</a:t>
            </a:r>
            <a:r>
              <a:rPr lang="el-GR" dirty="0"/>
              <a:t> </a:t>
            </a:r>
            <a:r>
              <a:rPr lang="el-GR" dirty="0" err="1"/>
              <a:t>τίς</a:t>
            </a:r>
            <a:r>
              <a:rPr lang="el-GR" dirty="0"/>
              <a:t> </a:t>
            </a:r>
            <a:r>
              <a:rPr lang="el-GR" dirty="0" err="1"/>
              <a:t>εἶ</a:t>
            </a:r>
            <a:r>
              <a:rPr lang="el-GR" dirty="0"/>
              <a:t>. </a:t>
            </a:r>
            <a:r>
              <a:rPr lang="el-GR" dirty="0" err="1"/>
              <a:t>Τὸ</a:t>
            </a:r>
            <a:r>
              <a:rPr lang="el-GR" dirty="0"/>
              <a:t> </a:t>
            </a:r>
            <a:r>
              <a:rPr lang="el-GR" dirty="0" err="1"/>
              <a:t>πρῶτον</a:t>
            </a:r>
            <a:r>
              <a:rPr lang="el-GR" dirty="0"/>
              <a:t> </a:t>
            </a:r>
            <a:r>
              <a:rPr lang="el-GR" dirty="0" err="1"/>
              <a:t>ἄνθρωπος</a:t>
            </a:r>
            <a:r>
              <a:rPr lang="el-GR" dirty="0"/>
              <a:t>, </a:t>
            </a:r>
            <a:r>
              <a:rPr lang="el-GR" dirty="0" err="1" smtClean="0"/>
              <a:t>τοῦτο</a:t>
            </a:r>
            <a:r>
              <a:rPr lang="el-GR" dirty="0"/>
              <a:t> </a:t>
            </a:r>
            <a:r>
              <a:rPr lang="el-GR" dirty="0" smtClean="0"/>
              <a:t>δ</a:t>
            </a:r>
            <a:r>
              <a:rPr lang="el-GR" dirty="0"/>
              <a:t>’ </a:t>
            </a:r>
            <a:r>
              <a:rPr lang="el-GR" dirty="0" err="1"/>
              <a:t>ἔστιν</a:t>
            </a:r>
            <a:r>
              <a:rPr lang="el-GR" dirty="0"/>
              <a:t> </a:t>
            </a:r>
            <a:r>
              <a:rPr lang="el-GR" dirty="0" err="1"/>
              <a:t>οὐδὲν</a:t>
            </a:r>
            <a:r>
              <a:rPr lang="el-GR" dirty="0"/>
              <a:t> </a:t>
            </a:r>
            <a:r>
              <a:rPr lang="el-GR" dirty="0" err="1"/>
              <a:t>ἔχων</a:t>
            </a:r>
            <a:r>
              <a:rPr lang="el-GR" dirty="0"/>
              <a:t> </a:t>
            </a:r>
            <a:r>
              <a:rPr lang="el-GR" dirty="0" err="1"/>
              <a:t>κυριώτερον</a:t>
            </a:r>
            <a:r>
              <a:rPr lang="el-GR" dirty="0"/>
              <a:t> </a:t>
            </a:r>
            <a:r>
              <a:rPr lang="el-GR" dirty="0" err="1" smtClean="0"/>
              <a:t>προαιρέσεως</a:t>
            </a:r>
            <a:r>
              <a:rPr lang="el-GR" dirty="0" smtClean="0"/>
              <a:t>, </a:t>
            </a:r>
            <a:r>
              <a:rPr lang="el-GR" dirty="0" err="1" smtClean="0"/>
              <a:t>ἀλλὰ</a:t>
            </a:r>
            <a:r>
              <a:rPr lang="el-GR" dirty="0" smtClean="0"/>
              <a:t> </a:t>
            </a:r>
            <a:r>
              <a:rPr lang="el-GR" dirty="0" err="1"/>
              <a:t>ταύτῃ</a:t>
            </a:r>
            <a:r>
              <a:rPr lang="el-GR" dirty="0"/>
              <a:t> </a:t>
            </a:r>
            <a:r>
              <a:rPr lang="el-GR" dirty="0" err="1"/>
              <a:t>τὰ</a:t>
            </a:r>
            <a:r>
              <a:rPr lang="el-GR" dirty="0"/>
              <a:t> </a:t>
            </a:r>
            <a:r>
              <a:rPr lang="el-GR" dirty="0" err="1"/>
              <a:t>ἄλλα</a:t>
            </a:r>
            <a:r>
              <a:rPr lang="el-GR" dirty="0"/>
              <a:t> </a:t>
            </a:r>
            <a:r>
              <a:rPr lang="el-GR" dirty="0" err="1" smtClean="0"/>
              <a:t>ὑποτεταγμένα</a:t>
            </a:r>
            <a:r>
              <a:rPr lang="el-GR" dirty="0" smtClean="0"/>
              <a:t>, </a:t>
            </a:r>
            <a:r>
              <a:rPr lang="el-GR" dirty="0" err="1" smtClean="0"/>
              <a:t>αὐτὴν</a:t>
            </a:r>
            <a:r>
              <a:rPr lang="el-GR" dirty="0" smtClean="0"/>
              <a:t> </a:t>
            </a:r>
            <a:r>
              <a:rPr lang="el-GR" dirty="0"/>
              <a:t>δ’ </a:t>
            </a:r>
            <a:r>
              <a:rPr lang="el-GR" dirty="0" err="1"/>
              <a:t>ἀδούλευτον</a:t>
            </a:r>
            <a:r>
              <a:rPr lang="el-GR" dirty="0"/>
              <a:t> </a:t>
            </a:r>
            <a:r>
              <a:rPr lang="el-GR" dirty="0" err="1"/>
              <a:t>καὶ</a:t>
            </a:r>
            <a:r>
              <a:rPr lang="el-GR" dirty="0"/>
              <a:t> </a:t>
            </a:r>
            <a:r>
              <a:rPr lang="el-GR" dirty="0" err="1" smtClean="0"/>
              <a:t>ἀνυπότακτον</a:t>
            </a:r>
            <a:r>
              <a:rPr lang="el-GR" dirty="0" smtClean="0"/>
              <a:t>. </a:t>
            </a:r>
            <a:r>
              <a:rPr lang="el-GR" dirty="0" err="1" smtClean="0"/>
              <a:t>Σκόπει</a:t>
            </a:r>
            <a:r>
              <a:rPr lang="el-GR" dirty="0"/>
              <a:t> </a:t>
            </a:r>
            <a:r>
              <a:rPr lang="el-GR" dirty="0" err="1" smtClean="0"/>
              <a:t>οὖν</a:t>
            </a:r>
            <a:r>
              <a:rPr lang="el-GR" dirty="0"/>
              <a:t>, </a:t>
            </a:r>
            <a:r>
              <a:rPr lang="el-GR" dirty="0" err="1"/>
              <a:t>τίνων</a:t>
            </a:r>
            <a:r>
              <a:rPr lang="el-GR" dirty="0"/>
              <a:t> </a:t>
            </a:r>
            <a:r>
              <a:rPr lang="el-GR" dirty="0" err="1"/>
              <a:t>κεχώρισαι</a:t>
            </a:r>
            <a:r>
              <a:rPr lang="el-GR" dirty="0"/>
              <a:t> </a:t>
            </a:r>
            <a:r>
              <a:rPr lang="el-GR" dirty="0" err="1"/>
              <a:t>κατὰ</a:t>
            </a:r>
            <a:r>
              <a:rPr lang="el-GR" dirty="0"/>
              <a:t> </a:t>
            </a:r>
            <a:r>
              <a:rPr lang="el-GR" dirty="0" err="1" smtClean="0"/>
              <a:t>λόγον</a:t>
            </a:r>
            <a:r>
              <a:rPr lang="el-GR" dirty="0" smtClean="0"/>
              <a:t>. </a:t>
            </a:r>
            <a:r>
              <a:rPr lang="el-GR" dirty="0" err="1" smtClean="0"/>
              <a:t>Κεχώρισαι</a:t>
            </a:r>
            <a:r>
              <a:rPr lang="el-GR" dirty="0" smtClean="0"/>
              <a:t> </a:t>
            </a:r>
            <a:r>
              <a:rPr lang="el-GR" dirty="0" err="1" smtClean="0"/>
              <a:t>θηρίων</a:t>
            </a:r>
            <a:r>
              <a:rPr lang="el-GR" dirty="0"/>
              <a:t>, </a:t>
            </a:r>
            <a:r>
              <a:rPr lang="el-GR" dirty="0" err="1"/>
              <a:t>κεχώρισαι</a:t>
            </a:r>
            <a:r>
              <a:rPr lang="el-GR" dirty="0"/>
              <a:t> </a:t>
            </a:r>
            <a:r>
              <a:rPr lang="el-GR" dirty="0" err="1" smtClean="0"/>
              <a:t>προβάτων</a:t>
            </a:r>
            <a:r>
              <a:rPr lang="el-GR" dirty="0" smtClean="0"/>
              <a:t>. </a:t>
            </a:r>
            <a:r>
              <a:rPr lang="el-GR" dirty="0" err="1" smtClean="0"/>
              <a:t>Ἐπὶ</a:t>
            </a:r>
            <a:r>
              <a:rPr lang="el-GR" dirty="0" smtClean="0"/>
              <a:t> </a:t>
            </a:r>
            <a:r>
              <a:rPr lang="el-GR" dirty="0" err="1"/>
              <a:t>τούτοις</a:t>
            </a:r>
            <a:r>
              <a:rPr lang="el-GR" dirty="0"/>
              <a:t> </a:t>
            </a:r>
            <a:r>
              <a:rPr lang="el-GR" dirty="0" err="1"/>
              <a:t>πολίτης</a:t>
            </a:r>
            <a:r>
              <a:rPr lang="el-GR" dirty="0"/>
              <a:t> </a:t>
            </a:r>
            <a:r>
              <a:rPr lang="el-GR" dirty="0" err="1"/>
              <a:t>εἶ</a:t>
            </a:r>
            <a:r>
              <a:rPr lang="el-GR" dirty="0"/>
              <a:t> </a:t>
            </a:r>
            <a:r>
              <a:rPr lang="el-GR" dirty="0" err="1"/>
              <a:t>τοῦ</a:t>
            </a:r>
            <a:r>
              <a:rPr lang="el-GR" dirty="0"/>
              <a:t> </a:t>
            </a:r>
            <a:r>
              <a:rPr lang="el-GR" dirty="0" err="1"/>
              <a:t>κόσμου</a:t>
            </a:r>
            <a:r>
              <a:rPr lang="el-GR" dirty="0"/>
              <a:t> </a:t>
            </a:r>
            <a:r>
              <a:rPr lang="el-GR" dirty="0" err="1"/>
              <a:t>καὶ</a:t>
            </a:r>
            <a:r>
              <a:rPr lang="el-GR" dirty="0"/>
              <a:t> </a:t>
            </a:r>
            <a:r>
              <a:rPr lang="el-GR" dirty="0" err="1" smtClean="0"/>
              <a:t>μέρος</a:t>
            </a:r>
            <a:r>
              <a:rPr lang="el-GR" dirty="0"/>
              <a:t> </a:t>
            </a:r>
            <a:r>
              <a:rPr lang="el-GR" dirty="0" err="1" smtClean="0"/>
              <a:t>αὐτοῦ</a:t>
            </a:r>
            <a:r>
              <a:rPr lang="el-GR" dirty="0"/>
              <a:t>, </a:t>
            </a:r>
            <a:r>
              <a:rPr lang="el-GR" dirty="0" err="1"/>
              <a:t>οὐχ</a:t>
            </a:r>
            <a:r>
              <a:rPr lang="el-GR" dirty="0"/>
              <a:t> </a:t>
            </a:r>
            <a:r>
              <a:rPr lang="el-GR" dirty="0" err="1"/>
              <a:t>ἓν</a:t>
            </a:r>
            <a:r>
              <a:rPr lang="el-GR" dirty="0"/>
              <a:t> </a:t>
            </a:r>
            <a:r>
              <a:rPr lang="el-GR" dirty="0" err="1"/>
              <a:t>τῶν</a:t>
            </a:r>
            <a:r>
              <a:rPr lang="el-GR" dirty="0"/>
              <a:t> </a:t>
            </a:r>
            <a:r>
              <a:rPr lang="el-GR" dirty="0" err="1"/>
              <a:t>ὑπηρετικῶν</a:t>
            </a:r>
            <a:r>
              <a:rPr lang="el-GR" dirty="0"/>
              <a:t>, </a:t>
            </a:r>
            <a:r>
              <a:rPr lang="el-GR" dirty="0" err="1" smtClean="0"/>
              <a:t>ἀλλὰ</a:t>
            </a:r>
            <a:r>
              <a:rPr lang="el-GR" dirty="0"/>
              <a:t> </a:t>
            </a:r>
            <a:r>
              <a:rPr lang="el-GR" dirty="0" err="1" smtClean="0"/>
              <a:t>τῶν</a:t>
            </a:r>
            <a:r>
              <a:rPr lang="el-GR" dirty="0" smtClean="0"/>
              <a:t> </a:t>
            </a:r>
            <a:r>
              <a:rPr lang="el-GR" dirty="0" err="1"/>
              <a:t>προηγουμένων</a:t>
            </a:r>
            <a:r>
              <a:rPr lang="el-GR" dirty="0"/>
              <a:t>· </a:t>
            </a:r>
            <a:r>
              <a:rPr lang="el-GR" dirty="0" err="1" smtClean="0"/>
              <a:t>παρακολουθητικὸς</a:t>
            </a:r>
            <a:r>
              <a:rPr lang="el-GR" dirty="0"/>
              <a:t> </a:t>
            </a:r>
            <a:r>
              <a:rPr lang="el-GR" dirty="0" err="1" smtClean="0"/>
              <a:t>γὰρ</a:t>
            </a:r>
            <a:r>
              <a:rPr lang="el-GR" dirty="0" smtClean="0"/>
              <a:t> </a:t>
            </a:r>
            <a:r>
              <a:rPr lang="el-GR" dirty="0" err="1"/>
              <a:t>εἶ</a:t>
            </a:r>
            <a:r>
              <a:rPr lang="el-GR" dirty="0"/>
              <a:t> </a:t>
            </a:r>
            <a:r>
              <a:rPr lang="el-GR" dirty="0" err="1"/>
              <a:t>τῇ</a:t>
            </a:r>
            <a:r>
              <a:rPr lang="el-GR" dirty="0"/>
              <a:t> </a:t>
            </a:r>
            <a:r>
              <a:rPr lang="el-GR" dirty="0" err="1"/>
              <a:t>θείᾳ</a:t>
            </a:r>
            <a:r>
              <a:rPr lang="el-GR" dirty="0"/>
              <a:t> </a:t>
            </a:r>
            <a:r>
              <a:rPr lang="el-GR" dirty="0" err="1"/>
              <a:t>διοικήσει</a:t>
            </a:r>
            <a:r>
              <a:rPr lang="el-GR" dirty="0"/>
              <a:t> </a:t>
            </a:r>
            <a:r>
              <a:rPr lang="el-GR" dirty="0" err="1"/>
              <a:t>καὶ</a:t>
            </a:r>
            <a:r>
              <a:rPr lang="el-GR" dirty="0"/>
              <a:t> </a:t>
            </a:r>
            <a:r>
              <a:rPr lang="el-GR" dirty="0" err="1"/>
              <a:t>τοῦ</a:t>
            </a:r>
            <a:r>
              <a:rPr lang="el-GR" dirty="0"/>
              <a:t> </a:t>
            </a:r>
            <a:r>
              <a:rPr lang="el-GR" dirty="0" err="1"/>
              <a:t>ἑξῆς</a:t>
            </a:r>
            <a:r>
              <a:rPr lang="el-GR" dirty="0"/>
              <a:t> </a:t>
            </a:r>
            <a:r>
              <a:rPr lang="el-GR" dirty="0" err="1" smtClean="0"/>
              <a:t>ἐπιλογιστικός</a:t>
            </a:r>
            <a:r>
              <a:rPr lang="el-GR" dirty="0" smtClean="0"/>
              <a:t>. </a:t>
            </a:r>
            <a:r>
              <a:rPr lang="el-GR" dirty="0" err="1" smtClean="0"/>
              <a:t>Τίς</a:t>
            </a:r>
            <a:r>
              <a:rPr lang="el-GR" dirty="0" smtClean="0"/>
              <a:t> </a:t>
            </a:r>
            <a:r>
              <a:rPr lang="el-GR" dirty="0" err="1"/>
              <a:t>οὖν</a:t>
            </a:r>
            <a:r>
              <a:rPr lang="el-GR" dirty="0"/>
              <a:t> </a:t>
            </a:r>
            <a:r>
              <a:rPr lang="el-GR" dirty="0" err="1"/>
              <a:t>ἐπαγγελία</a:t>
            </a:r>
            <a:r>
              <a:rPr lang="el-GR" dirty="0"/>
              <a:t> </a:t>
            </a:r>
            <a:r>
              <a:rPr lang="el-GR" dirty="0" err="1"/>
              <a:t>πολίτου</a:t>
            </a:r>
            <a:r>
              <a:rPr lang="el-GR" dirty="0"/>
              <a:t>; </a:t>
            </a:r>
            <a:r>
              <a:rPr lang="el-GR" dirty="0" err="1" smtClean="0"/>
              <a:t>Μηδὲν</a:t>
            </a:r>
            <a:r>
              <a:rPr lang="el-GR" dirty="0"/>
              <a:t> </a:t>
            </a:r>
            <a:r>
              <a:rPr lang="el-GR" dirty="0" err="1" smtClean="0"/>
              <a:t>ἔχειν</a:t>
            </a:r>
            <a:r>
              <a:rPr lang="el-GR" dirty="0" smtClean="0"/>
              <a:t> </a:t>
            </a:r>
            <a:r>
              <a:rPr lang="el-GR" dirty="0" err="1"/>
              <a:t>ἰδίᾳ</a:t>
            </a:r>
            <a:r>
              <a:rPr lang="el-GR" dirty="0"/>
              <a:t> </a:t>
            </a:r>
            <a:r>
              <a:rPr lang="el-GR" dirty="0" err="1"/>
              <a:t>συμφέρον</a:t>
            </a:r>
            <a:r>
              <a:rPr lang="el-GR" dirty="0"/>
              <a:t>, </a:t>
            </a:r>
            <a:r>
              <a:rPr lang="el-GR" dirty="0" err="1"/>
              <a:t>περὶ</a:t>
            </a:r>
            <a:r>
              <a:rPr lang="el-GR" dirty="0"/>
              <a:t> </a:t>
            </a:r>
            <a:r>
              <a:rPr lang="el-GR" dirty="0" err="1" smtClean="0"/>
              <a:t>μηδενὸς</a:t>
            </a:r>
            <a:r>
              <a:rPr lang="el-GR" dirty="0"/>
              <a:t> </a:t>
            </a:r>
            <a:r>
              <a:rPr lang="el-GR" dirty="0" err="1" smtClean="0"/>
              <a:t>βουλεύεσθαι</a:t>
            </a:r>
            <a:r>
              <a:rPr lang="el-GR" dirty="0"/>
              <a:t> </a:t>
            </a:r>
            <a:r>
              <a:rPr lang="el-GR" dirty="0" err="1" smtClean="0"/>
              <a:t>ὡς</a:t>
            </a:r>
            <a:r>
              <a:rPr lang="el-GR" dirty="0" smtClean="0"/>
              <a:t> </a:t>
            </a:r>
            <a:r>
              <a:rPr lang="el-GR" dirty="0" err="1"/>
              <a:t>ἀπόλυτον</a:t>
            </a:r>
            <a:r>
              <a:rPr lang="el-GR" dirty="0"/>
              <a:t>, </a:t>
            </a:r>
            <a:r>
              <a:rPr lang="el-GR" dirty="0" err="1"/>
              <a:t>ἀλλ</a:t>
            </a:r>
            <a:r>
              <a:rPr lang="el-GR" dirty="0"/>
              <a:t>’ </a:t>
            </a:r>
            <a:r>
              <a:rPr lang="el-GR" dirty="0" err="1"/>
              <a:t>ὥσπερ</a:t>
            </a:r>
            <a:r>
              <a:rPr lang="el-GR" dirty="0"/>
              <a:t> </a:t>
            </a:r>
            <a:r>
              <a:rPr lang="el-GR" dirty="0" err="1" smtClean="0"/>
              <a:t>ἄν</a:t>
            </a:r>
            <a:r>
              <a:rPr lang="el-GR" dirty="0" smtClean="0"/>
              <a:t>, </a:t>
            </a:r>
            <a:r>
              <a:rPr lang="el-GR" dirty="0" err="1" smtClean="0"/>
              <a:t>εἰ</a:t>
            </a:r>
            <a:r>
              <a:rPr lang="el-GR" dirty="0" smtClean="0"/>
              <a:t> </a:t>
            </a:r>
            <a:r>
              <a:rPr lang="el-GR" dirty="0"/>
              <a:t>ἡ </a:t>
            </a:r>
            <a:r>
              <a:rPr lang="el-GR" dirty="0" err="1"/>
              <a:t>χεὶρ</a:t>
            </a:r>
            <a:r>
              <a:rPr lang="el-GR" dirty="0"/>
              <a:t> ἢ ὁ </a:t>
            </a:r>
            <a:r>
              <a:rPr lang="el-GR" dirty="0" err="1"/>
              <a:t>ποὺς</a:t>
            </a:r>
            <a:r>
              <a:rPr lang="el-GR" dirty="0"/>
              <a:t> </a:t>
            </a:r>
            <a:r>
              <a:rPr lang="el-GR" dirty="0" err="1"/>
              <a:t>λογισμὸν</a:t>
            </a:r>
            <a:r>
              <a:rPr lang="el-GR" dirty="0"/>
              <a:t> </a:t>
            </a:r>
            <a:r>
              <a:rPr lang="el-GR" dirty="0" err="1"/>
              <a:t>εἶχον</a:t>
            </a:r>
            <a:r>
              <a:rPr lang="el-GR" dirty="0"/>
              <a:t> </a:t>
            </a:r>
            <a:r>
              <a:rPr lang="el-GR" dirty="0" err="1" smtClean="0"/>
              <a:t>καὶ</a:t>
            </a:r>
            <a:r>
              <a:rPr lang="el-GR" dirty="0"/>
              <a:t> </a:t>
            </a:r>
            <a:r>
              <a:rPr lang="el-GR" dirty="0" err="1" smtClean="0"/>
              <a:t>παρηκολούθουν</a:t>
            </a:r>
            <a:r>
              <a:rPr lang="el-GR" dirty="0" smtClean="0"/>
              <a:t> </a:t>
            </a:r>
            <a:r>
              <a:rPr lang="el-GR" dirty="0" err="1" smtClean="0"/>
              <a:t>τῇ</a:t>
            </a:r>
            <a:r>
              <a:rPr lang="el-GR" dirty="0" smtClean="0"/>
              <a:t> </a:t>
            </a:r>
            <a:r>
              <a:rPr lang="el-GR" dirty="0" err="1"/>
              <a:t>φυσικῇ</a:t>
            </a:r>
            <a:r>
              <a:rPr lang="el-GR" dirty="0"/>
              <a:t> </a:t>
            </a:r>
            <a:r>
              <a:rPr lang="el-GR" dirty="0" err="1"/>
              <a:t>κατασκευῇ</a:t>
            </a:r>
            <a:r>
              <a:rPr lang="el-GR" dirty="0"/>
              <a:t>, </a:t>
            </a:r>
            <a:r>
              <a:rPr lang="el-GR" dirty="0" err="1" smtClean="0"/>
              <a:t>οὐδέποτ</a:t>
            </a:r>
            <a:r>
              <a:rPr lang="el-GR" dirty="0" smtClean="0"/>
              <a:t>’ </a:t>
            </a:r>
            <a:r>
              <a:rPr lang="el-GR" dirty="0" err="1" smtClean="0"/>
              <a:t>ἂν</a:t>
            </a:r>
            <a:r>
              <a:rPr lang="el-GR" dirty="0" smtClean="0"/>
              <a:t> </a:t>
            </a:r>
            <a:r>
              <a:rPr lang="el-GR" dirty="0" err="1"/>
              <a:t>ἄλλως</a:t>
            </a:r>
            <a:r>
              <a:rPr lang="el-GR" dirty="0"/>
              <a:t> </a:t>
            </a:r>
            <a:r>
              <a:rPr lang="el-GR" dirty="0" err="1"/>
              <a:t>ὥρμησαν</a:t>
            </a:r>
            <a:r>
              <a:rPr lang="el-GR" dirty="0"/>
              <a:t> ἢ </a:t>
            </a:r>
            <a:r>
              <a:rPr lang="el-GR" dirty="0" err="1"/>
              <a:t>ὠρέχθησαν</a:t>
            </a:r>
            <a:r>
              <a:rPr lang="el-GR" dirty="0"/>
              <a:t> </a:t>
            </a:r>
            <a:r>
              <a:rPr lang="el-GR" dirty="0" smtClean="0"/>
              <a:t>ἢ </a:t>
            </a:r>
            <a:r>
              <a:rPr lang="el-GR" dirty="0" err="1" smtClean="0"/>
              <a:t>ἐπανενεγκόντες</a:t>
            </a:r>
            <a:r>
              <a:rPr lang="el-GR" dirty="0"/>
              <a:t> </a:t>
            </a:r>
            <a:r>
              <a:rPr lang="el-GR" dirty="0" err="1" smtClean="0"/>
              <a:t>ἐπὶ</a:t>
            </a:r>
            <a:r>
              <a:rPr lang="el-GR" dirty="0" smtClean="0"/>
              <a:t> </a:t>
            </a:r>
            <a:r>
              <a:rPr lang="el-GR" dirty="0" err="1"/>
              <a:t>τὸ</a:t>
            </a:r>
            <a:r>
              <a:rPr lang="el-GR" dirty="0"/>
              <a:t> </a:t>
            </a:r>
            <a:r>
              <a:rPr lang="el-GR" dirty="0" err="1"/>
              <a:t>ὅλον</a:t>
            </a:r>
            <a:r>
              <a:rPr lang="el-GR" dirty="0"/>
              <a:t>.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9972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ΜΕΤΑΦΡΑΣΗ (Γ. </a:t>
            </a:r>
            <a:r>
              <a:rPr lang="el-GR" dirty="0" err="1" smtClean="0"/>
              <a:t>Ζωγραφίδη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l-GR" dirty="0"/>
              <a:t>Σκέψου ποιος είσαι. Πάνω απ’ όλα είσαι </a:t>
            </a:r>
            <a:r>
              <a:rPr lang="el-GR" dirty="0" smtClean="0"/>
              <a:t>άνθρωπος, δηλαδή </a:t>
            </a:r>
            <a:r>
              <a:rPr lang="el-GR" dirty="0"/>
              <a:t>κάποιος που τίποτε πιο </a:t>
            </a:r>
            <a:r>
              <a:rPr lang="el-GR" dirty="0" smtClean="0"/>
              <a:t>σημαντικό δεν </a:t>
            </a:r>
            <a:r>
              <a:rPr lang="el-GR" dirty="0"/>
              <a:t>έχει από την προαίρεση. σ’ αυτήν </a:t>
            </a:r>
            <a:r>
              <a:rPr lang="el-GR" dirty="0" smtClean="0"/>
              <a:t>υποτάσσει όλα </a:t>
            </a:r>
            <a:r>
              <a:rPr lang="el-GR" dirty="0"/>
              <a:t>τ’ άλλα, ενώ την ίδια την κρατά </a:t>
            </a:r>
            <a:r>
              <a:rPr lang="el-GR" dirty="0" smtClean="0"/>
              <a:t>αδούλωτη και </a:t>
            </a:r>
            <a:r>
              <a:rPr lang="el-GR" dirty="0"/>
              <a:t>ανυπότακτη. Αναλογίσου, λοιπόν, από </a:t>
            </a:r>
            <a:r>
              <a:rPr lang="el-GR" dirty="0" smtClean="0"/>
              <a:t>ποια πράγματα </a:t>
            </a:r>
            <a:r>
              <a:rPr lang="el-GR" dirty="0"/>
              <a:t>ξεχωρίζεις με κριτήριο τον λόγο. </a:t>
            </a:r>
            <a:r>
              <a:rPr lang="el-GR" dirty="0" smtClean="0"/>
              <a:t>Ξεχωρίζεις από </a:t>
            </a:r>
            <a:r>
              <a:rPr lang="el-GR" dirty="0"/>
              <a:t>τα θηρία, ξεχωρίζεις από τα </a:t>
            </a:r>
            <a:r>
              <a:rPr lang="el-GR" dirty="0" smtClean="0"/>
              <a:t>πρόβατα. Επιπλέον</a:t>
            </a:r>
            <a:r>
              <a:rPr lang="el-GR" dirty="0"/>
              <a:t>, είσαι πολίτης </a:t>
            </a:r>
            <a:r>
              <a:rPr lang="el-GR" dirty="0" err="1"/>
              <a:t>τοῦ</a:t>
            </a:r>
            <a:r>
              <a:rPr lang="el-GR" dirty="0"/>
              <a:t> κόσμου </a:t>
            </a:r>
            <a:r>
              <a:rPr lang="el-GR" dirty="0" smtClean="0"/>
              <a:t>και αποτελείς μέρος </a:t>
            </a:r>
            <a:r>
              <a:rPr lang="el-GR" dirty="0"/>
              <a:t>του. όχι, όμως, μέρος </a:t>
            </a:r>
            <a:r>
              <a:rPr lang="el-GR" dirty="0" smtClean="0"/>
              <a:t>υπηρετικό αλλά </a:t>
            </a:r>
            <a:r>
              <a:rPr lang="el-GR" dirty="0"/>
              <a:t>ηγετικό. Γιατί είσαι ικανός να </a:t>
            </a:r>
            <a:r>
              <a:rPr lang="el-GR" dirty="0" smtClean="0"/>
              <a:t>κατανοείς τη </a:t>
            </a:r>
            <a:r>
              <a:rPr lang="el-GR" dirty="0"/>
              <a:t>θεϊκή διακυβέρνηση του κόσμου και να </a:t>
            </a:r>
            <a:r>
              <a:rPr lang="el-GR" dirty="0" smtClean="0"/>
              <a:t>αξιολογείς τις </a:t>
            </a:r>
            <a:r>
              <a:rPr lang="el-GR" dirty="0"/>
              <a:t>συνέπειές της. Ποια είναι, άραγε, </a:t>
            </a:r>
            <a:r>
              <a:rPr lang="el-GR" dirty="0" smtClean="0"/>
              <a:t>η αποστολή του </a:t>
            </a:r>
            <a:r>
              <a:rPr lang="el-GR" dirty="0"/>
              <a:t>πολίτη; Να μην εξετάζει τίποτε </a:t>
            </a:r>
            <a:r>
              <a:rPr lang="el-GR" dirty="0" smtClean="0"/>
              <a:t>με βάση </a:t>
            </a:r>
            <a:r>
              <a:rPr lang="el-GR" dirty="0"/>
              <a:t>το προσωπικό του συμφέρον, να </a:t>
            </a:r>
            <a:r>
              <a:rPr lang="el-GR" dirty="0" smtClean="0"/>
              <a:t>μην αποφασίζει για </a:t>
            </a:r>
            <a:r>
              <a:rPr lang="el-GR" dirty="0"/>
              <a:t>τίποτε σαν να ήταν </a:t>
            </a:r>
            <a:r>
              <a:rPr lang="el-GR" dirty="0" smtClean="0"/>
              <a:t>μεμονωμένο άτομο, αλλά </a:t>
            </a:r>
            <a:r>
              <a:rPr lang="el-GR" dirty="0"/>
              <a:t>να ενεργεί όπως ακριβώς θα </a:t>
            </a:r>
            <a:r>
              <a:rPr lang="el-GR" dirty="0" smtClean="0"/>
              <a:t>ενεργούσε το </a:t>
            </a:r>
            <a:r>
              <a:rPr lang="el-GR" dirty="0"/>
              <a:t>χέρι ή το πόδι, αν είχαν λογική </a:t>
            </a:r>
            <a:r>
              <a:rPr lang="el-GR" dirty="0" smtClean="0"/>
              <a:t>και μπορούσαν </a:t>
            </a:r>
            <a:r>
              <a:rPr lang="el-GR" dirty="0"/>
              <a:t>να καταλάβουν τη διάταξη της </a:t>
            </a:r>
            <a:r>
              <a:rPr lang="el-GR" dirty="0" smtClean="0"/>
              <a:t>φύσης: δεν </a:t>
            </a:r>
            <a:r>
              <a:rPr lang="el-GR" dirty="0"/>
              <a:t>θα επέλεγαν ποτέ ή δεν θα </a:t>
            </a:r>
            <a:r>
              <a:rPr lang="el-GR" dirty="0" smtClean="0"/>
              <a:t>επιθυμούσαν ποτέ </a:t>
            </a:r>
            <a:r>
              <a:rPr lang="el-GR" dirty="0"/>
              <a:t>κάτι παρά μόνο ανάγοντάς το </a:t>
            </a:r>
            <a:r>
              <a:rPr lang="el-GR" dirty="0" smtClean="0"/>
              <a:t>στο σύνολο.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1289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Σκέψαι</a:t>
            </a:r>
            <a:r>
              <a:rPr lang="el-GR" dirty="0"/>
              <a:t> </a:t>
            </a:r>
            <a:r>
              <a:rPr lang="el-GR" dirty="0" err="1"/>
              <a:t>τίς</a:t>
            </a:r>
            <a:r>
              <a:rPr lang="el-GR" dirty="0"/>
              <a:t> </a:t>
            </a:r>
            <a:r>
              <a:rPr lang="el-GR" dirty="0" err="1"/>
              <a:t>εἶ</a:t>
            </a:r>
            <a:r>
              <a:rPr lang="el-GR" dirty="0"/>
              <a:t>.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Προτρεπτική υποτακτική + β </a:t>
            </a:r>
            <a:r>
              <a:rPr lang="el-GR" dirty="0" smtClean="0"/>
              <a:t>πρόσωπο </a:t>
            </a:r>
            <a:r>
              <a:rPr lang="el-GR" dirty="0"/>
              <a:t>ύφος άμεσο + </a:t>
            </a:r>
            <a:r>
              <a:rPr lang="el-GR" dirty="0" err="1"/>
              <a:t>εξομολογητικό+προφορικότητα</a:t>
            </a:r>
            <a:r>
              <a:rPr lang="el-GR" dirty="0"/>
              <a:t>/ αυθορμητισμός. (απευθύνεται στον εαυτό του + στους ακροατές / αναγνώστες για να τους </a:t>
            </a:r>
            <a:r>
              <a:rPr lang="el-GR" dirty="0" err="1"/>
              <a:t>αφυπνίσει).Η</a:t>
            </a:r>
            <a:r>
              <a:rPr lang="el-GR" dirty="0"/>
              <a:t> φιλοσοφική διδασκαλία του Επίκτητου είχε πρακτικό προσανατολισμό + αναδείκνυε το στωικισμό ως βάση για τη ζωή του ανθρώπου προκειμένου να κατακτηθεί η ευδαιμονία στο επισφαλές περιβάλλον της ελληνιστικής </a:t>
            </a:r>
            <a:r>
              <a:rPr lang="el-GR" dirty="0" smtClean="0"/>
              <a:t>εποχής. Υποβάθμιση πόλης-κράτους και μετατόπιση της πηγής της ευδαιμονίας στο εσωτερικό του ανθρώπου.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4887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err="1"/>
              <a:t>Τὸ</a:t>
            </a:r>
            <a:r>
              <a:rPr lang="el-GR" sz="3200" dirty="0"/>
              <a:t> </a:t>
            </a:r>
            <a:r>
              <a:rPr lang="el-GR" sz="3200" dirty="0" err="1"/>
              <a:t>πρῶτον</a:t>
            </a:r>
            <a:r>
              <a:rPr lang="el-GR" sz="3200" dirty="0"/>
              <a:t> </a:t>
            </a:r>
            <a:r>
              <a:rPr lang="el-GR" sz="3200" dirty="0" err="1"/>
              <a:t>ἄνθρωπος</a:t>
            </a:r>
            <a:r>
              <a:rPr lang="el-GR" sz="3200" dirty="0"/>
              <a:t>, </a:t>
            </a:r>
            <a:r>
              <a:rPr lang="el-GR" sz="3200" dirty="0" err="1" smtClean="0"/>
              <a:t>τοῦτο</a:t>
            </a:r>
            <a:r>
              <a:rPr lang="el-GR" sz="3200" dirty="0" smtClean="0"/>
              <a:t> δ</a:t>
            </a:r>
            <a:r>
              <a:rPr lang="el-GR" sz="3200" dirty="0"/>
              <a:t>’ </a:t>
            </a:r>
            <a:r>
              <a:rPr lang="el-GR" sz="3200" dirty="0" err="1"/>
              <a:t>ἔστιν</a:t>
            </a:r>
            <a:r>
              <a:rPr lang="el-GR" sz="3200" dirty="0"/>
              <a:t> </a:t>
            </a:r>
            <a:r>
              <a:rPr lang="el-GR" sz="3200" dirty="0" err="1"/>
              <a:t>οὐδὲν</a:t>
            </a:r>
            <a:r>
              <a:rPr lang="el-GR" sz="3200" dirty="0"/>
              <a:t> </a:t>
            </a:r>
            <a:r>
              <a:rPr lang="el-GR" sz="3200" dirty="0" err="1"/>
              <a:t>ἔχων</a:t>
            </a:r>
            <a:r>
              <a:rPr lang="el-GR" sz="3200" dirty="0"/>
              <a:t> </a:t>
            </a:r>
            <a:r>
              <a:rPr lang="el-GR" sz="3200" dirty="0" err="1"/>
              <a:t>κυριώτερον</a:t>
            </a:r>
            <a:r>
              <a:rPr lang="el-GR" sz="3200" dirty="0"/>
              <a:t> </a:t>
            </a:r>
            <a:r>
              <a:rPr lang="el-GR" sz="3200" dirty="0" err="1"/>
              <a:t>προαιρέσεως</a:t>
            </a:r>
            <a:r>
              <a:rPr lang="el-GR" sz="3200" dirty="0"/>
              <a:t>,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Κεντρικός όρος </a:t>
            </a:r>
            <a:r>
              <a:rPr lang="el-GR" dirty="0"/>
              <a:t>στον Αριστοτέλη </a:t>
            </a:r>
            <a:r>
              <a:rPr lang="el-GR" dirty="0" smtClean="0"/>
              <a:t>και στους Στωικούς, όπως </a:t>
            </a:r>
            <a:r>
              <a:rPr lang="el-GR" dirty="0"/>
              <a:t>ο Επίκτητος. Εκτός από τη γενική σημασία της προτίμησης, </a:t>
            </a:r>
            <a:r>
              <a:rPr lang="el-GR" dirty="0" smtClean="0"/>
              <a:t>στον Επίκτητο </a:t>
            </a:r>
            <a:r>
              <a:rPr lang="el-GR" dirty="0"/>
              <a:t>σημαίνει την ελεύθερη βούληση, την ελεύθερη στοχαστική </a:t>
            </a:r>
            <a:r>
              <a:rPr lang="el-GR" dirty="0" smtClean="0"/>
              <a:t>επιλογή ενεργειών που </a:t>
            </a:r>
            <a:r>
              <a:rPr lang="el-GR" dirty="0"/>
              <a:t>συγκροτεί τον ηθικό χαρακτήρα του ανθρώπου. Είναι </a:t>
            </a:r>
            <a:r>
              <a:rPr lang="el-GR" dirty="0" smtClean="0"/>
              <a:t>κυρίως μία </a:t>
            </a:r>
            <a:r>
              <a:rPr lang="el-GR" dirty="0"/>
              <a:t>κρίση, η έλλογη ικανότητα να επιλέγουμε και να αποβλέπουμε στα </a:t>
            </a:r>
            <a:r>
              <a:rPr lang="el-GR" dirty="0" smtClean="0"/>
              <a:t>αποτελέσματα </a:t>
            </a:r>
            <a:r>
              <a:rPr lang="el-GR" dirty="0"/>
              <a:t>των πράξεών μας. Προϋπόθεση για την </a:t>
            </a:r>
            <a:r>
              <a:rPr lang="el-GR" dirty="0" err="1"/>
              <a:t>προαίρεσιν</a:t>
            </a:r>
            <a:r>
              <a:rPr lang="el-GR" dirty="0"/>
              <a:t> είναι η </a:t>
            </a:r>
            <a:r>
              <a:rPr lang="el-GR" dirty="0" err="1"/>
              <a:t>διαίρεσις</a:t>
            </a:r>
            <a:r>
              <a:rPr lang="el-GR" dirty="0"/>
              <a:t> των πραγμάτων σε αυτά </a:t>
            </a:r>
            <a:r>
              <a:rPr lang="el-GR" dirty="0" smtClean="0"/>
              <a:t>που εξαρτώνται </a:t>
            </a:r>
            <a:r>
              <a:rPr lang="el-GR" dirty="0"/>
              <a:t>από εμάς (τα </a:t>
            </a:r>
            <a:r>
              <a:rPr lang="el-GR" dirty="0" err="1"/>
              <a:t>ἐφ</a:t>
            </a:r>
            <a:r>
              <a:rPr lang="el-GR" dirty="0"/>
              <a:t>’ </a:t>
            </a:r>
            <a:r>
              <a:rPr lang="el-GR" dirty="0" err="1"/>
              <a:t>ἡμῖν</a:t>
            </a:r>
            <a:r>
              <a:rPr lang="el-GR" dirty="0"/>
              <a:t>) και σε αυτά που βρίσκονται πέρα από τις δυνάμεις μας (τα </a:t>
            </a:r>
            <a:r>
              <a:rPr lang="el-GR" dirty="0" err="1" smtClean="0"/>
              <a:t>ἀπροαίρετα</a:t>
            </a:r>
            <a:r>
              <a:rPr lang="el-GR" dirty="0" smtClean="0"/>
              <a:t>, τα </a:t>
            </a:r>
            <a:r>
              <a:rPr lang="el-GR" dirty="0" err="1"/>
              <a:t>οὐκ</a:t>
            </a:r>
            <a:r>
              <a:rPr lang="el-GR" dirty="0"/>
              <a:t> </a:t>
            </a:r>
            <a:r>
              <a:rPr lang="el-GR" dirty="0" err="1"/>
              <a:t>ἐφ</a:t>
            </a:r>
            <a:r>
              <a:rPr lang="el-GR" dirty="0"/>
              <a:t>’ </a:t>
            </a:r>
            <a:r>
              <a:rPr lang="el-GR" dirty="0" err="1"/>
              <a:t>ἡμῖν</a:t>
            </a:r>
            <a:r>
              <a:rPr lang="el-GR" dirty="0"/>
              <a:t>) και είναι </a:t>
            </a:r>
            <a:r>
              <a:rPr lang="el-GR" dirty="0" err="1"/>
              <a:t>ἀδιάφορα</a:t>
            </a:r>
            <a:r>
              <a:rPr lang="el-GR" dirty="0"/>
              <a:t> για εμάς και την επίτευξη της ευδαιμονίας.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373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err="1"/>
              <a:t>ἀλλὰ</a:t>
            </a:r>
            <a:r>
              <a:rPr lang="el-GR" sz="3200" dirty="0"/>
              <a:t> </a:t>
            </a:r>
            <a:r>
              <a:rPr lang="el-GR" sz="3200" dirty="0" err="1"/>
              <a:t>ταύτῃ</a:t>
            </a:r>
            <a:r>
              <a:rPr lang="el-GR" sz="3200" dirty="0"/>
              <a:t> </a:t>
            </a:r>
            <a:r>
              <a:rPr lang="el-GR" sz="3200" dirty="0" err="1"/>
              <a:t>τὰ</a:t>
            </a:r>
            <a:r>
              <a:rPr lang="el-GR" sz="3200" dirty="0"/>
              <a:t> </a:t>
            </a:r>
            <a:r>
              <a:rPr lang="el-GR" sz="3200" b="1" dirty="0" err="1"/>
              <a:t>ἄλλα</a:t>
            </a:r>
            <a:r>
              <a:rPr lang="el-GR" sz="3200" dirty="0"/>
              <a:t> </a:t>
            </a:r>
            <a:r>
              <a:rPr lang="el-GR" sz="3200" u="sng" dirty="0" err="1"/>
              <a:t>ὑποτεταγμένα</a:t>
            </a:r>
            <a:r>
              <a:rPr lang="el-GR" sz="3200" dirty="0"/>
              <a:t>,</a:t>
            </a:r>
            <a:br>
              <a:rPr lang="el-GR" sz="3200" dirty="0"/>
            </a:br>
            <a:r>
              <a:rPr lang="el-GR" sz="3200" dirty="0" err="1"/>
              <a:t>αὐτὴν</a:t>
            </a:r>
            <a:r>
              <a:rPr lang="el-GR" sz="3200" dirty="0"/>
              <a:t> δ’ </a:t>
            </a:r>
            <a:r>
              <a:rPr lang="el-GR" sz="3200" u="sng" dirty="0" err="1"/>
              <a:t>ἀδούλευτον</a:t>
            </a:r>
            <a:r>
              <a:rPr lang="el-GR" sz="3200" dirty="0"/>
              <a:t> </a:t>
            </a:r>
            <a:r>
              <a:rPr lang="el-GR" sz="3200" dirty="0" err="1"/>
              <a:t>καὶ</a:t>
            </a:r>
            <a:r>
              <a:rPr lang="el-GR" sz="3200" dirty="0"/>
              <a:t> </a:t>
            </a:r>
            <a:r>
              <a:rPr lang="el-GR" sz="3200" u="sng" dirty="0" err="1"/>
              <a:t>ἀνυπότακτον</a:t>
            </a:r>
            <a:r>
              <a:rPr lang="el-GR" sz="3200" dirty="0"/>
              <a:t>.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u="sng" dirty="0" smtClean="0"/>
              <a:t>επίθετα</a:t>
            </a:r>
            <a:r>
              <a:rPr lang="el-GR" dirty="0" smtClean="0"/>
              <a:t>+ </a:t>
            </a:r>
            <a:r>
              <a:rPr lang="el-GR" b="1" dirty="0" smtClean="0"/>
              <a:t>αντίθεση </a:t>
            </a:r>
            <a:r>
              <a:rPr lang="el-GR" b="1" dirty="0" smtClean="0">
                <a:sym typeface="Wingdings 3"/>
              </a:rPr>
              <a:t></a:t>
            </a:r>
            <a:r>
              <a:rPr lang="el-GR" b="1" dirty="0">
                <a:sym typeface="Wingdings 3"/>
              </a:rPr>
              <a:t> </a:t>
            </a:r>
            <a:r>
              <a:rPr lang="el-GR" dirty="0" smtClean="0">
                <a:sym typeface="Wingdings 3"/>
              </a:rPr>
              <a:t>επισημαίνουν τον ηγετικό και αδούλωτο χαρακτήρα της προαίρεσης, η οποία είναι απαραίτητη για την ελευθερία του ανθρώπου. «Ο άνθρωπος σε οτιδήποτε του συμβεί είναι ελεύθερος να κρατήσει ηθική στάση, η οποία εξαρτάται από την εναρμόνισή του με το Λόγο της Φύσης.»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14660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889D4AC1-686F-4770-98C4-589F6428EBC8}" vid="{9FC1E7B8-D69B-4424-BD01-1B7B6518220E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135</TotalTime>
  <Words>1767</Words>
  <Application>Microsoft Office PowerPoint</Application>
  <PresentationFormat>On-screen Show (4:3)</PresentationFormat>
  <Paragraphs>62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Wingdings 2</vt:lpstr>
      <vt:lpstr>Wingdings 3</vt:lpstr>
      <vt:lpstr>Theme1</vt:lpstr>
      <vt:lpstr>1. ΕΠΙΚΤΗΤΟΣ</vt:lpstr>
      <vt:lpstr>ΕΠΙΚΤΗΤΟΣ</vt:lpstr>
      <vt:lpstr>Εγχειρίδιον &amp; Διατριβαί</vt:lpstr>
      <vt:lpstr>Εισαγωγή(από φάκελο υλικού)</vt:lpstr>
      <vt:lpstr>ΠΡΩΤΟΤΥΠΟ ΚΕΙΜΕΝΟ</vt:lpstr>
      <vt:lpstr>ΜΕΤΑΦΡΑΣΗ (Γ. Ζωγραφίδη)</vt:lpstr>
      <vt:lpstr>Σκέψαι τίς εἶ. </vt:lpstr>
      <vt:lpstr>Τὸ πρῶτον ἄνθρωπος, τοῦτο δ’ ἔστιν οὐδὲν ἔχων κυριώτερον προαιρέσεως,</vt:lpstr>
      <vt:lpstr>ἀλλὰ ταύτῃ τὰ ἄλλα ὑποτεταγμένα, αὐτὴν δ’ ἀδούλευτον καὶ ἀνυπότακτον.</vt:lpstr>
      <vt:lpstr>Σκόπει οὖν, τίνων κεχώρισαι κατὰ λόγον. Κεχώρισαι θηρίων, κεχώρισαι προβάτων.</vt:lpstr>
      <vt:lpstr>Ἐπὶ τούτοις πολίτης εἶ τοῦ κόσμου καὶ μέρος αὐτοῦ,</vt:lpstr>
      <vt:lpstr>οὐχ ἓν τῶν ὑπηρετικῶν, ἀλλὰ τῶν προηγουμένων·</vt:lpstr>
      <vt:lpstr>παρακολουθητικὸς γὰρ εἶ τῇ θείᾳ διοικήσει καὶ τοῦ ἑξῆς ἐπιλογιστικός.</vt:lpstr>
      <vt:lpstr>Τίς οὖν ἐπαγγελία πολίτου;</vt:lpstr>
      <vt:lpstr>Μηδὲν ἔχειν ἰδίᾳ συμφέρον, περὶ μηδενὸς βουλεύεσθαι ὡς ἀπόλυτον,</vt:lpstr>
      <vt:lpstr>ἀλλ’ ὥσπερ ἄν, εἰ ἡ χεὶρ ἢ ὁ ποὺς λογισμὸν εἶχον καὶ παρηκολούθουν τῇ φυσικῇ κατασκευῇ, οὐδέποτ’ ἂν ἄλλως ὥρμησαν ἢ ὠρέχθησαν ἢ ἐπανενεγκόντες ἐπὶ τὸ ὅλον.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Χρήστης των Windows</dc:creator>
  <cp:lastModifiedBy>EVI</cp:lastModifiedBy>
  <cp:revision>20</cp:revision>
  <dcterms:created xsi:type="dcterms:W3CDTF">2020-11-11T19:07:45Z</dcterms:created>
  <dcterms:modified xsi:type="dcterms:W3CDTF">2024-05-31T03:55:05Z</dcterms:modified>
</cp:coreProperties>
</file>