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256" r:id="rId2"/>
    <p:sldId id="257" r:id="rId3"/>
    <p:sldId id="258" r:id="rId4"/>
    <p:sldId id="259" r:id="rId5"/>
    <p:sldId id="276" r:id="rId6"/>
    <p:sldId id="260" r:id="rId7"/>
    <p:sldId id="268" r:id="rId8"/>
    <p:sldId id="261" r:id="rId9"/>
    <p:sldId id="264" r:id="rId10"/>
    <p:sldId id="267" r:id="rId11"/>
    <p:sldId id="269" r:id="rId12"/>
    <p:sldId id="272" r:id="rId13"/>
    <p:sldId id="271" r:id="rId14"/>
    <p:sldId id="273" r:id="rId15"/>
    <p:sldId id="274" r:id="rId16"/>
    <p:sldId id="275"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1800DA-204B-482A-884C-80CDFDDF91EA}" type="datetimeFigureOut">
              <a:rPr lang="en-US" smtClean="0"/>
              <a:t>5/31/2024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C64499F-C527-4C30-A30E-27E172BBFF5A}" type="slidenum">
              <a:rPr lang="en-US" smtClean="0"/>
              <a:t>‹#›</a:t>
            </a:fld>
            <a:endParaRPr lang="en-US"/>
          </a:p>
        </p:txBody>
      </p:sp>
    </p:spTree>
    <p:extLst>
      <p:ext uri="{BB962C8B-B14F-4D97-AF65-F5344CB8AC3E}">
        <p14:creationId xmlns:p14="http://schemas.microsoft.com/office/powerpoint/2010/main" val="92623494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784B-3ADC-4B34-B055-2AF39C0DBA42}" type="datetimeFigureOut">
              <a:rPr lang="en-US" smtClean="0"/>
              <a:t>5/31/2024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1546C8-C600-468C-A265-26EAA9EBD6CA}" type="slidenum">
              <a:rPr lang="en-US" smtClean="0"/>
              <a:t>‹#›</a:t>
            </a:fld>
            <a:endParaRPr lang="en-US"/>
          </a:p>
        </p:txBody>
      </p:sp>
    </p:spTree>
    <p:extLst>
      <p:ext uri="{BB962C8B-B14F-4D97-AF65-F5344CB8AC3E}">
        <p14:creationId xmlns:p14="http://schemas.microsoft.com/office/powerpoint/2010/main" val="204367886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61546C8-C600-468C-A265-26EAA9EBD6CA}" type="slidenum">
              <a:rPr lang="en-US" smtClean="0"/>
              <a:t>2</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2702699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20575FC-7119-4766-BECF-02CE83A34F4D}" type="datetime1">
              <a:rPr lang="el-GR" smtClean="0"/>
              <a:t>31/5/2024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85591510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FC01F3-AD46-401B-B3F7-4597D69E763F}" type="datetime1">
              <a:rPr lang="el-GR" smtClean="0"/>
              <a:t>31/5/2024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757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5A272F-64E4-4CC1-9868-D6EDCF864A10}" type="datetime1">
              <a:rPr lang="el-GR" smtClean="0"/>
              <a:t>31/5/2024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881577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5A8C0A-EBDB-4FB2-BA8B-612EECABC587}" type="datetime1">
              <a:rPr lang="el-GR" smtClean="0"/>
              <a:t>31/5/2024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375260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17D491B-8D94-4E64-BAEA-87E4CB086501}" type="datetime1">
              <a:rPr lang="el-GR" smtClean="0"/>
              <a:t>31/5/2024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03372360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0619C4-A605-4105-82CC-82A72EE70526}" type="datetime1">
              <a:rPr lang="el-GR" smtClean="0"/>
              <a:t>31/5/2024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69599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FCD1CCD-1055-4D51-908A-F24C964C5CD2}" type="datetime1">
              <a:rPr lang="el-GR" smtClean="0"/>
              <a:t>31/5/2024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318430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B4EF7E5-E21A-4B6F-BCD9-3311A2F9404B}" type="datetime1">
              <a:rPr lang="el-GR" smtClean="0"/>
              <a:t>31/5/2024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804004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871D6-DA69-4E0D-9CA1-F3A8BDB45E4A}" type="datetime1">
              <a:rPr lang="el-GR" smtClean="0"/>
              <a:t>31/5/2024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1170732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E4608DA-D851-4EBA-B3FB-0F4E62A6E6D7}" type="datetime1">
              <a:rPr lang="el-GR" smtClean="0"/>
              <a:t>31/5/2024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extLst>
      <p:ext uri="{BB962C8B-B14F-4D97-AF65-F5344CB8AC3E}">
        <p14:creationId xmlns:p14="http://schemas.microsoft.com/office/powerpoint/2010/main" val="350710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2F5A568-0B28-4D53-8ED6-B4D8F172396E}" type="datetime1">
              <a:rPr lang="el-GR" smtClean="0"/>
              <a:t>31/5/2024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3160157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8999EA9-413C-4D48-9FA0-31A3BA55A0BA}" type="datetime1">
              <a:rPr lang="el-GR" smtClean="0"/>
              <a:t>31/5/2024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29917095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l.wikipedia.org/wiki/%CE%91%CF%80%CF%8C%CE%BB%CE%BB%CF%89%CE%BD" TargetMode="External"/><Relationship Id="rId13" Type="http://schemas.openxmlformats.org/officeDocument/2006/relationships/hyperlink" Target="https://el.wikipedia.org/wiki/%CE%A4%CF%81%CE%B1%CF%8A%CE%B1%CE%BD%CF%8C%CF%82" TargetMode="External"/><Relationship Id="rId3" Type="http://schemas.openxmlformats.org/officeDocument/2006/relationships/hyperlink" Target="https://el.wikipedia.org/wiki/%CE%A7%CE%B1%CE%B9%CF%81%CF%8E%CE%BD%CE%B5%CE%B9%CE%B1" TargetMode="External"/><Relationship Id="rId7" Type="http://schemas.openxmlformats.org/officeDocument/2006/relationships/hyperlink" Target="https://el.wikipedia.org/wiki/%CE%A1%CF%89%CE%BC%CE%B1%CF%8A%CE%BA%CE%AE_%CF%83%CF%8D%CE%B3%CE%BA%CE%BB%CE%B7%CF%84%CE%BF%CF%82" TargetMode="External"/><Relationship Id="rId12" Type="http://schemas.openxmlformats.org/officeDocument/2006/relationships/hyperlink" Target="https://el.wikipedia.org/wiki/%CE%8E%CF%80%CE%B1%CF%84%CE%BF%CF%82" TargetMode="External"/><Relationship Id="rId17" Type="http://schemas.openxmlformats.org/officeDocument/2006/relationships/hyperlink" Target="https://el.wikipedia.org/wiki/%CE%A0%CE%BB%CE%BF%CF%8D%CF%84%CE%B1%CF%81%CF%87%CE%BF%CF%82#cite_note-6" TargetMode="External"/><Relationship Id="rId2" Type="http://schemas.openxmlformats.org/officeDocument/2006/relationships/notesSlide" Target="../notesSlides/notesSlide1.xml"/><Relationship Id="rId16" Type="http://schemas.openxmlformats.org/officeDocument/2006/relationships/hyperlink" Target="https://el.wikipedia.org/wiki/%CE%A0%CE%BB%CE%BF%CF%8D%CF%84%CE%B1%CF%81%CF%87%CE%BF%CF%82#cite_note-5" TargetMode="External"/><Relationship Id="rId1" Type="http://schemas.openxmlformats.org/officeDocument/2006/relationships/slideLayout" Target="../slideLayouts/slideLayout2.xml"/><Relationship Id="rId6" Type="http://schemas.openxmlformats.org/officeDocument/2006/relationships/hyperlink" Target="https://el.wikipedia.org/wiki/%CE%91%CF%81%CF%87%CE%B1%CE%AF%CE%B1_%CE%A1%CF%8E%CE%BC%CE%B7" TargetMode="External"/><Relationship Id="rId11" Type="http://schemas.openxmlformats.org/officeDocument/2006/relationships/hyperlink" Target="https://el.wikipedia.org/wiki/%CE%A1%CF%89%CE%BC%CE%B1%CE%AF%CE%BF%CF%82" TargetMode="External"/><Relationship Id="rId5" Type="http://schemas.openxmlformats.org/officeDocument/2006/relationships/hyperlink" Target="https://el.wikipedia.org/wiki/%CE%9A%CE%BB%CE%B1%CF%8D%CE%B4%CE%B9%CE%BF%CF%82" TargetMode="External"/><Relationship Id="rId15" Type="http://schemas.openxmlformats.org/officeDocument/2006/relationships/hyperlink" Target="https://el.wikipedia.org/wiki/%CE%91%CF%87%CE%B1%CE%90%CE%B1" TargetMode="External"/><Relationship Id="rId10" Type="http://schemas.openxmlformats.org/officeDocument/2006/relationships/hyperlink" Target="https://el.wikipedia.org/wiki/%CE%A0%CF%85%CE%B8%CE%AF%CE%B1" TargetMode="External"/><Relationship Id="rId4" Type="http://schemas.openxmlformats.org/officeDocument/2006/relationships/hyperlink" Target="https://el.wikipedia.org/wiki/%CE%92%CE%BF%CE%B9%CF%89%CF%84%CE%AF%CE%B1" TargetMode="External"/><Relationship Id="rId9" Type="http://schemas.openxmlformats.org/officeDocument/2006/relationships/hyperlink" Target="https://el.wikipedia.org/wiki/%CE%9C%CE%B1%CE%BD%CF%84%CE%B5%CE%AF%CE%BF_%CF%84%CF%89%CE%BD_%CE%94%CE%B5%CE%BB%CF%86%CF%8E%CE%BD" TargetMode="External"/><Relationship Id="rId14" Type="http://schemas.openxmlformats.org/officeDocument/2006/relationships/hyperlink" Target="https://el.wikipedia.org/wiki/%CE%91%CE%B4%CF%81%CE%B9%CE%B1%CE%BD%CF%8C%CF%8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solidFill>
                  <a:schemeClr val="accent6">
                    <a:lumMod val="20000"/>
                    <a:lumOff val="80000"/>
                  </a:schemeClr>
                </a:solidFill>
              </a:rPr>
              <a:t>ΠΛΟΥΤΑΡΧΟΣ</a:t>
            </a:r>
            <a:r>
              <a:rPr lang="el-GR" dirty="0" smtClean="0">
                <a:solidFill>
                  <a:schemeClr val="bg1">
                    <a:lumMod val="50000"/>
                  </a:schemeClr>
                </a:solidFill>
              </a:rPr>
              <a:t> </a:t>
            </a:r>
            <a:endParaRPr lang="el-GR" dirty="0">
              <a:solidFill>
                <a:schemeClr val="bg1">
                  <a:lumMod val="50000"/>
                </a:schemeClr>
              </a:solidFill>
            </a:endParaRPr>
          </a:p>
        </p:txBody>
      </p:sp>
      <p:sp>
        <p:nvSpPr>
          <p:cNvPr id="3" name="Υπότιτλος 2"/>
          <p:cNvSpPr>
            <a:spLocks noGrp="1"/>
          </p:cNvSpPr>
          <p:nvPr>
            <p:ph type="subTitle" idx="1"/>
          </p:nvPr>
        </p:nvSpPr>
        <p:spPr/>
        <p:txBody>
          <a:bodyPr/>
          <a:lstStyle/>
          <a:p>
            <a:r>
              <a:rPr lang="el-GR" dirty="0" err="1">
                <a:solidFill>
                  <a:schemeClr val="accent6">
                    <a:lumMod val="20000"/>
                    <a:lumOff val="80000"/>
                  </a:schemeClr>
                </a:solidFill>
              </a:rPr>
              <a:t>Περὶ</a:t>
            </a:r>
            <a:r>
              <a:rPr lang="el-GR" dirty="0">
                <a:solidFill>
                  <a:schemeClr val="accent6">
                    <a:lumMod val="20000"/>
                    <a:lumOff val="80000"/>
                  </a:schemeClr>
                </a:solidFill>
              </a:rPr>
              <a:t> </a:t>
            </a:r>
            <a:r>
              <a:rPr lang="el-GR" dirty="0" err="1">
                <a:solidFill>
                  <a:schemeClr val="accent6">
                    <a:lumMod val="20000"/>
                    <a:lumOff val="80000"/>
                  </a:schemeClr>
                </a:solidFill>
              </a:rPr>
              <a:t>Ἀλεξάνδρου</a:t>
            </a:r>
            <a:r>
              <a:rPr lang="el-GR" dirty="0">
                <a:solidFill>
                  <a:schemeClr val="accent6">
                    <a:lumMod val="20000"/>
                    <a:lumOff val="80000"/>
                  </a:schemeClr>
                </a:solidFill>
              </a:rPr>
              <a:t> τύχης </a:t>
            </a:r>
            <a:r>
              <a:rPr lang="el-GR" dirty="0" err="1">
                <a:solidFill>
                  <a:schemeClr val="accent6">
                    <a:lumMod val="20000"/>
                    <a:lumOff val="80000"/>
                  </a:schemeClr>
                </a:solidFill>
              </a:rPr>
              <a:t>καὶ</a:t>
            </a:r>
            <a:r>
              <a:rPr lang="el-GR" dirty="0">
                <a:solidFill>
                  <a:schemeClr val="accent6">
                    <a:lumMod val="20000"/>
                    <a:lumOff val="80000"/>
                  </a:schemeClr>
                </a:solidFill>
              </a:rPr>
              <a:t> </a:t>
            </a:r>
            <a:r>
              <a:rPr lang="el-GR" dirty="0" err="1">
                <a:solidFill>
                  <a:schemeClr val="accent6">
                    <a:lumMod val="20000"/>
                    <a:lumOff val="80000"/>
                  </a:schemeClr>
                </a:solidFill>
              </a:rPr>
              <a:t>ἀρετῆς</a:t>
            </a:r>
            <a:r>
              <a:rPr lang="el-GR" dirty="0">
                <a:solidFill>
                  <a:schemeClr val="accent6">
                    <a:lumMod val="20000"/>
                    <a:lumOff val="80000"/>
                  </a:schemeClr>
                </a:solidFill>
              </a:rPr>
              <a:t>, 6 329Α-D</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348901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92696"/>
            <a:ext cx="8208912" cy="720080"/>
          </a:xfrm>
        </p:spPr>
        <p:txBody>
          <a:bodyPr>
            <a:noAutofit/>
          </a:bodyPr>
          <a:lstStyle/>
          <a:p>
            <a:r>
              <a:rPr lang="el-GR" sz="1400" dirty="0" err="1"/>
              <a:t>Οὐ</a:t>
            </a:r>
            <a:r>
              <a:rPr lang="el-GR" sz="1400" dirty="0"/>
              <a:t> γάρ, </a:t>
            </a:r>
            <a:r>
              <a:rPr lang="el-GR" sz="1400" dirty="0" err="1" smtClean="0"/>
              <a:t>ὡς</a:t>
            </a:r>
            <a:r>
              <a:rPr lang="el-GR" sz="1400" dirty="0" smtClean="0"/>
              <a:t> </a:t>
            </a:r>
            <a:r>
              <a:rPr lang="el-GR" sz="1400" dirty="0" err="1" smtClean="0"/>
              <a:t>Ἀριστοτέλης</a:t>
            </a:r>
            <a:r>
              <a:rPr lang="el-GR" sz="1400" dirty="0" smtClean="0"/>
              <a:t> </a:t>
            </a:r>
            <a:r>
              <a:rPr lang="el-GR" sz="1400" dirty="0" err="1"/>
              <a:t>συνεβούλευεν</a:t>
            </a:r>
            <a:r>
              <a:rPr lang="el-GR" sz="1400" dirty="0"/>
              <a:t> </a:t>
            </a:r>
            <a:r>
              <a:rPr lang="el-GR" sz="1400" dirty="0" err="1"/>
              <a:t>αὐτῷ</a:t>
            </a:r>
            <a:r>
              <a:rPr lang="el-GR" sz="1400" dirty="0"/>
              <a:t>, </a:t>
            </a:r>
            <a:r>
              <a:rPr lang="el-GR" sz="1400" dirty="0" err="1"/>
              <a:t>τοῖς</a:t>
            </a:r>
            <a:r>
              <a:rPr lang="el-GR" sz="1400" dirty="0"/>
              <a:t> </a:t>
            </a:r>
            <a:r>
              <a:rPr lang="el-GR" sz="1400" dirty="0" err="1" smtClean="0"/>
              <a:t>μὲν</a:t>
            </a:r>
            <a:r>
              <a:rPr lang="el-GR" sz="1400" dirty="0" smtClean="0"/>
              <a:t> </a:t>
            </a:r>
            <a:r>
              <a:rPr lang="el-GR" sz="1400" b="1" dirty="0" err="1" smtClean="0"/>
              <a:t>Ἕλλησιν</a:t>
            </a:r>
            <a:r>
              <a:rPr lang="el-GR" sz="1400" dirty="0" smtClean="0"/>
              <a:t> </a:t>
            </a:r>
            <a:r>
              <a:rPr lang="el-GR" sz="1400" b="1" dirty="0" err="1"/>
              <a:t>ἡγεμονικῶς</a:t>
            </a:r>
            <a:r>
              <a:rPr lang="el-GR" sz="1400" dirty="0"/>
              <a:t> </a:t>
            </a:r>
            <a:r>
              <a:rPr lang="el-GR" sz="1400" dirty="0" err="1"/>
              <a:t>τοῖς</a:t>
            </a:r>
            <a:r>
              <a:rPr lang="el-GR" sz="1400" dirty="0"/>
              <a:t> </a:t>
            </a:r>
            <a:r>
              <a:rPr lang="el-GR" sz="1400" dirty="0" err="1"/>
              <a:t>δὲ</a:t>
            </a:r>
            <a:r>
              <a:rPr lang="el-GR" sz="1400" dirty="0"/>
              <a:t> </a:t>
            </a:r>
            <a:r>
              <a:rPr lang="el-GR" sz="1400" b="1" dirty="0" err="1" smtClean="0"/>
              <a:t>βαρβάροις</a:t>
            </a:r>
            <a:r>
              <a:rPr lang="el-GR" sz="1400" dirty="0" smtClean="0"/>
              <a:t> </a:t>
            </a:r>
            <a:r>
              <a:rPr lang="el-GR" sz="1400" b="1" dirty="0" err="1" smtClean="0"/>
              <a:t>δεσποτικῶς</a:t>
            </a:r>
            <a:r>
              <a:rPr lang="el-GR" sz="1400" dirty="0" smtClean="0"/>
              <a:t> </a:t>
            </a:r>
            <a:r>
              <a:rPr lang="el-GR" sz="1400" dirty="0" err="1" smtClean="0"/>
              <a:t>χρώμενος</a:t>
            </a:r>
            <a:r>
              <a:rPr lang="el-GR" sz="1400" dirty="0"/>
              <a:t>, </a:t>
            </a:r>
            <a:r>
              <a:rPr lang="el-GR" sz="1400" dirty="0" err="1"/>
              <a:t>καὶ</a:t>
            </a:r>
            <a:r>
              <a:rPr lang="el-GR" sz="1400" dirty="0"/>
              <a:t> </a:t>
            </a:r>
            <a:r>
              <a:rPr lang="el-GR" sz="1400" dirty="0" err="1"/>
              <a:t>τῶν</a:t>
            </a:r>
            <a:r>
              <a:rPr lang="el-GR" sz="1400" dirty="0"/>
              <a:t> </a:t>
            </a:r>
            <a:r>
              <a:rPr lang="el-GR" sz="1400" dirty="0" err="1"/>
              <a:t>μὲν</a:t>
            </a:r>
            <a:r>
              <a:rPr lang="el-GR" sz="1400" dirty="0"/>
              <a:t> </a:t>
            </a:r>
            <a:r>
              <a:rPr lang="el-GR" sz="1400" b="1" u="sng" dirty="0" err="1"/>
              <a:t>ὡς</a:t>
            </a:r>
            <a:r>
              <a:rPr lang="el-GR" sz="1400" b="1" u="sng" dirty="0"/>
              <a:t> </a:t>
            </a:r>
            <a:r>
              <a:rPr lang="el-GR" sz="1400" b="1" u="sng" dirty="0" smtClean="0"/>
              <a:t>φίλων </a:t>
            </a:r>
            <a:r>
              <a:rPr lang="el-GR" sz="1400" b="1" u="sng" dirty="0" err="1" smtClean="0"/>
              <a:t>καὶ</a:t>
            </a:r>
            <a:r>
              <a:rPr lang="el-GR" sz="1400" b="1" u="sng" dirty="0" smtClean="0"/>
              <a:t> </a:t>
            </a:r>
            <a:r>
              <a:rPr lang="el-GR" sz="1400" b="1" u="sng" dirty="0" err="1"/>
              <a:t>οἰκείων</a:t>
            </a:r>
            <a:r>
              <a:rPr lang="el-GR" sz="1400" b="1" u="sng" dirty="0"/>
              <a:t> </a:t>
            </a:r>
            <a:r>
              <a:rPr lang="el-GR" sz="1400" dirty="0" err="1"/>
              <a:t>ἐπιμελόμενος</a:t>
            </a:r>
            <a:r>
              <a:rPr lang="el-GR" sz="1400" dirty="0"/>
              <a:t> </a:t>
            </a:r>
            <a:r>
              <a:rPr lang="el-GR" sz="1400" dirty="0" err="1"/>
              <a:t>τοῖς</a:t>
            </a:r>
            <a:r>
              <a:rPr lang="el-GR" sz="1400" dirty="0"/>
              <a:t> δ’ </a:t>
            </a:r>
            <a:r>
              <a:rPr lang="el-GR" sz="1400" b="1" u="sng" dirty="0" err="1" smtClean="0"/>
              <a:t>ὡς</a:t>
            </a:r>
            <a:r>
              <a:rPr lang="el-GR" sz="1400" b="1" u="sng" dirty="0" smtClean="0"/>
              <a:t> </a:t>
            </a:r>
            <a:r>
              <a:rPr lang="el-GR" sz="1400" b="1" u="sng" dirty="0" err="1" smtClean="0"/>
              <a:t>ζῴοις</a:t>
            </a:r>
            <a:r>
              <a:rPr lang="el-GR" sz="1400" b="1" u="sng" dirty="0" smtClean="0"/>
              <a:t> </a:t>
            </a:r>
            <a:r>
              <a:rPr lang="el-GR" sz="1400" b="1" u="sng" dirty="0"/>
              <a:t>ἢ </a:t>
            </a:r>
            <a:r>
              <a:rPr lang="el-GR" sz="1400" b="1" u="sng" dirty="0" err="1"/>
              <a:t>φυτοῖς</a:t>
            </a:r>
            <a:r>
              <a:rPr lang="el-GR" sz="1400" dirty="0"/>
              <a:t> </a:t>
            </a:r>
            <a:r>
              <a:rPr lang="el-GR" sz="1400" dirty="0" smtClean="0"/>
              <a:t>προσφερόμενος, </a:t>
            </a:r>
            <a:r>
              <a:rPr lang="el-GR" sz="1400" b="1" dirty="0" smtClean="0"/>
              <a:t>πολέμων</a:t>
            </a:r>
            <a:r>
              <a:rPr lang="el-GR" sz="1400" dirty="0" smtClean="0"/>
              <a:t> </a:t>
            </a:r>
            <a:r>
              <a:rPr lang="el-GR" sz="1400" dirty="0" err="1" smtClean="0"/>
              <a:t>πολλῶν</a:t>
            </a:r>
            <a:r>
              <a:rPr lang="el-GR" sz="1400" dirty="0" smtClean="0"/>
              <a:t> </a:t>
            </a:r>
            <a:r>
              <a:rPr lang="el-GR" sz="1400" dirty="0" err="1"/>
              <a:t>καὶ</a:t>
            </a:r>
            <a:r>
              <a:rPr lang="el-GR" sz="1400" dirty="0"/>
              <a:t> </a:t>
            </a:r>
            <a:r>
              <a:rPr lang="el-GR" sz="1400" b="1" dirty="0" err="1"/>
              <a:t>φυγῶν</a:t>
            </a:r>
            <a:r>
              <a:rPr lang="el-GR" sz="1400" dirty="0"/>
              <a:t> </a:t>
            </a:r>
            <a:r>
              <a:rPr lang="el-GR" sz="1400" dirty="0" err="1"/>
              <a:t>ἐνέπλησε</a:t>
            </a:r>
            <a:r>
              <a:rPr lang="el-GR" sz="1400" dirty="0"/>
              <a:t> </a:t>
            </a:r>
            <a:r>
              <a:rPr lang="el-GR" sz="1400" dirty="0" err="1"/>
              <a:t>καὶ</a:t>
            </a:r>
            <a:r>
              <a:rPr lang="el-GR" sz="1400" dirty="0"/>
              <a:t> </a:t>
            </a:r>
            <a:r>
              <a:rPr lang="el-GR" sz="1400" b="1" dirty="0" smtClean="0"/>
              <a:t>στάσεων</a:t>
            </a:r>
            <a:r>
              <a:rPr lang="el-GR" sz="1400" dirty="0" smtClean="0"/>
              <a:t> </a:t>
            </a:r>
            <a:r>
              <a:rPr lang="el-GR" sz="1400" dirty="0" err="1" smtClean="0"/>
              <a:t>ὑπούλων</a:t>
            </a:r>
            <a:r>
              <a:rPr lang="el-GR" sz="1400" dirty="0" smtClean="0"/>
              <a:t> </a:t>
            </a:r>
            <a:r>
              <a:rPr lang="el-GR" sz="1400" dirty="0" err="1"/>
              <a:t>τὴν</a:t>
            </a:r>
            <a:r>
              <a:rPr lang="el-GR" sz="1400" dirty="0"/>
              <a:t> </a:t>
            </a:r>
            <a:r>
              <a:rPr lang="el-GR" sz="1400" dirty="0" err="1"/>
              <a:t>ἡγεμονίαν</a:t>
            </a:r>
            <a:r>
              <a:rPr lang="el-GR" sz="1400" dirty="0"/>
              <a:t>, </a:t>
            </a:r>
            <a:r>
              <a:rPr lang="el-GR" sz="1400" dirty="0" err="1"/>
              <a:t>ἀλλὰ</a:t>
            </a:r>
            <a:r>
              <a:rPr lang="el-GR" sz="1400" dirty="0"/>
              <a:t> </a:t>
            </a:r>
            <a:r>
              <a:rPr lang="el-GR" sz="1400" dirty="0" err="1" smtClean="0"/>
              <a:t>κοινὸς</a:t>
            </a:r>
            <a:r>
              <a:rPr lang="el-GR" sz="1400" dirty="0" smtClean="0"/>
              <a:t> </a:t>
            </a:r>
            <a:r>
              <a:rPr lang="el-GR" sz="1400" dirty="0" err="1" smtClean="0"/>
              <a:t>ἥκειν</a:t>
            </a:r>
            <a:r>
              <a:rPr lang="el-GR" sz="1400" dirty="0" smtClean="0"/>
              <a:t> </a:t>
            </a:r>
            <a:r>
              <a:rPr lang="el-GR" sz="1400" dirty="0"/>
              <a:t>θεόθεν </a:t>
            </a:r>
            <a:r>
              <a:rPr lang="el-GR" sz="1400" b="1" dirty="0" err="1"/>
              <a:t>ἁρμοστὴς</a:t>
            </a:r>
            <a:r>
              <a:rPr lang="el-GR" sz="1400" dirty="0"/>
              <a:t> </a:t>
            </a:r>
            <a:r>
              <a:rPr lang="el-GR" sz="1400" dirty="0" err="1"/>
              <a:t>καὶ</a:t>
            </a:r>
            <a:r>
              <a:rPr lang="el-GR" sz="1400" dirty="0"/>
              <a:t> </a:t>
            </a:r>
            <a:r>
              <a:rPr lang="el-GR" sz="1400" b="1" dirty="0" err="1" smtClean="0"/>
              <a:t>διαλλακτὴς</a:t>
            </a:r>
            <a:r>
              <a:rPr lang="el-GR" sz="1400" dirty="0" smtClean="0"/>
              <a:t> </a:t>
            </a:r>
            <a:r>
              <a:rPr lang="el-GR" sz="1400" dirty="0" err="1" smtClean="0"/>
              <a:t>τῶν</a:t>
            </a:r>
            <a:r>
              <a:rPr lang="el-GR" sz="1400" dirty="0" smtClean="0"/>
              <a:t> </a:t>
            </a:r>
            <a:r>
              <a:rPr lang="el-GR" sz="1400" dirty="0" err="1"/>
              <a:t>ὅλων</a:t>
            </a:r>
            <a:r>
              <a:rPr lang="el-GR" sz="1400" dirty="0"/>
              <a:t> </a:t>
            </a:r>
            <a:r>
              <a:rPr lang="el-GR" sz="1400" dirty="0" err="1"/>
              <a:t>νομίζων</a:t>
            </a:r>
            <a:r>
              <a:rPr lang="el-GR" sz="1400" dirty="0"/>
              <a:t>,</a:t>
            </a:r>
          </a:p>
        </p:txBody>
      </p:sp>
      <p:sp>
        <p:nvSpPr>
          <p:cNvPr id="3" name="Θέση περιεχομένου 2"/>
          <p:cNvSpPr>
            <a:spLocks noGrp="1"/>
          </p:cNvSpPr>
          <p:nvPr>
            <p:ph idx="1"/>
          </p:nvPr>
        </p:nvSpPr>
        <p:spPr>
          <a:xfrm>
            <a:off x="539552" y="1412776"/>
            <a:ext cx="8064896" cy="5040560"/>
          </a:xfrm>
        </p:spPr>
        <p:txBody>
          <a:bodyPr>
            <a:normAutofit fontScale="70000" lnSpcReduction="20000"/>
          </a:bodyPr>
          <a:lstStyle/>
          <a:p>
            <a:pPr algn="just">
              <a:buFont typeface="Wingdings" panose="05000000000000000000" pitchFamily="2" charset="2"/>
              <a:buChar char="v"/>
            </a:pPr>
            <a:r>
              <a:rPr lang="el-GR" dirty="0" smtClean="0"/>
              <a:t>Ο Πλούταρχος αναφέρει ότι ο Αριστοτέλης, ο δάσκαλος του Αλεξάνδρου, του έδωσε τη συμβουλή να φέρεται ηγεμονικά στους Έλληνες και να τους αντιμετωπίζει ως φίλους και συγγενείς, ενώ στους βαρβάρους δεσποτικά και να τους αντιμετωπίζει ως ζώα ή φυτά. Βέβαια, ο Αλέξανδρος θεώρησε ότι προϋπόθεση για την ανάληψη αξιωμάτων και απόδοσης τιμών έπρεπε να θεωρείται η αρετή και όχι η φυλή, υπερβαίνοντας, έτσι, τη συμβουλή του δασκάλου του. (σχήματα λόγου: </a:t>
            </a:r>
            <a:r>
              <a:rPr lang="el-GR" b="1" dirty="0" smtClean="0"/>
              <a:t>αντιθέσεις</a:t>
            </a:r>
            <a:r>
              <a:rPr lang="el-GR" dirty="0" smtClean="0"/>
              <a:t> + </a:t>
            </a:r>
            <a:r>
              <a:rPr lang="el-GR" u="sng" dirty="0" smtClean="0"/>
              <a:t>παρομοιώσεις:</a:t>
            </a:r>
            <a:r>
              <a:rPr lang="el-GR" dirty="0" smtClean="0"/>
              <a:t>)</a:t>
            </a:r>
          </a:p>
          <a:p>
            <a:pPr algn="just">
              <a:buFont typeface="Wingdings" panose="05000000000000000000" pitchFamily="2" charset="2"/>
              <a:buChar char="v"/>
            </a:pPr>
            <a:r>
              <a:rPr lang="el-GR" dirty="0" smtClean="0"/>
              <a:t>Ο Αριστοτέλης στο πλαίσιο της πόλης-κράτους είχε διαμορφώσει ελληνοκεντρικές αντιλήψεις, από τις οποίες φαίνεται να διαφοροποιείται ο μαθητής του Αλέξανδρος, ως ελεύθερο και ανεξάρτητο πνεύμα με κρίση και διορατικότητα. Ο Αριστοτέλης είχε διαμορφώσει μια πολιτική θεωρία, στην οποία οι γυναίκες και οι αλλοδαποί δεν μπορούν να συμμετέχουν στα πολιτικά. Οι Έλληνες είναι οι μόνοι ελεύθεροι πολίτες, ενώ οι βάρβαροι είναι σκλάβοι, καθώς δεν έχουν ανεπτυγμένο τα </a:t>
            </a:r>
            <a:r>
              <a:rPr lang="el-GR" dirty="0" err="1" smtClean="0"/>
              <a:t>λόγον</a:t>
            </a:r>
            <a:r>
              <a:rPr lang="el-GR" dirty="0" smtClean="0"/>
              <a:t> έχον μέρος της ψυχής. Για τους στωικούς όλοι οι άνθρωποι ανεξαιρέτως μετέχουν στο Λόγο της φύσης και ως εκ τούτου είναι ίσοι. </a:t>
            </a:r>
          </a:p>
          <a:p>
            <a:pPr algn="just">
              <a:buFont typeface="Wingdings" panose="05000000000000000000" pitchFamily="2" charset="2"/>
              <a:buChar char="v"/>
            </a:pPr>
            <a:r>
              <a:rPr lang="el-GR" dirty="0" smtClean="0"/>
              <a:t>Για τον Πλούταρχο ο Αλέξανδρος ορθώς διαφοροποιήθηκε από τον δάσκαλό του, καθώς, αν επέμενε στη διδασκαλία του Αριστοτέλη, σε πολιτικοκοινωνικό επίπεδο θα παρατηρούνταν διαμάχες και θα δυσκολευόταν στην προσπάθειά του να διατηρήσει την ειρήνη στο αχανές βασίλειό του. (σχήματα λόγου: αντιθέσεις)</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349319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92696"/>
            <a:ext cx="8208912" cy="576064"/>
          </a:xfrm>
        </p:spPr>
        <p:txBody>
          <a:bodyPr>
            <a:noAutofit/>
          </a:bodyPr>
          <a:lstStyle/>
          <a:p>
            <a:r>
              <a:rPr lang="el-GR" sz="1600" dirty="0" err="1"/>
              <a:t>τὸ</a:t>
            </a:r>
            <a:r>
              <a:rPr lang="el-GR" sz="1600" dirty="0"/>
              <a:t> δ’ </a:t>
            </a:r>
            <a:r>
              <a:rPr lang="el-GR" sz="1600" dirty="0" err="1"/>
              <a:t>Ἑλληνικὸν</a:t>
            </a:r>
            <a:r>
              <a:rPr lang="el-GR" sz="1600" dirty="0"/>
              <a:t> </a:t>
            </a:r>
            <a:r>
              <a:rPr lang="el-GR" sz="1600" dirty="0" err="1"/>
              <a:t>καὶ</a:t>
            </a:r>
            <a:r>
              <a:rPr lang="el-GR" sz="1600" dirty="0"/>
              <a:t> </a:t>
            </a:r>
            <a:r>
              <a:rPr lang="el-GR" sz="1600" dirty="0" err="1" smtClean="0"/>
              <a:t>βαρβαρικὸν</a:t>
            </a:r>
            <a:r>
              <a:rPr lang="el-GR" sz="1600" dirty="0" smtClean="0"/>
              <a:t> </a:t>
            </a:r>
            <a:r>
              <a:rPr lang="el-GR" sz="1600" dirty="0" err="1" smtClean="0"/>
              <a:t>μὴ</a:t>
            </a:r>
            <a:r>
              <a:rPr lang="el-GR" sz="1600" dirty="0" smtClean="0"/>
              <a:t> </a:t>
            </a:r>
            <a:r>
              <a:rPr lang="el-GR" sz="1600" dirty="0" err="1"/>
              <a:t>χλαμύδι</a:t>
            </a:r>
            <a:r>
              <a:rPr lang="el-GR" sz="1600" dirty="0"/>
              <a:t> </a:t>
            </a:r>
            <a:r>
              <a:rPr lang="el-GR" sz="1600" dirty="0" err="1"/>
              <a:t>μηδὲ</a:t>
            </a:r>
            <a:r>
              <a:rPr lang="el-GR" sz="1600" dirty="0"/>
              <a:t> </a:t>
            </a:r>
            <a:r>
              <a:rPr lang="el-GR" sz="1600" dirty="0" err="1"/>
              <a:t>πέλτῃ</a:t>
            </a:r>
            <a:r>
              <a:rPr lang="el-GR" sz="1600" dirty="0"/>
              <a:t> </a:t>
            </a:r>
            <a:r>
              <a:rPr lang="el-GR" sz="1600" dirty="0" err="1"/>
              <a:t>μηδ</a:t>
            </a:r>
            <a:r>
              <a:rPr lang="el-GR" sz="1600" dirty="0"/>
              <a:t>’ </a:t>
            </a:r>
            <a:r>
              <a:rPr lang="el-GR" sz="1600" dirty="0" err="1" smtClean="0"/>
              <a:t>ἀκινάκῃ</a:t>
            </a:r>
            <a:r>
              <a:rPr lang="el-GR" sz="1600" dirty="0" smtClean="0"/>
              <a:t> </a:t>
            </a:r>
            <a:r>
              <a:rPr lang="el-GR" sz="1600" dirty="0" err="1" smtClean="0"/>
              <a:t>μηδὲ</a:t>
            </a:r>
            <a:r>
              <a:rPr lang="el-GR" sz="1600" dirty="0" smtClean="0"/>
              <a:t> </a:t>
            </a:r>
            <a:r>
              <a:rPr lang="el-GR" sz="1600" dirty="0" err="1"/>
              <a:t>κάνδυι</a:t>
            </a:r>
            <a:r>
              <a:rPr lang="el-GR" sz="1600" dirty="0"/>
              <a:t> </a:t>
            </a:r>
            <a:r>
              <a:rPr lang="el-GR" sz="1600" dirty="0" err="1"/>
              <a:t>διορίζειν</a:t>
            </a:r>
            <a:r>
              <a:rPr lang="el-GR" sz="1600" dirty="0"/>
              <a:t>, </a:t>
            </a:r>
            <a:r>
              <a:rPr lang="el-GR" sz="1600" dirty="0" err="1"/>
              <a:t>ἀλλὰ</a:t>
            </a:r>
            <a:r>
              <a:rPr lang="el-GR" sz="1600" dirty="0"/>
              <a:t> </a:t>
            </a:r>
            <a:r>
              <a:rPr lang="el-GR" sz="1600" dirty="0" err="1"/>
              <a:t>τὸ</a:t>
            </a:r>
            <a:r>
              <a:rPr lang="el-GR" sz="1600" dirty="0"/>
              <a:t> </a:t>
            </a:r>
            <a:r>
              <a:rPr lang="el-GR" sz="1600" dirty="0" err="1"/>
              <a:t>μὲν</a:t>
            </a:r>
            <a:r>
              <a:rPr lang="el-GR" sz="1600" dirty="0"/>
              <a:t> </a:t>
            </a:r>
            <a:r>
              <a:rPr lang="el-GR" sz="1600" dirty="0" err="1" smtClean="0"/>
              <a:t>Ἑλληνικὸν</a:t>
            </a:r>
            <a:r>
              <a:rPr lang="el-GR" sz="1600" dirty="0" smtClean="0"/>
              <a:t> </a:t>
            </a:r>
            <a:r>
              <a:rPr lang="el-GR" sz="1600" dirty="0" err="1" smtClean="0"/>
              <a:t>ἀρετῇ</a:t>
            </a:r>
            <a:r>
              <a:rPr lang="el-GR" sz="1600" dirty="0" smtClean="0"/>
              <a:t> </a:t>
            </a:r>
            <a:r>
              <a:rPr lang="el-GR" sz="1600" dirty="0" err="1"/>
              <a:t>τὸ</a:t>
            </a:r>
            <a:r>
              <a:rPr lang="el-GR" sz="1600" dirty="0"/>
              <a:t> </a:t>
            </a:r>
            <a:r>
              <a:rPr lang="el-GR" sz="1600" dirty="0" err="1"/>
              <a:t>δὲ</a:t>
            </a:r>
            <a:r>
              <a:rPr lang="el-GR" sz="1600" dirty="0"/>
              <a:t> </a:t>
            </a:r>
            <a:r>
              <a:rPr lang="el-GR" sz="1600" dirty="0" err="1"/>
              <a:t>βαρβαρικὸν</a:t>
            </a:r>
            <a:r>
              <a:rPr lang="el-GR" sz="1600" dirty="0"/>
              <a:t> </a:t>
            </a:r>
            <a:r>
              <a:rPr lang="el-GR" sz="1600" dirty="0" err="1"/>
              <a:t>κακίᾳ</a:t>
            </a:r>
            <a:r>
              <a:rPr lang="el-GR" sz="1600" dirty="0"/>
              <a:t> </a:t>
            </a:r>
            <a:r>
              <a:rPr lang="el-GR" sz="1600" dirty="0" err="1"/>
              <a:t>τεκμαίρεσθαι</a:t>
            </a:r>
            <a:r>
              <a:rPr lang="el-GR" sz="1600" dirty="0"/>
              <a:t>,</a:t>
            </a:r>
          </a:p>
        </p:txBody>
      </p:sp>
      <p:sp>
        <p:nvSpPr>
          <p:cNvPr id="3" name="Θέση περιεχομένου 2"/>
          <p:cNvSpPr>
            <a:spLocks noGrp="1"/>
          </p:cNvSpPr>
          <p:nvPr>
            <p:ph idx="1"/>
          </p:nvPr>
        </p:nvSpPr>
        <p:spPr>
          <a:xfrm>
            <a:off x="539552" y="1268760"/>
            <a:ext cx="8064896" cy="5184576"/>
          </a:xfrm>
        </p:spPr>
        <p:txBody>
          <a:bodyPr>
            <a:normAutofit fontScale="85000" lnSpcReduction="20000"/>
          </a:bodyPr>
          <a:lstStyle/>
          <a:p>
            <a:pPr algn="just">
              <a:buFont typeface="Wingdings" panose="05000000000000000000" pitchFamily="2" charset="2"/>
              <a:buChar char="v"/>
            </a:pPr>
            <a:r>
              <a:rPr lang="el-GR" dirty="0" smtClean="0"/>
              <a:t>Ο Πλούταρχος διατείνεται ότι ο Αλέξανδρος επεδίωκε να μην υπάρχει ο διαχωρισμός μεταξύ Ελλήνων και βαρβάρων βάσει της εξωτερικής εμφάνισης (π.χ. ενδυμασία), αλλά να θεωρείται στοιχείο ελληνικότητας η αρετή και της βαρβαρότητας η κακία. </a:t>
            </a:r>
          </a:p>
          <a:p>
            <a:pPr algn="just">
              <a:buFont typeface="Wingdings" panose="05000000000000000000" pitchFamily="2" charset="2"/>
              <a:buChar char="v"/>
            </a:pPr>
            <a:r>
              <a:rPr lang="el-GR" dirty="0" smtClean="0"/>
              <a:t>Βάρβαρος: ετυμολογείται από την επανάληψη της συλλαβής </a:t>
            </a:r>
            <a:r>
              <a:rPr lang="el-GR" dirty="0" err="1" smtClean="0"/>
              <a:t>βαρ</a:t>
            </a:r>
            <a:r>
              <a:rPr lang="el-GR" dirty="0" smtClean="0"/>
              <a:t>- για να δείξει την αίσθηση που προκύπτει από την ακρόαση αλλόγλωσσων. Στην αρχή δήλωνε τους αλλόγλωσσους και αλλοδαπούς χωρίς μειωτική σημασία. Στην πορεία η σημασία της λέξης διευρύνθηκε και κατέληξε να σημαίνει τον απολίτιστο, ως αποτέλεσμα των κακών σχέσεων των Ελλήνων και των Περσών. Οι Έλληνες ως αντιστάθμισμα των υπεράριθμων και ισχυρότερων στρατιωτικά Περσών, ανέπτυξαν την αίσθηση της πολιτισμικής ανωτερότητάς τους. Στη συνέχεια, ο Αλέξανδρος με τον πολιτισμικό συγκρητισμό που επεδίωκε, αποχρωμάτισε την έννοια βάρβαρος από τις</a:t>
            </a:r>
            <a:r>
              <a:rPr lang="el-GR" dirty="0"/>
              <a:t> </a:t>
            </a:r>
            <a:r>
              <a:rPr lang="el-GR" dirty="0" smtClean="0"/>
              <a:t>έννοιες της φυλής, της γλώσσας και της θρησκείας και συνέδεσε την έννοια Έλλην με την αρετή και την έννοια βάρβαρος με την κακία.</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996720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92696"/>
            <a:ext cx="8208912" cy="720080"/>
          </a:xfrm>
        </p:spPr>
        <p:txBody>
          <a:bodyPr>
            <a:noAutofit/>
          </a:bodyPr>
          <a:lstStyle/>
          <a:p>
            <a:r>
              <a:rPr lang="el-GR" sz="1800" dirty="0" err="1"/>
              <a:t>ἀλλὰ</a:t>
            </a:r>
            <a:r>
              <a:rPr lang="el-GR" sz="1800" dirty="0"/>
              <a:t> </a:t>
            </a:r>
            <a:r>
              <a:rPr lang="el-GR" sz="1800" dirty="0" err="1"/>
              <a:t>κοινὸς</a:t>
            </a:r>
            <a:r>
              <a:rPr lang="el-GR" sz="1800" dirty="0"/>
              <a:t> </a:t>
            </a:r>
            <a:r>
              <a:rPr lang="el-GR" sz="1800" dirty="0" err="1"/>
              <a:t>ἥκειν</a:t>
            </a:r>
            <a:r>
              <a:rPr lang="el-GR" sz="1800" dirty="0"/>
              <a:t> θεόθεν </a:t>
            </a:r>
            <a:r>
              <a:rPr lang="el-GR" sz="1800" dirty="0" err="1"/>
              <a:t>ἁρμοστὴς</a:t>
            </a:r>
            <a:r>
              <a:rPr lang="el-GR" sz="1800" dirty="0"/>
              <a:t> </a:t>
            </a:r>
            <a:r>
              <a:rPr lang="el-GR" sz="1800" dirty="0" err="1"/>
              <a:t>καὶ</a:t>
            </a:r>
            <a:r>
              <a:rPr lang="el-GR" sz="1800" dirty="0"/>
              <a:t> </a:t>
            </a:r>
            <a:r>
              <a:rPr lang="el-GR" sz="1800" dirty="0" err="1"/>
              <a:t>διαλλακτὴς</a:t>
            </a:r>
            <a:r>
              <a:rPr lang="el-GR" sz="1800" dirty="0"/>
              <a:t> </a:t>
            </a:r>
            <a:r>
              <a:rPr lang="el-GR" sz="1800" dirty="0" err="1"/>
              <a:t>τῶν</a:t>
            </a:r>
            <a:r>
              <a:rPr lang="el-GR" sz="1800" dirty="0"/>
              <a:t> </a:t>
            </a:r>
            <a:r>
              <a:rPr lang="el-GR" sz="1800" dirty="0" err="1"/>
              <a:t>ὅλων</a:t>
            </a:r>
            <a:r>
              <a:rPr lang="el-GR" sz="1800" dirty="0"/>
              <a:t> </a:t>
            </a:r>
            <a:r>
              <a:rPr lang="el-GR" sz="1800" dirty="0" err="1" smtClean="0"/>
              <a:t>νομίζων</a:t>
            </a:r>
            <a:r>
              <a:rPr lang="el-GR" sz="1800" dirty="0" smtClean="0"/>
              <a:t> / </a:t>
            </a:r>
            <a:r>
              <a:rPr lang="el-GR" sz="1800" dirty="0" err="1"/>
              <a:t>καὶ</a:t>
            </a:r>
            <a:r>
              <a:rPr lang="el-GR" sz="1800" dirty="0"/>
              <a:t> γάμους </a:t>
            </a:r>
            <a:r>
              <a:rPr lang="el-GR" sz="1800" dirty="0" err="1"/>
              <a:t>καὶ</a:t>
            </a:r>
            <a:r>
              <a:rPr lang="el-GR" sz="1800" dirty="0"/>
              <a:t> </a:t>
            </a:r>
            <a:r>
              <a:rPr lang="el-GR" sz="1800" dirty="0" err="1"/>
              <a:t>διαίτας</a:t>
            </a:r>
            <a:r>
              <a:rPr lang="el-GR" sz="1800" dirty="0"/>
              <a:t>, </a:t>
            </a:r>
            <a:r>
              <a:rPr lang="el-GR" sz="1800" dirty="0" err="1"/>
              <a:t>δι</a:t>
            </a:r>
            <a:r>
              <a:rPr lang="el-GR" sz="1800" dirty="0"/>
              <a:t>’ </a:t>
            </a:r>
            <a:r>
              <a:rPr lang="el-GR" sz="1800" dirty="0" err="1"/>
              <a:t>αἵματος</a:t>
            </a:r>
            <a:r>
              <a:rPr lang="el-GR" sz="1800" dirty="0"/>
              <a:t> </a:t>
            </a:r>
            <a:r>
              <a:rPr lang="el-GR" sz="1800" dirty="0" err="1" smtClean="0"/>
              <a:t>καὶ</a:t>
            </a:r>
            <a:r>
              <a:rPr lang="el-GR" sz="1800" dirty="0"/>
              <a:t> </a:t>
            </a:r>
            <a:r>
              <a:rPr lang="el-GR" sz="1800" dirty="0" smtClean="0"/>
              <a:t>τέκνων </a:t>
            </a:r>
            <a:r>
              <a:rPr lang="el-GR" sz="1800" dirty="0" err="1" smtClean="0"/>
              <a:t>ἀνακεραννυμένους</a:t>
            </a:r>
            <a:r>
              <a:rPr lang="el-GR" sz="1800" dirty="0"/>
              <a:t>.</a:t>
            </a:r>
          </a:p>
        </p:txBody>
      </p:sp>
      <p:sp>
        <p:nvSpPr>
          <p:cNvPr id="3" name="Θέση περιεχομένου 2"/>
          <p:cNvSpPr>
            <a:spLocks noGrp="1"/>
          </p:cNvSpPr>
          <p:nvPr>
            <p:ph idx="1"/>
          </p:nvPr>
        </p:nvSpPr>
        <p:spPr>
          <a:xfrm>
            <a:off x="539552" y="1412776"/>
            <a:ext cx="8064896" cy="5040560"/>
          </a:xfrm>
        </p:spPr>
        <p:txBody>
          <a:bodyPr>
            <a:normAutofit lnSpcReduction="10000"/>
          </a:bodyPr>
          <a:lstStyle/>
          <a:p>
            <a:pPr algn="just">
              <a:buFont typeface="Wingdings" panose="05000000000000000000" pitchFamily="2" charset="2"/>
              <a:buChar char="v"/>
            </a:pPr>
            <a:r>
              <a:rPr lang="el-GR" dirty="0" smtClean="0"/>
              <a:t>Η πανελλήνια εκστρατεία του Μεγάλου Αλεξάνδρου είχε ως αφετηρία την Κόρινθο, όχι τυχαία, αλλά σκόπιμα, καθώς εκκινώντας από εκεί θα αναγνωριζόταν ως ο ηγέτης των Ελλήνων </a:t>
            </a:r>
            <a:r>
              <a:rPr lang="el-GR" dirty="0"/>
              <a:t>ε</a:t>
            </a:r>
            <a:r>
              <a:rPr lang="el-GR" dirty="0" smtClean="0"/>
              <a:t>ναντίον των Περσών. Μετά τις κατακτήσεις του σεβάστηκε τα πολιτισμικά στοιχεία τόσο των Περσών όσο και των υπολοίπων λαών που κατέκτησε. Μάλιστα, προσπάθησε να διαμορφώσει την εικόνα του με τέτοιο τρόπο που να ανταποκρίνεται στις προσδοκίες τους. Ενδεικτικό παράδειγμα της στρατηγικής του για την προσέγγιση των ασιατικών πληθυσμών ήταν και η επιτέλεση μεικτών γάμων. Επίσης, παρουσίασε τον εαυτό του ως ηγεμόνα θεόσταλτο.</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573141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92696"/>
            <a:ext cx="8208912" cy="720080"/>
          </a:xfrm>
        </p:spPr>
        <p:txBody>
          <a:bodyPr>
            <a:noAutofit/>
          </a:bodyPr>
          <a:lstStyle/>
          <a:p>
            <a:r>
              <a:rPr lang="el-GR" sz="2000" dirty="0" err="1"/>
              <a:t>οὓς</a:t>
            </a:r>
            <a:r>
              <a:rPr lang="el-GR" sz="2000" dirty="0"/>
              <a:t> </a:t>
            </a:r>
            <a:r>
              <a:rPr lang="el-GR" sz="2000" dirty="0" err="1"/>
              <a:t>τῷ</a:t>
            </a:r>
            <a:r>
              <a:rPr lang="el-GR" sz="2000" dirty="0"/>
              <a:t> </a:t>
            </a:r>
            <a:r>
              <a:rPr lang="el-GR" sz="2000" b="1" dirty="0" err="1"/>
              <a:t>λόγῳ</a:t>
            </a:r>
            <a:r>
              <a:rPr lang="el-GR" sz="2000" dirty="0"/>
              <a:t> </a:t>
            </a:r>
            <a:r>
              <a:rPr lang="el-GR" sz="2000" dirty="0" err="1"/>
              <a:t>μὴ</a:t>
            </a:r>
            <a:r>
              <a:rPr lang="el-GR" sz="2000" dirty="0"/>
              <a:t> </a:t>
            </a:r>
            <a:r>
              <a:rPr lang="el-GR" sz="2000" dirty="0" err="1" smtClean="0"/>
              <a:t>συνῆγε</a:t>
            </a:r>
            <a:r>
              <a:rPr lang="el-GR" sz="2000" dirty="0" smtClean="0"/>
              <a:t> </a:t>
            </a:r>
            <a:r>
              <a:rPr lang="el-GR" sz="2000" dirty="0" err="1" smtClean="0"/>
              <a:t>τοῖς</a:t>
            </a:r>
            <a:r>
              <a:rPr lang="el-GR" sz="2000" dirty="0" smtClean="0"/>
              <a:t> </a:t>
            </a:r>
            <a:r>
              <a:rPr lang="el-GR" sz="2000" b="1" dirty="0" err="1"/>
              <a:t>ὅπλοις</a:t>
            </a:r>
            <a:r>
              <a:rPr lang="el-GR" sz="2000" dirty="0"/>
              <a:t> </a:t>
            </a:r>
            <a:r>
              <a:rPr lang="el-GR" sz="2000" dirty="0" err="1"/>
              <a:t>βιαζόμενος</a:t>
            </a:r>
            <a:r>
              <a:rPr lang="el-GR" sz="2000" dirty="0"/>
              <a:t> </a:t>
            </a:r>
            <a:r>
              <a:rPr lang="el-GR" sz="2000" dirty="0" err="1"/>
              <a:t>καὶ</a:t>
            </a:r>
            <a:r>
              <a:rPr lang="el-GR" sz="2000" dirty="0"/>
              <a:t> </a:t>
            </a:r>
            <a:r>
              <a:rPr lang="el-GR" sz="2000" dirty="0" err="1"/>
              <a:t>εἰς</a:t>
            </a:r>
            <a:r>
              <a:rPr lang="el-GR" sz="2000" dirty="0"/>
              <a:t> </a:t>
            </a:r>
            <a:r>
              <a:rPr lang="el-GR" sz="2000" dirty="0" err="1"/>
              <a:t>ταὐτὸ</a:t>
            </a:r>
            <a:r>
              <a:rPr lang="el-GR" sz="2000" dirty="0"/>
              <a:t> </a:t>
            </a:r>
            <a:r>
              <a:rPr lang="el-GR" sz="2000" dirty="0" err="1" smtClean="0"/>
              <a:t>συνενεγκὼν</a:t>
            </a:r>
            <a:r>
              <a:rPr lang="el-GR" sz="2000" dirty="0" smtClean="0"/>
              <a:t> </a:t>
            </a:r>
            <a:r>
              <a:rPr lang="el-GR" sz="2000" dirty="0" err="1" smtClean="0"/>
              <a:t>τὰ</a:t>
            </a:r>
            <a:r>
              <a:rPr lang="el-GR" sz="2000" dirty="0" smtClean="0"/>
              <a:t> </a:t>
            </a:r>
            <a:r>
              <a:rPr lang="el-GR" sz="2000" dirty="0"/>
              <a:t>πανταχόθεν,</a:t>
            </a:r>
          </a:p>
        </p:txBody>
      </p:sp>
      <p:sp>
        <p:nvSpPr>
          <p:cNvPr id="3" name="Θέση περιεχομένου 2"/>
          <p:cNvSpPr>
            <a:spLocks noGrp="1"/>
          </p:cNvSpPr>
          <p:nvPr>
            <p:ph idx="1"/>
          </p:nvPr>
        </p:nvSpPr>
        <p:spPr>
          <a:xfrm>
            <a:off x="539552" y="1412776"/>
            <a:ext cx="8064896" cy="5040560"/>
          </a:xfrm>
        </p:spPr>
        <p:txBody>
          <a:bodyPr>
            <a:normAutofit/>
          </a:bodyPr>
          <a:lstStyle/>
          <a:p>
            <a:pPr algn="just">
              <a:buFont typeface="Wingdings" panose="05000000000000000000" pitchFamily="2" charset="2"/>
              <a:buChar char="v"/>
            </a:pPr>
            <a:r>
              <a:rPr lang="el-GR" dirty="0" smtClean="0"/>
              <a:t>Φαίνεται ότι ο Αλέξανδρος προσπαθούσε να επεκτείνει τις κτήσεις τους με ειρηνικό τρόπο. Όταν δεν το κατόρθωνε, τότε προέβαινε στη χρήση βίας.</a:t>
            </a:r>
          </a:p>
          <a:p>
            <a:pPr algn="just">
              <a:buFont typeface="Wingdings" panose="05000000000000000000" pitchFamily="2" charset="2"/>
              <a:buChar char="v"/>
            </a:pPr>
            <a:r>
              <a:rPr lang="el-GR" b="1" dirty="0" smtClean="0"/>
              <a:t>σχήμα λόγου: αντίθεση </a:t>
            </a:r>
            <a:r>
              <a:rPr lang="el-GR" dirty="0" smtClean="0"/>
              <a:t>για την ανάδειξη της φιλοσοφημένης στάσης που διατηρεί ο Αλέξανδρος ως ηγέτης με σύνεση.</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204943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92696"/>
            <a:ext cx="8208912" cy="1368152"/>
          </a:xfrm>
        </p:spPr>
        <p:txBody>
          <a:bodyPr>
            <a:noAutofit/>
          </a:bodyPr>
          <a:lstStyle/>
          <a:p>
            <a:r>
              <a:rPr lang="el-GR" sz="1400" b="1" dirty="0" err="1"/>
              <a:t>ὥσπερ</a:t>
            </a:r>
            <a:r>
              <a:rPr lang="el-GR" sz="1400" b="1" dirty="0"/>
              <a:t> </a:t>
            </a:r>
            <a:r>
              <a:rPr lang="el-GR" sz="1400" b="1" dirty="0" err="1"/>
              <a:t>ἐν</a:t>
            </a:r>
            <a:r>
              <a:rPr lang="el-GR" sz="1400" b="1" dirty="0"/>
              <a:t> </a:t>
            </a:r>
            <a:r>
              <a:rPr lang="el-GR" sz="1400" b="1" dirty="0" err="1" smtClean="0"/>
              <a:t>κρατῆρι</a:t>
            </a:r>
            <a:r>
              <a:rPr lang="el-GR" sz="1400" b="1" dirty="0" smtClean="0"/>
              <a:t> </a:t>
            </a:r>
            <a:r>
              <a:rPr lang="el-GR" sz="1400" b="1" dirty="0" err="1" smtClean="0"/>
              <a:t>φιλοτησίῳ</a:t>
            </a:r>
            <a:r>
              <a:rPr lang="el-GR" sz="1400" b="1" dirty="0" smtClean="0"/>
              <a:t> </a:t>
            </a:r>
            <a:r>
              <a:rPr lang="el-GR" sz="1400" b="1" dirty="0" err="1"/>
              <a:t>μίξας</a:t>
            </a:r>
            <a:r>
              <a:rPr lang="el-GR" sz="1400" b="1" dirty="0"/>
              <a:t> </a:t>
            </a:r>
            <a:r>
              <a:rPr lang="el-GR" sz="1400" dirty="0" err="1"/>
              <a:t>τοὺς</a:t>
            </a:r>
            <a:r>
              <a:rPr lang="el-GR" sz="1400" dirty="0"/>
              <a:t> βίους </a:t>
            </a:r>
            <a:r>
              <a:rPr lang="el-GR" sz="1400" dirty="0" err="1"/>
              <a:t>καὶ</a:t>
            </a:r>
            <a:r>
              <a:rPr lang="el-GR" sz="1400" dirty="0"/>
              <a:t> </a:t>
            </a:r>
            <a:r>
              <a:rPr lang="el-GR" sz="1400" dirty="0" err="1"/>
              <a:t>τὰ</a:t>
            </a:r>
            <a:r>
              <a:rPr lang="el-GR" sz="1400" dirty="0"/>
              <a:t> </a:t>
            </a:r>
            <a:r>
              <a:rPr lang="el-GR" sz="1400" dirty="0" err="1" smtClean="0"/>
              <a:t>ἤθη</a:t>
            </a:r>
            <a:r>
              <a:rPr lang="el-GR" sz="1400" dirty="0" smtClean="0"/>
              <a:t> </a:t>
            </a:r>
            <a:r>
              <a:rPr lang="el-GR" sz="1400" dirty="0" err="1"/>
              <a:t>καὶ</a:t>
            </a:r>
            <a:r>
              <a:rPr lang="el-GR" sz="1400" dirty="0"/>
              <a:t> </a:t>
            </a:r>
            <a:r>
              <a:rPr lang="el-GR" sz="1400" dirty="0" err="1" smtClean="0"/>
              <a:t>τοὺς</a:t>
            </a:r>
            <a:r>
              <a:rPr lang="el-GR" sz="1400" dirty="0"/>
              <a:t> </a:t>
            </a:r>
            <a:r>
              <a:rPr lang="el-GR" sz="1400" dirty="0" smtClean="0"/>
              <a:t>γάμους </a:t>
            </a:r>
            <a:r>
              <a:rPr lang="el-GR" sz="1400" dirty="0" err="1"/>
              <a:t>καὶ</a:t>
            </a:r>
            <a:r>
              <a:rPr lang="el-GR" sz="1400" dirty="0"/>
              <a:t> </a:t>
            </a:r>
            <a:r>
              <a:rPr lang="el-GR" sz="1400" dirty="0" err="1"/>
              <a:t>τὰς</a:t>
            </a:r>
            <a:r>
              <a:rPr lang="el-GR" sz="1400" dirty="0"/>
              <a:t> </a:t>
            </a:r>
            <a:r>
              <a:rPr lang="el-GR" sz="1400" dirty="0" err="1"/>
              <a:t>διαίτας</a:t>
            </a:r>
            <a:r>
              <a:rPr lang="el-GR" sz="1400" dirty="0"/>
              <a:t>, πατρίδα </a:t>
            </a:r>
            <a:r>
              <a:rPr lang="el-GR" sz="1400" dirty="0" err="1" smtClean="0"/>
              <a:t>μὲν</a:t>
            </a:r>
            <a:r>
              <a:rPr lang="el-GR" sz="1400" dirty="0"/>
              <a:t> </a:t>
            </a:r>
            <a:r>
              <a:rPr lang="el-GR" sz="1400" dirty="0" err="1" smtClean="0"/>
              <a:t>τὴν</a:t>
            </a:r>
            <a:r>
              <a:rPr lang="el-GR" sz="1400" dirty="0" smtClean="0"/>
              <a:t> </a:t>
            </a:r>
            <a:r>
              <a:rPr lang="el-GR" sz="1400" dirty="0" err="1"/>
              <a:t>οἰκουμένην</a:t>
            </a:r>
            <a:r>
              <a:rPr lang="el-GR" sz="1400" dirty="0"/>
              <a:t> </a:t>
            </a:r>
            <a:r>
              <a:rPr lang="el-GR" sz="1400" dirty="0" err="1"/>
              <a:t>προσέταξεν</a:t>
            </a:r>
            <a:r>
              <a:rPr lang="el-GR" sz="1400" dirty="0"/>
              <a:t> </a:t>
            </a:r>
            <a:r>
              <a:rPr lang="el-GR" sz="1400" dirty="0" err="1"/>
              <a:t>ἡγεῖσθαι</a:t>
            </a:r>
            <a:r>
              <a:rPr lang="el-GR" sz="1400" dirty="0"/>
              <a:t> </a:t>
            </a:r>
            <a:r>
              <a:rPr lang="el-GR" sz="1400" dirty="0" err="1" smtClean="0"/>
              <a:t>πάντας</a:t>
            </a:r>
            <a:r>
              <a:rPr lang="el-GR" sz="1400" dirty="0" smtClean="0"/>
              <a:t>, </a:t>
            </a:r>
            <a:r>
              <a:rPr lang="el-GR" sz="1400" dirty="0" err="1" smtClean="0"/>
              <a:t>ἀκρόπολιν</a:t>
            </a:r>
            <a:r>
              <a:rPr lang="el-GR" sz="1400" dirty="0" smtClean="0"/>
              <a:t> </a:t>
            </a:r>
            <a:r>
              <a:rPr lang="el-GR" sz="1400" dirty="0" err="1"/>
              <a:t>δὲ</a:t>
            </a:r>
            <a:r>
              <a:rPr lang="el-GR" sz="1400" dirty="0"/>
              <a:t> </a:t>
            </a:r>
            <a:r>
              <a:rPr lang="el-GR" sz="1400" dirty="0" err="1"/>
              <a:t>καὶ</a:t>
            </a:r>
            <a:r>
              <a:rPr lang="el-GR" sz="1400" dirty="0"/>
              <a:t> </a:t>
            </a:r>
            <a:r>
              <a:rPr lang="el-GR" sz="1400" dirty="0" err="1"/>
              <a:t>φρουρὰν</a:t>
            </a:r>
            <a:r>
              <a:rPr lang="el-GR" sz="1400" dirty="0"/>
              <a:t> </a:t>
            </a:r>
            <a:r>
              <a:rPr lang="el-GR" sz="1400" dirty="0" err="1"/>
              <a:t>τὸ</a:t>
            </a:r>
            <a:r>
              <a:rPr lang="el-GR" sz="1400" dirty="0"/>
              <a:t> </a:t>
            </a:r>
            <a:r>
              <a:rPr lang="el-GR" sz="1400" dirty="0" err="1" smtClean="0"/>
              <a:t>στρατόπεδον</a:t>
            </a:r>
            <a:r>
              <a:rPr lang="el-GR" sz="1400" dirty="0" smtClean="0"/>
              <a:t>, </a:t>
            </a:r>
            <a:r>
              <a:rPr lang="el-GR" sz="1400" dirty="0" err="1" smtClean="0"/>
              <a:t>συγγενεῖς</a:t>
            </a:r>
            <a:r>
              <a:rPr lang="el-GR" sz="1400" dirty="0" smtClean="0"/>
              <a:t> </a:t>
            </a:r>
            <a:r>
              <a:rPr lang="el-GR" sz="1400" dirty="0" err="1"/>
              <a:t>δὲ</a:t>
            </a:r>
            <a:r>
              <a:rPr lang="el-GR" sz="1400" dirty="0"/>
              <a:t> </a:t>
            </a:r>
            <a:r>
              <a:rPr lang="el-GR" sz="1400" dirty="0" err="1"/>
              <a:t>τοὺς</a:t>
            </a:r>
            <a:r>
              <a:rPr lang="el-GR" sz="1400" dirty="0"/>
              <a:t> </a:t>
            </a:r>
            <a:r>
              <a:rPr lang="el-GR" sz="1400" dirty="0" err="1"/>
              <a:t>ἀγαθούς</a:t>
            </a:r>
            <a:r>
              <a:rPr lang="el-GR" sz="1400" dirty="0"/>
              <a:t>, </a:t>
            </a:r>
            <a:r>
              <a:rPr lang="el-GR" sz="1400" dirty="0" err="1" smtClean="0"/>
              <a:t>ἀλλοφύλους</a:t>
            </a:r>
            <a:r>
              <a:rPr lang="el-GR" sz="1400" dirty="0"/>
              <a:t> </a:t>
            </a:r>
            <a:r>
              <a:rPr lang="el-GR" sz="1400" dirty="0" err="1" smtClean="0"/>
              <a:t>δὲ</a:t>
            </a:r>
            <a:r>
              <a:rPr lang="el-GR" sz="1400" dirty="0"/>
              <a:t> </a:t>
            </a:r>
            <a:r>
              <a:rPr lang="el-GR" sz="1400" dirty="0" err="1" smtClean="0"/>
              <a:t>τοὺς</a:t>
            </a:r>
            <a:r>
              <a:rPr lang="el-GR" sz="1400" dirty="0" smtClean="0"/>
              <a:t> </a:t>
            </a:r>
            <a:r>
              <a:rPr lang="el-GR" sz="1400" dirty="0"/>
              <a:t>πονηρούς・ </a:t>
            </a:r>
            <a:r>
              <a:rPr lang="el-GR" sz="1400" dirty="0" err="1"/>
              <a:t>τὸ</a:t>
            </a:r>
            <a:r>
              <a:rPr lang="el-GR" sz="1400" dirty="0"/>
              <a:t> δ’ </a:t>
            </a:r>
            <a:r>
              <a:rPr lang="el-GR" sz="1400" dirty="0" err="1"/>
              <a:t>Ἑλληνικὸν</a:t>
            </a:r>
            <a:r>
              <a:rPr lang="el-GR" sz="1400" dirty="0"/>
              <a:t> </a:t>
            </a:r>
            <a:r>
              <a:rPr lang="el-GR" sz="1400" dirty="0" err="1"/>
              <a:t>καὶ</a:t>
            </a:r>
            <a:r>
              <a:rPr lang="el-GR" sz="1400" dirty="0"/>
              <a:t> </a:t>
            </a:r>
            <a:r>
              <a:rPr lang="el-GR" sz="1400" dirty="0" err="1" smtClean="0"/>
              <a:t>βαρβαρικὸν</a:t>
            </a:r>
            <a:r>
              <a:rPr lang="el-GR" sz="1400" dirty="0"/>
              <a:t> </a:t>
            </a:r>
            <a:r>
              <a:rPr lang="el-GR" sz="1400" dirty="0" err="1" smtClean="0"/>
              <a:t>μὴ</a:t>
            </a:r>
            <a:r>
              <a:rPr lang="el-GR" sz="1400" dirty="0" smtClean="0"/>
              <a:t> </a:t>
            </a:r>
            <a:r>
              <a:rPr lang="el-GR" sz="1400" dirty="0" err="1"/>
              <a:t>χλαμύδι</a:t>
            </a:r>
            <a:r>
              <a:rPr lang="el-GR" sz="1400" dirty="0"/>
              <a:t> </a:t>
            </a:r>
            <a:r>
              <a:rPr lang="el-GR" sz="1400" dirty="0" err="1"/>
              <a:t>μηδὲ</a:t>
            </a:r>
            <a:r>
              <a:rPr lang="el-GR" sz="1400" dirty="0"/>
              <a:t> </a:t>
            </a:r>
            <a:r>
              <a:rPr lang="el-GR" sz="1400" dirty="0" err="1"/>
              <a:t>πέλτῃ</a:t>
            </a:r>
            <a:r>
              <a:rPr lang="el-GR" sz="1400" dirty="0"/>
              <a:t> </a:t>
            </a:r>
            <a:r>
              <a:rPr lang="el-GR" sz="1400" dirty="0" err="1"/>
              <a:t>μηδ</a:t>
            </a:r>
            <a:r>
              <a:rPr lang="el-GR" sz="1400" dirty="0"/>
              <a:t>’ </a:t>
            </a:r>
            <a:r>
              <a:rPr lang="el-GR" sz="1400" dirty="0" err="1" smtClean="0"/>
              <a:t>ἀκινάκῃ</a:t>
            </a:r>
            <a:r>
              <a:rPr lang="el-GR" sz="1400" dirty="0"/>
              <a:t> </a:t>
            </a:r>
            <a:r>
              <a:rPr lang="el-GR" sz="1400" dirty="0" err="1" smtClean="0"/>
              <a:t>μηδὲ</a:t>
            </a:r>
            <a:r>
              <a:rPr lang="el-GR" sz="1400" dirty="0" smtClean="0"/>
              <a:t> </a:t>
            </a:r>
            <a:r>
              <a:rPr lang="el-GR" sz="1400" dirty="0" err="1"/>
              <a:t>κάνδυι</a:t>
            </a:r>
            <a:r>
              <a:rPr lang="el-GR" sz="1400" dirty="0"/>
              <a:t> </a:t>
            </a:r>
            <a:r>
              <a:rPr lang="el-GR" sz="1400" dirty="0" err="1"/>
              <a:t>διορίζειν</a:t>
            </a:r>
            <a:r>
              <a:rPr lang="el-GR" sz="1400" dirty="0"/>
              <a:t>, </a:t>
            </a:r>
            <a:r>
              <a:rPr lang="el-GR" sz="1400" dirty="0" err="1"/>
              <a:t>ἀλλὰ</a:t>
            </a:r>
            <a:r>
              <a:rPr lang="el-GR" sz="1400" dirty="0"/>
              <a:t> </a:t>
            </a:r>
            <a:r>
              <a:rPr lang="el-GR" sz="1400" dirty="0" err="1"/>
              <a:t>τὸ</a:t>
            </a:r>
            <a:r>
              <a:rPr lang="el-GR" sz="1400" dirty="0"/>
              <a:t> </a:t>
            </a:r>
            <a:r>
              <a:rPr lang="el-GR" sz="1400" dirty="0" err="1"/>
              <a:t>μὲν</a:t>
            </a:r>
            <a:r>
              <a:rPr lang="el-GR" sz="1400" dirty="0"/>
              <a:t> </a:t>
            </a:r>
            <a:r>
              <a:rPr lang="el-GR" sz="1400" dirty="0" err="1" smtClean="0"/>
              <a:t>Ἑλληνικὸν</a:t>
            </a:r>
            <a:r>
              <a:rPr lang="el-GR" sz="1400" dirty="0"/>
              <a:t> </a:t>
            </a:r>
            <a:r>
              <a:rPr lang="el-GR" sz="1400" dirty="0" err="1" smtClean="0"/>
              <a:t>ἀρετῇ</a:t>
            </a:r>
            <a:r>
              <a:rPr lang="el-GR" sz="1400" dirty="0" smtClean="0"/>
              <a:t> </a:t>
            </a:r>
            <a:r>
              <a:rPr lang="el-GR" sz="1400" dirty="0" err="1"/>
              <a:t>τὸ</a:t>
            </a:r>
            <a:r>
              <a:rPr lang="el-GR" sz="1400" dirty="0"/>
              <a:t> </a:t>
            </a:r>
            <a:r>
              <a:rPr lang="el-GR" sz="1400" dirty="0" err="1"/>
              <a:t>δὲ</a:t>
            </a:r>
            <a:r>
              <a:rPr lang="el-GR" sz="1400" dirty="0"/>
              <a:t> </a:t>
            </a:r>
            <a:r>
              <a:rPr lang="el-GR" sz="1400" dirty="0" err="1"/>
              <a:t>βαρβαρικὸν</a:t>
            </a:r>
            <a:r>
              <a:rPr lang="el-GR" sz="1400" dirty="0"/>
              <a:t> </a:t>
            </a:r>
            <a:r>
              <a:rPr lang="el-GR" sz="1400" dirty="0" err="1"/>
              <a:t>κακίᾳ</a:t>
            </a:r>
            <a:r>
              <a:rPr lang="el-GR" sz="1400" dirty="0"/>
              <a:t> </a:t>
            </a:r>
            <a:r>
              <a:rPr lang="el-GR" sz="1400" dirty="0" err="1" smtClean="0"/>
              <a:t>τεκμαίρεσθαι</a:t>
            </a:r>
            <a:r>
              <a:rPr lang="el-GR" sz="1400" dirty="0" smtClean="0"/>
              <a:t>, </a:t>
            </a:r>
            <a:r>
              <a:rPr lang="el-GR" sz="1400" dirty="0" err="1" smtClean="0"/>
              <a:t>κοινὰς</a:t>
            </a:r>
            <a:r>
              <a:rPr lang="el-GR" sz="1400" dirty="0" smtClean="0"/>
              <a:t> </a:t>
            </a:r>
            <a:r>
              <a:rPr lang="el-GR" sz="1400" dirty="0"/>
              <a:t>δ’ </a:t>
            </a:r>
            <a:r>
              <a:rPr lang="el-GR" sz="1400" dirty="0" err="1"/>
              <a:t>ἐσθῆτας</a:t>
            </a:r>
            <a:r>
              <a:rPr lang="el-GR" sz="1400" dirty="0"/>
              <a:t> </a:t>
            </a:r>
            <a:r>
              <a:rPr lang="el-GR" sz="1400" dirty="0" err="1"/>
              <a:t>ἡγεῖσθαι</a:t>
            </a:r>
            <a:r>
              <a:rPr lang="el-GR" sz="1400" dirty="0"/>
              <a:t> </a:t>
            </a:r>
            <a:r>
              <a:rPr lang="el-GR" sz="1400" dirty="0" err="1"/>
              <a:t>καὶ</a:t>
            </a:r>
            <a:r>
              <a:rPr lang="el-GR" sz="1400" dirty="0"/>
              <a:t> </a:t>
            </a:r>
            <a:r>
              <a:rPr lang="el-GR" sz="1400" dirty="0" err="1" smtClean="0"/>
              <a:t>τραπέζας</a:t>
            </a:r>
            <a:r>
              <a:rPr lang="el-GR" sz="1400" dirty="0"/>
              <a:t> </a:t>
            </a:r>
            <a:r>
              <a:rPr lang="el-GR" sz="1400" dirty="0" err="1" smtClean="0"/>
              <a:t>καὶ</a:t>
            </a:r>
            <a:r>
              <a:rPr lang="el-GR" sz="1400" dirty="0" smtClean="0"/>
              <a:t> </a:t>
            </a:r>
            <a:r>
              <a:rPr lang="el-GR" sz="1400" dirty="0"/>
              <a:t>γάμους </a:t>
            </a:r>
            <a:r>
              <a:rPr lang="el-GR" sz="1400" dirty="0" err="1"/>
              <a:t>καὶ</a:t>
            </a:r>
            <a:r>
              <a:rPr lang="el-GR" sz="1400" dirty="0"/>
              <a:t> </a:t>
            </a:r>
            <a:r>
              <a:rPr lang="el-GR" sz="1400" dirty="0" err="1"/>
              <a:t>διαίτας</a:t>
            </a:r>
            <a:r>
              <a:rPr lang="el-GR" sz="1400" dirty="0"/>
              <a:t>, </a:t>
            </a:r>
            <a:r>
              <a:rPr lang="el-GR" sz="1400" dirty="0" err="1"/>
              <a:t>δι</a:t>
            </a:r>
            <a:r>
              <a:rPr lang="el-GR" sz="1400" dirty="0"/>
              <a:t>’ </a:t>
            </a:r>
            <a:r>
              <a:rPr lang="el-GR" sz="1400" dirty="0" err="1"/>
              <a:t>αἵματος</a:t>
            </a:r>
            <a:r>
              <a:rPr lang="el-GR" sz="1400" dirty="0"/>
              <a:t> </a:t>
            </a:r>
            <a:r>
              <a:rPr lang="el-GR" sz="1400" dirty="0" err="1" smtClean="0"/>
              <a:t>καὶ</a:t>
            </a:r>
            <a:r>
              <a:rPr lang="el-GR" sz="1400" dirty="0"/>
              <a:t> </a:t>
            </a:r>
            <a:r>
              <a:rPr lang="el-GR" sz="1400" dirty="0" smtClean="0"/>
              <a:t>τέκνων</a:t>
            </a:r>
            <a:r>
              <a:rPr lang="el-GR" sz="1400" dirty="0"/>
              <a:t> </a:t>
            </a:r>
            <a:r>
              <a:rPr lang="el-GR" sz="1400" dirty="0" err="1" smtClean="0"/>
              <a:t>ἀνακεραννυμένους</a:t>
            </a:r>
            <a:r>
              <a:rPr lang="el-GR" sz="1400" dirty="0"/>
              <a:t>.</a:t>
            </a:r>
          </a:p>
        </p:txBody>
      </p:sp>
      <p:sp>
        <p:nvSpPr>
          <p:cNvPr id="3" name="Θέση περιεχομένου 2"/>
          <p:cNvSpPr>
            <a:spLocks noGrp="1"/>
          </p:cNvSpPr>
          <p:nvPr>
            <p:ph idx="1"/>
          </p:nvPr>
        </p:nvSpPr>
        <p:spPr>
          <a:xfrm>
            <a:off x="611560" y="2276872"/>
            <a:ext cx="7992888" cy="4176464"/>
          </a:xfrm>
        </p:spPr>
        <p:txBody>
          <a:bodyPr>
            <a:normAutofit lnSpcReduction="10000"/>
          </a:bodyPr>
          <a:lstStyle/>
          <a:p>
            <a:pPr algn="just">
              <a:buFont typeface="Wingdings" panose="05000000000000000000" pitchFamily="2" charset="2"/>
              <a:buChar char="v"/>
            </a:pPr>
            <a:r>
              <a:rPr lang="el-GR" dirty="0" smtClean="0"/>
              <a:t>Ο Αλέξανδρος προωθούσε τους μεικτούς γάμους και ο ίδιος, μάλιστα, έδωσε το παράδειγμα, αφού έκανε γυναίκες του τη Ρωξάνη, κόρη του </a:t>
            </a:r>
            <a:r>
              <a:rPr lang="el-GR" dirty="0" err="1" smtClean="0"/>
              <a:t>Οξυάρτη</a:t>
            </a:r>
            <a:r>
              <a:rPr lang="el-GR" dirty="0" smtClean="0"/>
              <a:t> και τη </a:t>
            </a:r>
            <a:r>
              <a:rPr lang="el-GR" dirty="0" err="1" smtClean="0"/>
              <a:t>Στάτειρα</a:t>
            </a:r>
            <a:r>
              <a:rPr lang="el-GR" dirty="0" smtClean="0"/>
              <a:t>, κόρη του Δαρείου, γεγονός που προξένησε αντιδράσεις στους συμπατριώτες του. Επεδίωκε τον πολιτισμικό συγκρητισμό προωθώντας την ανάμειξη πολιτισμικών και λαογραφικών στοιχείων. </a:t>
            </a:r>
          </a:p>
          <a:p>
            <a:pPr algn="just">
              <a:buFont typeface="Wingdings" panose="05000000000000000000" pitchFamily="2" charset="2"/>
              <a:buChar char="v"/>
            </a:pPr>
            <a:r>
              <a:rPr lang="el-GR" b="1" dirty="0" smtClean="0"/>
              <a:t>σχήμα λόγου: παρομοίωση </a:t>
            </a:r>
            <a:r>
              <a:rPr lang="el-GR" dirty="0" smtClean="0"/>
              <a:t>της πολιτικής του Αλεξάνδρου με την ανάμειξη κρασιού με νερό (οι αρχαίοι προκειμένου να αποφύγουν τη μέθη νέρωναν το κρασί τους).</a:t>
            </a:r>
            <a:endParaRPr lang="el-GR" dirty="0"/>
          </a:p>
        </p:txBody>
      </p:sp>
      <p:sp>
        <p:nvSpPr>
          <p:cNvPr id="4" name="Footer Placeholder 3"/>
          <p:cNvSpPr>
            <a:spLocks noGrp="1"/>
          </p:cNvSpPr>
          <p:nvPr>
            <p:ph type="ftr" sz="quarter" idx="11"/>
          </p:nvPr>
        </p:nvSpPr>
        <p:spPr>
          <a:xfrm>
            <a:off x="5102296" y="6088211"/>
            <a:ext cx="3502152" cy="365125"/>
          </a:xfrm>
        </p:spPr>
        <p:txBody>
          <a:bodyPr/>
          <a:lstStyle/>
          <a:p>
            <a:r>
              <a:rPr lang="el-GR" dirty="0" smtClean="0"/>
              <a:t>Επιμέλεια: Εύη Πεπέ</a:t>
            </a:r>
            <a:endParaRPr lang="el-GR" dirty="0"/>
          </a:p>
        </p:txBody>
      </p:sp>
    </p:spTree>
    <p:extLst>
      <p:ext uri="{BB962C8B-B14F-4D97-AF65-F5344CB8AC3E}">
        <p14:creationId xmlns:p14="http://schemas.microsoft.com/office/powerpoint/2010/main" val="368592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92696"/>
            <a:ext cx="8208912" cy="720080"/>
          </a:xfrm>
        </p:spPr>
        <p:txBody>
          <a:bodyPr>
            <a:noAutofit/>
          </a:bodyPr>
          <a:lstStyle/>
          <a:p>
            <a:r>
              <a:rPr lang="el-GR" sz="1800" dirty="0"/>
              <a:t>πατρίδα </a:t>
            </a:r>
            <a:r>
              <a:rPr lang="el-GR" sz="1800" dirty="0" err="1" smtClean="0"/>
              <a:t>μὲν</a:t>
            </a:r>
            <a:r>
              <a:rPr lang="el-GR" sz="1800" dirty="0" smtClean="0"/>
              <a:t> </a:t>
            </a:r>
            <a:r>
              <a:rPr lang="el-GR" sz="1800" dirty="0" err="1" smtClean="0"/>
              <a:t>τὴν</a:t>
            </a:r>
            <a:r>
              <a:rPr lang="el-GR" sz="1800" dirty="0" smtClean="0"/>
              <a:t> </a:t>
            </a:r>
            <a:r>
              <a:rPr lang="el-GR" sz="1800" dirty="0" err="1"/>
              <a:t>οἰκουμένην</a:t>
            </a:r>
            <a:r>
              <a:rPr lang="el-GR" sz="1800" dirty="0"/>
              <a:t> </a:t>
            </a:r>
            <a:r>
              <a:rPr lang="el-GR" sz="1800" dirty="0" err="1"/>
              <a:t>προσέταξεν</a:t>
            </a:r>
            <a:r>
              <a:rPr lang="el-GR" sz="1800" dirty="0"/>
              <a:t> </a:t>
            </a:r>
            <a:r>
              <a:rPr lang="el-GR" sz="1800" dirty="0" err="1"/>
              <a:t>ἡγεῖσθαι</a:t>
            </a:r>
            <a:r>
              <a:rPr lang="el-GR" sz="1800" dirty="0"/>
              <a:t> </a:t>
            </a:r>
            <a:r>
              <a:rPr lang="el-GR" sz="1800" dirty="0" err="1" smtClean="0"/>
              <a:t>πάντας</a:t>
            </a:r>
            <a:r>
              <a:rPr lang="el-GR" sz="1800" dirty="0" smtClean="0"/>
              <a:t>, </a:t>
            </a:r>
            <a:r>
              <a:rPr lang="el-GR" sz="1800" dirty="0" err="1" smtClean="0"/>
              <a:t>ἀκρόπολιν</a:t>
            </a:r>
            <a:r>
              <a:rPr lang="el-GR" sz="1800" dirty="0" smtClean="0"/>
              <a:t> </a:t>
            </a:r>
            <a:r>
              <a:rPr lang="el-GR" sz="1800" dirty="0" err="1"/>
              <a:t>δὲ</a:t>
            </a:r>
            <a:r>
              <a:rPr lang="el-GR" sz="1800" dirty="0"/>
              <a:t> </a:t>
            </a:r>
            <a:r>
              <a:rPr lang="el-GR" sz="1800" dirty="0" err="1"/>
              <a:t>καὶ</a:t>
            </a:r>
            <a:r>
              <a:rPr lang="el-GR" sz="1800" dirty="0"/>
              <a:t> </a:t>
            </a:r>
            <a:r>
              <a:rPr lang="el-GR" sz="1800" dirty="0" err="1"/>
              <a:t>φρουρὰν</a:t>
            </a:r>
            <a:r>
              <a:rPr lang="el-GR" sz="1800" dirty="0"/>
              <a:t> </a:t>
            </a:r>
            <a:r>
              <a:rPr lang="el-GR" sz="1800" dirty="0" err="1"/>
              <a:t>τὸ</a:t>
            </a:r>
            <a:r>
              <a:rPr lang="el-GR" sz="1800" dirty="0"/>
              <a:t> </a:t>
            </a:r>
            <a:r>
              <a:rPr lang="el-GR" sz="1800" dirty="0" err="1"/>
              <a:t>στρατόπεδον</a:t>
            </a:r>
            <a:r>
              <a:rPr lang="el-GR" sz="1800" dirty="0"/>
              <a:t>,</a:t>
            </a:r>
          </a:p>
        </p:txBody>
      </p:sp>
      <p:sp>
        <p:nvSpPr>
          <p:cNvPr id="3" name="Θέση περιεχομένου 2"/>
          <p:cNvSpPr>
            <a:spLocks noGrp="1"/>
          </p:cNvSpPr>
          <p:nvPr>
            <p:ph idx="1"/>
          </p:nvPr>
        </p:nvSpPr>
        <p:spPr>
          <a:xfrm>
            <a:off x="539552" y="1412776"/>
            <a:ext cx="8064896" cy="5040560"/>
          </a:xfrm>
        </p:spPr>
        <p:txBody>
          <a:bodyPr>
            <a:normAutofit fontScale="92500" lnSpcReduction="20000"/>
          </a:bodyPr>
          <a:lstStyle/>
          <a:p>
            <a:pPr algn="just">
              <a:buFont typeface="Wingdings" panose="05000000000000000000" pitchFamily="2" charset="2"/>
              <a:buChar char="v"/>
            </a:pPr>
            <a:r>
              <a:rPr lang="el-GR" b="1" dirty="0" smtClean="0"/>
              <a:t>Ο Αλέξανδρος προωθεί την ιδέα ότι οι άνθρωποι οφείλουν να θεωρούν πατρίδα τους την οικουμένη, ιδέα, η οποία φαίνεται να συμπορεύεται με την γενικότερη τάση παρακμής του θεσμού της πόλης-κράτους. </a:t>
            </a:r>
            <a:r>
              <a:rPr lang="el-GR" i="1" dirty="0">
                <a:solidFill>
                  <a:schemeClr val="tx1"/>
                </a:solidFill>
              </a:rPr>
              <a:t>πατρίς</a:t>
            </a:r>
            <a:r>
              <a:rPr lang="el-GR" dirty="0">
                <a:solidFill>
                  <a:schemeClr val="tx1"/>
                </a:solidFill>
              </a:rPr>
              <a:t>: Η αγάπη προς την πατρίδα συνεχίζει να θεωρείται βασικό καθήκον, ωστόσο ήδη οι Κυνικοί επαναπροσδιορίζουν τη σημασία του όρου. Καθώς το άτομο δεν προσδένεται ούτε περιορίζεται στην πόλη και τον τόπο του, ο όρος διευρύνεται, για να συμπεριλάβει ολόκληρο τον κόσμο. Η αντίληψη ότι υπάρχει ουσιαστική και φυσική σύνδεση του καθενός με την ανθρωπότητα, η προτεραιότητα της ανθρώπινης ιδιότητας, είναι η βάση του στωικού κοσμοπολιτισμού</a:t>
            </a:r>
            <a:r>
              <a:rPr lang="el-GR" dirty="0" smtClean="0">
                <a:solidFill>
                  <a:schemeClr val="tx1"/>
                </a:solidFill>
              </a:rPr>
              <a:t>.</a:t>
            </a:r>
          </a:p>
          <a:p>
            <a:pPr algn="just">
              <a:buFont typeface="Wingdings" panose="05000000000000000000" pitchFamily="2" charset="2"/>
              <a:buChar char="v"/>
            </a:pPr>
            <a:r>
              <a:rPr lang="el-GR" dirty="0" smtClean="0"/>
              <a:t>σχήμα λόγου αντίθεση πατρίδας - οικουμένης που δίνει έμφαση στη μετατόπιση από το θεσμό της πόλης-κράτους στην </a:t>
            </a:r>
            <a:r>
              <a:rPr lang="el-GR" dirty="0" err="1" smtClean="0"/>
              <a:t>κοσμόπολη</a:t>
            </a:r>
            <a:r>
              <a:rPr lang="el-GR" dirty="0" smtClean="0"/>
              <a:t>, η οποία προέκυψε από τις κατακτήσεις του </a:t>
            </a:r>
            <a:r>
              <a:rPr lang="el-GR" dirty="0" err="1" smtClean="0"/>
              <a:t>Αλέξάνδρου</a:t>
            </a:r>
            <a:r>
              <a:rPr lang="el-GR" dirty="0" smtClean="0"/>
              <a:t>.</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231117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92696"/>
            <a:ext cx="8208912" cy="720080"/>
          </a:xfrm>
        </p:spPr>
        <p:txBody>
          <a:bodyPr>
            <a:noAutofit/>
          </a:bodyPr>
          <a:lstStyle/>
          <a:p>
            <a:r>
              <a:rPr lang="el-GR" sz="1800" b="1" dirty="0" err="1"/>
              <a:t>συγγενεῖς</a:t>
            </a:r>
            <a:r>
              <a:rPr lang="el-GR" sz="1800" dirty="0"/>
              <a:t> </a:t>
            </a:r>
            <a:r>
              <a:rPr lang="el-GR" sz="1800" dirty="0" err="1"/>
              <a:t>δὲ</a:t>
            </a:r>
            <a:r>
              <a:rPr lang="el-GR" sz="1800" dirty="0"/>
              <a:t> </a:t>
            </a:r>
            <a:r>
              <a:rPr lang="el-GR" sz="1800" dirty="0" err="1"/>
              <a:t>τοὺς</a:t>
            </a:r>
            <a:r>
              <a:rPr lang="el-GR" sz="1800" dirty="0"/>
              <a:t> </a:t>
            </a:r>
            <a:r>
              <a:rPr lang="el-GR" sz="1800" b="1" dirty="0" err="1"/>
              <a:t>ἀγαθούς</a:t>
            </a:r>
            <a:r>
              <a:rPr lang="el-GR" sz="1800" dirty="0"/>
              <a:t>, </a:t>
            </a:r>
            <a:r>
              <a:rPr lang="el-GR" sz="1800" b="1" u="sng" dirty="0" err="1" smtClean="0"/>
              <a:t>ἀλλοφύλους</a:t>
            </a:r>
            <a:r>
              <a:rPr lang="el-GR" sz="1800" dirty="0"/>
              <a:t> </a:t>
            </a:r>
            <a:r>
              <a:rPr lang="el-GR" sz="1800" dirty="0" err="1" smtClean="0"/>
              <a:t>δὲ</a:t>
            </a:r>
            <a:r>
              <a:rPr lang="el-GR" sz="1800" dirty="0" smtClean="0"/>
              <a:t> </a:t>
            </a:r>
            <a:r>
              <a:rPr lang="el-GR" sz="1800" dirty="0" err="1" smtClean="0"/>
              <a:t>τοὺς</a:t>
            </a:r>
            <a:r>
              <a:rPr lang="el-GR" sz="1800" dirty="0" smtClean="0"/>
              <a:t> </a:t>
            </a:r>
            <a:r>
              <a:rPr lang="el-GR" sz="1800" b="1" u="sng" dirty="0" smtClean="0"/>
              <a:t>πονηρούς</a:t>
            </a:r>
            <a:r>
              <a:rPr lang="el-GR" sz="1800" dirty="0" smtClean="0"/>
              <a:t> / </a:t>
            </a:r>
            <a:r>
              <a:rPr lang="el-GR" sz="1800" dirty="0" err="1" smtClean="0"/>
              <a:t>ἀλλὰ</a:t>
            </a:r>
            <a:r>
              <a:rPr lang="el-GR" sz="1800" dirty="0" smtClean="0"/>
              <a:t> </a:t>
            </a:r>
            <a:r>
              <a:rPr lang="el-GR" sz="1800" dirty="0" err="1"/>
              <a:t>τὸ</a:t>
            </a:r>
            <a:r>
              <a:rPr lang="el-GR" sz="1800" dirty="0"/>
              <a:t> </a:t>
            </a:r>
            <a:r>
              <a:rPr lang="el-GR" sz="1800" dirty="0" err="1"/>
              <a:t>μὲν</a:t>
            </a:r>
            <a:r>
              <a:rPr lang="el-GR" sz="1800" dirty="0"/>
              <a:t> </a:t>
            </a:r>
            <a:r>
              <a:rPr lang="el-GR" sz="1800" b="1" dirty="0" err="1" smtClean="0"/>
              <a:t>Ἑλληνικὸν</a:t>
            </a:r>
            <a:r>
              <a:rPr lang="el-GR" sz="1800" dirty="0" smtClean="0"/>
              <a:t> </a:t>
            </a:r>
            <a:r>
              <a:rPr lang="el-GR" sz="1800" b="1" dirty="0" err="1" smtClean="0"/>
              <a:t>ἀρετῇ</a:t>
            </a:r>
            <a:r>
              <a:rPr lang="el-GR" sz="1800" dirty="0" smtClean="0"/>
              <a:t> </a:t>
            </a:r>
            <a:r>
              <a:rPr lang="el-GR" sz="1800" dirty="0" err="1"/>
              <a:t>τὸ</a:t>
            </a:r>
            <a:r>
              <a:rPr lang="el-GR" sz="1800" dirty="0"/>
              <a:t> </a:t>
            </a:r>
            <a:r>
              <a:rPr lang="el-GR" sz="1800" dirty="0" err="1"/>
              <a:t>δὲ</a:t>
            </a:r>
            <a:r>
              <a:rPr lang="el-GR" sz="1800" dirty="0"/>
              <a:t> </a:t>
            </a:r>
            <a:r>
              <a:rPr lang="el-GR" sz="1800" b="1" u="sng" dirty="0" err="1"/>
              <a:t>βαρβαρικὸν</a:t>
            </a:r>
            <a:r>
              <a:rPr lang="el-GR" sz="1800" u="sng" dirty="0"/>
              <a:t> </a:t>
            </a:r>
            <a:r>
              <a:rPr lang="el-GR" sz="1800" b="1" u="sng" dirty="0" err="1"/>
              <a:t>κακίᾳ</a:t>
            </a:r>
            <a:r>
              <a:rPr lang="el-GR" sz="1800" u="sng" dirty="0"/>
              <a:t> </a:t>
            </a:r>
            <a:r>
              <a:rPr lang="el-GR" sz="1800" dirty="0" err="1"/>
              <a:t>τεκμαίρεσθαι</a:t>
            </a:r>
            <a:r>
              <a:rPr lang="el-GR" sz="1800" dirty="0"/>
              <a:t>,</a:t>
            </a:r>
          </a:p>
        </p:txBody>
      </p:sp>
      <p:sp>
        <p:nvSpPr>
          <p:cNvPr id="3" name="Θέση περιεχομένου 2"/>
          <p:cNvSpPr>
            <a:spLocks noGrp="1"/>
          </p:cNvSpPr>
          <p:nvPr>
            <p:ph idx="1"/>
          </p:nvPr>
        </p:nvSpPr>
        <p:spPr>
          <a:xfrm>
            <a:off x="539552" y="1412776"/>
            <a:ext cx="8064896" cy="4248472"/>
          </a:xfrm>
        </p:spPr>
        <p:txBody>
          <a:bodyPr>
            <a:normAutofit fontScale="92500" lnSpcReduction="10000"/>
          </a:bodyPr>
          <a:lstStyle/>
          <a:p>
            <a:pPr algn="just">
              <a:buFont typeface="Wingdings" panose="05000000000000000000" pitchFamily="2" charset="2"/>
              <a:buChar char="v"/>
            </a:pPr>
            <a:r>
              <a:rPr lang="el-GR" dirty="0" smtClean="0"/>
              <a:t>Ο Αλέξανδρος είναι εισηγητής μιας ηθικής όπου Έλληνες πρέπει να θεωρούνται όχι μόνο οι κατέχοντες ελληνική ιθαγένεια, οι ανήκοντες στην ελληνική φυλή, αλλά και όσοι χαρακτηρίζονται από αρετή. Αντίθετα, βάρβαροι πρέπει να θεωρούνται όσοι δεν εμφορούνται από την αρετή και διαθέτουν χαρακτηριστικά της κακίας. Η εξωτερική εμφάνιση και τα πολιτισμικά στοιχεία δεν αποτελούν πλέον κριτήριο διαφοροποίησης του Έλληνα από τον μη, αλλά η ενάρετη προσωπικότητα. </a:t>
            </a:r>
          </a:p>
          <a:p>
            <a:pPr algn="just">
              <a:buFont typeface="Wingdings" panose="05000000000000000000" pitchFamily="2" charset="2"/>
              <a:buChar char="v"/>
            </a:pPr>
            <a:r>
              <a:rPr lang="el-GR" dirty="0" smtClean="0"/>
              <a:t>σχήματα λόγου: </a:t>
            </a:r>
            <a:r>
              <a:rPr lang="el-GR" b="1" u="sng" dirty="0" smtClean="0"/>
              <a:t>2 παράλληλα ζεύγη αντιθέσεων: </a:t>
            </a:r>
            <a:r>
              <a:rPr lang="el-GR" dirty="0" smtClean="0"/>
              <a:t>για έμφαση της άρσης των πολιτισμικών κριτηρίων διαφοροποίησης Ελλήνων και βαρβάρων.  </a:t>
            </a:r>
          </a:p>
        </p:txBody>
      </p:sp>
      <p:sp>
        <p:nvSpPr>
          <p:cNvPr id="4" name="Footer Placeholder 3"/>
          <p:cNvSpPr>
            <a:spLocks noGrp="1"/>
          </p:cNvSpPr>
          <p:nvPr>
            <p:ph type="ftr" sz="quarter" idx="11"/>
          </p:nvPr>
        </p:nvSpPr>
        <p:spPr>
          <a:xfrm>
            <a:off x="5004048" y="6016203"/>
            <a:ext cx="3502152" cy="365125"/>
          </a:xfrm>
        </p:spPr>
        <p:txBody>
          <a:bodyPr/>
          <a:lstStyle/>
          <a:p>
            <a:r>
              <a:rPr lang="el-GR" smtClean="0"/>
              <a:t>Επιμέλεια: Εύη Πεπέ</a:t>
            </a:r>
            <a:endParaRPr lang="el-GR"/>
          </a:p>
        </p:txBody>
      </p:sp>
    </p:spTree>
    <p:extLst>
      <p:ext uri="{BB962C8B-B14F-4D97-AF65-F5344CB8AC3E}">
        <p14:creationId xmlns:p14="http://schemas.microsoft.com/office/powerpoint/2010/main" val="206517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92696"/>
            <a:ext cx="7024744" cy="648072"/>
          </a:xfrm>
        </p:spPr>
        <p:txBody>
          <a:bodyPr>
            <a:normAutofit fontScale="90000"/>
          </a:bodyPr>
          <a:lstStyle/>
          <a:p>
            <a:pPr algn="ctr"/>
            <a:r>
              <a:rPr lang="el-GR" dirty="0" smtClean="0"/>
              <a:t>ΠΛΟΥΤΑΡΧΟΣ</a:t>
            </a:r>
            <a:endParaRPr lang="el-GR" dirty="0"/>
          </a:p>
        </p:txBody>
      </p:sp>
      <p:sp>
        <p:nvSpPr>
          <p:cNvPr id="3" name="Θέση περιεχομένου 2"/>
          <p:cNvSpPr>
            <a:spLocks noGrp="1"/>
          </p:cNvSpPr>
          <p:nvPr>
            <p:ph idx="1"/>
          </p:nvPr>
        </p:nvSpPr>
        <p:spPr>
          <a:xfrm>
            <a:off x="467544" y="1484784"/>
            <a:ext cx="8208912" cy="5040560"/>
          </a:xfrm>
        </p:spPr>
        <p:txBody>
          <a:bodyPr>
            <a:normAutofit fontScale="47500" lnSpcReduction="20000"/>
          </a:bodyPr>
          <a:lstStyle/>
          <a:p>
            <a:pPr marL="68580" indent="0">
              <a:buNone/>
            </a:pPr>
            <a:r>
              <a:rPr lang="el-GR" sz="2500" b="1" dirty="0"/>
              <a:t>Ο Πλούταρχος (45 - 120)[1] ήταν Έλληνας ιστορικός, βιογράφος, φιλόσοφος και δοκιμιογράφος. Γεννημένος στη μικρή πόλη της </a:t>
            </a:r>
            <a:r>
              <a:rPr lang="el-GR" sz="2500" b="1" dirty="0">
                <a:hlinkClick r:id="rId3" tooltip="Χαιρώνεια"/>
              </a:rPr>
              <a:t>Χαιρώνειας</a:t>
            </a:r>
            <a:r>
              <a:rPr lang="el-GR" sz="2500" b="1" dirty="0"/>
              <a:t>, στη </a:t>
            </a:r>
            <a:r>
              <a:rPr lang="el-GR" sz="2500" b="1" dirty="0">
                <a:hlinkClick r:id="rId4" tooltip="Βοιωτία"/>
              </a:rPr>
              <a:t>Βοιωτία</a:t>
            </a:r>
            <a:r>
              <a:rPr lang="el-GR" sz="2500" b="1" dirty="0"/>
              <a:t>, πιθανώς κατά τη διάρκεια της βασιλείας του Ρωμαίου αυτοκράτορα </a:t>
            </a:r>
            <a:r>
              <a:rPr lang="el-GR" sz="2500" b="1" dirty="0">
                <a:hlinkClick r:id="rId5" tooltip="Κλαύδιος"/>
              </a:rPr>
              <a:t>Κλαύδιου</a:t>
            </a:r>
            <a:r>
              <a:rPr lang="el-GR" sz="2500" b="1" dirty="0"/>
              <a:t>, ο </a:t>
            </a:r>
            <a:r>
              <a:rPr lang="el-GR" sz="2500" b="1" dirty="0" err="1"/>
              <a:t>Μέστριος</a:t>
            </a:r>
            <a:r>
              <a:rPr lang="el-GR" sz="2500" b="1" dirty="0"/>
              <a:t> Πλούταρχος ταξίδεψε πολύ στον μεσογειακό κόσμο της εποχής του και δύο φορές στη </a:t>
            </a:r>
            <a:r>
              <a:rPr lang="el-GR" sz="2500" b="1" dirty="0">
                <a:hlinkClick r:id="rId6" tooltip="Αρχαία Ρώμη"/>
              </a:rPr>
              <a:t>Ρώμη</a:t>
            </a:r>
            <a:r>
              <a:rPr lang="el-GR" sz="2500" b="1" dirty="0"/>
              <a:t>, (βλ. </a:t>
            </a:r>
            <a:r>
              <a:rPr lang="el-GR" sz="2500" b="1" dirty="0" err="1"/>
              <a:t>Plut</a:t>
            </a:r>
            <a:r>
              <a:rPr lang="el-GR" sz="2500" b="1" dirty="0"/>
              <a:t>. </a:t>
            </a:r>
            <a:r>
              <a:rPr lang="el-GR" sz="2500" b="1" i="1" dirty="0" err="1"/>
              <a:t>Demosth</a:t>
            </a:r>
            <a:r>
              <a:rPr lang="el-GR" sz="2500" b="1" i="1" dirty="0"/>
              <a:t>.</a:t>
            </a:r>
            <a:r>
              <a:rPr lang="el-GR" sz="2500" b="1" dirty="0"/>
              <a:t> 2.2, </a:t>
            </a:r>
            <a:r>
              <a:rPr lang="el-GR" sz="2500" b="1" dirty="0" err="1"/>
              <a:t>Plut</a:t>
            </a:r>
            <a:r>
              <a:rPr lang="el-GR" sz="2500" b="1" dirty="0"/>
              <a:t>. </a:t>
            </a:r>
            <a:r>
              <a:rPr lang="el-GR" sz="2500" b="1" i="1" dirty="0" err="1"/>
              <a:t>Otho</a:t>
            </a:r>
            <a:r>
              <a:rPr lang="el-GR" sz="2500" b="1" dirty="0"/>
              <a:t> 14.1-2, </a:t>
            </a:r>
            <a:r>
              <a:rPr lang="el-GR" sz="2500" b="1" dirty="0" err="1"/>
              <a:t>Plut</a:t>
            </a:r>
            <a:r>
              <a:rPr lang="el-GR" sz="2500" b="1" dirty="0"/>
              <a:t>. </a:t>
            </a:r>
            <a:r>
              <a:rPr lang="el-GR" sz="2500" b="1" i="1" dirty="0" err="1"/>
              <a:t>Otho</a:t>
            </a:r>
            <a:r>
              <a:rPr lang="el-GR" sz="2500" b="1" dirty="0"/>
              <a:t> 18.1). Είχε φίλους Ρωμαίους με ισχυρή επιρροή, ανάμεσα στους οποίους ξεχωρίζουν ο </a:t>
            </a:r>
            <a:r>
              <a:rPr lang="el-GR" sz="2500" b="1" dirty="0" err="1"/>
              <a:t>Soscius</a:t>
            </a:r>
            <a:r>
              <a:rPr lang="el-GR" sz="2500" b="1" dirty="0"/>
              <a:t> </a:t>
            </a:r>
            <a:r>
              <a:rPr lang="el-GR" sz="2500" b="1" dirty="0" err="1"/>
              <a:t>Senecio</a:t>
            </a:r>
            <a:r>
              <a:rPr lang="el-GR" sz="2500" b="1" dirty="0"/>
              <a:t> και ο </a:t>
            </a:r>
            <a:r>
              <a:rPr lang="el-GR" sz="2500" b="1" dirty="0" err="1"/>
              <a:t>Fundanus</a:t>
            </a:r>
            <a:r>
              <a:rPr lang="el-GR" sz="2500" b="1" dirty="0"/>
              <a:t>, και οι δύο σημαντικοί </a:t>
            </a:r>
            <a:r>
              <a:rPr lang="el-GR" sz="2500" b="1" dirty="0">
                <a:hlinkClick r:id="rId7" tooltip="Ρωμαϊκή σύγκλητος"/>
              </a:rPr>
              <a:t>Συγκλητικοί</a:t>
            </a:r>
            <a:r>
              <a:rPr lang="el-GR" sz="2500" b="1" dirty="0"/>
              <a:t>, στους οποίους ήταν αφιερωμένα ορισμένα από τα ύστερα κείμενά του. Έζησε το μεγαλύτερο μέρος της ζωής του στη </a:t>
            </a:r>
            <a:r>
              <a:rPr lang="el-GR" sz="2500" b="1" dirty="0">
                <a:hlinkClick r:id="rId3" tooltip="Χαιρώνεια"/>
              </a:rPr>
              <a:t>Χαιρώνεια</a:t>
            </a:r>
            <a:r>
              <a:rPr lang="el-GR" sz="2500" b="1" dirty="0"/>
              <a:t>, όπου λέγεται ότι μυήθηκε στα μυστήρια του </a:t>
            </a:r>
            <a:r>
              <a:rPr lang="el-GR" sz="2500" b="1" dirty="0">
                <a:hlinkClick r:id="rId8" tooltip="Απόλλων"/>
              </a:rPr>
              <a:t>Απόλλωνα</a:t>
            </a:r>
            <a:r>
              <a:rPr lang="el-GR" sz="2500" b="1" dirty="0"/>
              <a:t>. Ήταν πρεσβύτερος των ιερέων του Απόλλωνα στο </a:t>
            </a:r>
            <a:r>
              <a:rPr lang="el-GR" sz="2500" b="1" dirty="0">
                <a:hlinkClick r:id="rId9" tooltip="Μαντείο των Δελφών"/>
              </a:rPr>
              <a:t>Μαντείο των Δελφών</a:t>
            </a:r>
            <a:r>
              <a:rPr lang="el-GR" sz="2500" b="1" dirty="0"/>
              <a:t>, (βλ. </a:t>
            </a:r>
            <a:r>
              <a:rPr lang="el-GR" sz="2500" b="1" i="1" dirty="0"/>
              <a:t>Ηθικά</a:t>
            </a:r>
            <a:r>
              <a:rPr lang="el-GR" sz="2500" b="1" dirty="0"/>
              <a:t> 792F) όπου ήταν υπεύθυνος για την ερμηνεία των χρησμών της </a:t>
            </a:r>
            <a:r>
              <a:rPr lang="el-GR" sz="2500" b="1" dirty="0">
                <a:hlinkClick r:id="rId10" tooltip="Πυθία"/>
              </a:rPr>
              <a:t>Πυθίας</a:t>
            </a:r>
            <a:r>
              <a:rPr lang="el-GR" sz="2500" b="1" dirty="0"/>
              <a:t>, αξίωμα που κράτησε για 29 έτη έως τον θάνατό του. Έζησε μια ιδιαίτερα δραστήρια κοινωνική και πολιτική ζωή, κατά τη διάρκεια της οποία παρήγαγε ένα απίστευτο </a:t>
            </a:r>
            <a:r>
              <a:rPr lang="el-GR" sz="2500" b="1" i="1" dirty="0"/>
              <a:t>σώμα </a:t>
            </a:r>
            <a:r>
              <a:rPr lang="el-GR" sz="2500" b="1" dirty="0"/>
              <a:t>κειμένων, που επιβίωσαν ως την εποχή μας. Εκτός από τα καθήκοντά του ως ιερέας του Δελφικού ναού, ο Πλούταρχος ήταν επίσης </a:t>
            </a:r>
            <a:r>
              <a:rPr lang="el-GR" sz="2500" b="1" dirty="0" err="1"/>
              <a:t>magistratus</a:t>
            </a:r>
            <a:r>
              <a:rPr lang="el-GR" sz="2500" b="1" dirty="0"/>
              <a:t>, δηλαδή </a:t>
            </a:r>
            <a:r>
              <a:rPr lang="el-GR" sz="2500" b="1" i="1" dirty="0"/>
              <a:t>άρχων</a:t>
            </a:r>
            <a:r>
              <a:rPr lang="el-GR" sz="2500" b="1" dirty="0"/>
              <a:t> (θέση παραπλήσια με αυτή του σημερινού δημάρχου), στη </a:t>
            </a:r>
            <a:r>
              <a:rPr lang="el-GR" sz="2500" b="1" dirty="0">
                <a:hlinkClick r:id="rId3" tooltip="Χαιρώνεια"/>
              </a:rPr>
              <a:t>Χαιρώνεια</a:t>
            </a:r>
            <a:r>
              <a:rPr lang="el-GR" sz="2500" b="1" dirty="0"/>
              <a:t> και αντιπροσώπευσε την ιδιαίτερη πατρίδα του σε διάφορες αποστολές σε ξένες χώρες. Ο φίλος του </a:t>
            </a:r>
            <a:r>
              <a:rPr lang="el-GR" sz="2500" b="1" i="1" dirty="0" err="1"/>
              <a:t>Lucius</a:t>
            </a:r>
            <a:r>
              <a:rPr lang="el-GR" sz="2500" b="1" i="1" dirty="0"/>
              <a:t> </a:t>
            </a:r>
            <a:r>
              <a:rPr lang="el-GR" sz="2500" b="1" i="1" dirty="0" err="1"/>
              <a:t>Mestrius</a:t>
            </a:r>
            <a:r>
              <a:rPr lang="el-GR" sz="2500" b="1" i="1" dirty="0"/>
              <a:t> </a:t>
            </a:r>
            <a:r>
              <a:rPr lang="el-GR" sz="2500" b="1" i="1" dirty="0" err="1"/>
              <a:t>Florus</a:t>
            </a:r>
            <a:r>
              <a:rPr lang="el-GR" sz="2500" b="1" dirty="0"/>
              <a:t>, </a:t>
            </a:r>
            <a:r>
              <a:rPr lang="el-GR" sz="2500" b="1" dirty="0">
                <a:hlinkClick r:id="rId11" tooltip="Ρωμαίος"/>
              </a:rPr>
              <a:t>Ρωμαίος</a:t>
            </a:r>
            <a:r>
              <a:rPr lang="el-GR" sz="2500" b="1" dirty="0"/>
              <a:t> </a:t>
            </a:r>
            <a:r>
              <a:rPr lang="el-GR" sz="2500" b="1" dirty="0">
                <a:hlinkClick r:id="rId12" tooltip="Ύπατος"/>
              </a:rPr>
              <a:t>ύπατος</a:t>
            </a:r>
            <a:r>
              <a:rPr lang="el-GR" sz="2500" b="1" dirty="0"/>
              <a:t>, απέδωσε στον Πλούταρχο την ιδιότητα του Ρωμαίου πολίτη. Αργότερα, όταν ήταν σε προχωρημένη ηλικία, ο αυτοκράτωρ </a:t>
            </a:r>
            <a:r>
              <a:rPr lang="el-GR" sz="2500" b="1" dirty="0">
                <a:hlinkClick r:id="rId13" tooltip="Τραϊανός"/>
              </a:rPr>
              <a:t>Τραϊανός</a:t>
            </a:r>
            <a:r>
              <a:rPr lang="el-GR" sz="2500" b="1" dirty="0"/>
              <a:t> (κατ' άλλους ο </a:t>
            </a:r>
            <a:r>
              <a:rPr lang="el-GR" sz="2500" b="1" dirty="0">
                <a:hlinkClick r:id="rId14" tooltip="Αδριανός"/>
              </a:rPr>
              <a:t>Αδριανός</a:t>
            </a:r>
            <a:r>
              <a:rPr lang="el-GR" sz="2500" b="1" dirty="0"/>
              <a:t>) τον όρισε </a:t>
            </a:r>
            <a:r>
              <a:rPr lang="el-GR" sz="2500" b="1" i="1" dirty="0" err="1"/>
              <a:t>procurator</a:t>
            </a:r>
            <a:r>
              <a:rPr lang="el-GR" sz="2500" b="1" dirty="0"/>
              <a:t>, επίτροπο δηλαδή της </a:t>
            </a:r>
            <a:r>
              <a:rPr lang="el-GR" sz="2500" b="1" dirty="0">
                <a:hlinkClick r:id="rId15" tooltip="Αχαΐα"/>
              </a:rPr>
              <a:t>Αχαΐας</a:t>
            </a:r>
            <a:r>
              <a:rPr lang="el-GR" sz="2500" b="1" dirty="0"/>
              <a:t>, μια θέση που του επέτρεπε να φέρει τα εμβλήματα και τα ενδύματα του Ρωμαίου ύπατου. Ως ιερέας στους Δελφούς για μια τριακονταετία, ο Πλούταρχος συνέδεσε μέρος του έργου του με το ιερό του Απόλλωνα, τις διαδικασίες χρησμοδοσίας και τις προσωπικότητες που συνέδεσαν το όνομά τους με αυτό. Ένα από τα σημαντικότερα σχετικά έργα είναι το «</a:t>
            </a:r>
            <a:r>
              <a:rPr lang="el-GR" sz="2500" b="1" dirty="0" err="1"/>
              <a:t>Περὶ</a:t>
            </a:r>
            <a:r>
              <a:rPr lang="el-GR" sz="2500" b="1" dirty="0"/>
              <a:t> </a:t>
            </a:r>
            <a:r>
              <a:rPr lang="el-GR" sz="2500" b="1" dirty="0" err="1"/>
              <a:t>τοῦ</a:t>
            </a:r>
            <a:r>
              <a:rPr lang="el-GR" sz="2500" b="1" dirty="0"/>
              <a:t> </a:t>
            </a:r>
            <a:r>
              <a:rPr lang="el-GR" sz="2500" b="1" dirty="0" err="1"/>
              <a:t>μὴ</a:t>
            </a:r>
            <a:r>
              <a:rPr lang="el-GR" sz="2500" b="1" dirty="0"/>
              <a:t> </a:t>
            </a:r>
            <a:r>
              <a:rPr lang="el-GR" sz="2500" b="1" dirty="0" err="1"/>
              <a:t>χρᾶν</a:t>
            </a:r>
            <a:r>
              <a:rPr lang="el-GR" sz="2500" b="1" dirty="0"/>
              <a:t> </a:t>
            </a:r>
            <a:r>
              <a:rPr lang="el-GR" sz="2500" b="1" dirty="0" err="1"/>
              <a:t>ἔμμετρα</a:t>
            </a:r>
            <a:r>
              <a:rPr lang="el-GR" sz="2500" b="1" dirty="0"/>
              <a:t> </a:t>
            </a:r>
            <a:r>
              <a:rPr lang="el-GR" sz="2500" b="1" dirty="0" err="1"/>
              <a:t>νῦν</a:t>
            </a:r>
            <a:r>
              <a:rPr lang="el-GR" sz="2500" b="1" dirty="0"/>
              <a:t> </a:t>
            </a:r>
            <a:r>
              <a:rPr lang="el-GR" sz="2500" b="1" dirty="0" err="1"/>
              <a:t>τὴν</a:t>
            </a:r>
            <a:r>
              <a:rPr lang="el-GR" sz="2500" b="1" dirty="0"/>
              <a:t> </a:t>
            </a:r>
            <a:r>
              <a:rPr lang="el-GR" sz="2500" b="1" dirty="0" err="1"/>
              <a:t>Πυθίαν</a:t>
            </a:r>
            <a:r>
              <a:rPr lang="el-GR" sz="2500" b="1" dirty="0"/>
              <a:t>» </a:t>
            </a:r>
            <a:r>
              <a:rPr lang="el-GR" sz="2500" b="1" baseline="30000" dirty="0">
                <a:hlinkClick r:id="rId16"/>
              </a:rPr>
              <a:t>[5]</a:t>
            </a:r>
            <a:r>
              <a:rPr lang="el-GR" sz="2500" b="1" dirty="0"/>
              <a:t> (Ηθικά, 11). Ακόμη σημαντικότερη είναι o διάλογος «</a:t>
            </a:r>
            <a:r>
              <a:rPr lang="el-GR" sz="2500" b="1" dirty="0" err="1"/>
              <a:t>Περὶ</a:t>
            </a:r>
            <a:r>
              <a:rPr lang="el-GR" sz="2500" b="1" dirty="0"/>
              <a:t> </a:t>
            </a:r>
            <a:r>
              <a:rPr lang="el-GR" sz="2500" b="1" dirty="0" err="1"/>
              <a:t>τοῦ</a:t>
            </a:r>
            <a:r>
              <a:rPr lang="el-GR" sz="2500" b="1" dirty="0"/>
              <a:t> </a:t>
            </a:r>
            <a:r>
              <a:rPr lang="el-GR" sz="2500" b="1" dirty="0" err="1"/>
              <a:t>Εἶ</a:t>
            </a:r>
            <a:r>
              <a:rPr lang="el-GR" sz="2500" b="1" dirty="0"/>
              <a:t> </a:t>
            </a:r>
            <a:r>
              <a:rPr lang="el-GR" sz="2500" b="1" dirty="0" err="1"/>
              <a:t>τοῦ</a:t>
            </a:r>
            <a:r>
              <a:rPr lang="el-GR" sz="2500" b="1" dirty="0"/>
              <a:t> </a:t>
            </a:r>
            <a:r>
              <a:rPr lang="el-GR" sz="2500" b="1" dirty="0" err="1"/>
              <a:t>ἐν</a:t>
            </a:r>
            <a:r>
              <a:rPr lang="el-GR" sz="2500" b="1" dirty="0"/>
              <a:t> </a:t>
            </a:r>
            <a:r>
              <a:rPr lang="el-GR" sz="2500" b="1" dirty="0" err="1"/>
              <a:t>Δελφοῖς</a:t>
            </a:r>
            <a:r>
              <a:rPr lang="el-GR" sz="2500" b="1" dirty="0"/>
              <a:t>», </a:t>
            </a:r>
            <a:r>
              <a:rPr lang="el-GR" sz="2500" b="1" baseline="30000" dirty="0">
                <a:hlinkClick r:id="rId17"/>
              </a:rPr>
              <a:t>[6]</a:t>
            </a:r>
            <a:r>
              <a:rPr lang="el-GR" sz="2500" b="1" dirty="0"/>
              <a:t> στον οποίο πρωταγωνιστούν ο Αμμώνιος, νεοπλατωνικός φιλόσοφος και δάσκαλος του Πλουτάρχου, και ο </a:t>
            </a:r>
            <a:r>
              <a:rPr lang="el-GR" sz="2500" b="1" dirty="0" err="1"/>
              <a:t>Λαμπρίας</a:t>
            </a:r>
            <a:r>
              <a:rPr lang="el-GR" sz="2500" b="1" dirty="0"/>
              <a:t>, αδελφός του συγγραφέα. Σύμφωνα με τον Αμμώνιο, το Ε που βρισκόταν χαραγμένο στο ναό του Απόλλωνα στους Δελφούς οφειλόταν στο εξής γεγονός: οι σοφοί της αρχαιότητας, τα αποφθέγματα των οποίων αναγράφονταν επίσης στο ιερό του Απόλλωνα, δεν ήταν επτά, αλλά πέντε: ο </a:t>
            </a:r>
            <a:r>
              <a:rPr lang="el-GR" sz="2500" b="1" dirty="0" err="1"/>
              <a:t>Χίλων</a:t>
            </a:r>
            <a:r>
              <a:rPr lang="el-GR" sz="2500" b="1" dirty="0"/>
              <a:t>, ο Σόλων, ο Θαλής, ό Βίας και ο Πιττακός. Όμως οι τύραννοι Κλεόβουλος και Περίανδρος χρησιμοποίησαν την ισχύ τους για να ενταχθούν κι αυτοί στον κατάλογο. Το Ε που χαράχθηκε στο ναό αποτελούσε άρα μια επιβεβαίωση ότι τα δελφικά παραγγέλματα προέρχονταν στην ουσία από τους πέντε πραγματικούς σοφούς. </a:t>
            </a:r>
            <a:endParaRPr lang="el-GR" sz="2900" dirty="0"/>
          </a:p>
          <a:p>
            <a:pPr marL="68580" indent="0" algn="r">
              <a:buNone/>
            </a:pPr>
            <a:r>
              <a:rPr lang="en-US" sz="2900" dirty="0"/>
              <a:t>https://el.wikipedia.org/wiki/%CE%A0%CE%BB%CE%BF%CF%8D%CF%84%CE%B1%CF%81%CF%87%CE%BF%CF%82</a:t>
            </a:r>
            <a:endParaRPr lang="el-GR" sz="2900" dirty="0"/>
          </a:p>
          <a:p>
            <a:pPr marL="68580" indent="0">
              <a:buNone/>
            </a:pPr>
            <a:endParaRPr lang="el-GR" dirty="0"/>
          </a:p>
        </p:txBody>
      </p:sp>
      <p:sp>
        <p:nvSpPr>
          <p:cNvPr id="4" name="Footer Placeholder 3"/>
          <p:cNvSpPr>
            <a:spLocks noGrp="1"/>
          </p:cNvSpPr>
          <p:nvPr>
            <p:ph type="ftr" sz="quarter" idx="11"/>
          </p:nvPr>
        </p:nvSpPr>
        <p:spPr>
          <a:xfrm>
            <a:off x="5076056" y="6021288"/>
            <a:ext cx="3502152" cy="365125"/>
          </a:xfrm>
        </p:spPr>
        <p:txBody>
          <a:bodyPr/>
          <a:lstStyle/>
          <a:p>
            <a:r>
              <a:rPr lang="el-GR" dirty="0" smtClean="0"/>
              <a:t>Επιμέλεια: Εύη Πεπέ</a:t>
            </a:r>
            <a:endParaRPr lang="el-GR" dirty="0"/>
          </a:p>
        </p:txBody>
      </p:sp>
    </p:spTree>
    <p:extLst>
      <p:ext uri="{BB962C8B-B14F-4D97-AF65-F5344CB8AC3E}">
        <p14:creationId xmlns:p14="http://schemas.microsoft.com/office/powerpoint/2010/main" val="990563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385112"/>
          </a:xfrm>
        </p:spPr>
        <p:txBody>
          <a:bodyPr>
            <a:normAutofit fontScale="90000"/>
          </a:bodyPr>
          <a:lstStyle/>
          <a:p>
            <a:pPr algn="ctr"/>
            <a:r>
              <a:rPr lang="el-GR" sz="2400" dirty="0" err="1"/>
              <a:t>Περὶ</a:t>
            </a:r>
            <a:r>
              <a:rPr lang="el-GR" sz="2400" dirty="0"/>
              <a:t> </a:t>
            </a:r>
            <a:r>
              <a:rPr lang="el-GR" sz="2400" dirty="0" err="1"/>
              <a:t>Ἀλεξάνδρου</a:t>
            </a:r>
            <a:r>
              <a:rPr lang="el-GR" sz="2400" dirty="0"/>
              <a:t> τύχης </a:t>
            </a:r>
            <a:r>
              <a:rPr lang="el-GR" sz="2400" dirty="0" err="1"/>
              <a:t>καὶ</a:t>
            </a:r>
            <a:r>
              <a:rPr lang="el-GR" sz="2400" dirty="0"/>
              <a:t> </a:t>
            </a:r>
            <a:r>
              <a:rPr lang="el-GR" sz="2400" dirty="0" err="1"/>
              <a:t>ἀρετῆς</a:t>
            </a:r>
            <a:r>
              <a:rPr lang="el-GR" sz="2400" dirty="0"/>
              <a:t>, 6 329Α-D</a:t>
            </a:r>
          </a:p>
        </p:txBody>
      </p:sp>
      <p:sp>
        <p:nvSpPr>
          <p:cNvPr id="3" name="Θέση περιεχομένου 2"/>
          <p:cNvSpPr>
            <a:spLocks noGrp="1"/>
          </p:cNvSpPr>
          <p:nvPr>
            <p:ph idx="1"/>
          </p:nvPr>
        </p:nvSpPr>
        <p:spPr>
          <a:xfrm>
            <a:off x="467544" y="1340768"/>
            <a:ext cx="8208912" cy="5112568"/>
          </a:xfrm>
        </p:spPr>
        <p:txBody>
          <a:bodyPr>
            <a:normAutofit fontScale="85000" lnSpcReduction="10000"/>
          </a:bodyPr>
          <a:lstStyle/>
          <a:p>
            <a:r>
              <a:rPr lang="el-GR" b="1" dirty="0" smtClean="0"/>
              <a:t>Πρόκειται για ηθικό δοκίμιο, πρωτόλειο έργο. Διατυπώνεται η θέση του Πλουτάρχου για την ιδανική πολιτεία, όπως έκανε και ο Πλάτωνας. Πραγματεύεται τη ζωή του Αλέξανδρου του Γ’, τον οποίο προκρίνει ως σημαντικότερο των βασιλιάδων. Η σύγκριση του Αλεξάνδρου με άλλες ηγετικές προσωπικότητες αναδεικνύει την ανωτερότητά του, γεγονός που δίνει στην πραγματεία του μορφή επιδεικτικού ρητορικού λόγου. </a:t>
            </a:r>
          </a:p>
          <a:p>
            <a:r>
              <a:rPr lang="el-GR" b="1" dirty="0"/>
              <a:t>Α</a:t>
            </a:r>
            <a:r>
              <a:rPr lang="el-GR" b="1" dirty="0" smtClean="0"/>
              <a:t>ρετή = υπεροχή / τελειότητα</a:t>
            </a:r>
          </a:p>
          <a:p>
            <a:r>
              <a:rPr lang="el-GR" b="1" dirty="0" smtClean="0"/>
              <a:t>Τύχη = εξαρτάται από αστάθμητους παράγοντες και όχι από τη δράση του ανθρώπου.</a:t>
            </a:r>
          </a:p>
          <a:p>
            <a:r>
              <a:rPr lang="el-GR" b="1" dirty="0" smtClean="0"/>
              <a:t>Ο Πλούταρχος προσπαθεί να φωτίσει τους χαρακτήρες του μέσα από τις πράξεις τους αντανακλώντας την επιρροή του από την </a:t>
            </a:r>
            <a:r>
              <a:rPr lang="el-GR" b="1" i="1" dirty="0" smtClean="0"/>
              <a:t>Περιπατητική </a:t>
            </a:r>
            <a:r>
              <a:rPr lang="el-GR" b="1" dirty="0" smtClean="0"/>
              <a:t>του Αριστοτέλη, σύμφωνα με την οποία οι αρετές δεν κληρονομούνται, αλλά αποκτώνται μέσω της άσκησης και του εθισμού σε συγκεκριμένες συμπεριφορές. </a:t>
            </a:r>
          </a:p>
          <a:p>
            <a:endParaRPr lang="el-GR" b="1"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393955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ΕΙΣΑΓΩΓΗ (ΑΠΟ ΦΑΚΕΛΟ ΥΛΙΚΟΥ)</a:t>
            </a:r>
            <a:endParaRPr lang="el-GR" dirty="0"/>
          </a:p>
        </p:txBody>
      </p:sp>
      <p:sp>
        <p:nvSpPr>
          <p:cNvPr id="3" name="Θέση περιεχομένου 2"/>
          <p:cNvSpPr>
            <a:spLocks noGrp="1"/>
          </p:cNvSpPr>
          <p:nvPr>
            <p:ph idx="1"/>
          </p:nvPr>
        </p:nvSpPr>
        <p:spPr/>
        <p:txBody>
          <a:bodyPr>
            <a:noAutofit/>
          </a:bodyPr>
          <a:lstStyle/>
          <a:p>
            <a:pPr marL="68580" indent="0" algn="just">
              <a:buNone/>
            </a:pPr>
            <a:r>
              <a:rPr lang="el-GR" sz="1400" b="1" dirty="0"/>
              <a:t>Αν η φιλοσοφία αναρωτιέται για τον σκοπό κάθε πράξης, και προσπαθεί να </a:t>
            </a:r>
            <a:r>
              <a:rPr lang="el-GR" sz="1400" b="1" dirty="0" smtClean="0"/>
              <a:t>βρει το </a:t>
            </a:r>
            <a:r>
              <a:rPr lang="el-GR" sz="1400" b="1" dirty="0"/>
              <a:t>νόημά της για τον άνθρωπο, το ίδιο ερώτημα θέτει και στα καινούργια </a:t>
            </a:r>
            <a:r>
              <a:rPr lang="el-GR" sz="1400" b="1" dirty="0" smtClean="0"/>
              <a:t>δεδομένα της </a:t>
            </a:r>
            <a:r>
              <a:rPr lang="el-GR" sz="1400" b="1" dirty="0"/>
              <a:t>ελληνορωμαϊκής εποχής: αυτός ο νέος μεγάλος κόσμος που </a:t>
            </a:r>
            <a:r>
              <a:rPr lang="el-GR" sz="1400" b="1" dirty="0" smtClean="0"/>
              <a:t>δημιουργήθηκε είναι </a:t>
            </a:r>
            <a:r>
              <a:rPr lang="el-GR" sz="1400" b="1" dirty="0"/>
              <a:t>τυχαίο συμβάν ή αποτέλεσμα συνειδητών ανθρώπινων ενεργειών; Και </a:t>
            </a:r>
            <a:r>
              <a:rPr lang="el-GR" sz="1400" b="1" dirty="0" smtClean="0"/>
              <a:t>επειδή οι </a:t>
            </a:r>
            <a:r>
              <a:rPr lang="el-GR" sz="1400" b="1" dirty="0"/>
              <a:t>φιλόσοφοι κάποιες φορές αποπειράθηκαν να σχεδιάσουν έναν ιδανικό </a:t>
            </a:r>
            <a:r>
              <a:rPr lang="el-GR" sz="1400" b="1" dirty="0" smtClean="0"/>
              <a:t>κόσμο, ποια </a:t>
            </a:r>
            <a:r>
              <a:rPr lang="el-GR" sz="1400" b="1" dirty="0"/>
              <a:t>σχέση έχει με εκείνον η νέα οικουμένη μέσα στην οποία αναζητά ο </a:t>
            </a:r>
            <a:r>
              <a:rPr lang="el-GR" sz="1400" b="1" dirty="0" smtClean="0"/>
              <a:t>άνθρωπος την </a:t>
            </a:r>
            <a:r>
              <a:rPr lang="el-GR" sz="1400" b="1" dirty="0"/>
              <a:t>ευδαιμονία του; Η συσχέτιση που κάνει ο πολύ μεταγενέστερος </a:t>
            </a:r>
            <a:r>
              <a:rPr lang="el-GR" sz="1400" b="1" dirty="0" smtClean="0"/>
              <a:t>Πλούταρχος(περ.45-περ.125 </a:t>
            </a:r>
            <a:r>
              <a:rPr lang="el-GR" sz="1400" b="1" dirty="0" err="1"/>
              <a:t>μ.Χ</a:t>
            </a:r>
            <a:r>
              <a:rPr lang="el-GR" sz="1400" b="1" dirty="0"/>
              <a:t>.) της ιδανικής πολιτείας του Στωικού Ζήνωνα (333-περ.264 </a:t>
            </a:r>
            <a:r>
              <a:rPr lang="el-GR" sz="1400" b="1" dirty="0" err="1"/>
              <a:t>π.Χ</a:t>
            </a:r>
            <a:r>
              <a:rPr lang="el-GR" sz="1400" b="1" dirty="0" err="1" smtClean="0"/>
              <a:t>.</a:t>
            </a:r>
            <a:r>
              <a:rPr lang="el-GR" sz="1400" b="1" dirty="0" smtClean="0"/>
              <a:t>) με </a:t>
            </a:r>
            <a:r>
              <a:rPr lang="el-GR" sz="1400" b="1" dirty="0"/>
              <a:t>την τακτική και το όραμα του Μ. Αλεξάνδρου δεν έχει ιστορική βάση, αλλά </a:t>
            </a:r>
            <a:r>
              <a:rPr lang="el-GR" sz="1400" b="1" dirty="0" smtClean="0"/>
              <a:t>είναι σημαντική</a:t>
            </a:r>
            <a:r>
              <a:rPr lang="el-GR" sz="1400" b="1" dirty="0"/>
              <a:t>: πέρα από την τάση εξιδανίκευσης του μεγάλου ηγέτη, δείχνει την </a:t>
            </a:r>
            <a:r>
              <a:rPr lang="el-GR" sz="1400" b="1" dirty="0" smtClean="0"/>
              <a:t>ανάγκη να </a:t>
            </a:r>
            <a:r>
              <a:rPr lang="el-GR" sz="1400" b="1" dirty="0"/>
              <a:t>υπάρχει (ή να βρεθεί εκ των υστέρων) μία θεωρητική βάση, μία φιλοσοφική </a:t>
            </a:r>
            <a:r>
              <a:rPr lang="el-GR" sz="1400" b="1" dirty="0" smtClean="0"/>
              <a:t>ιδέα και </a:t>
            </a:r>
            <a:r>
              <a:rPr lang="el-GR" sz="1400" b="1" dirty="0"/>
              <a:t>αξία, που να στηρίζει κάθε ανθρώπινη πράξη, πολύ περισσότερο ένα </a:t>
            </a:r>
            <a:r>
              <a:rPr lang="el-GR" sz="1400" b="1" dirty="0" smtClean="0"/>
              <a:t>οικουμενικό ιστορικό </a:t>
            </a:r>
            <a:r>
              <a:rPr lang="el-GR" sz="1400" b="1" dirty="0"/>
              <a:t>γεγονός.</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751706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ΠΡΩΤΟΤΥΠΟ ΚΕΙΜΕΝΟ</a:t>
            </a:r>
            <a:endParaRPr lang="el-GR" dirty="0"/>
          </a:p>
        </p:txBody>
      </p:sp>
      <p:sp>
        <p:nvSpPr>
          <p:cNvPr id="3" name="Θέση περιεχομένου 2"/>
          <p:cNvSpPr>
            <a:spLocks noGrp="1"/>
          </p:cNvSpPr>
          <p:nvPr>
            <p:ph idx="1"/>
          </p:nvPr>
        </p:nvSpPr>
        <p:spPr/>
        <p:txBody>
          <a:bodyPr>
            <a:normAutofit fontScale="70000" lnSpcReduction="20000"/>
          </a:bodyPr>
          <a:lstStyle/>
          <a:p>
            <a:pPr marL="68580" indent="0">
              <a:buNone/>
            </a:pPr>
            <a:r>
              <a:rPr lang="el-GR" dirty="0" err="1"/>
              <a:t>Καὶ</a:t>
            </a:r>
            <a:r>
              <a:rPr lang="el-GR" dirty="0"/>
              <a:t> </a:t>
            </a:r>
            <a:r>
              <a:rPr lang="el-GR" dirty="0" err="1"/>
              <a:t>μὴν</a:t>
            </a:r>
            <a:r>
              <a:rPr lang="el-GR" dirty="0"/>
              <a:t> ἡ </a:t>
            </a:r>
            <a:r>
              <a:rPr lang="el-GR" dirty="0" err="1"/>
              <a:t>πολὺ</a:t>
            </a:r>
            <a:r>
              <a:rPr lang="el-GR" dirty="0"/>
              <a:t> </a:t>
            </a:r>
            <a:r>
              <a:rPr lang="el-GR" dirty="0" err="1"/>
              <a:t>θαυμαζομένη</a:t>
            </a:r>
            <a:r>
              <a:rPr lang="el-GR" dirty="0"/>
              <a:t> πολιτεία </a:t>
            </a:r>
            <a:r>
              <a:rPr lang="el-GR" dirty="0" err="1" smtClean="0"/>
              <a:t>τοῦ</a:t>
            </a:r>
            <a:r>
              <a:rPr lang="el-GR" dirty="0" smtClean="0"/>
              <a:t> </a:t>
            </a:r>
            <a:r>
              <a:rPr lang="el-GR" dirty="0" err="1" smtClean="0"/>
              <a:t>τὴν</a:t>
            </a:r>
            <a:r>
              <a:rPr lang="el-GR" dirty="0" smtClean="0"/>
              <a:t> </a:t>
            </a:r>
            <a:r>
              <a:rPr lang="el-GR" dirty="0" err="1"/>
              <a:t>Στωικῶν</a:t>
            </a:r>
            <a:r>
              <a:rPr lang="el-GR" dirty="0"/>
              <a:t> </a:t>
            </a:r>
            <a:r>
              <a:rPr lang="el-GR" dirty="0" err="1"/>
              <a:t>αἵρεσιν</a:t>
            </a:r>
            <a:r>
              <a:rPr lang="el-GR" dirty="0"/>
              <a:t> </a:t>
            </a:r>
            <a:r>
              <a:rPr lang="el-GR" dirty="0" err="1"/>
              <a:t>καταβαλομένου</a:t>
            </a:r>
            <a:r>
              <a:rPr lang="el-GR" dirty="0"/>
              <a:t> </a:t>
            </a:r>
            <a:r>
              <a:rPr lang="el-GR" dirty="0" smtClean="0"/>
              <a:t>Ζήνωνος </a:t>
            </a:r>
            <a:r>
              <a:rPr lang="el-GR" dirty="0" err="1" smtClean="0"/>
              <a:t>εἰς</a:t>
            </a:r>
            <a:r>
              <a:rPr lang="el-GR" dirty="0" smtClean="0"/>
              <a:t> </a:t>
            </a:r>
            <a:r>
              <a:rPr lang="el-GR" dirty="0" err="1"/>
              <a:t>ἓν</a:t>
            </a:r>
            <a:r>
              <a:rPr lang="el-GR" dirty="0"/>
              <a:t> </a:t>
            </a:r>
            <a:r>
              <a:rPr lang="el-GR" dirty="0" err="1"/>
              <a:t>τοῦτο</a:t>
            </a:r>
            <a:r>
              <a:rPr lang="el-GR" dirty="0"/>
              <a:t> συντείνει </a:t>
            </a:r>
            <a:r>
              <a:rPr lang="el-GR" dirty="0" err="1" smtClean="0"/>
              <a:t>κεφάλαιον</a:t>
            </a:r>
            <a:r>
              <a:rPr lang="el-GR" dirty="0" smtClean="0"/>
              <a:t>, </a:t>
            </a:r>
            <a:r>
              <a:rPr lang="el-GR" dirty="0" err="1" smtClean="0"/>
              <a:t>ἵνα</a:t>
            </a:r>
            <a:r>
              <a:rPr lang="el-GR" dirty="0" smtClean="0"/>
              <a:t> </a:t>
            </a:r>
            <a:r>
              <a:rPr lang="el-GR" dirty="0" err="1"/>
              <a:t>μὴ</a:t>
            </a:r>
            <a:r>
              <a:rPr lang="el-GR" dirty="0"/>
              <a:t> </a:t>
            </a:r>
            <a:r>
              <a:rPr lang="el-GR" dirty="0" err="1"/>
              <a:t>κατὰ</a:t>
            </a:r>
            <a:r>
              <a:rPr lang="el-GR" dirty="0"/>
              <a:t> πόλεις </a:t>
            </a:r>
            <a:r>
              <a:rPr lang="el-GR" dirty="0" err="1"/>
              <a:t>μηδὲ</a:t>
            </a:r>
            <a:r>
              <a:rPr lang="el-GR" dirty="0"/>
              <a:t> δήμους </a:t>
            </a:r>
            <a:r>
              <a:rPr lang="el-GR" dirty="0" err="1" smtClean="0"/>
              <a:t>οἰκῶμεν</a:t>
            </a:r>
            <a:r>
              <a:rPr lang="el-GR" dirty="0" smtClean="0"/>
              <a:t> </a:t>
            </a:r>
            <a:r>
              <a:rPr lang="el-GR" dirty="0" err="1" smtClean="0"/>
              <a:t>ἰδίοις</a:t>
            </a:r>
            <a:r>
              <a:rPr lang="el-GR" dirty="0" smtClean="0"/>
              <a:t> </a:t>
            </a:r>
            <a:r>
              <a:rPr lang="el-GR" dirty="0" err="1"/>
              <a:t>ἕκαστοι</a:t>
            </a:r>
            <a:r>
              <a:rPr lang="el-GR" dirty="0"/>
              <a:t> </a:t>
            </a:r>
            <a:r>
              <a:rPr lang="el-GR" dirty="0" err="1"/>
              <a:t>διωρισμένοι</a:t>
            </a:r>
            <a:r>
              <a:rPr lang="el-GR" dirty="0"/>
              <a:t> </a:t>
            </a:r>
            <a:r>
              <a:rPr lang="el-GR" dirty="0" err="1"/>
              <a:t>δικαίοις</a:t>
            </a:r>
            <a:r>
              <a:rPr lang="el-GR" dirty="0"/>
              <a:t>, </a:t>
            </a:r>
            <a:r>
              <a:rPr lang="el-GR" dirty="0" err="1" smtClean="0"/>
              <a:t>ἀλλὰ</a:t>
            </a:r>
            <a:r>
              <a:rPr lang="el-GR" dirty="0" smtClean="0"/>
              <a:t>  </a:t>
            </a:r>
            <a:r>
              <a:rPr lang="el-GR" dirty="0" err="1" smtClean="0"/>
              <a:t>πάντας</a:t>
            </a:r>
            <a:r>
              <a:rPr lang="el-GR" dirty="0" smtClean="0"/>
              <a:t> </a:t>
            </a:r>
            <a:r>
              <a:rPr lang="el-GR" dirty="0" err="1"/>
              <a:t>ἀνθρώπους</a:t>
            </a:r>
            <a:r>
              <a:rPr lang="el-GR" dirty="0"/>
              <a:t> </a:t>
            </a:r>
            <a:r>
              <a:rPr lang="el-GR" dirty="0" err="1"/>
              <a:t>ἡγώμεθα</a:t>
            </a:r>
            <a:r>
              <a:rPr lang="el-GR" dirty="0"/>
              <a:t> </a:t>
            </a:r>
            <a:r>
              <a:rPr lang="el-GR" dirty="0" err="1" smtClean="0"/>
              <a:t>δημότας</a:t>
            </a:r>
            <a:r>
              <a:rPr lang="el-GR" dirty="0" smtClean="0"/>
              <a:t> </a:t>
            </a:r>
            <a:r>
              <a:rPr lang="el-GR" dirty="0" err="1" smtClean="0"/>
              <a:t>καὶ</a:t>
            </a:r>
            <a:r>
              <a:rPr lang="el-GR" dirty="0" smtClean="0"/>
              <a:t> </a:t>
            </a:r>
            <a:r>
              <a:rPr lang="el-GR" dirty="0" err="1" smtClean="0"/>
              <a:t>πολίτας</a:t>
            </a:r>
            <a:r>
              <a:rPr lang="el-GR" dirty="0"/>
              <a:t>, </a:t>
            </a:r>
            <a:r>
              <a:rPr lang="el-GR" dirty="0" err="1"/>
              <a:t>εἷς</a:t>
            </a:r>
            <a:r>
              <a:rPr lang="el-GR" dirty="0"/>
              <a:t> </a:t>
            </a:r>
            <a:r>
              <a:rPr lang="el-GR" dirty="0" err="1"/>
              <a:t>δὲ</a:t>
            </a:r>
            <a:r>
              <a:rPr lang="el-GR" dirty="0"/>
              <a:t> βίος ᾖ </a:t>
            </a:r>
            <a:r>
              <a:rPr lang="el-GR" dirty="0" err="1"/>
              <a:t>καὶ</a:t>
            </a:r>
            <a:r>
              <a:rPr lang="el-GR" dirty="0"/>
              <a:t> κόσμος, </a:t>
            </a:r>
            <a:r>
              <a:rPr lang="el-GR" dirty="0" err="1" smtClean="0"/>
              <a:t>ὥσπερ</a:t>
            </a:r>
            <a:r>
              <a:rPr lang="el-GR" dirty="0" smtClean="0"/>
              <a:t> </a:t>
            </a:r>
            <a:r>
              <a:rPr lang="el-GR" dirty="0" err="1" smtClean="0"/>
              <a:t>ἀγέλης</a:t>
            </a:r>
            <a:r>
              <a:rPr lang="el-GR" dirty="0" smtClean="0"/>
              <a:t> </a:t>
            </a:r>
            <a:r>
              <a:rPr lang="el-GR" dirty="0" err="1"/>
              <a:t>συννόμου</a:t>
            </a:r>
            <a:r>
              <a:rPr lang="el-GR" dirty="0"/>
              <a:t> </a:t>
            </a:r>
            <a:r>
              <a:rPr lang="el-GR" dirty="0" err="1"/>
              <a:t>νόμῳ</a:t>
            </a:r>
            <a:r>
              <a:rPr lang="el-GR" dirty="0"/>
              <a:t> </a:t>
            </a:r>
            <a:r>
              <a:rPr lang="el-GR" dirty="0" err="1"/>
              <a:t>κοινῷ</a:t>
            </a:r>
            <a:r>
              <a:rPr lang="el-GR" dirty="0"/>
              <a:t> </a:t>
            </a:r>
            <a:r>
              <a:rPr lang="el-GR" dirty="0" err="1" smtClean="0"/>
              <a:t>συντρεφομένης</a:t>
            </a:r>
            <a:r>
              <a:rPr lang="el-GR" dirty="0" smtClean="0"/>
              <a:t>. </a:t>
            </a:r>
            <a:r>
              <a:rPr lang="el-GR" dirty="0" err="1" smtClean="0"/>
              <a:t>Τοῦτο</a:t>
            </a:r>
            <a:r>
              <a:rPr lang="el-GR" dirty="0" smtClean="0"/>
              <a:t> </a:t>
            </a:r>
            <a:r>
              <a:rPr lang="el-GR" dirty="0"/>
              <a:t>Ζήνων </a:t>
            </a:r>
            <a:r>
              <a:rPr lang="el-GR" dirty="0" err="1"/>
              <a:t>μὲν</a:t>
            </a:r>
            <a:r>
              <a:rPr lang="el-GR" dirty="0"/>
              <a:t> </a:t>
            </a:r>
            <a:r>
              <a:rPr lang="el-GR" dirty="0" err="1"/>
              <a:t>ἔγραψεν</a:t>
            </a:r>
            <a:r>
              <a:rPr lang="el-GR" dirty="0"/>
              <a:t> </a:t>
            </a:r>
            <a:r>
              <a:rPr lang="el-GR" dirty="0" err="1" smtClean="0"/>
              <a:t>ὥσπερ</a:t>
            </a:r>
            <a:r>
              <a:rPr lang="el-GR" dirty="0" smtClean="0"/>
              <a:t> </a:t>
            </a:r>
            <a:r>
              <a:rPr lang="el-GR" dirty="0" err="1" smtClean="0"/>
              <a:t>ὄναρ</a:t>
            </a:r>
            <a:r>
              <a:rPr lang="el-GR" dirty="0" smtClean="0"/>
              <a:t> </a:t>
            </a:r>
            <a:r>
              <a:rPr lang="el-GR" dirty="0"/>
              <a:t>ἢ </a:t>
            </a:r>
            <a:r>
              <a:rPr lang="el-GR" dirty="0" err="1"/>
              <a:t>εἴδωλον</a:t>
            </a:r>
            <a:r>
              <a:rPr lang="el-GR" dirty="0"/>
              <a:t> </a:t>
            </a:r>
            <a:r>
              <a:rPr lang="el-GR" dirty="0" err="1"/>
              <a:t>εὐνομίας</a:t>
            </a:r>
            <a:r>
              <a:rPr lang="el-GR" dirty="0"/>
              <a:t> φιλοσόφου </a:t>
            </a:r>
            <a:r>
              <a:rPr lang="el-GR" dirty="0" err="1" smtClean="0"/>
              <a:t>καὶ</a:t>
            </a:r>
            <a:r>
              <a:rPr lang="el-GR" dirty="0" smtClean="0"/>
              <a:t> πολιτείας </a:t>
            </a:r>
            <a:r>
              <a:rPr lang="el-GR" dirty="0" err="1"/>
              <a:t>ἀνατυπωσάμενος</a:t>
            </a:r>
            <a:r>
              <a:rPr lang="el-GR" dirty="0"/>
              <a:t>, </a:t>
            </a:r>
            <a:r>
              <a:rPr lang="el-GR" dirty="0" err="1" smtClean="0"/>
              <a:t>Ἀλέξανδρος</a:t>
            </a:r>
            <a:r>
              <a:rPr lang="el-GR" dirty="0" smtClean="0"/>
              <a:t> </a:t>
            </a:r>
            <a:r>
              <a:rPr lang="el-GR" dirty="0" err="1" smtClean="0"/>
              <a:t>δὲ</a:t>
            </a:r>
            <a:r>
              <a:rPr lang="el-GR" dirty="0" smtClean="0"/>
              <a:t> </a:t>
            </a:r>
            <a:r>
              <a:rPr lang="el-GR" dirty="0" err="1"/>
              <a:t>τῷ</a:t>
            </a:r>
            <a:r>
              <a:rPr lang="el-GR" dirty="0"/>
              <a:t> </a:t>
            </a:r>
            <a:r>
              <a:rPr lang="el-GR" dirty="0" err="1"/>
              <a:t>λόγῳ</a:t>
            </a:r>
            <a:r>
              <a:rPr lang="el-GR" dirty="0"/>
              <a:t> </a:t>
            </a:r>
            <a:r>
              <a:rPr lang="el-GR" dirty="0" err="1"/>
              <a:t>τὸ</a:t>
            </a:r>
            <a:r>
              <a:rPr lang="el-GR" dirty="0"/>
              <a:t> </a:t>
            </a:r>
            <a:r>
              <a:rPr lang="el-GR" dirty="0" err="1"/>
              <a:t>ἔργον</a:t>
            </a:r>
            <a:r>
              <a:rPr lang="el-GR" dirty="0"/>
              <a:t> </a:t>
            </a:r>
            <a:r>
              <a:rPr lang="el-GR" dirty="0" err="1"/>
              <a:t>παρέσχεν</a:t>
            </a:r>
            <a:r>
              <a:rPr lang="el-GR" dirty="0"/>
              <a:t>. </a:t>
            </a:r>
            <a:r>
              <a:rPr lang="el-GR" dirty="0" err="1"/>
              <a:t>Οὐ</a:t>
            </a:r>
            <a:r>
              <a:rPr lang="el-GR" dirty="0"/>
              <a:t> γάρ, </a:t>
            </a:r>
            <a:r>
              <a:rPr lang="el-GR" dirty="0" err="1" smtClean="0"/>
              <a:t>ὡς</a:t>
            </a:r>
            <a:r>
              <a:rPr lang="el-GR" dirty="0" smtClean="0"/>
              <a:t> </a:t>
            </a:r>
            <a:r>
              <a:rPr lang="el-GR" dirty="0" err="1" smtClean="0"/>
              <a:t>Ἀριστοτέλης</a:t>
            </a:r>
            <a:r>
              <a:rPr lang="el-GR" dirty="0" smtClean="0"/>
              <a:t> </a:t>
            </a:r>
            <a:r>
              <a:rPr lang="el-GR" dirty="0" err="1"/>
              <a:t>συνεβούλευεν</a:t>
            </a:r>
            <a:r>
              <a:rPr lang="el-GR" dirty="0"/>
              <a:t> </a:t>
            </a:r>
            <a:r>
              <a:rPr lang="el-GR" dirty="0" err="1"/>
              <a:t>αὐτῷ</a:t>
            </a:r>
            <a:r>
              <a:rPr lang="el-GR" dirty="0"/>
              <a:t>, </a:t>
            </a:r>
            <a:r>
              <a:rPr lang="el-GR" dirty="0" err="1"/>
              <a:t>τοῖς</a:t>
            </a:r>
            <a:r>
              <a:rPr lang="el-GR" dirty="0"/>
              <a:t> </a:t>
            </a:r>
            <a:r>
              <a:rPr lang="el-GR" dirty="0" err="1" smtClean="0"/>
              <a:t>μὲν</a:t>
            </a:r>
            <a:r>
              <a:rPr lang="el-GR" dirty="0" smtClean="0"/>
              <a:t> </a:t>
            </a:r>
            <a:r>
              <a:rPr lang="el-GR" dirty="0" err="1" smtClean="0"/>
              <a:t>Ἕλλησιν</a:t>
            </a:r>
            <a:r>
              <a:rPr lang="el-GR" dirty="0" smtClean="0"/>
              <a:t> </a:t>
            </a:r>
            <a:r>
              <a:rPr lang="el-GR" dirty="0" err="1"/>
              <a:t>ἡγεμονικῶς</a:t>
            </a:r>
            <a:r>
              <a:rPr lang="el-GR" dirty="0"/>
              <a:t> </a:t>
            </a:r>
            <a:r>
              <a:rPr lang="el-GR" dirty="0" err="1"/>
              <a:t>τοῖς</a:t>
            </a:r>
            <a:r>
              <a:rPr lang="el-GR" dirty="0"/>
              <a:t> </a:t>
            </a:r>
            <a:r>
              <a:rPr lang="el-GR" dirty="0" err="1"/>
              <a:t>δὲ</a:t>
            </a:r>
            <a:r>
              <a:rPr lang="el-GR" dirty="0"/>
              <a:t> </a:t>
            </a:r>
            <a:r>
              <a:rPr lang="el-GR" dirty="0" err="1" smtClean="0"/>
              <a:t>βαρβάροις</a:t>
            </a:r>
            <a:r>
              <a:rPr lang="el-GR" dirty="0" smtClean="0"/>
              <a:t> </a:t>
            </a:r>
            <a:r>
              <a:rPr lang="el-GR" dirty="0" err="1" smtClean="0"/>
              <a:t>δεσποτικῶς</a:t>
            </a:r>
            <a:r>
              <a:rPr lang="el-GR" dirty="0" smtClean="0"/>
              <a:t> </a:t>
            </a:r>
            <a:r>
              <a:rPr lang="el-GR" dirty="0" err="1" smtClean="0"/>
              <a:t>χρώμενος</a:t>
            </a:r>
            <a:r>
              <a:rPr lang="el-GR" dirty="0"/>
              <a:t>, </a:t>
            </a:r>
            <a:r>
              <a:rPr lang="el-GR" dirty="0" err="1"/>
              <a:t>καὶ</a:t>
            </a:r>
            <a:r>
              <a:rPr lang="el-GR" dirty="0"/>
              <a:t> </a:t>
            </a:r>
            <a:r>
              <a:rPr lang="el-GR" dirty="0" err="1"/>
              <a:t>τῶν</a:t>
            </a:r>
            <a:r>
              <a:rPr lang="el-GR" dirty="0"/>
              <a:t> </a:t>
            </a:r>
            <a:r>
              <a:rPr lang="el-GR" dirty="0" err="1"/>
              <a:t>μὲν</a:t>
            </a:r>
            <a:r>
              <a:rPr lang="el-GR" dirty="0"/>
              <a:t> </a:t>
            </a:r>
            <a:r>
              <a:rPr lang="el-GR" dirty="0" err="1"/>
              <a:t>ὡς</a:t>
            </a:r>
            <a:r>
              <a:rPr lang="el-GR" dirty="0"/>
              <a:t> </a:t>
            </a:r>
            <a:r>
              <a:rPr lang="el-GR" dirty="0" smtClean="0"/>
              <a:t>φίλων </a:t>
            </a:r>
            <a:r>
              <a:rPr lang="el-GR" dirty="0" err="1" smtClean="0"/>
              <a:t>καὶ</a:t>
            </a:r>
            <a:r>
              <a:rPr lang="el-GR" dirty="0" smtClean="0"/>
              <a:t> </a:t>
            </a:r>
            <a:r>
              <a:rPr lang="el-GR" dirty="0" err="1"/>
              <a:t>οἰκείων</a:t>
            </a:r>
            <a:r>
              <a:rPr lang="el-GR" dirty="0"/>
              <a:t> </a:t>
            </a:r>
            <a:r>
              <a:rPr lang="el-GR" dirty="0" err="1"/>
              <a:t>ἐπιμελόμενος</a:t>
            </a:r>
            <a:r>
              <a:rPr lang="el-GR" dirty="0"/>
              <a:t> </a:t>
            </a:r>
            <a:r>
              <a:rPr lang="el-GR" dirty="0" err="1"/>
              <a:t>τοῖς</a:t>
            </a:r>
            <a:r>
              <a:rPr lang="el-GR" dirty="0"/>
              <a:t> δ’ </a:t>
            </a:r>
            <a:r>
              <a:rPr lang="el-GR" dirty="0" err="1" smtClean="0"/>
              <a:t>ὡς</a:t>
            </a:r>
            <a:r>
              <a:rPr lang="el-GR" dirty="0" smtClean="0"/>
              <a:t> </a:t>
            </a:r>
            <a:r>
              <a:rPr lang="el-GR" dirty="0" err="1" smtClean="0"/>
              <a:t>ζῴοις</a:t>
            </a:r>
            <a:r>
              <a:rPr lang="el-GR" dirty="0" smtClean="0"/>
              <a:t> </a:t>
            </a:r>
            <a:r>
              <a:rPr lang="el-GR" dirty="0"/>
              <a:t>ἢ </a:t>
            </a:r>
            <a:r>
              <a:rPr lang="el-GR" dirty="0" err="1"/>
              <a:t>φυτοῖς</a:t>
            </a:r>
            <a:r>
              <a:rPr lang="el-GR" dirty="0"/>
              <a:t> προσφερόμενος, </a:t>
            </a:r>
            <a:r>
              <a:rPr lang="el-GR" dirty="0" smtClean="0"/>
              <a:t>πολέμων </a:t>
            </a:r>
            <a:r>
              <a:rPr lang="el-GR" dirty="0" err="1" smtClean="0"/>
              <a:t>πολλῶν</a:t>
            </a:r>
            <a:r>
              <a:rPr lang="el-GR" dirty="0" smtClean="0"/>
              <a:t> </a:t>
            </a:r>
            <a:r>
              <a:rPr lang="el-GR" dirty="0" err="1"/>
              <a:t>καὶ</a:t>
            </a:r>
            <a:r>
              <a:rPr lang="el-GR" dirty="0"/>
              <a:t> </a:t>
            </a:r>
            <a:r>
              <a:rPr lang="el-GR" dirty="0" err="1"/>
              <a:t>φυγῶν</a:t>
            </a:r>
            <a:r>
              <a:rPr lang="el-GR" dirty="0"/>
              <a:t> </a:t>
            </a:r>
            <a:r>
              <a:rPr lang="el-GR" dirty="0" err="1"/>
              <a:t>ἐνέπλησε</a:t>
            </a:r>
            <a:r>
              <a:rPr lang="el-GR" dirty="0"/>
              <a:t> </a:t>
            </a:r>
            <a:r>
              <a:rPr lang="el-GR" dirty="0" err="1"/>
              <a:t>καὶ</a:t>
            </a:r>
            <a:r>
              <a:rPr lang="el-GR" dirty="0"/>
              <a:t> </a:t>
            </a:r>
            <a:r>
              <a:rPr lang="el-GR" dirty="0" smtClean="0"/>
              <a:t>στάσεων </a:t>
            </a:r>
            <a:r>
              <a:rPr lang="el-GR" dirty="0" err="1" smtClean="0"/>
              <a:t>ὑπούλων</a:t>
            </a:r>
            <a:r>
              <a:rPr lang="el-GR" dirty="0" smtClean="0"/>
              <a:t> </a:t>
            </a:r>
            <a:r>
              <a:rPr lang="el-GR" dirty="0" err="1"/>
              <a:t>τὴν</a:t>
            </a:r>
            <a:r>
              <a:rPr lang="el-GR" dirty="0"/>
              <a:t> </a:t>
            </a:r>
            <a:r>
              <a:rPr lang="el-GR" dirty="0" err="1"/>
              <a:t>ἡγεμονίαν</a:t>
            </a:r>
            <a:r>
              <a:rPr lang="el-GR" dirty="0"/>
              <a:t>, </a:t>
            </a:r>
            <a:r>
              <a:rPr lang="el-GR" dirty="0" err="1"/>
              <a:t>ἀλλὰ</a:t>
            </a:r>
            <a:r>
              <a:rPr lang="el-GR" dirty="0"/>
              <a:t> </a:t>
            </a:r>
            <a:r>
              <a:rPr lang="el-GR" dirty="0" err="1" smtClean="0"/>
              <a:t>κοινὸς</a:t>
            </a:r>
            <a:r>
              <a:rPr lang="el-GR" dirty="0" smtClean="0"/>
              <a:t> </a:t>
            </a:r>
            <a:r>
              <a:rPr lang="el-GR" dirty="0" err="1" smtClean="0"/>
              <a:t>ἥκειν</a:t>
            </a:r>
            <a:r>
              <a:rPr lang="el-GR" dirty="0" smtClean="0"/>
              <a:t> </a:t>
            </a:r>
            <a:r>
              <a:rPr lang="el-GR" dirty="0"/>
              <a:t>θεόθεν </a:t>
            </a:r>
            <a:r>
              <a:rPr lang="el-GR" dirty="0" err="1"/>
              <a:t>ἁρμοστὴς</a:t>
            </a:r>
            <a:r>
              <a:rPr lang="el-GR" dirty="0"/>
              <a:t> </a:t>
            </a:r>
            <a:r>
              <a:rPr lang="el-GR" dirty="0" err="1"/>
              <a:t>καὶ</a:t>
            </a:r>
            <a:r>
              <a:rPr lang="el-GR" dirty="0"/>
              <a:t> </a:t>
            </a:r>
            <a:r>
              <a:rPr lang="el-GR" dirty="0" err="1" smtClean="0"/>
              <a:t>διαλλακτὴς</a:t>
            </a:r>
            <a:r>
              <a:rPr lang="el-GR" dirty="0" smtClean="0"/>
              <a:t> </a:t>
            </a:r>
            <a:r>
              <a:rPr lang="el-GR" dirty="0" err="1" smtClean="0"/>
              <a:t>τῶν</a:t>
            </a:r>
            <a:r>
              <a:rPr lang="el-GR" dirty="0" smtClean="0"/>
              <a:t> </a:t>
            </a:r>
            <a:r>
              <a:rPr lang="el-GR" dirty="0" err="1"/>
              <a:t>ὅλων</a:t>
            </a:r>
            <a:r>
              <a:rPr lang="el-GR" dirty="0"/>
              <a:t> </a:t>
            </a:r>
            <a:r>
              <a:rPr lang="el-GR" dirty="0" err="1"/>
              <a:t>νομίζων</a:t>
            </a:r>
            <a:r>
              <a:rPr lang="el-GR" dirty="0"/>
              <a:t>, </a:t>
            </a:r>
            <a:r>
              <a:rPr lang="el-GR" dirty="0" err="1"/>
              <a:t>οὓς</a:t>
            </a:r>
            <a:r>
              <a:rPr lang="el-GR" dirty="0"/>
              <a:t> </a:t>
            </a:r>
            <a:r>
              <a:rPr lang="el-GR" dirty="0" err="1"/>
              <a:t>τῷ</a:t>
            </a:r>
            <a:r>
              <a:rPr lang="el-GR" dirty="0"/>
              <a:t> </a:t>
            </a:r>
            <a:r>
              <a:rPr lang="el-GR" dirty="0" err="1"/>
              <a:t>λόγῳ</a:t>
            </a:r>
            <a:r>
              <a:rPr lang="el-GR" dirty="0"/>
              <a:t> </a:t>
            </a:r>
            <a:r>
              <a:rPr lang="el-GR" dirty="0" err="1"/>
              <a:t>μὴ</a:t>
            </a:r>
            <a:r>
              <a:rPr lang="el-GR" dirty="0"/>
              <a:t> </a:t>
            </a:r>
            <a:r>
              <a:rPr lang="el-GR" dirty="0" err="1" smtClean="0"/>
              <a:t>συνῆγε</a:t>
            </a:r>
            <a:r>
              <a:rPr lang="el-GR" dirty="0" smtClean="0"/>
              <a:t> </a:t>
            </a:r>
            <a:r>
              <a:rPr lang="el-GR" dirty="0" err="1" smtClean="0"/>
              <a:t>τοῖς</a:t>
            </a:r>
            <a:r>
              <a:rPr lang="el-GR" dirty="0" smtClean="0"/>
              <a:t> </a:t>
            </a:r>
            <a:r>
              <a:rPr lang="el-GR" dirty="0" err="1"/>
              <a:t>ὅπλοις</a:t>
            </a:r>
            <a:r>
              <a:rPr lang="el-GR" dirty="0"/>
              <a:t> </a:t>
            </a:r>
            <a:r>
              <a:rPr lang="el-GR" dirty="0" err="1"/>
              <a:t>βιαζόμενος</a:t>
            </a:r>
            <a:r>
              <a:rPr lang="el-GR" dirty="0"/>
              <a:t> </a:t>
            </a:r>
            <a:r>
              <a:rPr lang="el-GR" dirty="0" err="1"/>
              <a:t>καὶ</a:t>
            </a:r>
            <a:r>
              <a:rPr lang="el-GR" dirty="0"/>
              <a:t> </a:t>
            </a:r>
            <a:r>
              <a:rPr lang="el-GR" dirty="0" err="1"/>
              <a:t>εἰς</a:t>
            </a:r>
            <a:r>
              <a:rPr lang="el-GR" dirty="0"/>
              <a:t> </a:t>
            </a:r>
            <a:r>
              <a:rPr lang="el-GR" dirty="0" err="1"/>
              <a:t>ταὐτὸ</a:t>
            </a:r>
            <a:r>
              <a:rPr lang="el-GR" dirty="0"/>
              <a:t> </a:t>
            </a:r>
            <a:r>
              <a:rPr lang="el-GR" dirty="0" err="1" smtClean="0"/>
              <a:t>συνενεγκὼν</a:t>
            </a:r>
            <a:r>
              <a:rPr lang="el-GR" dirty="0" smtClean="0"/>
              <a:t> </a:t>
            </a:r>
            <a:r>
              <a:rPr lang="el-GR" dirty="0" err="1" smtClean="0"/>
              <a:t>τὰ</a:t>
            </a:r>
            <a:r>
              <a:rPr lang="el-GR" dirty="0" smtClean="0"/>
              <a:t> </a:t>
            </a:r>
            <a:r>
              <a:rPr lang="el-GR" dirty="0"/>
              <a:t>πανταχόθεν, </a:t>
            </a:r>
            <a:r>
              <a:rPr lang="el-GR" dirty="0" err="1"/>
              <a:t>ὥσπερ</a:t>
            </a:r>
            <a:r>
              <a:rPr lang="el-GR" dirty="0"/>
              <a:t> </a:t>
            </a:r>
            <a:r>
              <a:rPr lang="el-GR" dirty="0" err="1"/>
              <a:t>ἐν</a:t>
            </a:r>
            <a:r>
              <a:rPr lang="el-GR" dirty="0"/>
              <a:t> </a:t>
            </a:r>
            <a:r>
              <a:rPr lang="el-GR" dirty="0" err="1" smtClean="0"/>
              <a:t>κρατῆρι</a:t>
            </a:r>
            <a:r>
              <a:rPr lang="el-GR" dirty="0" smtClean="0"/>
              <a:t> </a:t>
            </a:r>
            <a:r>
              <a:rPr lang="el-GR" dirty="0" err="1" smtClean="0"/>
              <a:t>φιλοτησίῳ</a:t>
            </a:r>
            <a:r>
              <a:rPr lang="el-GR" dirty="0" smtClean="0"/>
              <a:t> </a:t>
            </a:r>
            <a:r>
              <a:rPr lang="el-GR" dirty="0" err="1"/>
              <a:t>μίξας</a:t>
            </a:r>
            <a:r>
              <a:rPr lang="el-GR" dirty="0"/>
              <a:t> </a:t>
            </a:r>
            <a:r>
              <a:rPr lang="el-GR" dirty="0" err="1"/>
              <a:t>τοὺς</a:t>
            </a:r>
            <a:r>
              <a:rPr lang="el-GR" dirty="0"/>
              <a:t> βίους </a:t>
            </a:r>
            <a:r>
              <a:rPr lang="el-GR" dirty="0" err="1"/>
              <a:t>καὶ</a:t>
            </a:r>
            <a:r>
              <a:rPr lang="el-GR" dirty="0"/>
              <a:t> </a:t>
            </a:r>
            <a:r>
              <a:rPr lang="el-GR" dirty="0" err="1"/>
              <a:t>τὰ</a:t>
            </a:r>
            <a:r>
              <a:rPr lang="el-GR" dirty="0"/>
              <a:t> </a:t>
            </a:r>
            <a:r>
              <a:rPr lang="el-GR" dirty="0" err="1" smtClean="0"/>
              <a:t>ἤθη</a:t>
            </a:r>
            <a:r>
              <a:rPr lang="el-GR" dirty="0" smtClean="0"/>
              <a:t> </a:t>
            </a:r>
            <a:r>
              <a:rPr lang="el-GR" dirty="0" err="1"/>
              <a:t>καὶ</a:t>
            </a:r>
            <a:r>
              <a:rPr lang="el-GR" dirty="0"/>
              <a:t> </a:t>
            </a:r>
            <a:r>
              <a:rPr lang="el-GR" dirty="0" err="1"/>
              <a:t>τοὺς</a:t>
            </a:r>
            <a:r>
              <a:rPr lang="el-GR" dirty="0"/>
              <a:t> γάμους </a:t>
            </a:r>
            <a:r>
              <a:rPr lang="el-GR" dirty="0" err="1"/>
              <a:t>καὶ</a:t>
            </a:r>
            <a:r>
              <a:rPr lang="el-GR" dirty="0"/>
              <a:t> </a:t>
            </a:r>
            <a:r>
              <a:rPr lang="el-GR" dirty="0" err="1"/>
              <a:t>τὰς</a:t>
            </a:r>
            <a:r>
              <a:rPr lang="el-GR" dirty="0"/>
              <a:t> </a:t>
            </a:r>
            <a:r>
              <a:rPr lang="el-GR" dirty="0" err="1"/>
              <a:t>διαίτας</a:t>
            </a:r>
            <a:r>
              <a:rPr lang="el-GR" dirty="0"/>
              <a:t>, πατρίδα </a:t>
            </a:r>
            <a:r>
              <a:rPr lang="el-GR" dirty="0" err="1" smtClean="0"/>
              <a:t>μὲν</a:t>
            </a:r>
            <a:r>
              <a:rPr lang="el-GR" dirty="0"/>
              <a:t> </a:t>
            </a:r>
            <a:r>
              <a:rPr lang="el-GR" dirty="0" err="1" smtClean="0"/>
              <a:t>τὴν</a:t>
            </a:r>
            <a:r>
              <a:rPr lang="el-GR" dirty="0" smtClean="0"/>
              <a:t> </a:t>
            </a:r>
            <a:r>
              <a:rPr lang="el-GR" dirty="0" err="1"/>
              <a:t>οἰκουμένην</a:t>
            </a:r>
            <a:r>
              <a:rPr lang="el-GR" dirty="0"/>
              <a:t> </a:t>
            </a:r>
            <a:r>
              <a:rPr lang="el-GR" dirty="0" err="1"/>
              <a:t>προσέταξεν</a:t>
            </a:r>
            <a:r>
              <a:rPr lang="el-GR" dirty="0"/>
              <a:t> </a:t>
            </a:r>
            <a:r>
              <a:rPr lang="el-GR" dirty="0" err="1"/>
              <a:t>ἡγεῖσθαι</a:t>
            </a:r>
            <a:r>
              <a:rPr lang="el-GR" dirty="0"/>
              <a:t> </a:t>
            </a:r>
            <a:r>
              <a:rPr lang="el-GR" dirty="0" err="1" smtClean="0"/>
              <a:t>πάντας</a:t>
            </a:r>
            <a:r>
              <a:rPr lang="el-GR" dirty="0" smtClean="0"/>
              <a:t>, </a:t>
            </a:r>
            <a:r>
              <a:rPr lang="el-GR" dirty="0" err="1" smtClean="0"/>
              <a:t>ἀκρόπολιν</a:t>
            </a:r>
            <a:r>
              <a:rPr lang="el-GR" dirty="0" smtClean="0"/>
              <a:t> </a:t>
            </a:r>
            <a:r>
              <a:rPr lang="el-GR" dirty="0" err="1"/>
              <a:t>δὲ</a:t>
            </a:r>
            <a:r>
              <a:rPr lang="el-GR" dirty="0"/>
              <a:t> </a:t>
            </a:r>
            <a:r>
              <a:rPr lang="el-GR" dirty="0" err="1"/>
              <a:t>καὶ</a:t>
            </a:r>
            <a:r>
              <a:rPr lang="el-GR" dirty="0"/>
              <a:t> </a:t>
            </a:r>
            <a:r>
              <a:rPr lang="el-GR" dirty="0" err="1"/>
              <a:t>φρουρὰν</a:t>
            </a:r>
            <a:r>
              <a:rPr lang="el-GR" dirty="0"/>
              <a:t> </a:t>
            </a:r>
            <a:r>
              <a:rPr lang="el-GR" dirty="0" err="1"/>
              <a:t>τὸ</a:t>
            </a:r>
            <a:r>
              <a:rPr lang="el-GR" dirty="0"/>
              <a:t> </a:t>
            </a:r>
            <a:r>
              <a:rPr lang="el-GR" dirty="0" err="1" smtClean="0"/>
              <a:t>στρατόπεδον</a:t>
            </a:r>
            <a:r>
              <a:rPr lang="el-GR" dirty="0" smtClean="0"/>
              <a:t>, </a:t>
            </a:r>
            <a:r>
              <a:rPr lang="el-GR" dirty="0" err="1" smtClean="0"/>
              <a:t>συγγενεῖς</a:t>
            </a:r>
            <a:r>
              <a:rPr lang="el-GR" dirty="0" smtClean="0"/>
              <a:t> </a:t>
            </a:r>
            <a:r>
              <a:rPr lang="el-GR" dirty="0" err="1"/>
              <a:t>δὲ</a:t>
            </a:r>
            <a:r>
              <a:rPr lang="el-GR" dirty="0"/>
              <a:t> </a:t>
            </a:r>
            <a:r>
              <a:rPr lang="el-GR" dirty="0" err="1"/>
              <a:t>τοὺς</a:t>
            </a:r>
            <a:r>
              <a:rPr lang="el-GR" dirty="0"/>
              <a:t> </a:t>
            </a:r>
            <a:r>
              <a:rPr lang="el-GR" dirty="0" err="1"/>
              <a:t>ἀγαθούς</a:t>
            </a:r>
            <a:r>
              <a:rPr lang="el-GR" dirty="0"/>
              <a:t>, </a:t>
            </a:r>
            <a:r>
              <a:rPr lang="el-GR" dirty="0" err="1" smtClean="0"/>
              <a:t>ἀλλοφύλους</a:t>
            </a:r>
            <a:r>
              <a:rPr lang="el-GR" dirty="0"/>
              <a:t> </a:t>
            </a:r>
            <a:r>
              <a:rPr lang="el-GR" dirty="0" err="1" smtClean="0"/>
              <a:t>δὲ</a:t>
            </a:r>
            <a:r>
              <a:rPr lang="el-GR" dirty="0"/>
              <a:t> </a:t>
            </a:r>
            <a:r>
              <a:rPr lang="el-GR" dirty="0" err="1" smtClean="0"/>
              <a:t>τοὺς</a:t>
            </a:r>
            <a:r>
              <a:rPr lang="el-GR" dirty="0" smtClean="0"/>
              <a:t> </a:t>
            </a:r>
            <a:r>
              <a:rPr lang="el-GR" dirty="0"/>
              <a:t>πονηρούς・ </a:t>
            </a:r>
            <a:r>
              <a:rPr lang="el-GR" dirty="0" err="1"/>
              <a:t>τὸ</a:t>
            </a:r>
            <a:r>
              <a:rPr lang="el-GR" dirty="0"/>
              <a:t> δ’ </a:t>
            </a:r>
            <a:r>
              <a:rPr lang="el-GR" dirty="0" err="1"/>
              <a:t>Ἑλληνικὸν</a:t>
            </a:r>
            <a:r>
              <a:rPr lang="el-GR" dirty="0"/>
              <a:t> </a:t>
            </a:r>
            <a:r>
              <a:rPr lang="el-GR" dirty="0" err="1"/>
              <a:t>καὶ</a:t>
            </a:r>
            <a:r>
              <a:rPr lang="el-GR" dirty="0"/>
              <a:t> </a:t>
            </a:r>
            <a:r>
              <a:rPr lang="el-GR" dirty="0" err="1" smtClean="0"/>
              <a:t>βαρβαρικὸν</a:t>
            </a:r>
            <a:r>
              <a:rPr lang="el-GR" dirty="0"/>
              <a:t> </a:t>
            </a:r>
            <a:r>
              <a:rPr lang="el-GR" dirty="0" err="1" smtClean="0"/>
              <a:t>μὴ</a:t>
            </a:r>
            <a:r>
              <a:rPr lang="el-GR" dirty="0" smtClean="0"/>
              <a:t> </a:t>
            </a:r>
            <a:r>
              <a:rPr lang="el-GR" dirty="0" err="1"/>
              <a:t>χλαμύδι</a:t>
            </a:r>
            <a:r>
              <a:rPr lang="el-GR" dirty="0"/>
              <a:t> </a:t>
            </a:r>
            <a:r>
              <a:rPr lang="el-GR" dirty="0" err="1"/>
              <a:t>μηδὲ</a:t>
            </a:r>
            <a:r>
              <a:rPr lang="el-GR" dirty="0"/>
              <a:t> </a:t>
            </a:r>
            <a:r>
              <a:rPr lang="el-GR" dirty="0" err="1"/>
              <a:t>πέλτῃ</a:t>
            </a:r>
            <a:r>
              <a:rPr lang="el-GR" dirty="0"/>
              <a:t> </a:t>
            </a:r>
            <a:r>
              <a:rPr lang="el-GR" dirty="0" err="1"/>
              <a:t>μηδ</a:t>
            </a:r>
            <a:r>
              <a:rPr lang="el-GR" dirty="0"/>
              <a:t>’ </a:t>
            </a:r>
            <a:r>
              <a:rPr lang="el-GR" dirty="0" err="1" smtClean="0"/>
              <a:t>ἀκινάκῃ</a:t>
            </a:r>
            <a:r>
              <a:rPr lang="el-GR" dirty="0"/>
              <a:t> </a:t>
            </a:r>
            <a:r>
              <a:rPr lang="el-GR" dirty="0" err="1" smtClean="0"/>
              <a:t>μηδὲ</a:t>
            </a:r>
            <a:r>
              <a:rPr lang="el-GR" dirty="0" smtClean="0"/>
              <a:t> </a:t>
            </a:r>
            <a:r>
              <a:rPr lang="el-GR" dirty="0" err="1"/>
              <a:t>κάνδυι</a:t>
            </a:r>
            <a:r>
              <a:rPr lang="el-GR" dirty="0"/>
              <a:t> </a:t>
            </a:r>
            <a:r>
              <a:rPr lang="el-GR" dirty="0" err="1"/>
              <a:t>διορίζειν</a:t>
            </a:r>
            <a:r>
              <a:rPr lang="el-GR" dirty="0"/>
              <a:t>, </a:t>
            </a:r>
            <a:r>
              <a:rPr lang="el-GR" dirty="0" err="1"/>
              <a:t>ἀλλὰ</a:t>
            </a:r>
            <a:r>
              <a:rPr lang="el-GR" dirty="0"/>
              <a:t> </a:t>
            </a:r>
            <a:r>
              <a:rPr lang="el-GR" dirty="0" err="1"/>
              <a:t>τὸ</a:t>
            </a:r>
            <a:r>
              <a:rPr lang="el-GR" dirty="0"/>
              <a:t> </a:t>
            </a:r>
            <a:r>
              <a:rPr lang="el-GR" dirty="0" err="1"/>
              <a:t>μὲν</a:t>
            </a:r>
            <a:r>
              <a:rPr lang="el-GR" dirty="0"/>
              <a:t> </a:t>
            </a:r>
            <a:r>
              <a:rPr lang="el-GR" dirty="0" err="1" smtClean="0"/>
              <a:t>Ἑλληνικὸν</a:t>
            </a:r>
            <a:r>
              <a:rPr lang="el-GR" dirty="0"/>
              <a:t> </a:t>
            </a:r>
            <a:r>
              <a:rPr lang="el-GR" dirty="0" err="1" smtClean="0"/>
              <a:t>ἀρετῇ</a:t>
            </a:r>
            <a:r>
              <a:rPr lang="el-GR" dirty="0" smtClean="0"/>
              <a:t> </a:t>
            </a:r>
            <a:r>
              <a:rPr lang="el-GR" dirty="0" err="1"/>
              <a:t>τὸ</a:t>
            </a:r>
            <a:r>
              <a:rPr lang="el-GR" dirty="0"/>
              <a:t> </a:t>
            </a:r>
            <a:r>
              <a:rPr lang="el-GR" dirty="0" err="1"/>
              <a:t>δὲ</a:t>
            </a:r>
            <a:r>
              <a:rPr lang="el-GR" dirty="0"/>
              <a:t> </a:t>
            </a:r>
            <a:r>
              <a:rPr lang="el-GR" dirty="0" err="1"/>
              <a:t>βαρβαρικὸν</a:t>
            </a:r>
            <a:r>
              <a:rPr lang="el-GR" dirty="0"/>
              <a:t> </a:t>
            </a:r>
            <a:r>
              <a:rPr lang="el-GR" dirty="0" err="1"/>
              <a:t>κακίᾳ</a:t>
            </a:r>
            <a:r>
              <a:rPr lang="el-GR" dirty="0"/>
              <a:t> </a:t>
            </a:r>
            <a:r>
              <a:rPr lang="el-GR" dirty="0" err="1" smtClean="0"/>
              <a:t>τεκμαίρεσθαι</a:t>
            </a:r>
            <a:r>
              <a:rPr lang="el-GR" dirty="0" smtClean="0"/>
              <a:t>, </a:t>
            </a:r>
            <a:r>
              <a:rPr lang="el-GR" dirty="0" err="1" smtClean="0"/>
              <a:t>κοινὰς</a:t>
            </a:r>
            <a:r>
              <a:rPr lang="el-GR" dirty="0" smtClean="0"/>
              <a:t> </a:t>
            </a:r>
            <a:r>
              <a:rPr lang="el-GR" dirty="0"/>
              <a:t>δ’ </a:t>
            </a:r>
            <a:r>
              <a:rPr lang="el-GR" dirty="0" err="1"/>
              <a:t>ἐσθῆτας</a:t>
            </a:r>
            <a:r>
              <a:rPr lang="el-GR" dirty="0"/>
              <a:t> </a:t>
            </a:r>
            <a:r>
              <a:rPr lang="el-GR" dirty="0" err="1"/>
              <a:t>ἡγεῖσθαι</a:t>
            </a:r>
            <a:r>
              <a:rPr lang="el-GR" dirty="0"/>
              <a:t> </a:t>
            </a:r>
            <a:r>
              <a:rPr lang="el-GR" dirty="0" err="1"/>
              <a:t>καὶ</a:t>
            </a:r>
            <a:r>
              <a:rPr lang="el-GR" dirty="0"/>
              <a:t> </a:t>
            </a:r>
            <a:r>
              <a:rPr lang="el-GR" dirty="0" err="1" smtClean="0"/>
              <a:t>τραπέζας</a:t>
            </a:r>
            <a:r>
              <a:rPr lang="el-GR" dirty="0"/>
              <a:t> </a:t>
            </a:r>
            <a:r>
              <a:rPr lang="el-GR" dirty="0" err="1" smtClean="0"/>
              <a:t>καὶ</a:t>
            </a:r>
            <a:r>
              <a:rPr lang="el-GR" dirty="0" smtClean="0"/>
              <a:t> </a:t>
            </a:r>
            <a:r>
              <a:rPr lang="el-GR" dirty="0"/>
              <a:t>γάμους </a:t>
            </a:r>
            <a:r>
              <a:rPr lang="el-GR" dirty="0" err="1"/>
              <a:t>καὶ</a:t>
            </a:r>
            <a:r>
              <a:rPr lang="el-GR" dirty="0"/>
              <a:t> </a:t>
            </a:r>
            <a:r>
              <a:rPr lang="el-GR" dirty="0" err="1"/>
              <a:t>διαίτας</a:t>
            </a:r>
            <a:r>
              <a:rPr lang="el-GR" dirty="0"/>
              <a:t>, </a:t>
            </a:r>
            <a:r>
              <a:rPr lang="el-GR" dirty="0" err="1"/>
              <a:t>δι</a:t>
            </a:r>
            <a:r>
              <a:rPr lang="el-GR" dirty="0"/>
              <a:t>’ </a:t>
            </a:r>
            <a:r>
              <a:rPr lang="el-GR" dirty="0" err="1"/>
              <a:t>αἵματος</a:t>
            </a:r>
            <a:r>
              <a:rPr lang="el-GR" dirty="0"/>
              <a:t> </a:t>
            </a:r>
            <a:r>
              <a:rPr lang="el-GR" dirty="0" err="1" smtClean="0"/>
              <a:t>καὶ</a:t>
            </a:r>
            <a:r>
              <a:rPr lang="el-GR"/>
              <a:t> </a:t>
            </a:r>
            <a:r>
              <a:rPr lang="el-GR" smtClean="0"/>
              <a:t>τέκνων</a:t>
            </a:r>
            <a:r>
              <a:rPr lang="el-GR" dirty="0"/>
              <a:t> </a:t>
            </a:r>
            <a:r>
              <a:rPr lang="el-GR" smtClean="0"/>
              <a:t>ἀνακεραννυμένους</a:t>
            </a:r>
            <a:r>
              <a:rPr lang="el-GR" dirty="0"/>
              <a:t>.</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122973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601136"/>
          </a:xfrm>
        </p:spPr>
        <p:txBody>
          <a:bodyPr>
            <a:normAutofit fontScale="90000"/>
          </a:bodyPr>
          <a:lstStyle/>
          <a:p>
            <a:r>
              <a:rPr lang="el-GR" dirty="0" smtClean="0"/>
              <a:t>ΜΕΤΑΦΡΑΣΗ </a:t>
            </a:r>
            <a:endParaRPr lang="el-GR" dirty="0"/>
          </a:p>
        </p:txBody>
      </p:sp>
      <p:sp>
        <p:nvSpPr>
          <p:cNvPr id="3" name="Θέση περιεχομένου 2"/>
          <p:cNvSpPr>
            <a:spLocks noGrp="1"/>
          </p:cNvSpPr>
          <p:nvPr>
            <p:ph idx="1"/>
          </p:nvPr>
        </p:nvSpPr>
        <p:spPr>
          <a:xfrm>
            <a:off x="539552" y="1628800"/>
            <a:ext cx="7992888" cy="4752528"/>
          </a:xfrm>
        </p:spPr>
        <p:txBody>
          <a:bodyPr>
            <a:noAutofit/>
          </a:bodyPr>
          <a:lstStyle/>
          <a:p>
            <a:pPr marL="68580" indent="0" algn="just">
              <a:buNone/>
            </a:pPr>
            <a:r>
              <a:rPr lang="el-GR" sz="1400" b="1" dirty="0"/>
              <a:t>Εκείνη η </a:t>
            </a:r>
            <a:r>
              <a:rPr lang="el-GR" sz="1400" b="1" dirty="0" err="1"/>
              <a:t>πολυθαύμαστη</a:t>
            </a:r>
            <a:r>
              <a:rPr lang="el-GR" sz="1400" b="1" dirty="0"/>
              <a:t> Πολιτεία του </a:t>
            </a:r>
            <a:r>
              <a:rPr lang="el-GR" sz="1400" b="1" dirty="0" smtClean="0"/>
              <a:t>Ζήνωνα, που </a:t>
            </a:r>
            <a:r>
              <a:rPr lang="el-GR" sz="1400" b="1" dirty="0"/>
              <a:t>ίδρυσε τη Σχολή των Στωικών, αποβλέπει </a:t>
            </a:r>
            <a:r>
              <a:rPr lang="el-GR" sz="1400" b="1" dirty="0" smtClean="0"/>
              <a:t>σε έναν </a:t>
            </a:r>
            <a:r>
              <a:rPr lang="el-GR" sz="1400" b="1" dirty="0"/>
              <a:t>κύριο σκοπό: να μην κατοικούμε </a:t>
            </a:r>
            <a:r>
              <a:rPr lang="el-GR" sz="1400" b="1" dirty="0" smtClean="0"/>
              <a:t>χωρισμένοι σε </a:t>
            </a:r>
            <a:r>
              <a:rPr lang="el-GR" sz="1400" b="1" dirty="0"/>
              <a:t>πόλεις ούτε σε δήμους, που </a:t>
            </a:r>
            <a:r>
              <a:rPr lang="el-GR" sz="1400" b="1" dirty="0" smtClean="0"/>
              <a:t>έχουν ιδιαίτερους </a:t>
            </a:r>
            <a:r>
              <a:rPr lang="el-GR" sz="1400" b="1" dirty="0"/>
              <a:t>κανόνες δικαίου, αλλά να </a:t>
            </a:r>
            <a:r>
              <a:rPr lang="el-GR" sz="1400" b="1" dirty="0" smtClean="0"/>
              <a:t>θεωρούμε όλους </a:t>
            </a:r>
            <a:r>
              <a:rPr lang="el-GR" sz="1400" b="1" dirty="0"/>
              <a:t>τους ανθρώπους συνδημότες και </a:t>
            </a:r>
            <a:r>
              <a:rPr lang="el-GR" sz="1400" b="1" dirty="0" smtClean="0"/>
              <a:t>συμπολίτες, και </a:t>
            </a:r>
            <a:r>
              <a:rPr lang="el-GR" sz="1400" b="1" dirty="0"/>
              <a:t>να υπάρχει ένας κοινός </a:t>
            </a:r>
            <a:r>
              <a:rPr lang="el-GR" sz="1400" b="1" dirty="0" smtClean="0"/>
              <a:t>τρόπος ζωής </a:t>
            </a:r>
            <a:r>
              <a:rPr lang="el-GR" sz="1400" b="1" dirty="0"/>
              <a:t>και μία τάξη, όπως σε μια αγέλη που </a:t>
            </a:r>
            <a:r>
              <a:rPr lang="el-GR" sz="1400" b="1" dirty="0" smtClean="0"/>
              <a:t>βόσκει και </a:t>
            </a:r>
            <a:r>
              <a:rPr lang="el-GR" sz="1400" b="1" dirty="0"/>
              <a:t>τρέφεται μαζί υπό έναν κοινό “νόμο</a:t>
            </a:r>
            <a:r>
              <a:rPr lang="el-GR" sz="1400" b="1" dirty="0" smtClean="0"/>
              <a:t>”. Αυτά </a:t>
            </a:r>
            <a:r>
              <a:rPr lang="el-GR" sz="1400" b="1" dirty="0"/>
              <a:t>έγραψε ο Ζήνων, αναπλάθοντάς τα </a:t>
            </a:r>
            <a:r>
              <a:rPr lang="el-GR" sz="1400" b="1" dirty="0" smtClean="0"/>
              <a:t>σαν ένα </a:t>
            </a:r>
            <a:r>
              <a:rPr lang="el-GR" sz="1400" b="1" dirty="0"/>
              <a:t>όνειρο ή μια εικόνα του φιλοσόφου </a:t>
            </a:r>
            <a:r>
              <a:rPr lang="el-GR" sz="1400" b="1" dirty="0" smtClean="0"/>
              <a:t>για την </a:t>
            </a:r>
            <a:r>
              <a:rPr lang="el-GR" sz="1400" b="1" dirty="0" err="1"/>
              <a:t>εύνομη</a:t>
            </a:r>
            <a:r>
              <a:rPr lang="el-GR" sz="1400" b="1" dirty="0"/>
              <a:t> πολιτεία. Αλλά εκείνος που </a:t>
            </a:r>
            <a:r>
              <a:rPr lang="el-GR" sz="1400" b="1" dirty="0" smtClean="0"/>
              <a:t>έκανε πράξη </a:t>
            </a:r>
            <a:r>
              <a:rPr lang="el-GR" sz="1400" b="1" dirty="0"/>
              <a:t>τη θεωρία ήταν ο Αλέξανδρος. Γιατί </a:t>
            </a:r>
            <a:r>
              <a:rPr lang="el-GR" sz="1400" b="1" dirty="0" smtClean="0"/>
              <a:t>δεν φόρτωσε </a:t>
            </a:r>
            <a:r>
              <a:rPr lang="el-GR" sz="1400" b="1" dirty="0"/>
              <a:t>τη διακυβέρνησή του με πολλούς </a:t>
            </a:r>
            <a:r>
              <a:rPr lang="el-GR" sz="1400" b="1" dirty="0" smtClean="0"/>
              <a:t>πολέμους και </a:t>
            </a:r>
            <a:r>
              <a:rPr lang="el-GR" sz="1400" b="1" dirty="0"/>
              <a:t>εξορίες και συνωμοτικές </a:t>
            </a:r>
            <a:r>
              <a:rPr lang="el-GR" sz="1400" b="1" dirty="0" smtClean="0"/>
              <a:t>εξεγέρσεις, αντιμετωπίζοντας </a:t>
            </a:r>
            <a:r>
              <a:rPr lang="el-GR" sz="1400" b="1" dirty="0"/>
              <a:t>τους Έλληνες ως ηγέτης </a:t>
            </a:r>
            <a:r>
              <a:rPr lang="el-GR" sz="1400" b="1" dirty="0" smtClean="0"/>
              <a:t>και τους </a:t>
            </a:r>
            <a:r>
              <a:rPr lang="el-GR" sz="1400" b="1" dirty="0"/>
              <a:t>βαρβάρους ως δεσπότης, όπως τον </a:t>
            </a:r>
            <a:r>
              <a:rPr lang="el-GR" sz="1400" b="1" dirty="0" smtClean="0"/>
              <a:t>είχε συμβουλεύσει ο Αριστοτέλης</a:t>
            </a:r>
            <a:r>
              <a:rPr lang="el-GR" sz="1400" b="1" dirty="0"/>
              <a:t>, και </a:t>
            </a:r>
            <a:r>
              <a:rPr lang="el-GR" sz="1400" b="1" dirty="0" smtClean="0"/>
              <a:t>φροντίζοντας τους </a:t>
            </a:r>
            <a:r>
              <a:rPr lang="el-GR" sz="1400" b="1" dirty="0"/>
              <a:t>πρώτους ως φίλους και συγγενείς και </a:t>
            </a:r>
            <a:r>
              <a:rPr lang="el-GR" sz="1400" b="1" dirty="0" smtClean="0"/>
              <a:t>τους δεύτερους </a:t>
            </a:r>
            <a:r>
              <a:rPr lang="el-GR" sz="1400" b="1" dirty="0"/>
              <a:t>ως ζώα ή φυτά. Αλλά, </a:t>
            </a:r>
            <a:r>
              <a:rPr lang="el-GR" sz="1400" b="1" dirty="0" smtClean="0"/>
              <a:t>πιστεύοντας ότι </a:t>
            </a:r>
            <a:r>
              <a:rPr lang="el-GR" sz="1400" b="1" dirty="0"/>
              <a:t>είχε αποσταλεί από τον θεό ως κοινός </a:t>
            </a:r>
            <a:r>
              <a:rPr lang="el-GR" sz="1400" b="1" dirty="0" smtClean="0"/>
              <a:t>ρυθμιστής και </a:t>
            </a:r>
            <a:r>
              <a:rPr lang="el-GR" sz="1400" b="1" dirty="0"/>
              <a:t>συμφιλιωτής όλων, </a:t>
            </a:r>
            <a:r>
              <a:rPr lang="el-GR" sz="1400" b="1" dirty="0" smtClean="0"/>
              <a:t>εξαναγκάζοντας με </a:t>
            </a:r>
            <a:r>
              <a:rPr lang="el-GR" sz="1400" b="1" dirty="0"/>
              <a:t>τα όπλα όσους δεν έπειθε με τον λόγο </a:t>
            </a:r>
            <a:r>
              <a:rPr lang="el-GR" sz="1400" b="1" dirty="0" smtClean="0"/>
              <a:t>και συνενώνοντας </a:t>
            </a:r>
            <a:r>
              <a:rPr lang="el-GR" sz="1400" b="1" dirty="0"/>
              <a:t>σε ενιαίο σύνολο τα πάντα, </a:t>
            </a:r>
            <a:r>
              <a:rPr lang="el-GR" sz="1400" b="1" dirty="0" smtClean="0"/>
              <a:t>αναμειγνύοντας τους </a:t>
            </a:r>
            <a:r>
              <a:rPr lang="el-GR" sz="1400" b="1" dirty="0"/>
              <a:t>τρόπους ζωής και τα ήθη </a:t>
            </a:r>
            <a:r>
              <a:rPr lang="el-GR" sz="1400" b="1" dirty="0" smtClean="0"/>
              <a:t>και τους </a:t>
            </a:r>
            <a:r>
              <a:rPr lang="el-GR" sz="1400" b="1" dirty="0"/>
              <a:t>γάμους και τις συνήθειες, όπως σε μια </a:t>
            </a:r>
            <a:r>
              <a:rPr lang="el-GR" sz="1400" b="1" dirty="0" err="1"/>
              <a:t>κού</a:t>
            </a:r>
            <a:r>
              <a:rPr lang="el-GR" sz="1400" b="1" dirty="0"/>
              <a:t>-πα φιλίας, πρόσταξε πως πρέπει όλοι να </a:t>
            </a:r>
            <a:r>
              <a:rPr lang="el-GR" sz="1400" b="1" dirty="0" smtClean="0"/>
              <a:t>θεωρούν πατρίδα </a:t>
            </a:r>
            <a:r>
              <a:rPr lang="el-GR" sz="1400" b="1" dirty="0"/>
              <a:t>τους την οικουμένη, ακρόπολη </a:t>
            </a:r>
            <a:r>
              <a:rPr lang="el-GR" sz="1400" b="1" dirty="0" smtClean="0"/>
              <a:t>και φρουρά τους </a:t>
            </a:r>
            <a:r>
              <a:rPr lang="el-GR" sz="1400" b="1" dirty="0"/>
              <a:t>το στρατόπεδο, συγγενείς </a:t>
            </a:r>
            <a:r>
              <a:rPr lang="el-GR" sz="1400" b="1" dirty="0" smtClean="0"/>
              <a:t>τους αγαθούς και </a:t>
            </a:r>
            <a:r>
              <a:rPr lang="el-GR" sz="1400" b="1" dirty="0"/>
              <a:t>ξένους τους τούς φαύλους. </a:t>
            </a:r>
            <a:r>
              <a:rPr lang="el-GR" sz="1400" b="1" dirty="0" smtClean="0"/>
              <a:t>Και τον </a:t>
            </a:r>
            <a:r>
              <a:rPr lang="el-GR" sz="1400" b="1" dirty="0"/>
              <a:t>Έλληνα ή τον βάρβαρο να μην τον </a:t>
            </a:r>
            <a:r>
              <a:rPr lang="el-GR" sz="1400" b="1" dirty="0" smtClean="0"/>
              <a:t>καθορίζει η </a:t>
            </a:r>
            <a:r>
              <a:rPr lang="el-GR" sz="1400" b="1" dirty="0"/>
              <a:t>χλαμύδα ή η ασπίδα, ούτε το περσικό ξίφος </a:t>
            </a:r>
            <a:r>
              <a:rPr lang="el-GR" sz="1400" b="1" dirty="0" smtClean="0"/>
              <a:t>ή ο </a:t>
            </a:r>
            <a:r>
              <a:rPr lang="el-GR" sz="1400" b="1" dirty="0"/>
              <a:t>μανδύας, αλλά να συμπεραίνουν ότι </a:t>
            </a:r>
            <a:r>
              <a:rPr lang="el-GR" sz="1400" b="1" dirty="0" smtClean="0"/>
              <a:t>κάποιος είναι </a:t>
            </a:r>
            <a:r>
              <a:rPr lang="el-GR" sz="1400" b="1" dirty="0"/>
              <a:t>Έλληνας από την αρετή του και </a:t>
            </a:r>
            <a:r>
              <a:rPr lang="el-GR" sz="1400" b="1" dirty="0" smtClean="0"/>
              <a:t>βάρβαρος από </a:t>
            </a:r>
            <a:r>
              <a:rPr lang="el-GR" sz="1400" b="1" dirty="0"/>
              <a:t>την κακία του. και να θεωρούν κοινά </a:t>
            </a:r>
            <a:r>
              <a:rPr lang="el-GR" sz="1400" b="1" dirty="0" smtClean="0"/>
              <a:t>τα ενδύματα </a:t>
            </a:r>
            <a:r>
              <a:rPr lang="el-GR" sz="1400" b="1" dirty="0"/>
              <a:t>και τα φαγητά και τους γάμους </a:t>
            </a:r>
            <a:r>
              <a:rPr lang="el-GR" sz="1400" b="1" dirty="0" smtClean="0"/>
              <a:t>και τις </a:t>
            </a:r>
            <a:r>
              <a:rPr lang="el-GR" sz="1400" b="1" dirty="0"/>
              <a:t>συνήθειες, καθώς θα έχουν αναμειχθεί </a:t>
            </a:r>
            <a:r>
              <a:rPr lang="el-GR" sz="1400" b="1" dirty="0" smtClean="0"/>
              <a:t>με δεσμούς αίματος </a:t>
            </a:r>
            <a:r>
              <a:rPr lang="el-GR" sz="1400" b="1" dirty="0"/>
              <a:t>και με κοινά παιδιά.</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888935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601136"/>
          </a:xfrm>
        </p:spPr>
        <p:txBody>
          <a:bodyPr>
            <a:normAutofit fontScale="90000"/>
          </a:bodyPr>
          <a:lstStyle/>
          <a:p>
            <a:r>
              <a:rPr lang="el-GR" dirty="0" smtClean="0"/>
              <a:t>ΖΗΝΩΝ Ο ΚΙΤΙΕΥΣ &amp; ΣΤΩΙΚΙΣΜΟΣ </a:t>
            </a:r>
            <a:endParaRPr lang="el-GR" dirty="0"/>
          </a:p>
        </p:txBody>
      </p:sp>
      <p:sp>
        <p:nvSpPr>
          <p:cNvPr id="3" name="Θέση περιεχομένου 2"/>
          <p:cNvSpPr>
            <a:spLocks noGrp="1"/>
          </p:cNvSpPr>
          <p:nvPr>
            <p:ph idx="1"/>
          </p:nvPr>
        </p:nvSpPr>
        <p:spPr>
          <a:xfrm>
            <a:off x="611560" y="1628800"/>
            <a:ext cx="7848872" cy="4752528"/>
          </a:xfrm>
        </p:spPr>
        <p:txBody>
          <a:bodyPr>
            <a:normAutofit fontScale="70000" lnSpcReduction="20000"/>
          </a:bodyPr>
          <a:lstStyle/>
          <a:p>
            <a:r>
              <a:rPr lang="el-GR" b="1" dirty="0"/>
              <a:t>Ζήνων </a:t>
            </a:r>
            <a:r>
              <a:rPr lang="el-GR" b="1" dirty="0" err="1"/>
              <a:t>Κιτιεύς</a:t>
            </a:r>
            <a:r>
              <a:rPr lang="el-GR" b="1" dirty="0"/>
              <a:t> (334-264 </a:t>
            </a:r>
            <a:r>
              <a:rPr lang="el-GR" b="1" dirty="0" err="1"/>
              <a:t>π.Χ.</a:t>
            </a:r>
            <a:r>
              <a:rPr lang="el-GR" b="1" dirty="0"/>
              <a:t>): ιδρυτής φιλοσοφικής σχολής Στωικισμού (ετυμολογία: Ποικίλη Στοά, όπου δίδασκε ο Ζήνωνας) στην Αθήνα. </a:t>
            </a:r>
            <a:endParaRPr lang="el-GR" b="1" dirty="0" smtClean="0"/>
          </a:p>
          <a:p>
            <a:r>
              <a:rPr lang="el-GR" b="1" dirty="0" smtClean="0"/>
              <a:t>Βασικές </a:t>
            </a:r>
            <a:r>
              <a:rPr lang="el-GR" b="1" dirty="0"/>
              <a:t>αρχές: λιτότητα βίου και κοσμοπολιτισμός (η γλώσσα, η θρησκεία και η φυλή δεν διαχωρίζουν τους ανθρώπους, καθώς τους ενώνει η κοινή φύση. Ναι στον εθνισμό, όχι στον εθνικισμό</a:t>
            </a:r>
            <a:r>
              <a:rPr lang="el-GR" b="1" dirty="0" smtClean="0"/>
              <a:t>). Στην </a:t>
            </a:r>
            <a:r>
              <a:rPr lang="el-GR" b="1" dirty="0"/>
              <a:t>ελληνιστική εποχή έχει καταρρεύσει ο θεσμός της </a:t>
            </a:r>
            <a:r>
              <a:rPr lang="el-GR" b="1" dirty="0" smtClean="0"/>
              <a:t>πόλης-κράτους.</a:t>
            </a:r>
          </a:p>
          <a:p>
            <a:r>
              <a:rPr lang="el-GR" i="1" dirty="0">
                <a:solidFill>
                  <a:schemeClr val="tx1"/>
                </a:solidFill>
              </a:rPr>
              <a:t>πολιτεία</a:t>
            </a:r>
            <a:r>
              <a:rPr lang="el-GR" dirty="0">
                <a:solidFill>
                  <a:schemeClr val="tx1"/>
                </a:solidFill>
              </a:rPr>
              <a:t>: Ο Ζήνων είχε γράψει ένα έργο με τον τίτλο </a:t>
            </a:r>
            <a:r>
              <a:rPr lang="el-GR" i="1" dirty="0">
                <a:solidFill>
                  <a:schemeClr val="tx1"/>
                </a:solidFill>
              </a:rPr>
              <a:t>Πολιτεία </a:t>
            </a:r>
            <a:r>
              <a:rPr lang="el-GR" dirty="0">
                <a:solidFill>
                  <a:schemeClr val="tx1"/>
                </a:solidFill>
              </a:rPr>
              <a:t>που </a:t>
            </a:r>
            <a:r>
              <a:rPr lang="el-GR" dirty="0" smtClean="0">
                <a:solidFill>
                  <a:schemeClr val="tx1"/>
                </a:solidFill>
              </a:rPr>
              <a:t>δεν σώθηκε</a:t>
            </a:r>
            <a:r>
              <a:rPr lang="el-GR" dirty="0">
                <a:solidFill>
                  <a:schemeClr val="tx1"/>
                </a:solidFill>
              </a:rPr>
              <a:t>. Όπως ο Πλάτων στη δική του </a:t>
            </a:r>
            <a:r>
              <a:rPr lang="el-GR" i="1" dirty="0">
                <a:solidFill>
                  <a:schemeClr val="tx1"/>
                </a:solidFill>
              </a:rPr>
              <a:t>Πολιτεία</a:t>
            </a:r>
            <a:r>
              <a:rPr lang="el-GR" dirty="0">
                <a:solidFill>
                  <a:schemeClr val="tx1"/>
                </a:solidFill>
              </a:rPr>
              <a:t>, με την οποία </a:t>
            </a:r>
            <a:r>
              <a:rPr lang="el-GR" dirty="0" smtClean="0">
                <a:solidFill>
                  <a:schemeClr val="tx1"/>
                </a:solidFill>
              </a:rPr>
              <a:t>αναπόφευκτα θα </a:t>
            </a:r>
            <a:r>
              <a:rPr lang="el-GR" dirty="0">
                <a:solidFill>
                  <a:schemeClr val="tx1"/>
                </a:solidFill>
              </a:rPr>
              <a:t>συγκρινόταν οποιαδήποτε άλλη, ο Στωικός κάνει τη δική του, </a:t>
            </a:r>
            <a:r>
              <a:rPr lang="el-GR" dirty="0" smtClean="0">
                <a:solidFill>
                  <a:schemeClr val="tx1"/>
                </a:solidFill>
              </a:rPr>
              <a:t>εναλλακτική, πολιτική </a:t>
            </a:r>
            <a:r>
              <a:rPr lang="el-GR" dirty="0">
                <a:solidFill>
                  <a:schemeClr val="tx1"/>
                </a:solidFill>
              </a:rPr>
              <a:t>πρόταση για την ιδανική πολιτεία, στο πλαίσιο όμως μιας εποχής </a:t>
            </a:r>
            <a:r>
              <a:rPr lang="el-GR" dirty="0" smtClean="0">
                <a:solidFill>
                  <a:schemeClr val="tx1"/>
                </a:solidFill>
              </a:rPr>
              <a:t>που αλλάζει</a:t>
            </a:r>
            <a:r>
              <a:rPr lang="el-GR" dirty="0">
                <a:solidFill>
                  <a:schemeClr val="tx1"/>
                </a:solidFill>
              </a:rPr>
              <a:t>. Πρόκειται, ίσως, για μία κοινότητα σοφών και ενάρετων </a:t>
            </a:r>
            <a:r>
              <a:rPr lang="el-GR" dirty="0" smtClean="0">
                <a:solidFill>
                  <a:schemeClr val="tx1"/>
                </a:solidFill>
              </a:rPr>
              <a:t>ανθρώπων, όπου </a:t>
            </a:r>
            <a:r>
              <a:rPr lang="el-GR" dirty="0">
                <a:solidFill>
                  <a:schemeClr val="tx1"/>
                </a:solidFill>
              </a:rPr>
              <a:t>η ιδιότητα του πολίτη είναι μία μόνο πτυχή της ηθικής </a:t>
            </a:r>
            <a:r>
              <a:rPr lang="el-GR" dirty="0" smtClean="0">
                <a:solidFill>
                  <a:schemeClr val="tx1"/>
                </a:solidFill>
              </a:rPr>
              <a:t>προσωπικότητας. Ο </a:t>
            </a:r>
            <a:r>
              <a:rPr lang="el-GR" dirty="0">
                <a:solidFill>
                  <a:schemeClr val="tx1"/>
                </a:solidFill>
              </a:rPr>
              <a:t>Πλούταρχος για τους σκοπούς του δικού του έργου συνδέει στοιχεία </a:t>
            </a:r>
            <a:r>
              <a:rPr lang="el-GR" dirty="0" smtClean="0">
                <a:solidFill>
                  <a:schemeClr val="tx1"/>
                </a:solidFill>
              </a:rPr>
              <a:t>της ουτοπικής </a:t>
            </a:r>
            <a:r>
              <a:rPr lang="el-GR" dirty="0">
                <a:solidFill>
                  <a:schemeClr val="tx1"/>
                </a:solidFill>
              </a:rPr>
              <a:t>στωικής πόλης με την πολιτική του Μ. Αλεξάνδρου, ο οποίος έχει χαρακτηριστικά φιλοσόφου· </a:t>
            </a:r>
            <a:r>
              <a:rPr lang="el-GR" dirty="0" smtClean="0">
                <a:solidFill>
                  <a:schemeClr val="tx1"/>
                </a:solidFill>
              </a:rPr>
              <a:t>και κάνει </a:t>
            </a:r>
            <a:r>
              <a:rPr lang="el-GR" dirty="0">
                <a:solidFill>
                  <a:schemeClr val="tx1"/>
                </a:solidFill>
              </a:rPr>
              <a:t>έναν αναχρονισμό: η δράση του Ζήνωνα ξεκίνησε γύρω στο 300 </a:t>
            </a:r>
            <a:r>
              <a:rPr lang="el-GR" dirty="0" err="1">
                <a:solidFill>
                  <a:schemeClr val="tx1"/>
                </a:solidFill>
              </a:rPr>
              <a:t>π.Χ.</a:t>
            </a:r>
            <a:r>
              <a:rPr lang="el-GR" dirty="0">
                <a:solidFill>
                  <a:schemeClr val="tx1"/>
                </a:solidFill>
              </a:rPr>
              <a:t>, 23 χρόνια μετά τον θάνατο </a:t>
            </a:r>
            <a:r>
              <a:rPr lang="el-GR" dirty="0" smtClean="0">
                <a:solidFill>
                  <a:schemeClr val="tx1"/>
                </a:solidFill>
              </a:rPr>
              <a:t>του Αλεξάνδρου</a:t>
            </a:r>
            <a:r>
              <a:rPr lang="el-GR" dirty="0">
                <a:solidFill>
                  <a:schemeClr val="tx1"/>
                </a:solidFill>
              </a:rPr>
              <a:t>.</a:t>
            </a:r>
            <a:endParaRPr lang="el-GR" b="1" dirty="0">
              <a:solidFill>
                <a:schemeClr val="tx1"/>
              </a:solidFill>
            </a:endParaRPr>
          </a:p>
          <a:p>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612243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92696"/>
            <a:ext cx="8208912" cy="720080"/>
          </a:xfrm>
        </p:spPr>
        <p:txBody>
          <a:bodyPr>
            <a:noAutofit/>
          </a:bodyPr>
          <a:lstStyle/>
          <a:p>
            <a:r>
              <a:rPr lang="el-GR" sz="1050" b="1" dirty="0" err="1"/>
              <a:t>Καὶ</a:t>
            </a:r>
            <a:r>
              <a:rPr lang="el-GR" sz="1050" b="1" dirty="0"/>
              <a:t> </a:t>
            </a:r>
            <a:r>
              <a:rPr lang="el-GR" sz="1050" b="1" dirty="0" err="1"/>
              <a:t>μὴν</a:t>
            </a:r>
            <a:r>
              <a:rPr lang="el-GR" sz="1050" b="1" dirty="0"/>
              <a:t> ἡ </a:t>
            </a:r>
            <a:r>
              <a:rPr lang="el-GR" sz="1050" b="1" dirty="0" err="1"/>
              <a:t>πολὺ</a:t>
            </a:r>
            <a:r>
              <a:rPr lang="el-GR" sz="1050" b="1" dirty="0"/>
              <a:t> </a:t>
            </a:r>
            <a:r>
              <a:rPr lang="el-GR" sz="1050" b="1" dirty="0" err="1"/>
              <a:t>θαυμαζομένη</a:t>
            </a:r>
            <a:r>
              <a:rPr lang="el-GR" sz="1050" b="1" dirty="0"/>
              <a:t> πολιτεία </a:t>
            </a:r>
            <a:r>
              <a:rPr lang="el-GR" sz="1050" b="1" dirty="0" err="1" smtClean="0"/>
              <a:t>τοῦ</a:t>
            </a:r>
            <a:r>
              <a:rPr lang="el-GR" sz="1050" b="1" dirty="0" smtClean="0"/>
              <a:t> </a:t>
            </a:r>
            <a:r>
              <a:rPr lang="el-GR" sz="1050" b="1" dirty="0" err="1" smtClean="0"/>
              <a:t>τὴν</a:t>
            </a:r>
            <a:r>
              <a:rPr lang="el-GR" sz="1050" b="1" dirty="0" smtClean="0"/>
              <a:t> </a:t>
            </a:r>
            <a:r>
              <a:rPr lang="el-GR" sz="1050" b="1" dirty="0" err="1"/>
              <a:t>Στωικῶν</a:t>
            </a:r>
            <a:r>
              <a:rPr lang="el-GR" sz="1050" b="1" dirty="0"/>
              <a:t> </a:t>
            </a:r>
            <a:r>
              <a:rPr lang="el-GR" sz="1050" b="1" dirty="0" err="1"/>
              <a:t>αἵρεσιν</a:t>
            </a:r>
            <a:r>
              <a:rPr lang="el-GR" sz="1050" b="1" dirty="0"/>
              <a:t> </a:t>
            </a:r>
            <a:r>
              <a:rPr lang="el-GR" sz="1050" b="1" dirty="0" err="1"/>
              <a:t>καταβαλομένου</a:t>
            </a:r>
            <a:r>
              <a:rPr lang="el-GR" sz="1050" b="1" dirty="0"/>
              <a:t> </a:t>
            </a:r>
            <a:r>
              <a:rPr lang="el-GR" sz="1050" b="1" dirty="0" smtClean="0"/>
              <a:t>Ζήνωνος </a:t>
            </a:r>
            <a:r>
              <a:rPr lang="el-GR" sz="1050" b="1" dirty="0" err="1" smtClean="0"/>
              <a:t>εἰς</a:t>
            </a:r>
            <a:r>
              <a:rPr lang="el-GR" sz="1050" b="1" dirty="0" smtClean="0"/>
              <a:t> </a:t>
            </a:r>
            <a:r>
              <a:rPr lang="el-GR" sz="1050" b="1" dirty="0" err="1"/>
              <a:t>ἓν</a:t>
            </a:r>
            <a:r>
              <a:rPr lang="el-GR" sz="1050" b="1" dirty="0"/>
              <a:t> </a:t>
            </a:r>
            <a:r>
              <a:rPr lang="el-GR" sz="1050" b="1" dirty="0" err="1"/>
              <a:t>τοῦτο</a:t>
            </a:r>
            <a:r>
              <a:rPr lang="el-GR" sz="1050" b="1" dirty="0"/>
              <a:t> συντείνει </a:t>
            </a:r>
            <a:r>
              <a:rPr lang="el-GR" sz="1050" b="1" dirty="0" err="1" smtClean="0"/>
              <a:t>κεφάλαιον</a:t>
            </a:r>
            <a:r>
              <a:rPr lang="el-GR" sz="1050" b="1" dirty="0" smtClean="0"/>
              <a:t>, </a:t>
            </a:r>
            <a:r>
              <a:rPr lang="el-GR" sz="1050" b="1" dirty="0" err="1" smtClean="0"/>
              <a:t>ἵνα</a:t>
            </a:r>
            <a:r>
              <a:rPr lang="el-GR" sz="1050" b="1" dirty="0" smtClean="0"/>
              <a:t> </a:t>
            </a:r>
            <a:r>
              <a:rPr lang="el-GR" sz="1050" b="1" dirty="0" err="1"/>
              <a:t>μὴ</a:t>
            </a:r>
            <a:r>
              <a:rPr lang="el-GR" sz="1050" b="1" dirty="0"/>
              <a:t> </a:t>
            </a:r>
            <a:r>
              <a:rPr lang="el-GR" sz="1050" b="1" dirty="0" err="1"/>
              <a:t>κατὰ</a:t>
            </a:r>
            <a:r>
              <a:rPr lang="el-GR" sz="1050" b="1" dirty="0"/>
              <a:t> πόλεις </a:t>
            </a:r>
            <a:r>
              <a:rPr lang="el-GR" sz="1050" b="1" dirty="0" err="1"/>
              <a:t>μηδὲ</a:t>
            </a:r>
            <a:r>
              <a:rPr lang="el-GR" sz="1050" b="1" dirty="0"/>
              <a:t> δήμους </a:t>
            </a:r>
            <a:r>
              <a:rPr lang="el-GR" sz="1050" b="1" dirty="0" err="1" smtClean="0"/>
              <a:t>οἰκῶμεν</a:t>
            </a:r>
            <a:r>
              <a:rPr lang="el-GR" sz="1050" b="1" dirty="0" smtClean="0"/>
              <a:t> </a:t>
            </a:r>
            <a:r>
              <a:rPr lang="el-GR" sz="1050" b="1" dirty="0" err="1" smtClean="0"/>
              <a:t>ἰδίοις</a:t>
            </a:r>
            <a:r>
              <a:rPr lang="el-GR" sz="1050" b="1" dirty="0" smtClean="0"/>
              <a:t> </a:t>
            </a:r>
            <a:r>
              <a:rPr lang="el-GR" sz="1050" b="1" dirty="0" err="1"/>
              <a:t>ἕκαστοι</a:t>
            </a:r>
            <a:r>
              <a:rPr lang="el-GR" sz="1050" b="1" dirty="0"/>
              <a:t> </a:t>
            </a:r>
            <a:r>
              <a:rPr lang="el-GR" sz="1050" b="1" dirty="0" err="1"/>
              <a:t>διωρισμένοι</a:t>
            </a:r>
            <a:r>
              <a:rPr lang="el-GR" sz="1050" b="1" dirty="0"/>
              <a:t> </a:t>
            </a:r>
            <a:r>
              <a:rPr lang="el-GR" sz="1050" b="1" dirty="0" err="1"/>
              <a:t>δικαίοις</a:t>
            </a:r>
            <a:r>
              <a:rPr lang="el-GR" sz="1050" b="1" dirty="0"/>
              <a:t>, </a:t>
            </a:r>
            <a:r>
              <a:rPr lang="el-GR" sz="1050" b="1" dirty="0" err="1" smtClean="0"/>
              <a:t>ἀλλὰ</a:t>
            </a:r>
            <a:r>
              <a:rPr lang="el-GR" sz="1050" b="1" dirty="0" smtClean="0"/>
              <a:t> </a:t>
            </a:r>
            <a:r>
              <a:rPr lang="el-GR" sz="1050" b="1" dirty="0" err="1" smtClean="0"/>
              <a:t>πάντας</a:t>
            </a:r>
            <a:r>
              <a:rPr lang="el-GR" sz="1050" b="1" dirty="0" smtClean="0"/>
              <a:t> </a:t>
            </a:r>
            <a:r>
              <a:rPr lang="el-GR" sz="1050" b="1" dirty="0" err="1"/>
              <a:t>ἀνθρώπους</a:t>
            </a:r>
            <a:r>
              <a:rPr lang="el-GR" sz="1050" b="1" dirty="0"/>
              <a:t> </a:t>
            </a:r>
            <a:r>
              <a:rPr lang="el-GR" sz="1050" b="1" dirty="0" err="1"/>
              <a:t>ἡγώμεθα</a:t>
            </a:r>
            <a:r>
              <a:rPr lang="el-GR" sz="1050" b="1" dirty="0"/>
              <a:t> </a:t>
            </a:r>
            <a:r>
              <a:rPr lang="el-GR" sz="1050" b="1" dirty="0" err="1" smtClean="0"/>
              <a:t>δημότας</a:t>
            </a:r>
            <a:r>
              <a:rPr lang="el-GR" sz="1050" b="1" dirty="0" smtClean="0"/>
              <a:t> </a:t>
            </a:r>
            <a:r>
              <a:rPr lang="el-GR" sz="1050" b="1" dirty="0" err="1" smtClean="0"/>
              <a:t>καὶ</a:t>
            </a:r>
            <a:r>
              <a:rPr lang="el-GR" sz="1050" b="1" dirty="0" smtClean="0"/>
              <a:t> </a:t>
            </a:r>
            <a:r>
              <a:rPr lang="el-GR" sz="1050" b="1" dirty="0" err="1" smtClean="0"/>
              <a:t>πολίτας</a:t>
            </a:r>
            <a:r>
              <a:rPr lang="el-GR" sz="1050" b="1" dirty="0"/>
              <a:t>, </a:t>
            </a:r>
            <a:r>
              <a:rPr lang="el-GR" sz="1050" b="1" dirty="0" err="1"/>
              <a:t>εἷς</a:t>
            </a:r>
            <a:r>
              <a:rPr lang="el-GR" sz="1050" b="1" dirty="0"/>
              <a:t> </a:t>
            </a:r>
            <a:r>
              <a:rPr lang="el-GR" sz="1050" b="1" dirty="0" err="1"/>
              <a:t>δὲ</a:t>
            </a:r>
            <a:r>
              <a:rPr lang="el-GR" sz="1050" b="1" dirty="0"/>
              <a:t> βίος ᾖ </a:t>
            </a:r>
            <a:r>
              <a:rPr lang="el-GR" sz="1050" b="1" dirty="0" err="1"/>
              <a:t>καὶ</a:t>
            </a:r>
            <a:r>
              <a:rPr lang="el-GR" sz="1050" b="1" dirty="0"/>
              <a:t> κόσμος, </a:t>
            </a:r>
            <a:r>
              <a:rPr lang="el-GR" sz="1050" b="1" dirty="0" err="1" smtClean="0"/>
              <a:t>ὥσπερ</a:t>
            </a:r>
            <a:r>
              <a:rPr lang="el-GR" sz="1050" b="1" dirty="0" smtClean="0"/>
              <a:t> </a:t>
            </a:r>
            <a:r>
              <a:rPr lang="el-GR" sz="1050" b="1" dirty="0" err="1" smtClean="0"/>
              <a:t>ἀγέλης</a:t>
            </a:r>
            <a:r>
              <a:rPr lang="el-GR" sz="1050" b="1" dirty="0" smtClean="0"/>
              <a:t> </a:t>
            </a:r>
            <a:r>
              <a:rPr lang="el-GR" sz="1050" b="1" dirty="0" err="1"/>
              <a:t>συννόμου</a:t>
            </a:r>
            <a:r>
              <a:rPr lang="el-GR" sz="1050" b="1" dirty="0"/>
              <a:t> </a:t>
            </a:r>
            <a:r>
              <a:rPr lang="el-GR" sz="1050" b="1" dirty="0" err="1"/>
              <a:t>νόμῳ</a:t>
            </a:r>
            <a:r>
              <a:rPr lang="el-GR" sz="1050" b="1" dirty="0"/>
              <a:t> </a:t>
            </a:r>
            <a:r>
              <a:rPr lang="el-GR" sz="1050" b="1" dirty="0" err="1"/>
              <a:t>κοινῷ</a:t>
            </a:r>
            <a:r>
              <a:rPr lang="el-GR" sz="1050" b="1" dirty="0"/>
              <a:t> </a:t>
            </a:r>
            <a:r>
              <a:rPr lang="el-GR" sz="1050" b="1" dirty="0" err="1" smtClean="0"/>
              <a:t>συντρεφομένης</a:t>
            </a:r>
            <a:r>
              <a:rPr lang="el-GR" sz="1050" b="1" dirty="0" smtClean="0"/>
              <a:t>. </a:t>
            </a:r>
            <a:r>
              <a:rPr lang="el-GR" sz="1050" b="1" dirty="0" err="1" smtClean="0"/>
              <a:t>Τοῦτο</a:t>
            </a:r>
            <a:r>
              <a:rPr lang="el-GR" sz="1050" b="1" dirty="0" smtClean="0"/>
              <a:t> </a:t>
            </a:r>
            <a:r>
              <a:rPr lang="el-GR" sz="1050" b="1" dirty="0"/>
              <a:t>Ζήνων </a:t>
            </a:r>
            <a:r>
              <a:rPr lang="el-GR" sz="1050" b="1" dirty="0" err="1"/>
              <a:t>μὲν</a:t>
            </a:r>
            <a:r>
              <a:rPr lang="el-GR" sz="1050" b="1" dirty="0"/>
              <a:t> </a:t>
            </a:r>
            <a:r>
              <a:rPr lang="el-GR" sz="1050" b="1" dirty="0" err="1"/>
              <a:t>ἔγραψεν</a:t>
            </a:r>
            <a:r>
              <a:rPr lang="el-GR" sz="1050" b="1" dirty="0"/>
              <a:t> </a:t>
            </a:r>
            <a:r>
              <a:rPr lang="el-GR" sz="1050" b="1" dirty="0" err="1" smtClean="0"/>
              <a:t>ὥσπερ</a:t>
            </a:r>
            <a:r>
              <a:rPr lang="el-GR" sz="1050" b="1" dirty="0" smtClean="0"/>
              <a:t> </a:t>
            </a:r>
            <a:r>
              <a:rPr lang="el-GR" sz="1050" b="1" dirty="0" err="1" smtClean="0"/>
              <a:t>ὄναρ</a:t>
            </a:r>
            <a:r>
              <a:rPr lang="el-GR" sz="1050" b="1" dirty="0" smtClean="0"/>
              <a:t> </a:t>
            </a:r>
            <a:r>
              <a:rPr lang="el-GR" sz="1050" b="1" dirty="0"/>
              <a:t>ἢ </a:t>
            </a:r>
            <a:r>
              <a:rPr lang="el-GR" sz="1050" b="1" dirty="0" err="1"/>
              <a:t>εἴδωλον</a:t>
            </a:r>
            <a:r>
              <a:rPr lang="el-GR" sz="1050" b="1" dirty="0"/>
              <a:t> </a:t>
            </a:r>
            <a:r>
              <a:rPr lang="el-GR" sz="1050" b="1" dirty="0" err="1"/>
              <a:t>εὐνομίας</a:t>
            </a:r>
            <a:r>
              <a:rPr lang="el-GR" sz="1050" b="1" dirty="0"/>
              <a:t> φιλοσόφου </a:t>
            </a:r>
            <a:r>
              <a:rPr lang="el-GR" sz="1050" b="1" dirty="0" err="1" smtClean="0"/>
              <a:t>καὶ</a:t>
            </a:r>
            <a:r>
              <a:rPr lang="el-GR" sz="1050" b="1" dirty="0" smtClean="0"/>
              <a:t> πολιτείας </a:t>
            </a:r>
            <a:r>
              <a:rPr lang="el-GR" sz="1050" b="1" dirty="0" err="1"/>
              <a:t>ἀνατυπωσάμενος</a:t>
            </a:r>
            <a:r>
              <a:rPr lang="el-GR" sz="1050" b="1" dirty="0"/>
              <a:t>, </a:t>
            </a:r>
            <a:r>
              <a:rPr lang="el-GR" sz="1050" b="1" dirty="0" err="1" smtClean="0"/>
              <a:t>Ἀλέξανδρος</a:t>
            </a:r>
            <a:r>
              <a:rPr lang="el-GR" sz="1050" b="1" dirty="0" smtClean="0"/>
              <a:t> </a:t>
            </a:r>
            <a:r>
              <a:rPr lang="el-GR" sz="1050" b="1" dirty="0" err="1" smtClean="0"/>
              <a:t>δὲ</a:t>
            </a:r>
            <a:r>
              <a:rPr lang="el-GR" sz="1050" b="1" dirty="0" smtClean="0"/>
              <a:t> </a:t>
            </a:r>
            <a:r>
              <a:rPr lang="el-GR" sz="1050" b="1" dirty="0" err="1"/>
              <a:t>τῷ</a:t>
            </a:r>
            <a:r>
              <a:rPr lang="el-GR" sz="1050" b="1" dirty="0"/>
              <a:t> </a:t>
            </a:r>
            <a:r>
              <a:rPr lang="el-GR" sz="1050" b="1" dirty="0" err="1"/>
              <a:t>λόγῳ</a:t>
            </a:r>
            <a:r>
              <a:rPr lang="el-GR" sz="1050" b="1" dirty="0"/>
              <a:t> </a:t>
            </a:r>
            <a:r>
              <a:rPr lang="el-GR" sz="1050" b="1" dirty="0" err="1"/>
              <a:t>τὸ</a:t>
            </a:r>
            <a:r>
              <a:rPr lang="el-GR" sz="1050" b="1" dirty="0"/>
              <a:t> </a:t>
            </a:r>
            <a:r>
              <a:rPr lang="el-GR" sz="1050" b="1" dirty="0" err="1"/>
              <a:t>ἔργον</a:t>
            </a:r>
            <a:r>
              <a:rPr lang="el-GR" sz="1050" b="1" dirty="0"/>
              <a:t> </a:t>
            </a:r>
            <a:r>
              <a:rPr lang="el-GR" sz="1050" b="1" dirty="0" err="1"/>
              <a:t>παρέσχεν</a:t>
            </a:r>
            <a:r>
              <a:rPr lang="el-GR" sz="1050" b="1" dirty="0"/>
              <a:t>.</a:t>
            </a:r>
          </a:p>
        </p:txBody>
      </p:sp>
      <p:sp>
        <p:nvSpPr>
          <p:cNvPr id="3" name="Θέση περιεχομένου 2"/>
          <p:cNvSpPr>
            <a:spLocks noGrp="1"/>
          </p:cNvSpPr>
          <p:nvPr>
            <p:ph idx="1"/>
          </p:nvPr>
        </p:nvSpPr>
        <p:spPr>
          <a:xfrm>
            <a:off x="539552" y="1412776"/>
            <a:ext cx="8064896" cy="5040560"/>
          </a:xfrm>
        </p:spPr>
        <p:txBody>
          <a:bodyPr>
            <a:normAutofit fontScale="40000" lnSpcReduction="20000"/>
          </a:bodyPr>
          <a:lstStyle/>
          <a:p>
            <a:r>
              <a:rPr lang="el-GR" sz="2900" b="1" dirty="0" smtClean="0"/>
              <a:t>Αναχρονισμός: παρουσιάζεται  ο Μέγας Αλέξανδρος ως μεταγενέστερος του Ζήνωνα. Όμως, ο Αλέξανδρος πέθανε το 323 </a:t>
            </a:r>
            <a:r>
              <a:rPr lang="el-GR" sz="2900" b="1" dirty="0" err="1" smtClean="0"/>
              <a:t>π.Χ.</a:t>
            </a:r>
            <a:r>
              <a:rPr lang="el-GR" sz="2900" b="1" dirty="0" smtClean="0"/>
              <a:t> και ο Ζήνων διδάσκει το 300 </a:t>
            </a:r>
            <a:r>
              <a:rPr lang="el-GR" sz="2900" b="1" dirty="0" err="1" smtClean="0"/>
              <a:t>π.Χ.</a:t>
            </a:r>
            <a:r>
              <a:rPr lang="el-GR" sz="2900" b="1" dirty="0" smtClean="0"/>
              <a:t>, επομένως οι ιδέες του Ζήνωνα διαμορφώθηκαν ύστερα από τα επιτεύγματα του Αλέξανδρου. Ο Πλούταρχος, ίσως, εννοεί ότι το έργο του Αλεξάνδρου ενέπνευσε τον Ζήνωνα. Ακόμη, ο Πλούταρχος πίστευε πως η </a:t>
            </a:r>
            <a:r>
              <a:rPr lang="el-GR" sz="2900" b="1" i="1" dirty="0" smtClean="0"/>
              <a:t>Πολιτεία</a:t>
            </a:r>
            <a:r>
              <a:rPr lang="el-GR" sz="2900" b="1" dirty="0" smtClean="0"/>
              <a:t> του Ζήνωνα είναι αντίστοιχη των κυνικών Αντισθένη και Διογένη. Έτσι, ο Πλούταρχος συνδέει τη θεωρία του Διογένη με την εφαρμογή της από τον Αλέξανδρο. Αξιοσημείωτο είναι να λεχθεί πως ο Πλούταρχος επισημαίνει ότι ο Ζήνων επηρεάστηκε από τον Λυκούργο για τη συγγραφή της </a:t>
            </a:r>
            <a:r>
              <a:rPr lang="el-GR" sz="2900" b="1" i="1" dirty="0" smtClean="0"/>
              <a:t>Πολιτείας</a:t>
            </a:r>
            <a:r>
              <a:rPr lang="el-GR" sz="2900" b="1" dirty="0" smtClean="0"/>
              <a:t> του. </a:t>
            </a:r>
            <a:r>
              <a:rPr lang="el-GR" sz="2900" i="1" dirty="0" err="1" smtClean="0">
                <a:solidFill>
                  <a:schemeClr val="tx1"/>
                </a:solidFill>
              </a:rPr>
              <a:t>οἰκουμένη</a:t>
            </a:r>
            <a:r>
              <a:rPr lang="el-GR" sz="2900" dirty="0">
                <a:solidFill>
                  <a:schemeClr val="tx1"/>
                </a:solidFill>
              </a:rPr>
              <a:t>: Ο Αλέξανδρος παρουσιάζεται εδώ σαν να έχει σχεδιάσει και να εφαρμόζει ένα </a:t>
            </a:r>
            <a:r>
              <a:rPr lang="el-GR" sz="2900" dirty="0" smtClean="0">
                <a:solidFill>
                  <a:schemeClr val="tx1"/>
                </a:solidFill>
              </a:rPr>
              <a:t>πρόγραμμα πολιτισμικής </a:t>
            </a:r>
            <a:r>
              <a:rPr lang="el-GR" sz="2900" dirty="0" err="1">
                <a:solidFill>
                  <a:schemeClr val="tx1"/>
                </a:solidFill>
              </a:rPr>
              <a:t>ομογενοποίησης</a:t>
            </a:r>
            <a:r>
              <a:rPr lang="el-GR" sz="2900" dirty="0">
                <a:solidFill>
                  <a:schemeClr val="tx1"/>
                </a:solidFill>
              </a:rPr>
              <a:t>. Πάντως, ο νέος ελληνιστικός κόσμος που προέκυψε από την </a:t>
            </a:r>
            <a:r>
              <a:rPr lang="el-GR" sz="2900" dirty="0" smtClean="0">
                <a:solidFill>
                  <a:schemeClr val="tx1"/>
                </a:solidFill>
              </a:rPr>
              <a:t>εκστρατεία του </a:t>
            </a:r>
            <a:r>
              <a:rPr lang="el-GR" sz="2900" dirty="0">
                <a:solidFill>
                  <a:schemeClr val="tx1"/>
                </a:solidFill>
              </a:rPr>
              <a:t>Αλεξάνδρου ανέδειξε καινούργιες αξίες, που υπονόμευσαν τις αξίες των πόλεων-κρατών· και στο </a:t>
            </a:r>
            <a:r>
              <a:rPr lang="el-GR" sz="2900" dirty="0" err="1" smtClean="0">
                <a:solidFill>
                  <a:schemeClr val="tx1"/>
                </a:solidFill>
              </a:rPr>
              <a:t>ηθικόπολιτικό</a:t>
            </a:r>
            <a:r>
              <a:rPr lang="el-GR" sz="2900" dirty="0" smtClean="0">
                <a:solidFill>
                  <a:schemeClr val="tx1"/>
                </a:solidFill>
              </a:rPr>
              <a:t> επίπεδο</a:t>
            </a:r>
            <a:r>
              <a:rPr lang="el-GR" sz="2900" dirty="0">
                <a:solidFill>
                  <a:schemeClr val="tx1"/>
                </a:solidFill>
              </a:rPr>
              <a:t>, η ηθική του δασκάλου του Αλεξάνδρου, του Αριστοτέλη, αντιστοιχούσε στη μικρή </a:t>
            </a:r>
            <a:r>
              <a:rPr lang="el-GR" sz="2900" dirty="0" smtClean="0">
                <a:solidFill>
                  <a:schemeClr val="tx1"/>
                </a:solidFill>
              </a:rPr>
              <a:t>κλίμακα μιας </a:t>
            </a:r>
            <a:r>
              <a:rPr lang="el-GR" sz="2900" dirty="0">
                <a:solidFill>
                  <a:schemeClr val="tx1"/>
                </a:solidFill>
              </a:rPr>
              <a:t>πόλης και όχι στην αναδυόμενη οικουμένη.</a:t>
            </a:r>
            <a:endParaRPr lang="el-GR" sz="2900" b="1" dirty="0" smtClean="0">
              <a:solidFill>
                <a:schemeClr val="tx1"/>
              </a:solidFill>
            </a:endParaRPr>
          </a:p>
          <a:p>
            <a:r>
              <a:rPr lang="el-GR" sz="2900" b="1" dirty="0" smtClean="0"/>
              <a:t>Ο Πλούταρχος θέλει να αναδείξει τον κοσμοπολιτισμό του Αλεξάνδρου και την αρετή του ως παράγοντα των επιτευγμάτων του και όχι της τύχης. Παράλληλα, αναδεικνύει τον Αλέξανδρο ως φιλόσοφο με μαθητές τους υπηκόους του, οι οποίοι αντιπαραβάλλονται με τους μαθητές του Σωκράτη και του Πλάτωνα, οι οποίοι δεν ήταν απόλυτα πιστοί.</a:t>
            </a:r>
          </a:p>
          <a:p>
            <a:r>
              <a:rPr lang="el-GR" sz="2900" b="1" dirty="0" err="1"/>
              <a:t>ὥσπερ</a:t>
            </a:r>
            <a:r>
              <a:rPr lang="el-GR" sz="2900" b="1" dirty="0"/>
              <a:t> </a:t>
            </a:r>
            <a:r>
              <a:rPr lang="el-GR" sz="2900" b="1" dirty="0" err="1"/>
              <a:t>ὄναρ</a:t>
            </a:r>
            <a:r>
              <a:rPr lang="el-GR" sz="2900" b="1" dirty="0"/>
              <a:t> ἢ </a:t>
            </a:r>
            <a:r>
              <a:rPr lang="el-GR" sz="2900" b="1" dirty="0" err="1" smtClean="0"/>
              <a:t>εἴδωλον</a:t>
            </a:r>
            <a:r>
              <a:rPr lang="el-GR" sz="2900" b="1" dirty="0" smtClean="0"/>
              <a:t>: για τον Ζήνωνα αυτή η πολιτεία είναι ένα όραμα, στην οποία οι άνθρωποι συμμορφώνονται με τον φυσικό νόμο, τον Λόγο. Δεν έχει, βέβαια, στο μυαλό του ένα παγκόσμιο κράτος. (σχήμα λόγου: παρομοίωση)</a:t>
            </a:r>
          </a:p>
          <a:p>
            <a:r>
              <a:rPr lang="el-GR" sz="2900" b="1" dirty="0" err="1"/>
              <a:t>Ἀλέξανδρος</a:t>
            </a:r>
            <a:r>
              <a:rPr lang="el-GR" sz="2900" b="1" dirty="0"/>
              <a:t> </a:t>
            </a:r>
            <a:r>
              <a:rPr lang="el-GR" sz="2900" b="1" dirty="0" err="1"/>
              <a:t>δὲ</a:t>
            </a:r>
            <a:r>
              <a:rPr lang="el-GR" sz="2900" b="1" dirty="0"/>
              <a:t> </a:t>
            </a:r>
            <a:r>
              <a:rPr lang="el-GR" sz="2900" b="1" dirty="0" err="1"/>
              <a:t>τῷ</a:t>
            </a:r>
            <a:r>
              <a:rPr lang="el-GR" sz="2900" b="1" dirty="0"/>
              <a:t> </a:t>
            </a:r>
            <a:r>
              <a:rPr lang="el-GR" sz="2900" b="1" dirty="0" err="1"/>
              <a:t>λόγῳ</a:t>
            </a:r>
            <a:r>
              <a:rPr lang="el-GR" sz="2900" b="1" dirty="0"/>
              <a:t> </a:t>
            </a:r>
            <a:r>
              <a:rPr lang="el-GR" sz="2900" b="1" dirty="0" err="1"/>
              <a:t>τὸ</a:t>
            </a:r>
            <a:r>
              <a:rPr lang="el-GR" sz="2900" b="1" dirty="0"/>
              <a:t> </a:t>
            </a:r>
            <a:r>
              <a:rPr lang="el-GR" sz="2900" b="1" dirty="0" err="1"/>
              <a:t>ἔργον</a:t>
            </a:r>
            <a:r>
              <a:rPr lang="el-GR" sz="2900" b="1" dirty="0"/>
              <a:t> </a:t>
            </a:r>
            <a:r>
              <a:rPr lang="el-GR" sz="2900" b="1" dirty="0" err="1" smtClean="0"/>
              <a:t>παρέσχεν</a:t>
            </a:r>
            <a:r>
              <a:rPr lang="el-GR" sz="2900" b="1" dirty="0" smtClean="0"/>
              <a:t>: (σχήμα λόγου: αντίθεση)</a:t>
            </a:r>
            <a:r>
              <a:rPr lang="en-US" sz="2900" b="1" dirty="0" smtClean="0"/>
              <a:t>. </a:t>
            </a:r>
            <a:r>
              <a:rPr lang="en-US" sz="2900" dirty="0">
                <a:solidFill>
                  <a:schemeClr val="tx1"/>
                </a:solidFill>
              </a:rPr>
              <a:t>T</a:t>
            </a:r>
            <a:r>
              <a:rPr lang="el-GR" sz="2900" dirty="0" err="1" smtClean="0">
                <a:solidFill>
                  <a:schemeClr val="tx1"/>
                </a:solidFill>
              </a:rPr>
              <a:t>εράστια</a:t>
            </a:r>
            <a:r>
              <a:rPr lang="el-GR" sz="2900" dirty="0" smtClean="0">
                <a:solidFill>
                  <a:schemeClr val="tx1"/>
                </a:solidFill>
              </a:rPr>
              <a:t> </a:t>
            </a:r>
            <a:r>
              <a:rPr lang="el-GR" sz="2900" dirty="0">
                <a:solidFill>
                  <a:schemeClr val="tx1"/>
                </a:solidFill>
              </a:rPr>
              <a:t>σημασία </a:t>
            </a:r>
            <a:r>
              <a:rPr lang="el-GR" sz="2900" dirty="0" smtClean="0">
                <a:solidFill>
                  <a:schemeClr val="tx1"/>
                </a:solidFill>
              </a:rPr>
              <a:t>είχε </a:t>
            </a:r>
            <a:r>
              <a:rPr lang="el-GR" sz="2900" dirty="0">
                <a:solidFill>
                  <a:schemeClr val="tx1"/>
                </a:solidFill>
              </a:rPr>
              <a:t>για τον αρχαίο Έλληνα η σύζευξη </a:t>
            </a:r>
            <a:r>
              <a:rPr lang="el-GR" sz="2900" b="1" dirty="0">
                <a:solidFill>
                  <a:schemeClr val="tx1"/>
                </a:solidFill>
              </a:rPr>
              <a:t>λόγων και έργων</a:t>
            </a:r>
            <a:r>
              <a:rPr lang="el-GR" sz="2900" dirty="0">
                <a:solidFill>
                  <a:schemeClr val="tx1"/>
                </a:solidFill>
              </a:rPr>
              <a:t>. Η στάση αυτή εκδηλώνεται ήδη στα ομηρικά έπη. Συγκεκριμένα, στη ραψωδία Ι της </a:t>
            </a:r>
            <a:r>
              <a:rPr lang="el-GR" sz="2900" dirty="0" err="1">
                <a:solidFill>
                  <a:schemeClr val="tx1"/>
                </a:solidFill>
              </a:rPr>
              <a:t>Ιλιάδας</a:t>
            </a:r>
            <a:r>
              <a:rPr lang="el-GR" sz="2900" dirty="0">
                <a:solidFill>
                  <a:schemeClr val="tx1"/>
                </a:solidFill>
              </a:rPr>
              <a:t> (στ. 443), ο γέροντας Φοίνικας καλεί τον Αχιλλέα να γίνει «μύθων </a:t>
            </a:r>
            <a:r>
              <a:rPr lang="el-GR" sz="2900" dirty="0" err="1">
                <a:solidFill>
                  <a:schemeClr val="tx1"/>
                </a:solidFill>
              </a:rPr>
              <a:t>ῥητὴρ</a:t>
            </a:r>
            <a:r>
              <a:rPr lang="el-GR" sz="2900" dirty="0">
                <a:solidFill>
                  <a:schemeClr val="tx1"/>
                </a:solidFill>
              </a:rPr>
              <a:t> </a:t>
            </a:r>
            <a:r>
              <a:rPr lang="el-GR" sz="2900" dirty="0" err="1">
                <a:solidFill>
                  <a:schemeClr val="tx1"/>
                </a:solidFill>
              </a:rPr>
              <a:t>πρηκτήρ</a:t>
            </a:r>
            <a:r>
              <a:rPr lang="el-GR" sz="2900" dirty="0">
                <a:solidFill>
                  <a:schemeClr val="tx1"/>
                </a:solidFill>
              </a:rPr>
              <a:t> τε </a:t>
            </a:r>
            <a:r>
              <a:rPr lang="el-GR" sz="2900" dirty="0" err="1">
                <a:solidFill>
                  <a:schemeClr val="tx1"/>
                </a:solidFill>
              </a:rPr>
              <a:t>ἔργων</a:t>
            </a:r>
            <a:r>
              <a:rPr lang="el-GR" sz="2900" dirty="0">
                <a:solidFill>
                  <a:schemeClr val="tx1"/>
                </a:solidFill>
              </a:rPr>
              <a:t>», να είναι δηλαδή ικανός στα λόγια και στα έργα, καλός ομιλητής και γενναίος πολεμιστής. Έκτοτε, διαμορφώθηκε σταδιακά η άποψη ότι τα μεγάλα λόγια πρέπει να συνοδεύονται από ανάλογες πράξεις, για να έχουν αξία. Ο Θουκυδίδης μάλιστα στον </a:t>
            </a:r>
            <a:r>
              <a:rPr lang="el-GR" sz="2900" i="1" dirty="0" err="1">
                <a:solidFill>
                  <a:schemeClr val="tx1"/>
                </a:solidFill>
              </a:rPr>
              <a:t>Ἐπιτάφιο</a:t>
            </a:r>
            <a:r>
              <a:rPr lang="el-GR" sz="2900" dirty="0">
                <a:solidFill>
                  <a:schemeClr val="tx1"/>
                </a:solidFill>
              </a:rPr>
              <a:t> θα μιλήσει με έμφαση για την ανάγκη λόγων και έργων ως στοιχείων αποδεικτικών της ανδρείας και γενικά της αρετής των πολιτών και της πόλεως. Άρα, αντιλαμβανόμαστε ότι το αντικείμενο διδασκαλίας του Πρωταγόρα ανταποκρίνεται στην απαίτηση των Αθηναίων για σύζευξη λόγων και έργων. Εν κατακλείδι, ο ολοκληρωμένος πολίτης οφείλει με την πράξη και τον λόγο του να δραστηριοποιείται και στην ιδιωτική και στη δημόσια ζωή.</a:t>
            </a:r>
            <a:r>
              <a:rPr lang="el-GR" sz="2900" dirty="0"/>
              <a:t> </a:t>
            </a:r>
            <a:endParaRPr lang="el-GR" sz="2900" b="1" dirty="0" smtClean="0"/>
          </a:p>
          <a:p>
            <a:endParaRPr lang="el-GR" b="1"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791653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92696"/>
            <a:ext cx="8208912" cy="720080"/>
          </a:xfrm>
        </p:spPr>
        <p:txBody>
          <a:bodyPr>
            <a:noAutofit/>
          </a:bodyPr>
          <a:lstStyle/>
          <a:p>
            <a:r>
              <a:rPr lang="el-GR" sz="1050" dirty="0" err="1"/>
              <a:t>Καὶ</a:t>
            </a:r>
            <a:r>
              <a:rPr lang="el-GR" sz="1050" dirty="0"/>
              <a:t> </a:t>
            </a:r>
            <a:r>
              <a:rPr lang="el-GR" sz="1050" dirty="0" err="1"/>
              <a:t>μὴν</a:t>
            </a:r>
            <a:r>
              <a:rPr lang="el-GR" sz="1050" dirty="0"/>
              <a:t> ἡ </a:t>
            </a:r>
            <a:r>
              <a:rPr lang="el-GR" sz="1050" dirty="0" err="1"/>
              <a:t>πολὺ</a:t>
            </a:r>
            <a:r>
              <a:rPr lang="el-GR" sz="1050" dirty="0"/>
              <a:t> </a:t>
            </a:r>
            <a:r>
              <a:rPr lang="el-GR" sz="1050" dirty="0" err="1"/>
              <a:t>θαυμαζομένη</a:t>
            </a:r>
            <a:r>
              <a:rPr lang="el-GR" sz="1050" dirty="0"/>
              <a:t> πολιτεία </a:t>
            </a:r>
            <a:r>
              <a:rPr lang="el-GR" sz="1050" dirty="0" err="1" smtClean="0"/>
              <a:t>τοῦ</a:t>
            </a:r>
            <a:r>
              <a:rPr lang="el-GR" sz="1050" dirty="0" smtClean="0"/>
              <a:t> </a:t>
            </a:r>
            <a:r>
              <a:rPr lang="el-GR" sz="1050" dirty="0" err="1" smtClean="0"/>
              <a:t>τὴν</a:t>
            </a:r>
            <a:r>
              <a:rPr lang="el-GR" sz="1050" dirty="0" smtClean="0"/>
              <a:t> </a:t>
            </a:r>
            <a:r>
              <a:rPr lang="el-GR" sz="1050" dirty="0" err="1"/>
              <a:t>Στωικῶν</a:t>
            </a:r>
            <a:r>
              <a:rPr lang="el-GR" sz="1050" dirty="0"/>
              <a:t> </a:t>
            </a:r>
            <a:r>
              <a:rPr lang="el-GR" sz="1050" dirty="0" err="1"/>
              <a:t>αἵρεσιν</a:t>
            </a:r>
            <a:r>
              <a:rPr lang="el-GR" sz="1050" dirty="0"/>
              <a:t> </a:t>
            </a:r>
            <a:r>
              <a:rPr lang="el-GR" sz="1050" dirty="0" err="1"/>
              <a:t>καταβαλομένου</a:t>
            </a:r>
            <a:r>
              <a:rPr lang="el-GR" sz="1050" dirty="0"/>
              <a:t> </a:t>
            </a:r>
            <a:r>
              <a:rPr lang="el-GR" sz="1050" dirty="0" smtClean="0"/>
              <a:t>Ζήνωνος </a:t>
            </a:r>
            <a:r>
              <a:rPr lang="el-GR" sz="1050" dirty="0" err="1" smtClean="0"/>
              <a:t>εἰς</a:t>
            </a:r>
            <a:r>
              <a:rPr lang="el-GR" sz="1050" dirty="0" smtClean="0"/>
              <a:t> </a:t>
            </a:r>
            <a:r>
              <a:rPr lang="el-GR" sz="1050" dirty="0" err="1"/>
              <a:t>ἓν</a:t>
            </a:r>
            <a:r>
              <a:rPr lang="el-GR" sz="1050" dirty="0"/>
              <a:t> </a:t>
            </a:r>
            <a:r>
              <a:rPr lang="el-GR" sz="1050" dirty="0" err="1"/>
              <a:t>τοῦτο</a:t>
            </a:r>
            <a:r>
              <a:rPr lang="el-GR" sz="1050" dirty="0"/>
              <a:t> συντείνει </a:t>
            </a:r>
            <a:r>
              <a:rPr lang="el-GR" sz="1050" dirty="0" err="1" smtClean="0"/>
              <a:t>κεφάλαιον</a:t>
            </a:r>
            <a:r>
              <a:rPr lang="el-GR" sz="1050" dirty="0" smtClean="0"/>
              <a:t>, </a:t>
            </a:r>
            <a:r>
              <a:rPr lang="el-GR" sz="1050" dirty="0" err="1" smtClean="0"/>
              <a:t>ἵνα</a:t>
            </a:r>
            <a:r>
              <a:rPr lang="el-GR" sz="1050" dirty="0" smtClean="0"/>
              <a:t> </a:t>
            </a:r>
            <a:r>
              <a:rPr lang="el-GR" sz="1050" dirty="0" err="1"/>
              <a:t>μὴ</a:t>
            </a:r>
            <a:r>
              <a:rPr lang="el-GR" sz="1050" dirty="0"/>
              <a:t> </a:t>
            </a:r>
            <a:r>
              <a:rPr lang="el-GR" sz="1050" dirty="0" err="1"/>
              <a:t>κατὰ</a:t>
            </a:r>
            <a:r>
              <a:rPr lang="el-GR" sz="1050" dirty="0"/>
              <a:t> πόλεις </a:t>
            </a:r>
            <a:r>
              <a:rPr lang="el-GR" sz="1050" dirty="0" err="1"/>
              <a:t>μηδὲ</a:t>
            </a:r>
            <a:r>
              <a:rPr lang="el-GR" sz="1050" dirty="0"/>
              <a:t> δήμους </a:t>
            </a:r>
            <a:r>
              <a:rPr lang="el-GR" sz="1050" dirty="0" err="1" smtClean="0"/>
              <a:t>οἰκῶμεν</a:t>
            </a:r>
            <a:r>
              <a:rPr lang="el-GR" sz="1050" dirty="0" smtClean="0"/>
              <a:t> </a:t>
            </a:r>
            <a:r>
              <a:rPr lang="el-GR" sz="1050" dirty="0" err="1" smtClean="0"/>
              <a:t>ἰδίοις</a:t>
            </a:r>
            <a:r>
              <a:rPr lang="el-GR" sz="1050" dirty="0" smtClean="0"/>
              <a:t> </a:t>
            </a:r>
            <a:r>
              <a:rPr lang="el-GR" sz="1050" dirty="0" err="1"/>
              <a:t>ἕκαστοι</a:t>
            </a:r>
            <a:r>
              <a:rPr lang="el-GR" sz="1050" dirty="0"/>
              <a:t> </a:t>
            </a:r>
            <a:r>
              <a:rPr lang="el-GR" sz="1050" dirty="0" err="1"/>
              <a:t>διωρισμένοι</a:t>
            </a:r>
            <a:r>
              <a:rPr lang="el-GR" sz="1050" dirty="0"/>
              <a:t> </a:t>
            </a:r>
            <a:r>
              <a:rPr lang="el-GR" sz="1050" dirty="0" err="1"/>
              <a:t>δικαίοις</a:t>
            </a:r>
            <a:r>
              <a:rPr lang="el-GR" sz="1050" dirty="0"/>
              <a:t>, </a:t>
            </a:r>
            <a:r>
              <a:rPr lang="el-GR" sz="1050" dirty="0" err="1" smtClean="0"/>
              <a:t>ἀλλὰ</a:t>
            </a:r>
            <a:r>
              <a:rPr lang="el-GR" sz="1050" dirty="0" smtClean="0"/>
              <a:t> </a:t>
            </a:r>
            <a:r>
              <a:rPr lang="el-GR" sz="1050" b="1" u="sng" dirty="0" err="1" smtClean="0"/>
              <a:t>πάντας</a:t>
            </a:r>
            <a:r>
              <a:rPr lang="el-GR" sz="1050" b="1" u="sng" dirty="0" smtClean="0"/>
              <a:t> </a:t>
            </a:r>
            <a:r>
              <a:rPr lang="el-GR" sz="1050" b="1" u="sng" dirty="0" err="1"/>
              <a:t>ἀνθρώπους</a:t>
            </a:r>
            <a:r>
              <a:rPr lang="el-GR" sz="1050" b="1" u="sng" dirty="0"/>
              <a:t> </a:t>
            </a:r>
            <a:r>
              <a:rPr lang="el-GR" sz="1050" b="1" u="sng" dirty="0" err="1"/>
              <a:t>ἡγώμεθα</a:t>
            </a:r>
            <a:r>
              <a:rPr lang="el-GR" sz="1050" b="1" u="sng" dirty="0"/>
              <a:t> </a:t>
            </a:r>
            <a:r>
              <a:rPr lang="el-GR" sz="1050" b="1" u="sng" dirty="0" err="1" smtClean="0"/>
              <a:t>δημότας</a:t>
            </a:r>
            <a:r>
              <a:rPr lang="el-GR" sz="1050" b="1" u="sng" dirty="0" smtClean="0"/>
              <a:t> </a:t>
            </a:r>
            <a:r>
              <a:rPr lang="el-GR" sz="1050" b="1" u="sng" dirty="0" err="1" smtClean="0"/>
              <a:t>καὶ</a:t>
            </a:r>
            <a:r>
              <a:rPr lang="el-GR" sz="1050" b="1" u="sng" dirty="0" smtClean="0"/>
              <a:t> </a:t>
            </a:r>
            <a:r>
              <a:rPr lang="el-GR" sz="1050" b="1" u="sng" dirty="0" err="1" smtClean="0"/>
              <a:t>πολίτας</a:t>
            </a:r>
            <a:r>
              <a:rPr lang="el-GR" sz="1050" u="sng" dirty="0"/>
              <a:t>, </a:t>
            </a:r>
            <a:r>
              <a:rPr lang="el-GR" sz="1050" b="1" u="sng" dirty="0" err="1"/>
              <a:t>εἷς</a:t>
            </a:r>
            <a:r>
              <a:rPr lang="el-GR" sz="1050" b="1" u="sng" dirty="0"/>
              <a:t> </a:t>
            </a:r>
            <a:r>
              <a:rPr lang="el-GR" sz="1050" b="1" u="sng" dirty="0" err="1"/>
              <a:t>δὲ</a:t>
            </a:r>
            <a:r>
              <a:rPr lang="el-GR" sz="1050" b="1" u="sng" dirty="0"/>
              <a:t> βίος ᾖ </a:t>
            </a:r>
            <a:r>
              <a:rPr lang="el-GR" sz="1050" b="1" u="sng" dirty="0" err="1"/>
              <a:t>καὶ</a:t>
            </a:r>
            <a:r>
              <a:rPr lang="el-GR" sz="1050" b="1" u="sng" dirty="0"/>
              <a:t> κόσμος</a:t>
            </a:r>
            <a:r>
              <a:rPr lang="el-GR" sz="1050" dirty="0"/>
              <a:t>, </a:t>
            </a:r>
            <a:r>
              <a:rPr lang="el-GR" sz="1050" dirty="0" err="1" smtClean="0"/>
              <a:t>ὥσπερ</a:t>
            </a:r>
            <a:r>
              <a:rPr lang="el-GR" sz="1050" dirty="0" smtClean="0"/>
              <a:t> </a:t>
            </a:r>
            <a:r>
              <a:rPr lang="el-GR" sz="1050" dirty="0" err="1" smtClean="0"/>
              <a:t>ἀγέλης</a:t>
            </a:r>
            <a:r>
              <a:rPr lang="el-GR" sz="1050" dirty="0" smtClean="0"/>
              <a:t> </a:t>
            </a:r>
            <a:r>
              <a:rPr lang="el-GR" sz="1050" dirty="0" err="1"/>
              <a:t>συννόμου</a:t>
            </a:r>
            <a:r>
              <a:rPr lang="el-GR" sz="1050" dirty="0"/>
              <a:t> </a:t>
            </a:r>
            <a:r>
              <a:rPr lang="el-GR" sz="1050" dirty="0" err="1"/>
              <a:t>νόμῳ</a:t>
            </a:r>
            <a:r>
              <a:rPr lang="el-GR" sz="1050" dirty="0"/>
              <a:t> </a:t>
            </a:r>
            <a:r>
              <a:rPr lang="el-GR" sz="1050" dirty="0" err="1"/>
              <a:t>κοινῷ</a:t>
            </a:r>
            <a:r>
              <a:rPr lang="el-GR" sz="1050" dirty="0"/>
              <a:t> </a:t>
            </a:r>
            <a:r>
              <a:rPr lang="el-GR" sz="1050" dirty="0" err="1" smtClean="0"/>
              <a:t>συντρεφομένης</a:t>
            </a:r>
            <a:r>
              <a:rPr lang="el-GR" sz="1050" dirty="0" smtClean="0"/>
              <a:t>. </a:t>
            </a:r>
            <a:r>
              <a:rPr lang="el-GR" sz="1050" dirty="0" err="1" smtClean="0"/>
              <a:t>Τοῦτο</a:t>
            </a:r>
            <a:r>
              <a:rPr lang="el-GR" sz="1050" dirty="0" smtClean="0"/>
              <a:t> </a:t>
            </a:r>
            <a:r>
              <a:rPr lang="el-GR" sz="1050" dirty="0"/>
              <a:t>Ζήνων </a:t>
            </a:r>
            <a:r>
              <a:rPr lang="el-GR" sz="1050" dirty="0" err="1"/>
              <a:t>μὲν</a:t>
            </a:r>
            <a:r>
              <a:rPr lang="el-GR" sz="1050" dirty="0"/>
              <a:t> </a:t>
            </a:r>
            <a:r>
              <a:rPr lang="el-GR" sz="1050" dirty="0" err="1"/>
              <a:t>ἔγραψεν</a:t>
            </a:r>
            <a:r>
              <a:rPr lang="el-GR" sz="1050" dirty="0"/>
              <a:t> </a:t>
            </a:r>
            <a:r>
              <a:rPr lang="el-GR" sz="1050" dirty="0" err="1" smtClean="0"/>
              <a:t>ὥσπερ</a:t>
            </a:r>
            <a:r>
              <a:rPr lang="el-GR" sz="1050" dirty="0" smtClean="0"/>
              <a:t> </a:t>
            </a:r>
            <a:r>
              <a:rPr lang="el-GR" sz="1050" dirty="0" err="1" smtClean="0"/>
              <a:t>ὄναρ</a:t>
            </a:r>
            <a:r>
              <a:rPr lang="el-GR" sz="1050" dirty="0" smtClean="0"/>
              <a:t> </a:t>
            </a:r>
            <a:r>
              <a:rPr lang="el-GR" sz="1050" dirty="0"/>
              <a:t>ἢ </a:t>
            </a:r>
            <a:r>
              <a:rPr lang="el-GR" sz="1050" dirty="0" err="1"/>
              <a:t>εἴδωλον</a:t>
            </a:r>
            <a:r>
              <a:rPr lang="el-GR" sz="1050" dirty="0"/>
              <a:t> </a:t>
            </a:r>
            <a:r>
              <a:rPr lang="el-GR" sz="1050" dirty="0" err="1"/>
              <a:t>εὐνομίας</a:t>
            </a:r>
            <a:r>
              <a:rPr lang="el-GR" sz="1050" dirty="0"/>
              <a:t> φιλοσόφου </a:t>
            </a:r>
            <a:r>
              <a:rPr lang="el-GR" sz="1050" dirty="0" err="1" smtClean="0"/>
              <a:t>καὶ</a:t>
            </a:r>
            <a:r>
              <a:rPr lang="el-GR" sz="1050" dirty="0" smtClean="0"/>
              <a:t> πολιτείας </a:t>
            </a:r>
            <a:r>
              <a:rPr lang="el-GR" sz="1050" dirty="0" err="1"/>
              <a:t>ἀνατυπωσάμενος</a:t>
            </a:r>
            <a:r>
              <a:rPr lang="el-GR" sz="1050" dirty="0"/>
              <a:t>, </a:t>
            </a:r>
            <a:r>
              <a:rPr lang="el-GR" sz="1050" dirty="0" err="1" smtClean="0"/>
              <a:t>Ἀλέξανδρος</a:t>
            </a:r>
            <a:r>
              <a:rPr lang="el-GR" sz="1050" dirty="0" smtClean="0"/>
              <a:t> </a:t>
            </a:r>
            <a:r>
              <a:rPr lang="el-GR" sz="1050" dirty="0" err="1" smtClean="0"/>
              <a:t>δὲ</a:t>
            </a:r>
            <a:r>
              <a:rPr lang="el-GR" sz="1050" dirty="0" smtClean="0"/>
              <a:t> </a:t>
            </a:r>
            <a:r>
              <a:rPr lang="el-GR" sz="1050" dirty="0" err="1"/>
              <a:t>τῷ</a:t>
            </a:r>
            <a:r>
              <a:rPr lang="el-GR" sz="1050" dirty="0"/>
              <a:t> </a:t>
            </a:r>
            <a:r>
              <a:rPr lang="el-GR" sz="1050" dirty="0" err="1"/>
              <a:t>λόγῳ</a:t>
            </a:r>
            <a:r>
              <a:rPr lang="el-GR" sz="1050" dirty="0"/>
              <a:t> </a:t>
            </a:r>
            <a:r>
              <a:rPr lang="el-GR" sz="1050" dirty="0" err="1"/>
              <a:t>τὸ</a:t>
            </a:r>
            <a:r>
              <a:rPr lang="el-GR" sz="1050" dirty="0"/>
              <a:t> </a:t>
            </a:r>
            <a:r>
              <a:rPr lang="el-GR" sz="1050" dirty="0" err="1"/>
              <a:t>ἔργον</a:t>
            </a:r>
            <a:r>
              <a:rPr lang="el-GR" sz="1050" dirty="0"/>
              <a:t> </a:t>
            </a:r>
            <a:r>
              <a:rPr lang="el-GR" sz="1050" dirty="0" err="1"/>
              <a:t>παρέσχεν</a:t>
            </a:r>
            <a:r>
              <a:rPr lang="el-GR" sz="1050" dirty="0"/>
              <a:t>.</a:t>
            </a:r>
          </a:p>
        </p:txBody>
      </p:sp>
      <p:sp>
        <p:nvSpPr>
          <p:cNvPr id="3" name="Θέση περιεχομένου 2"/>
          <p:cNvSpPr>
            <a:spLocks noGrp="1"/>
          </p:cNvSpPr>
          <p:nvPr>
            <p:ph idx="1"/>
          </p:nvPr>
        </p:nvSpPr>
        <p:spPr>
          <a:xfrm>
            <a:off x="539552" y="1412776"/>
            <a:ext cx="8064896" cy="5040560"/>
          </a:xfrm>
        </p:spPr>
        <p:txBody>
          <a:bodyPr>
            <a:normAutofit fontScale="62500" lnSpcReduction="20000"/>
          </a:bodyPr>
          <a:lstStyle/>
          <a:p>
            <a:pPr marL="68580" indent="0" algn="ctr">
              <a:buNone/>
            </a:pPr>
            <a:r>
              <a:rPr lang="el-GR" b="1" u="sng" dirty="0" smtClean="0"/>
              <a:t>ΒΑΣΙΚΕΣ ΙΔΕΕΣ ΤΗΣ ΘΕΩΡΙΑΣ ΤΟΥ ΖΗΝΩΝΑ</a:t>
            </a:r>
          </a:p>
          <a:p>
            <a:r>
              <a:rPr lang="el-GR" b="1" u="sng" dirty="0" err="1" smtClean="0"/>
              <a:t>ἵνα</a:t>
            </a:r>
            <a:r>
              <a:rPr lang="el-GR" b="1" u="sng" dirty="0" smtClean="0"/>
              <a:t> </a:t>
            </a:r>
            <a:r>
              <a:rPr lang="el-GR" b="1" u="sng" dirty="0" err="1"/>
              <a:t>μὴ</a:t>
            </a:r>
            <a:r>
              <a:rPr lang="el-GR" b="1" u="sng" dirty="0"/>
              <a:t> </a:t>
            </a:r>
            <a:r>
              <a:rPr lang="el-GR" b="1" u="sng" dirty="0" err="1"/>
              <a:t>κατὰ</a:t>
            </a:r>
            <a:r>
              <a:rPr lang="el-GR" b="1" u="sng" dirty="0"/>
              <a:t> πόλεις </a:t>
            </a:r>
            <a:r>
              <a:rPr lang="el-GR" b="1" u="sng" dirty="0" err="1"/>
              <a:t>μηδὲ</a:t>
            </a:r>
            <a:r>
              <a:rPr lang="el-GR" b="1" u="sng" dirty="0"/>
              <a:t> δήμους </a:t>
            </a:r>
            <a:r>
              <a:rPr lang="el-GR" b="1" u="sng" dirty="0" err="1" smtClean="0"/>
              <a:t>οἰκῶμεν</a:t>
            </a:r>
            <a:r>
              <a:rPr lang="el-GR" b="1" u="sng" dirty="0" smtClean="0"/>
              <a:t>: </a:t>
            </a:r>
            <a:r>
              <a:rPr lang="el-GR" b="1" dirty="0" smtClean="0"/>
              <a:t>Οι άνθρωποι</a:t>
            </a:r>
            <a:r>
              <a:rPr lang="el-GR" b="1" dirty="0"/>
              <a:t> </a:t>
            </a:r>
            <a:r>
              <a:rPr lang="el-GR" b="1" dirty="0" smtClean="0"/>
              <a:t>ενώνονται εντός ενός ευρύτερου κοινωνικού πλαισίου, όπου άρχει ο νόμος της φύσης πάνω στους συμβατικούς ανθρώπινους νόμους, χωρίς, βέβαια να αίρεται ο θεσμός των μικρότερων πόλεων. (σχήμα λόγου: αντίθεση</a:t>
            </a:r>
            <a:r>
              <a:rPr lang="el-GR" b="1" dirty="0"/>
              <a:t> </a:t>
            </a:r>
            <a:r>
              <a:rPr lang="el-GR" b="1" dirty="0" smtClean="0"/>
              <a:t>της συμβατικής οργάνωσης πόλεων-κρατών με την οικουμένη, στην οποία άρχει ο φυσικός νόμος, ο Λόγος)</a:t>
            </a:r>
          </a:p>
          <a:p>
            <a:r>
              <a:rPr lang="el-GR" b="1" u="sng" dirty="0" err="1"/>
              <a:t>πάντας</a:t>
            </a:r>
            <a:r>
              <a:rPr lang="el-GR" b="1" u="sng" dirty="0"/>
              <a:t> </a:t>
            </a:r>
            <a:r>
              <a:rPr lang="el-GR" b="1" u="sng" dirty="0" err="1" smtClean="0"/>
              <a:t>ἀνθρώπους</a:t>
            </a:r>
            <a:r>
              <a:rPr lang="el-GR" b="1" u="sng" dirty="0" smtClean="0"/>
              <a:t>: </a:t>
            </a:r>
            <a:r>
              <a:rPr lang="el-GR" b="1" dirty="0" smtClean="0"/>
              <a:t>εννοεί μόνο τους σοφούς και εξαιρεί τους φαύλους, καθώς οι δεύτεροι αδυνατούν να διατηρούν φιλικές σχέσεις, αλλά μόνο εχθρικές.</a:t>
            </a:r>
          </a:p>
          <a:p>
            <a:r>
              <a:rPr lang="el-GR" b="1" u="sng" dirty="0" err="1"/>
              <a:t>εἷς</a:t>
            </a:r>
            <a:r>
              <a:rPr lang="el-GR" b="1" u="sng" dirty="0"/>
              <a:t> </a:t>
            </a:r>
            <a:r>
              <a:rPr lang="el-GR" b="1" u="sng" dirty="0" err="1"/>
              <a:t>δὲ</a:t>
            </a:r>
            <a:r>
              <a:rPr lang="el-GR" b="1" u="sng" dirty="0"/>
              <a:t> βίος ᾖ </a:t>
            </a:r>
            <a:r>
              <a:rPr lang="el-GR" b="1" u="sng" dirty="0" err="1"/>
              <a:t>καὶ</a:t>
            </a:r>
            <a:r>
              <a:rPr lang="el-GR" b="1" u="sng" dirty="0"/>
              <a:t> </a:t>
            </a:r>
            <a:r>
              <a:rPr lang="el-GR" b="1" u="sng" dirty="0" smtClean="0"/>
              <a:t>κόσμος: </a:t>
            </a:r>
            <a:r>
              <a:rPr lang="el-GR" b="1" dirty="0" smtClean="0"/>
              <a:t>απηχείται η στωική αντίληψη περί εναρμόνισης του ανθρώπινου βίου με το νόμο της φύσης, τον Λόγο.</a:t>
            </a:r>
          </a:p>
          <a:p>
            <a:r>
              <a:rPr lang="el-GR" b="1" u="sng" dirty="0" err="1" smtClean="0"/>
              <a:t>ὥσπερ</a:t>
            </a:r>
            <a:r>
              <a:rPr lang="el-GR" b="1" u="sng" dirty="0" smtClean="0"/>
              <a:t> </a:t>
            </a:r>
            <a:r>
              <a:rPr lang="el-GR" b="1" u="sng" dirty="0" err="1" smtClean="0"/>
              <a:t>ἀγέλης</a:t>
            </a:r>
            <a:r>
              <a:rPr lang="el-GR" b="1" u="sng" dirty="0" smtClean="0"/>
              <a:t> </a:t>
            </a:r>
            <a:r>
              <a:rPr lang="el-GR" b="1" u="sng" dirty="0" err="1" smtClean="0"/>
              <a:t>συννόμου</a:t>
            </a:r>
            <a:r>
              <a:rPr lang="el-GR" b="1" u="sng" dirty="0" smtClean="0"/>
              <a:t> </a:t>
            </a:r>
            <a:r>
              <a:rPr lang="el-GR" b="1" u="sng" dirty="0" err="1" smtClean="0"/>
              <a:t>νόμῳ</a:t>
            </a:r>
            <a:r>
              <a:rPr lang="el-GR" b="1" u="sng" dirty="0" smtClean="0"/>
              <a:t> </a:t>
            </a:r>
            <a:r>
              <a:rPr lang="el-GR" b="1" u="sng" dirty="0" err="1" smtClean="0"/>
              <a:t>κοινῷ</a:t>
            </a:r>
            <a:r>
              <a:rPr lang="el-GR" b="1" u="sng" dirty="0" smtClean="0"/>
              <a:t> </a:t>
            </a:r>
            <a:r>
              <a:rPr lang="el-GR" b="1" u="sng" dirty="0" err="1" smtClean="0"/>
              <a:t>συντρεφομένης</a:t>
            </a:r>
            <a:r>
              <a:rPr lang="el-GR" b="1" dirty="0" err="1"/>
              <a:t>:(σχήμα</a:t>
            </a:r>
            <a:r>
              <a:rPr lang="el-GR" b="1" dirty="0"/>
              <a:t> λόγου: παρομοίωση).  </a:t>
            </a:r>
            <a:r>
              <a:rPr lang="el-GR" b="1" dirty="0" smtClean="0"/>
              <a:t>Αναδεικνύεται η σημασία του νόμου για την αρχαιοελληνική σκέψη και δη για τους στωικούς, οι οποίοι δίνουν έμφαση στη φυσική νομοτέλεια, στο Λόγο. </a:t>
            </a:r>
            <a:r>
              <a:rPr lang="el-GR" dirty="0" err="1" smtClean="0">
                <a:solidFill>
                  <a:schemeClr val="tx1"/>
                </a:solidFill>
              </a:rPr>
              <a:t>εὐνομία</a:t>
            </a:r>
            <a:r>
              <a:rPr lang="el-GR" dirty="0">
                <a:solidFill>
                  <a:schemeClr val="tx1"/>
                </a:solidFill>
              </a:rPr>
              <a:t>: Η ευνομία αποτελούσε μόνιμο αίτημα στη θεωρία και την πρακτική της ελληνικής </a:t>
            </a:r>
            <a:r>
              <a:rPr lang="el-GR" dirty="0" smtClean="0">
                <a:solidFill>
                  <a:schemeClr val="tx1"/>
                </a:solidFill>
              </a:rPr>
              <a:t>αρχαιότητας. Ένας </a:t>
            </a:r>
            <a:r>
              <a:rPr lang="el-GR" dirty="0">
                <a:solidFill>
                  <a:schemeClr val="tx1"/>
                </a:solidFill>
              </a:rPr>
              <a:t>από τους υποστηρικτές της δημοκρατίας, ο λεγόμενος “Ανώνυμος του Ιαμβλίχου” συνοψίζει </a:t>
            </a:r>
            <a:r>
              <a:rPr lang="el-GR" dirty="0" smtClean="0">
                <a:solidFill>
                  <a:schemeClr val="tx1"/>
                </a:solidFill>
              </a:rPr>
              <a:t>τα πλεονεκτήματά </a:t>
            </a:r>
            <a:r>
              <a:rPr lang="el-GR" dirty="0">
                <a:solidFill>
                  <a:schemeClr val="tx1"/>
                </a:solidFill>
              </a:rPr>
              <a:t>της, αξιολογώντας την ως «</a:t>
            </a:r>
            <a:r>
              <a:rPr lang="el-GR" dirty="0" err="1">
                <a:solidFill>
                  <a:schemeClr val="tx1"/>
                </a:solidFill>
              </a:rPr>
              <a:t>ό,τι</a:t>
            </a:r>
            <a:r>
              <a:rPr lang="el-GR" dirty="0">
                <a:solidFill>
                  <a:schemeClr val="tx1"/>
                </a:solidFill>
              </a:rPr>
              <a:t> καλύτερο για το σύνολο και για το άτομο». Στους Στωικούς, </a:t>
            </a:r>
            <a:r>
              <a:rPr lang="el-GR" dirty="0" smtClean="0">
                <a:solidFill>
                  <a:schemeClr val="tx1"/>
                </a:solidFill>
              </a:rPr>
              <a:t>ο νόμος </a:t>
            </a:r>
            <a:r>
              <a:rPr lang="el-GR" dirty="0">
                <a:solidFill>
                  <a:schemeClr val="tx1"/>
                </a:solidFill>
              </a:rPr>
              <a:t>είναι ουσιαστικό στοιχείο της πόλης, που ορίζεται ως ένα «πλήθος ανθρώπων που διοικούνται </a:t>
            </a:r>
            <a:r>
              <a:rPr lang="el-GR" dirty="0" smtClean="0">
                <a:solidFill>
                  <a:schemeClr val="tx1"/>
                </a:solidFill>
              </a:rPr>
              <a:t>από τον </a:t>
            </a:r>
            <a:r>
              <a:rPr lang="el-GR" dirty="0">
                <a:solidFill>
                  <a:schemeClr val="tx1"/>
                </a:solidFill>
              </a:rPr>
              <a:t>νόμο» (</a:t>
            </a:r>
            <a:r>
              <a:rPr lang="el-GR" dirty="0" err="1">
                <a:solidFill>
                  <a:schemeClr val="tx1"/>
                </a:solidFill>
              </a:rPr>
              <a:t>Κλήμης</a:t>
            </a:r>
            <a:r>
              <a:rPr lang="el-GR" dirty="0">
                <a:solidFill>
                  <a:schemeClr val="tx1"/>
                </a:solidFill>
              </a:rPr>
              <a:t> </a:t>
            </a:r>
            <a:r>
              <a:rPr lang="el-GR" dirty="0" err="1">
                <a:solidFill>
                  <a:schemeClr val="tx1"/>
                </a:solidFill>
              </a:rPr>
              <a:t>Αλεξανδρεύς</a:t>
            </a:r>
            <a:r>
              <a:rPr lang="el-GR" dirty="0">
                <a:solidFill>
                  <a:schemeClr val="tx1"/>
                </a:solidFill>
              </a:rPr>
              <a:t>, </a:t>
            </a:r>
            <a:r>
              <a:rPr lang="el-GR" dirty="0" err="1">
                <a:solidFill>
                  <a:schemeClr val="tx1"/>
                </a:solidFill>
              </a:rPr>
              <a:t>Στρωματεῖς</a:t>
            </a:r>
            <a:r>
              <a:rPr lang="el-GR" dirty="0">
                <a:solidFill>
                  <a:schemeClr val="tx1"/>
                </a:solidFill>
              </a:rPr>
              <a:t>, 4.26), τον φυσικό νόμο που ισχύει για όλα τα πράγματα. </a:t>
            </a:r>
            <a:r>
              <a:rPr lang="el-GR" dirty="0" smtClean="0">
                <a:solidFill>
                  <a:schemeClr val="tx1"/>
                </a:solidFill>
              </a:rPr>
              <a:t>Ο ηγέτης αυτής </a:t>
            </a:r>
            <a:r>
              <a:rPr lang="el-GR" dirty="0">
                <a:solidFill>
                  <a:schemeClr val="tx1"/>
                </a:solidFill>
              </a:rPr>
              <a:t>της </a:t>
            </a:r>
            <a:r>
              <a:rPr lang="el-GR" dirty="0" err="1">
                <a:solidFill>
                  <a:schemeClr val="tx1"/>
                </a:solidFill>
              </a:rPr>
              <a:t>κοσμόπολης</a:t>
            </a:r>
            <a:r>
              <a:rPr lang="el-GR" dirty="0">
                <a:solidFill>
                  <a:schemeClr val="tx1"/>
                </a:solidFill>
              </a:rPr>
              <a:t> πρέπει να γνωρίζει τα αγαθά και τα κακά, να κατέχει το κύριο πολιτικό </a:t>
            </a:r>
            <a:r>
              <a:rPr lang="el-GR" dirty="0" smtClean="0">
                <a:solidFill>
                  <a:schemeClr val="tx1"/>
                </a:solidFill>
              </a:rPr>
              <a:t>αγαθό, την </a:t>
            </a:r>
            <a:r>
              <a:rPr lang="el-GR" dirty="0">
                <a:solidFill>
                  <a:schemeClr val="tx1"/>
                </a:solidFill>
              </a:rPr>
              <a:t>αρετή, και να αναλαμβάνει πολλαπλούς ρόλους (κυβερνήτης, δικαστικός, παιδαγωγός κ.ά.), ώστε </a:t>
            </a:r>
            <a:r>
              <a:rPr lang="el-GR" dirty="0" smtClean="0">
                <a:solidFill>
                  <a:schemeClr val="tx1"/>
                </a:solidFill>
              </a:rPr>
              <a:t>να διασφαλιστεί η ευνομία. </a:t>
            </a:r>
            <a:r>
              <a:rPr lang="el-GR" b="1" dirty="0" smtClean="0"/>
              <a:t>ΠΡΟΣΟΧΗ: Η </a:t>
            </a:r>
            <a:r>
              <a:rPr lang="el-GR" b="1" dirty="0"/>
              <a:t>επιλογή της λέξης «αγέλη» αποδίδεται όχι στον Ζήνωνα, αλλά στον Πλούταρχο και έχει πλατωνικές ρίζες.  </a:t>
            </a:r>
          </a:p>
        </p:txBody>
      </p:sp>
      <p:sp>
        <p:nvSpPr>
          <p:cNvPr id="4" name="Footer Placeholder 3"/>
          <p:cNvSpPr>
            <a:spLocks noGrp="1"/>
          </p:cNvSpPr>
          <p:nvPr>
            <p:ph type="ftr" sz="quarter" idx="11"/>
          </p:nvPr>
        </p:nvSpPr>
        <p:spPr>
          <a:xfrm>
            <a:off x="5102296" y="6088211"/>
            <a:ext cx="3502152" cy="365125"/>
          </a:xfrm>
        </p:spPr>
        <p:txBody>
          <a:bodyPr/>
          <a:lstStyle/>
          <a:p>
            <a:r>
              <a:rPr lang="el-GR" dirty="0" smtClean="0"/>
              <a:t>Επιμέλεια: Εύη Πεπέ</a:t>
            </a:r>
            <a:endParaRPr lang="el-GR" dirty="0"/>
          </a:p>
        </p:txBody>
      </p:sp>
    </p:spTree>
    <p:extLst>
      <p:ext uri="{BB962C8B-B14F-4D97-AF65-F5344CB8AC3E}">
        <p14:creationId xmlns:p14="http://schemas.microsoft.com/office/powerpoint/2010/main" val="32097048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Theme1" id="{889D4AC1-686F-4770-98C4-589F6428EBC8}" vid="{9FC1E7B8-D69B-4424-BD01-1B7B651822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219</TotalTime>
  <Words>3647</Words>
  <Application>Microsoft Office PowerPoint</Application>
  <PresentationFormat>On-screen Show (4:3)</PresentationFormat>
  <Paragraphs>70</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Times New Roman</vt:lpstr>
      <vt:lpstr>Wingdings</vt:lpstr>
      <vt:lpstr>Wingdings 2</vt:lpstr>
      <vt:lpstr>Theme1</vt:lpstr>
      <vt:lpstr>ΠΛΟΥΤΑΡΧΟΣ </vt:lpstr>
      <vt:lpstr>ΠΛΟΥΤΑΡΧΟΣ</vt:lpstr>
      <vt:lpstr>Περὶ Ἀλεξάνδρου τύχης καὶ ἀρετῆς, 6 329Α-D</vt:lpstr>
      <vt:lpstr>ΕΙΣΑΓΩΓΗ (ΑΠΟ ΦΑΚΕΛΟ ΥΛΙΚΟΥ)</vt:lpstr>
      <vt:lpstr>ΠΡΩΤΟΤΥΠΟ ΚΕΙΜΕΝΟ</vt:lpstr>
      <vt:lpstr>ΜΕΤΑΦΡΑΣΗ </vt:lpstr>
      <vt:lpstr>ΖΗΝΩΝ Ο ΚΙΤΙΕΥΣ &amp; ΣΤΩΙΚΙΣΜΟΣ </vt:lpstr>
      <vt:lpstr>Καὶ μὴν ἡ πολὺ θαυμαζομένη πολιτεία τοῦ τὴν Στωικῶν αἵρεσιν καταβαλομένου Ζήνωνος εἰς ἓν τοῦτο συντείνει κεφάλαιον, ἵνα μὴ κατὰ πόλεις μηδὲ δήμους οἰκῶμεν ἰδίοις ἕκαστοι διωρισμένοι δικαίοις, ἀλλὰ πάντας ἀνθρώπους ἡγώμεθα δημότας καὶ πολίτας, εἷς δὲ βίος ᾖ καὶ κόσμος, ὥσπερ ἀγέλης συννόμου νόμῳ κοινῷ συντρεφομένης. Τοῦτο Ζήνων μὲν ἔγραψεν ὥσπερ ὄναρ ἢ εἴδωλον εὐνομίας φιλοσόφου καὶ πολιτείας ἀνατυπωσάμενος, Ἀλέξανδρος δὲ τῷ λόγῳ τὸ ἔργον παρέσχεν.</vt:lpstr>
      <vt:lpstr>Καὶ μὴν ἡ πολὺ θαυμαζομένη πολιτεία τοῦ τὴν Στωικῶν αἵρεσιν καταβαλομένου Ζήνωνος εἰς ἓν τοῦτο συντείνει κεφάλαιον, ἵνα μὴ κατὰ πόλεις μηδὲ δήμους οἰκῶμεν ἰδίοις ἕκαστοι διωρισμένοι δικαίοις, ἀλλὰ πάντας ἀνθρώπους ἡγώμεθα δημότας καὶ πολίτας, εἷς δὲ βίος ᾖ καὶ κόσμος, ὥσπερ ἀγέλης συννόμου νόμῳ κοινῷ συντρεφομένης. Τοῦτο Ζήνων μὲν ἔγραψεν ὥσπερ ὄναρ ἢ εἴδωλον εὐνομίας φιλοσόφου καὶ πολιτείας ἀνατυπωσάμενος, Ἀλέξανδρος δὲ τῷ λόγῳ τὸ ἔργον παρέσχεν.</vt:lpstr>
      <vt:lpstr>Οὐ γάρ, ὡς Ἀριστοτέλης συνεβούλευεν αὐτῷ, τοῖς μὲν Ἕλλησιν ἡγεμονικῶς τοῖς δὲ βαρβάροις δεσποτικῶς χρώμενος, καὶ τῶν μὲν ὡς φίλων καὶ οἰκείων ἐπιμελόμενος τοῖς δ’ ὡς ζῴοις ἢ φυτοῖς προσφερόμενος, πολέμων πολλῶν καὶ φυγῶν ἐνέπλησε καὶ στάσεων ὑπούλων τὴν ἡγεμονίαν, ἀλλὰ κοινὸς ἥκειν θεόθεν ἁρμοστὴς καὶ διαλλακτὴς τῶν ὅλων νομίζων,</vt:lpstr>
      <vt:lpstr>τὸ δ’ Ἑλληνικὸν καὶ βαρβαρικὸν μὴ χλαμύδι μηδὲ πέλτῃ μηδ’ ἀκινάκῃ μηδὲ κάνδυι διορίζειν, ἀλλὰ τὸ μὲν Ἑλληνικὸν ἀρετῇ τὸ δὲ βαρβαρικὸν κακίᾳ τεκμαίρεσθαι,</vt:lpstr>
      <vt:lpstr>ἀλλὰ κοινὸς ἥκειν θεόθεν ἁρμοστὴς καὶ διαλλακτὴς τῶν ὅλων νομίζων / καὶ γάμους καὶ διαίτας, δι’ αἵματος καὶ τέκνων ἀνακεραννυμένους.</vt:lpstr>
      <vt:lpstr>οὓς τῷ λόγῳ μὴ συνῆγε τοῖς ὅπλοις βιαζόμενος καὶ εἰς ταὐτὸ συνενεγκὼν τὰ πανταχόθεν,</vt:lpstr>
      <vt:lpstr>ὥσπερ ἐν κρατῆρι φιλοτησίῳ μίξας τοὺς βίους καὶ τὰ ἤθη καὶ τοὺς γάμους καὶ τὰς διαίτας, πατρίδα μὲν τὴν οἰκουμένην προσέταξεν ἡγεῖσθαι πάντας, ἀκρόπολιν δὲ καὶ φρουρὰν τὸ στρατόπεδον, συγγενεῖς δὲ τοὺς ἀγαθούς, ἀλλοφύλους δὲ τοὺς πονηρούς・ τὸ δ’ Ἑλληνικὸν καὶ βαρβαρικὸν μὴ χλαμύδι μηδὲ πέλτῃ μηδ’ ἀκινάκῃ μηδὲ κάνδυι διορίζειν, ἀλλὰ τὸ μὲν Ἑλληνικὸν ἀρετῇ τὸ δὲ βαρβαρικὸν κακίᾳ τεκμαίρεσθαι, κοινὰς δ’ ἐσθῆτας ἡγεῖσθαι καὶ τραπέζας καὶ γάμους καὶ διαίτας, δι’ αἵματος καὶ τέκνων ἀνακεραννυμένους.</vt:lpstr>
      <vt:lpstr>πατρίδα μὲν τὴν οἰκουμένην προσέταξεν ἡγεῖσθαι πάντας, ἀκρόπολιν δὲ καὶ φρουρὰν τὸ στρατόπεδον,</vt:lpstr>
      <vt:lpstr>συγγενεῖς δὲ τοὺς ἀγαθούς, ἀλλοφύλους δὲ τοὺς πονηρούς / ἀλλὰ τὸ μὲν Ἑλληνικὸν ἀρετῇ τὸ δὲ βαρβαρικὸν κακίᾳ τεκμαίρεσθαι,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ΠΛΟΥΤΑΡΧΟΣ </dc:title>
  <dc:creator>User</dc:creator>
  <cp:lastModifiedBy>EVI</cp:lastModifiedBy>
  <cp:revision>33</cp:revision>
  <dcterms:created xsi:type="dcterms:W3CDTF">2020-11-12T07:26:41Z</dcterms:created>
  <dcterms:modified xsi:type="dcterms:W3CDTF">2024-05-31T03:55:43Z</dcterms:modified>
</cp:coreProperties>
</file>