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58" r:id="rId4"/>
    <p:sldId id="259" r:id="rId5"/>
    <p:sldId id="272" r:id="rId6"/>
    <p:sldId id="260" r:id="rId7"/>
    <p:sldId id="261" r:id="rId8"/>
    <p:sldId id="267" r:id="rId9"/>
    <p:sldId id="262" r:id="rId10"/>
    <p:sldId id="268" r:id="rId11"/>
    <p:sldId id="269" r:id="rId12"/>
    <p:sldId id="263" r:id="rId13"/>
    <p:sldId id="264" r:id="rId14"/>
    <p:sldId id="265" r:id="rId15"/>
    <p:sldId id="266" r:id="rId16"/>
    <p:sldId id="270" r:id="rId17"/>
    <p:sldId id="271"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894623-7B4A-4746-BC1F-17C28441120C}" type="datetimeFigureOut">
              <a:rPr lang="el-GR" smtClean="0"/>
              <a:t>31/5/2024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31FD90-1EBE-4262-82E1-2170BAED50D2}" type="slidenum">
              <a:rPr lang="el-GR" smtClean="0"/>
              <a:t>‹#›</a:t>
            </a:fld>
            <a:endParaRPr lang="el-GR"/>
          </a:p>
        </p:txBody>
      </p:sp>
    </p:spTree>
    <p:extLst>
      <p:ext uri="{BB962C8B-B14F-4D97-AF65-F5344CB8AC3E}">
        <p14:creationId xmlns:p14="http://schemas.microsoft.com/office/powerpoint/2010/main" val="656811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EB0B58D-EACD-4B53-8D45-5B2D135FC0B8}" type="datetime1">
              <a:rPr lang="el-GR" smtClean="0"/>
              <a:t>31/5/2024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14751622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E5C5E4-8935-44AE-AFF3-7D1505AAE9CF}"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139350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FEA62D-8E62-4450-A55F-4104BA461475}"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253264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00AD09-D4E5-4BFC-A5F5-2C144FBB43DD}"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707546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1F6839-A9F6-4E90-88E5-6EE3D90F97CD}"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15387815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FACDDB-6ACB-4A77-9590-83B111B72371}" type="datetime1">
              <a:rPr lang="el-GR" smtClean="0"/>
              <a:t>31/5/2024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461060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AE02F2D-F3F9-47FD-8F84-C3EEAFF01017}" type="datetime1">
              <a:rPr lang="el-GR" smtClean="0"/>
              <a:t>31/5/2024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787975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595C3A9-1273-4B5B-9816-93DCF37334A9}" type="datetime1">
              <a:rPr lang="el-GR" smtClean="0"/>
              <a:t>31/5/2024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4087695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3DD5-9F8C-44C5-B0B0-21B6ACE321C5}" type="datetime1">
              <a:rPr lang="el-GR" smtClean="0"/>
              <a:t>31/5/2024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58056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8ABF443-A39F-424E-8BA2-F8A5F7908D4F}" type="datetime1">
              <a:rPr lang="el-GR" smtClean="0"/>
              <a:t>31/5/2024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80225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5EE8CC8-FD41-4F55-90F8-877445FC9C47}" type="datetime1">
              <a:rPr lang="el-GR" smtClean="0"/>
              <a:t>31/5/2024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1514155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07D9D75-B80C-4BAD-85D5-737A110974E3}" type="datetime1">
              <a:rPr lang="el-GR" smtClean="0"/>
              <a:t>31/5/2024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930774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ΜΑΡΚΟΣ ΑΥΡΗΛΙΟΣ</a:t>
            </a:r>
            <a:endParaRPr lang="el-GR" dirty="0"/>
          </a:p>
        </p:txBody>
      </p:sp>
      <p:sp>
        <p:nvSpPr>
          <p:cNvPr id="3" name="Υπότιτλος 2"/>
          <p:cNvSpPr>
            <a:spLocks noGrp="1"/>
          </p:cNvSpPr>
          <p:nvPr>
            <p:ph type="subTitle" idx="1"/>
          </p:nvPr>
        </p:nvSpPr>
        <p:spPr/>
        <p:txBody>
          <a:bodyPr/>
          <a:lstStyle/>
          <a:p>
            <a:r>
              <a:rPr lang="el-GR" dirty="0" smtClean="0"/>
              <a:t>ΤΑ ΕΙΣ ΕΑΥΤΟΝ</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917981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err="1"/>
              <a:t>ἀναχωρεῖ</a:t>
            </a:r>
            <a:r>
              <a:rPr lang="el-GR" dirty="0"/>
              <a:t> (</a:t>
            </a:r>
            <a:r>
              <a:rPr lang="el-GR" dirty="0" err="1"/>
              <a:t>ἀναχώρησις</a:t>
            </a:r>
            <a:r>
              <a:rPr lang="el-GR" dirty="0"/>
              <a:t>):</a:t>
            </a:r>
          </a:p>
        </p:txBody>
      </p:sp>
      <p:sp>
        <p:nvSpPr>
          <p:cNvPr id="2" name="Θέση περιεχομένου 1"/>
          <p:cNvSpPr>
            <a:spLocks noGrp="1"/>
          </p:cNvSpPr>
          <p:nvPr>
            <p:ph idx="1"/>
          </p:nvPr>
        </p:nvSpPr>
        <p:spPr/>
        <p:txBody>
          <a:bodyPr>
            <a:normAutofit fontScale="85000" lnSpcReduction="20000"/>
          </a:bodyPr>
          <a:lstStyle/>
          <a:p>
            <a:pPr marL="0" indent="0">
              <a:buNone/>
            </a:pPr>
            <a:r>
              <a:rPr lang="el-GR" dirty="0" smtClean="0"/>
              <a:t>ΕΠΑΝΑΛΗΨΗ ΛΕΞΗΣ </a:t>
            </a:r>
          </a:p>
          <a:p>
            <a:pPr marL="0" indent="0">
              <a:buNone/>
            </a:pPr>
            <a:r>
              <a:rPr lang="el-GR" dirty="0" err="1"/>
              <a:t>ἀναχώρησις</a:t>
            </a:r>
            <a:r>
              <a:rPr lang="el-GR" dirty="0"/>
              <a:t> </a:t>
            </a:r>
            <a:r>
              <a:rPr lang="el-GR" dirty="0" smtClean="0"/>
              <a:t>: Η </a:t>
            </a:r>
            <a:r>
              <a:rPr lang="el-GR" dirty="0"/>
              <a:t>απόσυρση του ατόμου από τον </a:t>
            </a:r>
            <a:r>
              <a:rPr lang="el-GR" dirty="0" smtClean="0"/>
              <a:t>κοινωνικό του </a:t>
            </a:r>
            <a:r>
              <a:rPr lang="el-GR" dirty="0"/>
              <a:t>περίγυρο είναι διπλή και επιφέρει αλλαγή του τρόπου ζωής: </a:t>
            </a:r>
            <a:r>
              <a:rPr lang="el-GR" dirty="0" smtClean="0"/>
              <a:t>μπορεί να </a:t>
            </a:r>
            <a:r>
              <a:rPr lang="el-GR" dirty="0"/>
              <a:t>πάρει τη μορφή απομάκρυνσης από την κοινωνία και τον κόσμο και </a:t>
            </a:r>
            <a:r>
              <a:rPr lang="el-GR" dirty="0" smtClean="0"/>
              <a:t>τη μορφή </a:t>
            </a:r>
            <a:r>
              <a:rPr lang="el-GR" dirty="0"/>
              <a:t>μιας άσκησης, το </a:t>
            </a:r>
            <a:r>
              <a:rPr lang="el-GR" dirty="0" err="1"/>
              <a:t>ἀναχωρεῖν</a:t>
            </a:r>
            <a:r>
              <a:rPr lang="el-GR" dirty="0"/>
              <a:t> </a:t>
            </a:r>
            <a:r>
              <a:rPr lang="el-GR" dirty="0" err="1"/>
              <a:t>εἰς</a:t>
            </a:r>
            <a:r>
              <a:rPr lang="el-GR" dirty="0"/>
              <a:t> </a:t>
            </a:r>
            <a:r>
              <a:rPr lang="el-GR" dirty="0" err="1"/>
              <a:t>ἑαυτόν</a:t>
            </a:r>
            <a:r>
              <a:rPr lang="el-GR" dirty="0"/>
              <a:t>. Αυτή η ενδοσκόπηση είναι </a:t>
            </a:r>
            <a:r>
              <a:rPr lang="el-GR" dirty="0" smtClean="0"/>
              <a:t>ένας απαραίτητος </a:t>
            </a:r>
            <a:r>
              <a:rPr lang="el-GR" dirty="0"/>
              <a:t>αυτοέλεγχος για την ευδαιμονία και δεν μπορεί να επιτευχθεί, </a:t>
            </a:r>
            <a:r>
              <a:rPr lang="el-GR" dirty="0" smtClean="0"/>
              <a:t>αν το </a:t>
            </a:r>
            <a:r>
              <a:rPr lang="el-GR" dirty="0"/>
              <a:t>άτομο δεν απομακρυνθεί από το πλήθος. Η αναχώρηση αυτή δεν </a:t>
            </a:r>
            <a:r>
              <a:rPr lang="el-GR" dirty="0" smtClean="0"/>
              <a:t>είναι μόνο </a:t>
            </a:r>
            <a:r>
              <a:rPr lang="el-GR" dirty="0"/>
              <a:t>τοπική, δεν σημαίνει απλώς να εκδράμει μακριά από τους άλλους: δεν πρέπει να αποφεύγει ούτε </a:t>
            </a:r>
            <a:r>
              <a:rPr lang="el-GR" dirty="0" smtClean="0"/>
              <a:t>τον εαυτό </a:t>
            </a:r>
            <a:r>
              <a:rPr lang="el-GR" dirty="0"/>
              <a:t>του, όπως κάνει ο καθένας μέσα στο τρέξιμο των καθημερινών ασχολιών του, λένε οι Στωικοί. Η </a:t>
            </a:r>
            <a:r>
              <a:rPr lang="el-GR" dirty="0" smtClean="0"/>
              <a:t>συγκέντρωση στον </a:t>
            </a:r>
            <a:r>
              <a:rPr lang="el-GR" dirty="0"/>
              <a:t>εαυτό μας γίνεται, γιατί μέσα μας βρίσκεται, κατά τον Μάρκο Αυρήλιο, η πηγή του καλού. </a:t>
            </a:r>
            <a:r>
              <a:rPr lang="el-GR" dirty="0" smtClean="0"/>
              <a:t>Γι’ αυτό</a:t>
            </a:r>
            <a:r>
              <a:rPr lang="el-GR" dirty="0"/>
              <a:t>, προτρέπει ο Επίκτητος (</a:t>
            </a:r>
            <a:r>
              <a:rPr lang="el-GR" dirty="0" err="1"/>
              <a:t>Ἐγχειρίδιον</a:t>
            </a:r>
            <a:r>
              <a:rPr lang="el-GR" dirty="0"/>
              <a:t>, 10): «Για οτιδήποτε σου τυχαίνει θυμήσου να γυρνάς στον </a:t>
            </a:r>
            <a:r>
              <a:rPr lang="el-GR" dirty="0" smtClean="0"/>
              <a:t>εαυτό σου </a:t>
            </a:r>
            <a:r>
              <a:rPr lang="el-GR" dirty="0"/>
              <a:t>και να ψάχνεις ποια δύναμη έχεις για να το αντιμετωπίσεις».</a:t>
            </a:r>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150639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err="1"/>
              <a:t>ἑαυτός</a:t>
            </a:r>
            <a:endParaRPr lang="el-GR" dirty="0"/>
          </a:p>
        </p:txBody>
      </p:sp>
      <p:sp>
        <p:nvSpPr>
          <p:cNvPr id="2" name="Θέση περιεχομένου 1"/>
          <p:cNvSpPr>
            <a:spLocks noGrp="1"/>
          </p:cNvSpPr>
          <p:nvPr>
            <p:ph idx="1"/>
          </p:nvPr>
        </p:nvSpPr>
        <p:spPr/>
        <p:txBody>
          <a:bodyPr>
            <a:normAutofit fontScale="92500" lnSpcReduction="10000"/>
          </a:bodyPr>
          <a:lstStyle/>
          <a:p>
            <a:r>
              <a:rPr lang="el-GR" b="1" dirty="0" err="1"/>
              <a:t>ἑαυτός</a:t>
            </a:r>
            <a:r>
              <a:rPr lang="el-GR" dirty="0"/>
              <a:t>: Το άτομο στον στωικισμό είναι μέρος του συνόλου και υπάρχει μία ουσία κοινή για όλα </a:t>
            </a:r>
            <a:r>
              <a:rPr lang="el-GR" dirty="0" smtClean="0"/>
              <a:t>τα όντα</a:t>
            </a:r>
            <a:r>
              <a:rPr lang="el-GR" dirty="0"/>
              <a:t>, πάνω στην οποία θα συγκροτηθεί η ανθρώπινη προσωπικότητα. Αυτό αποτελεί καθήκον του </a:t>
            </a:r>
            <a:r>
              <a:rPr lang="el-GR" dirty="0" smtClean="0"/>
              <a:t>ίδιου μας </a:t>
            </a:r>
            <a:r>
              <a:rPr lang="el-GR" dirty="0"/>
              <a:t>του εαυτού, ο οποίος έχει μια ουσιώδη διαφορά από τα άλλα ζώα: είναι </a:t>
            </a:r>
            <a:r>
              <a:rPr lang="el-GR" dirty="0" err="1"/>
              <a:t>προαίρεσις</a:t>
            </a:r>
            <a:r>
              <a:rPr lang="el-GR" dirty="0"/>
              <a:t>, είναι </a:t>
            </a:r>
            <a:r>
              <a:rPr lang="el-GR" dirty="0" err="1"/>
              <a:t>νοῦς</a:t>
            </a:r>
            <a:r>
              <a:rPr lang="el-GR" dirty="0"/>
              <a:t>. </a:t>
            </a:r>
            <a:r>
              <a:rPr lang="el-GR" dirty="0" smtClean="0"/>
              <a:t>Άρα, ο </a:t>
            </a:r>
            <a:r>
              <a:rPr lang="el-GR" dirty="0"/>
              <a:t>εαυτός μας είναι αυτά τα λίγα που μπορούμε να ελέγξουμε και εξαρτώνται από την έλλογη επιλογή </a:t>
            </a:r>
            <a:r>
              <a:rPr lang="el-GR" dirty="0" smtClean="0"/>
              <a:t>μας: η </a:t>
            </a:r>
            <a:r>
              <a:rPr lang="el-GR" dirty="0"/>
              <a:t>έφεσή μας προς κάτι, η επιθυμία για κάτι, η αποστροφή από κάτι –τίποτε το εξωτερικό, όπως η φήμη, </a:t>
            </a:r>
            <a:r>
              <a:rPr lang="el-GR" dirty="0" smtClean="0"/>
              <a:t>η περιουσία</a:t>
            </a:r>
            <a:r>
              <a:rPr lang="el-GR" dirty="0"/>
              <a:t>, τα αξιώματα, οι δικοί μας άνθρωποι, το σώμα μας. Αυτήν την προαίρεση πρέπει να </a:t>
            </a:r>
            <a:r>
              <a:rPr lang="el-GR" dirty="0" smtClean="0"/>
              <a:t>επιμεληθούμε με </a:t>
            </a:r>
            <a:r>
              <a:rPr lang="el-GR" dirty="0"/>
              <a:t>τη φρόνηση, ώστε ο εαυτός μας να είναι ελεύθερος και ευδαίμων.</a:t>
            </a:r>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922783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l-GR" sz="3200" dirty="0" err="1" smtClean="0"/>
              <a:t>μάλισθ</a:t>
            </a:r>
            <a:r>
              <a:rPr lang="el-GR" sz="3200" dirty="0"/>
              <a:t>’ </a:t>
            </a:r>
            <a:r>
              <a:rPr lang="el-GR" sz="3200" dirty="0" err="1"/>
              <a:t>ὅστις</a:t>
            </a:r>
            <a:r>
              <a:rPr lang="el-GR" sz="3200" dirty="0"/>
              <a:t> </a:t>
            </a:r>
            <a:r>
              <a:rPr lang="el-GR" sz="3200" dirty="0" err="1"/>
              <a:t>ἔχει</a:t>
            </a:r>
            <a:r>
              <a:rPr lang="el-GR" sz="3200" dirty="0"/>
              <a:t> </a:t>
            </a:r>
            <a:r>
              <a:rPr lang="el-GR" sz="3200" dirty="0" err="1"/>
              <a:t>ἔνδον</a:t>
            </a:r>
            <a:r>
              <a:rPr lang="el-GR" sz="3200" dirty="0"/>
              <a:t> </a:t>
            </a:r>
            <a:r>
              <a:rPr lang="el-GR" sz="3200" dirty="0" err="1" smtClean="0"/>
              <a:t>τοιαῦτα</a:t>
            </a:r>
            <a:r>
              <a:rPr lang="el-GR" sz="3200" dirty="0" smtClean="0"/>
              <a:t>, </a:t>
            </a:r>
            <a:r>
              <a:rPr lang="el-GR" sz="3200" dirty="0" err="1" smtClean="0"/>
              <a:t>εἰς</a:t>
            </a:r>
            <a:r>
              <a:rPr lang="el-GR" sz="3200" dirty="0" smtClean="0"/>
              <a:t> </a:t>
            </a:r>
            <a:r>
              <a:rPr lang="el-GR" sz="3200" dirty="0"/>
              <a:t>ἃ </a:t>
            </a:r>
            <a:r>
              <a:rPr lang="el-GR" sz="3200" dirty="0" err="1"/>
              <a:t>ἐγκύψας</a:t>
            </a:r>
            <a:r>
              <a:rPr lang="el-GR" sz="3200" dirty="0"/>
              <a:t> </a:t>
            </a:r>
            <a:r>
              <a:rPr lang="el-GR" sz="3200" dirty="0" err="1"/>
              <a:t>ἐν</a:t>
            </a:r>
            <a:r>
              <a:rPr lang="el-GR" sz="3200" dirty="0"/>
              <a:t> </a:t>
            </a:r>
            <a:r>
              <a:rPr lang="el-GR" sz="3200" dirty="0" err="1"/>
              <a:t>πάσῃ</a:t>
            </a:r>
            <a:r>
              <a:rPr lang="el-GR" sz="3200" dirty="0"/>
              <a:t> </a:t>
            </a:r>
            <a:r>
              <a:rPr lang="el-GR" sz="3200" dirty="0" err="1"/>
              <a:t>εὐμαρείᾳ</a:t>
            </a:r>
            <a:r>
              <a:rPr lang="el-GR" sz="3200" dirty="0"/>
              <a:t> </a:t>
            </a:r>
            <a:r>
              <a:rPr lang="el-GR" sz="3200" dirty="0" err="1"/>
              <a:t>εὐθὺς</a:t>
            </a:r>
            <a:r>
              <a:rPr lang="el-GR" sz="3200" dirty="0"/>
              <a:t> </a:t>
            </a:r>
            <a:r>
              <a:rPr lang="el-GR" sz="3200" dirty="0" err="1"/>
              <a:t>γίνεται</a:t>
            </a:r>
            <a:r>
              <a:rPr lang="el-GR" sz="3200" dirty="0"/>
              <a:t>·</a:t>
            </a:r>
          </a:p>
        </p:txBody>
      </p:sp>
      <p:sp>
        <p:nvSpPr>
          <p:cNvPr id="2" name="Θέση περιεχομένου 1"/>
          <p:cNvSpPr>
            <a:spLocks noGrp="1"/>
          </p:cNvSpPr>
          <p:nvPr>
            <p:ph idx="1"/>
          </p:nvPr>
        </p:nvSpPr>
        <p:spPr/>
        <p:txBody>
          <a:bodyPr/>
          <a:lstStyle/>
          <a:p>
            <a:pPr marL="0" indent="0" algn="just">
              <a:buNone/>
            </a:pPr>
            <a:r>
              <a:rPr lang="el-GR" dirty="0" smtClean="0"/>
              <a:t>Επειδή ο άνθρωπος διαθέτει το ηγεμονικό μπορεί να εναντιώνεται στη φύση, καθώς αυτό είναι ημιτελές.  Ως εκ τούτου κάνει λάθη και διακατέχεται από πάθη. Η παιδεία και η ενδοσκόπηση μπορούν να καλλιεργήσουν το λόγο και συνακόλουθα την αρετή, καθώς ο άνθρωπος έτσι εναρμονίζεται με τον κοσμικό λόγο και έχει στην ψυχή του ευκοσμία, η οποία αποτελεί πηγή δύναμης και γαλήνης.</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72790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fontScale="90000"/>
          </a:bodyPr>
          <a:lstStyle/>
          <a:p>
            <a:r>
              <a:rPr lang="el-GR" dirty="0" err="1"/>
              <a:t>τὴν</a:t>
            </a:r>
            <a:r>
              <a:rPr lang="el-GR" dirty="0"/>
              <a:t> </a:t>
            </a:r>
            <a:r>
              <a:rPr lang="el-GR" dirty="0" err="1"/>
              <a:t>δὲ</a:t>
            </a:r>
            <a:r>
              <a:rPr lang="el-GR" dirty="0"/>
              <a:t> </a:t>
            </a:r>
            <a:r>
              <a:rPr lang="el-GR" dirty="0" err="1"/>
              <a:t>εὐμάρειαν</a:t>
            </a:r>
            <a:r>
              <a:rPr lang="el-GR" dirty="0"/>
              <a:t> </a:t>
            </a:r>
            <a:r>
              <a:rPr lang="el-GR" dirty="0" err="1"/>
              <a:t>οὐδὲν</a:t>
            </a:r>
            <a:r>
              <a:rPr lang="el-GR" dirty="0"/>
              <a:t> </a:t>
            </a:r>
            <a:r>
              <a:rPr lang="el-GR" dirty="0" err="1"/>
              <a:t>ἄλλο</a:t>
            </a:r>
            <a:r>
              <a:rPr lang="el-GR" dirty="0"/>
              <a:t> </a:t>
            </a:r>
            <a:r>
              <a:rPr lang="el-GR" dirty="0" err="1"/>
              <a:t>λέγω</a:t>
            </a:r>
            <a:r>
              <a:rPr lang="el-GR" dirty="0"/>
              <a:t/>
            </a:r>
            <a:br>
              <a:rPr lang="el-GR" dirty="0"/>
            </a:br>
            <a:r>
              <a:rPr lang="el-GR" dirty="0"/>
              <a:t>ἢ </a:t>
            </a:r>
            <a:r>
              <a:rPr lang="el-GR" dirty="0" err="1"/>
              <a:t>εὐκοσμίαν</a:t>
            </a:r>
            <a:r>
              <a:rPr lang="el-GR" dirty="0"/>
              <a:t>.</a:t>
            </a:r>
          </a:p>
        </p:txBody>
      </p:sp>
      <p:sp>
        <p:nvSpPr>
          <p:cNvPr id="2" name="Θέση περιεχομένου 1"/>
          <p:cNvSpPr>
            <a:spLocks noGrp="1"/>
          </p:cNvSpPr>
          <p:nvPr>
            <p:ph idx="1"/>
          </p:nvPr>
        </p:nvSpPr>
        <p:spPr/>
        <p:txBody>
          <a:bodyPr>
            <a:normAutofit fontScale="85000" lnSpcReduction="10000"/>
          </a:bodyPr>
          <a:lstStyle/>
          <a:p>
            <a:r>
              <a:rPr lang="el-GR" dirty="0" err="1" smtClean="0"/>
              <a:t>εὐμάρειαν</a:t>
            </a:r>
            <a:r>
              <a:rPr lang="el-GR" dirty="0" smtClean="0"/>
              <a:t>&gt; </a:t>
            </a:r>
            <a:r>
              <a:rPr lang="el-GR" dirty="0" err="1" smtClean="0"/>
              <a:t>εὐ</a:t>
            </a:r>
            <a:r>
              <a:rPr lang="el-GR" dirty="0" smtClean="0"/>
              <a:t> (καλά) + </a:t>
            </a:r>
            <a:r>
              <a:rPr lang="el-GR" dirty="0" err="1" smtClean="0"/>
              <a:t>μάρη</a:t>
            </a:r>
            <a:r>
              <a:rPr lang="el-GR" dirty="0" smtClean="0"/>
              <a:t> (χέρι) = ευκολία / άνεση / πολυτέλεια</a:t>
            </a:r>
          </a:p>
          <a:p>
            <a:r>
              <a:rPr lang="el-GR" dirty="0" smtClean="0"/>
              <a:t>Διευκρίνιση ότι η ευκοσμία δεν είναι η πολυτέλεια.</a:t>
            </a:r>
          </a:p>
          <a:p>
            <a:r>
              <a:rPr lang="el-GR" dirty="0" smtClean="0"/>
              <a:t>Οι φιλόσοφοι μετά τον Πλάτωνα συμφωνούσαν ότι απώτερος σκοπός είναι η ευδαιμονία. Για τους στωικούς αυτή οφείλεται στο καλό ηγεμονικό (εναλλακτικά καλό νου / πνεύμα / δαίμονα), καθώς μέσω του Λόγου ο άνθρωπος</a:t>
            </a:r>
            <a:r>
              <a:rPr lang="el-GR" dirty="0"/>
              <a:t> </a:t>
            </a:r>
            <a:r>
              <a:rPr lang="el-GR" dirty="0" smtClean="0"/>
              <a:t>συναντά το θείο. Όμως το κακό ηγεμονικό κατατρύχεται από τα πάθη, τα οποία οφείλονται στις λανθασμένες </a:t>
            </a:r>
            <a:r>
              <a:rPr lang="el-GR" dirty="0" err="1" smtClean="0"/>
              <a:t>εσωτερικευμένες</a:t>
            </a:r>
            <a:r>
              <a:rPr lang="el-GR" dirty="0" smtClean="0"/>
              <a:t> αντιλήψεις. </a:t>
            </a:r>
          </a:p>
          <a:p>
            <a:r>
              <a:rPr lang="el-GR" dirty="0" smtClean="0"/>
              <a:t>Ο ΑΝΘΡΩΠΟΣ ΟΤΑΝ ΑΝΤΙΛΗΦΘΕΙ ΟΤΙ ΔΕΝ ΕΞΑΡΤΩΝΤΑΙ ΤΑ ΠΡΑΓΜΑΤΑ ΑΠΟ ΤΟΝ ΙΔΙΟ ΚΑΙ ΟΣΑ ΣΥΜΒΑΙΝΟΥΝ ΓΙΝΟΝΤΑΙ ΓΙΑ ΚΑΠΟΙΟ ΛΟΓΟ ΣΥΜΦΩΝΑ ΜΕ ΤΗ ΘΕΙΑ ΠΡΟΝΟΙΑ ΘΑ ΠΑΨΕΙ ΝΑ ΚΑΤΑΤΡΥΧΕΤΑΙ ΑΠΟ ΤΑ ΠΑΘΗ.</a:t>
            </a:r>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0097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l-GR" sz="3200" dirty="0" err="1"/>
              <a:t>Συνεχῶς</a:t>
            </a:r>
            <a:r>
              <a:rPr lang="el-GR" sz="3200" dirty="0"/>
              <a:t> </a:t>
            </a:r>
            <a:r>
              <a:rPr lang="el-GR" sz="3200" dirty="0" err="1"/>
              <a:t>οὖν</a:t>
            </a:r>
            <a:r>
              <a:rPr lang="el-GR" sz="3200" dirty="0"/>
              <a:t> </a:t>
            </a:r>
            <a:r>
              <a:rPr lang="el-GR" sz="3200" dirty="0" err="1"/>
              <a:t>δίδου</a:t>
            </a:r>
            <a:r>
              <a:rPr lang="el-GR" sz="3200" dirty="0"/>
              <a:t> </a:t>
            </a:r>
            <a:r>
              <a:rPr lang="el-GR" sz="3200" dirty="0" err="1" smtClean="0"/>
              <a:t>σεαυτῷ</a:t>
            </a:r>
            <a:r>
              <a:rPr lang="el-GR" sz="3200" dirty="0" smtClean="0"/>
              <a:t> </a:t>
            </a:r>
            <a:r>
              <a:rPr lang="el-GR" sz="3200" dirty="0" err="1" smtClean="0"/>
              <a:t>ταύτην</a:t>
            </a:r>
            <a:r>
              <a:rPr lang="el-GR" sz="3200" dirty="0" smtClean="0"/>
              <a:t> </a:t>
            </a:r>
            <a:r>
              <a:rPr lang="el-GR" sz="3200" dirty="0" err="1"/>
              <a:t>τὴν</a:t>
            </a:r>
            <a:r>
              <a:rPr lang="el-GR" sz="3200" dirty="0"/>
              <a:t> </a:t>
            </a:r>
            <a:r>
              <a:rPr lang="el-GR" sz="3200" dirty="0" err="1"/>
              <a:t>ἀναχώρησιν</a:t>
            </a:r>
            <a:r>
              <a:rPr lang="el-GR" sz="3200" dirty="0"/>
              <a:t> </a:t>
            </a:r>
            <a:r>
              <a:rPr lang="el-GR" sz="3200" dirty="0" err="1"/>
              <a:t>καὶ</a:t>
            </a:r>
            <a:r>
              <a:rPr lang="el-GR" sz="3200" dirty="0"/>
              <a:t> </a:t>
            </a:r>
            <a:r>
              <a:rPr lang="el-GR" sz="3200" dirty="0" err="1"/>
              <a:t>ἀνανέου</a:t>
            </a:r>
            <a:r>
              <a:rPr lang="el-GR" sz="3200" dirty="0"/>
              <a:t> </a:t>
            </a:r>
            <a:r>
              <a:rPr lang="el-GR" sz="3200" dirty="0" err="1"/>
              <a:t>σεαυτόν</a:t>
            </a:r>
            <a:r>
              <a:rPr lang="el-GR" sz="3200" dirty="0"/>
              <a:t>·</a:t>
            </a:r>
          </a:p>
        </p:txBody>
      </p:sp>
      <p:sp>
        <p:nvSpPr>
          <p:cNvPr id="2" name="Θέση περιεχομένου 1"/>
          <p:cNvSpPr>
            <a:spLocks noGrp="1"/>
          </p:cNvSpPr>
          <p:nvPr>
            <p:ph idx="1"/>
          </p:nvPr>
        </p:nvSpPr>
        <p:spPr/>
        <p:txBody>
          <a:bodyPr/>
          <a:lstStyle/>
          <a:p>
            <a:r>
              <a:rPr lang="el-GR" u="sng" dirty="0" smtClean="0"/>
              <a:t>Προστακτική</a:t>
            </a:r>
            <a:r>
              <a:rPr lang="el-GR" dirty="0" smtClean="0"/>
              <a:t> </a:t>
            </a:r>
            <a:r>
              <a:rPr lang="el-GR" b="1" dirty="0" smtClean="0"/>
              <a:t>Ενεστώτα</a:t>
            </a:r>
            <a:r>
              <a:rPr lang="el-GR" dirty="0" smtClean="0"/>
              <a:t> + </a:t>
            </a:r>
            <a:r>
              <a:rPr lang="el-GR" i="1" dirty="0" smtClean="0"/>
              <a:t>β’ πρόσωπο</a:t>
            </a:r>
            <a:r>
              <a:rPr lang="el-GR" dirty="0" smtClean="0"/>
              <a:t>:</a:t>
            </a:r>
          </a:p>
          <a:p>
            <a:r>
              <a:rPr lang="el-GR" i="1" dirty="0" smtClean="0"/>
              <a:t>Αμεσότητα, ζωντάνια</a:t>
            </a:r>
            <a:r>
              <a:rPr lang="el-GR" dirty="0" smtClean="0"/>
              <a:t>, </a:t>
            </a:r>
            <a:r>
              <a:rPr lang="el-GR" u="sng" dirty="0" err="1" smtClean="0"/>
              <a:t>δεοντική</a:t>
            </a:r>
            <a:r>
              <a:rPr lang="el-GR" u="sng" dirty="0" smtClean="0"/>
              <a:t> διατύπωση</a:t>
            </a:r>
            <a:r>
              <a:rPr lang="el-GR" dirty="0" smtClean="0"/>
              <a:t>, </a:t>
            </a:r>
            <a:r>
              <a:rPr lang="el-GR" u="sng" dirty="0" smtClean="0"/>
              <a:t>προτρεπτικό ύφος</a:t>
            </a:r>
            <a:r>
              <a:rPr lang="el-GR" dirty="0" smtClean="0"/>
              <a:t>.</a:t>
            </a:r>
          </a:p>
          <a:p>
            <a:r>
              <a:rPr lang="el-GR" dirty="0" smtClean="0"/>
              <a:t>Αναδεικνύεται ότι πρόκειται για μια </a:t>
            </a:r>
            <a:r>
              <a:rPr lang="el-GR" b="1" dirty="0" smtClean="0"/>
              <a:t>επαναλαμβανόμενη</a:t>
            </a:r>
            <a:r>
              <a:rPr lang="el-GR" dirty="0" smtClean="0"/>
              <a:t> πρακτική.</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26139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l-GR" sz="3600" dirty="0" err="1"/>
              <a:t>βραχέα</a:t>
            </a:r>
            <a:r>
              <a:rPr lang="el-GR" sz="3600" dirty="0"/>
              <a:t> </a:t>
            </a:r>
            <a:r>
              <a:rPr lang="el-GR" sz="3600" dirty="0" err="1"/>
              <a:t>δὲ</a:t>
            </a:r>
            <a:r>
              <a:rPr lang="el-GR" sz="3600" dirty="0"/>
              <a:t> </a:t>
            </a:r>
            <a:r>
              <a:rPr lang="el-GR" sz="3600" dirty="0" err="1"/>
              <a:t>ἔστω</a:t>
            </a:r>
            <a:r>
              <a:rPr lang="el-GR" sz="3600" dirty="0"/>
              <a:t> </a:t>
            </a:r>
            <a:r>
              <a:rPr lang="el-GR" sz="3600" dirty="0" err="1"/>
              <a:t>καὶ</a:t>
            </a:r>
            <a:r>
              <a:rPr lang="el-GR" sz="3600" dirty="0"/>
              <a:t> </a:t>
            </a:r>
            <a:r>
              <a:rPr lang="el-GR" sz="3600" dirty="0" err="1"/>
              <a:t>στοιχειώδη</a:t>
            </a:r>
            <a:r>
              <a:rPr lang="el-GR" sz="3600" dirty="0"/>
              <a:t> </a:t>
            </a:r>
            <a:r>
              <a:rPr lang="el-GR" sz="3600" dirty="0" smtClean="0"/>
              <a:t>ἃ </a:t>
            </a:r>
            <a:r>
              <a:rPr lang="el-GR" sz="3600" dirty="0" err="1" smtClean="0"/>
              <a:t>εὐθὺς</a:t>
            </a:r>
            <a:r>
              <a:rPr lang="el-GR" sz="3600" dirty="0" smtClean="0"/>
              <a:t> </a:t>
            </a:r>
            <a:r>
              <a:rPr lang="el-GR" sz="3600" dirty="0" err="1" smtClean="0"/>
              <a:t>ἀπαντήσαντα</a:t>
            </a:r>
            <a:endParaRPr lang="el-GR" sz="3600" dirty="0"/>
          </a:p>
        </p:txBody>
      </p:sp>
      <p:sp>
        <p:nvSpPr>
          <p:cNvPr id="2" name="Θέση περιεχομένου 1"/>
          <p:cNvSpPr>
            <a:spLocks noGrp="1"/>
          </p:cNvSpPr>
          <p:nvPr>
            <p:ph idx="1"/>
          </p:nvPr>
        </p:nvSpPr>
        <p:spPr/>
        <p:txBody>
          <a:bodyPr/>
          <a:lstStyle/>
          <a:p>
            <a:pPr algn="just"/>
            <a:r>
              <a:rPr lang="el-GR" dirty="0" smtClean="0"/>
              <a:t>Ρεαλιστικά επισημαίνεται πως η ενδοσκόπηση δεν θα έχει ως αποτέλεσμα ιδιαίτερα σημαντικές φιλοσοφικές αλήθειες, ωστόσο, αποτελεί απαραίτητη προϋπόθεση </a:t>
            </a:r>
            <a:r>
              <a:rPr lang="el-GR" smtClean="0"/>
              <a:t>της εσωτερικής γαλήνης</a:t>
            </a:r>
            <a:r>
              <a:rPr lang="el-GR" dirty="0" smtClean="0"/>
              <a:t>.</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005940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l-GR" sz="3200" dirty="0" err="1"/>
              <a:t>ἀρκέσει</a:t>
            </a:r>
            <a:r>
              <a:rPr lang="el-GR" sz="3200" dirty="0"/>
              <a:t> </a:t>
            </a:r>
            <a:r>
              <a:rPr lang="el-GR" sz="3200" dirty="0" err="1"/>
              <a:t>εἰς</a:t>
            </a:r>
            <a:r>
              <a:rPr lang="el-GR" sz="3200" dirty="0"/>
              <a:t> </a:t>
            </a:r>
            <a:r>
              <a:rPr lang="el-GR" sz="3200" dirty="0" err="1"/>
              <a:t>τὸ</a:t>
            </a:r>
            <a:r>
              <a:rPr lang="el-GR" sz="3200" dirty="0"/>
              <a:t> </a:t>
            </a:r>
            <a:r>
              <a:rPr lang="el-GR" sz="3200" dirty="0" err="1"/>
              <a:t>πᾶσαν</a:t>
            </a:r>
            <a:r>
              <a:rPr lang="el-GR" sz="3200" dirty="0"/>
              <a:t> </a:t>
            </a:r>
            <a:r>
              <a:rPr lang="el-GR" sz="3200" dirty="0" err="1"/>
              <a:t>λύπην</a:t>
            </a:r>
            <a:r>
              <a:rPr lang="el-GR" sz="3200" dirty="0"/>
              <a:t> </a:t>
            </a:r>
            <a:r>
              <a:rPr lang="el-GR" sz="3200" dirty="0" err="1"/>
              <a:t>ἀποκλύσαι</a:t>
            </a:r>
            <a:r>
              <a:rPr lang="el-GR" sz="3200" dirty="0"/>
              <a:t> </a:t>
            </a:r>
            <a:r>
              <a:rPr lang="el-GR" sz="3200" dirty="0" err="1"/>
              <a:t>καὶ</a:t>
            </a:r>
            <a:r>
              <a:rPr lang="el-GR" sz="3200" dirty="0"/>
              <a:t> </a:t>
            </a:r>
            <a:r>
              <a:rPr lang="el-GR" sz="3200" dirty="0" err="1"/>
              <a:t>ἀποπέμψαι</a:t>
            </a:r>
            <a:r>
              <a:rPr lang="el-GR" sz="3200" dirty="0"/>
              <a:t> σε </a:t>
            </a:r>
            <a:r>
              <a:rPr lang="el-GR" sz="3200" dirty="0" err="1"/>
              <a:t>μὴ</a:t>
            </a:r>
            <a:r>
              <a:rPr lang="el-GR" sz="3200" dirty="0"/>
              <a:t> </a:t>
            </a:r>
            <a:r>
              <a:rPr lang="el-GR" sz="3200" dirty="0" err="1" smtClean="0"/>
              <a:t>δυσχεραίνοντα</a:t>
            </a:r>
            <a:endParaRPr lang="el-GR" sz="3200" dirty="0"/>
          </a:p>
        </p:txBody>
      </p:sp>
      <p:sp>
        <p:nvSpPr>
          <p:cNvPr id="2" name="Θέση περιεχομένου 1"/>
          <p:cNvSpPr>
            <a:spLocks noGrp="1"/>
          </p:cNvSpPr>
          <p:nvPr>
            <p:ph idx="1"/>
          </p:nvPr>
        </p:nvSpPr>
        <p:spPr/>
        <p:txBody>
          <a:bodyPr/>
          <a:lstStyle/>
          <a:p>
            <a:r>
              <a:rPr lang="el-GR" dirty="0" err="1"/>
              <a:t>λύπην</a:t>
            </a:r>
            <a:r>
              <a:rPr lang="el-GR" dirty="0"/>
              <a:t> </a:t>
            </a:r>
            <a:r>
              <a:rPr lang="el-GR" dirty="0" err="1" smtClean="0"/>
              <a:t>ἀποκλύσαι</a:t>
            </a:r>
            <a:r>
              <a:rPr lang="el-GR" dirty="0" smtClean="0"/>
              <a:t>: Η ενδοσκόπηση λειτουργεί καθαρτικά.</a:t>
            </a:r>
          </a:p>
          <a:p>
            <a:r>
              <a:rPr lang="el-GR" dirty="0" err="1"/>
              <a:t>μὴ</a:t>
            </a:r>
            <a:r>
              <a:rPr lang="el-GR" dirty="0"/>
              <a:t> </a:t>
            </a:r>
            <a:r>
              <a:rPr lang="el-GR" dirty="0" err="1" smtClean="0"/>
              <a:t>δυσχεραίνοντα</a:t>
            </a:r>
            <a:r>
              <a:rPr lang="el-GR" dirty="0" smtClean="0"/>
              <a:t>: σχήμα </a:t>
            </a:r>
            <a:r>
              <a:rPr lang="el-GR" dirty="0" err="1" smtClean="0"/>
              <a:t>λίτότητας</a:t>
            </a:r>
            <a:r>
              <a:rPr lang="el-GR" dirty="0" smtClean="0"/>
              <a:t> με το οποίο δηλώνεται η απουσία παθών και συνακόλουθα η βίωση ήπιων θετικών συναισθημάτων</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233044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err="1"/>
              <a:t>ἐκείνοις</a:t>
            </a:r>
            <a:r>
              <a:rPr lang="el-GR" dirty="0"/>
              <a:t> </a:t>
            </a:r>
            <a:r>
              <a:rPr lang="el-GR" dirty="0" err="1"/>
              <a:t>ἐφ</a:t>
            </a:r>
            <a:r>
              <a:rPr lang="el-GR" dirty="0"/>
              <a:t>’ ἃ </a:t>
            </a:r>
            <a:r>
              <a:rPr lang="el-GR" dirty="0" err="1"/>
              <a:t>ἐπανέρχῃ</a:t>
            </a:r>
            <a:r>
              <a:rPr lang="el-GR" dirty="0"/>
              <a:t>.</a:t>
            </a:r>
          </a:p>
        </p:txBody>
      </p:sp>
      <p:sp>
        <p:nvSpPr>
          <p:cNvPr id="2" name="Θέση περιεχομένου 1"/>
          <p:cNvSpPr>
            <a:spLocks noGrp="1"/>
          </p:cNvSpPr>
          <p:nvPr>
            <p:ph idx="1"/>
          </p:nvPr>
        </p:nvSpPr>
        <p:spPr/>
        <p:txBody>
          <a:bodyPr/>
          <a:lstStyle/>
          <a:p>
            <a:r>
              <a:rPr lang="el-GR" dirty="0" smtClean="0"/>
              <a:t>Για τους στωικούς η ένταξη του ανθρώπου σε ευρύτερα σύνολα τους επιφορτίζει με καθήκοντα. </a:t>
            </a:r>
          </a:p>
          <a:p>
            <a:r>
              <a:rPr lang="el-GR" dirty="0" smtClean="0"/>
              <a:t>Εδώ </a:t>
            </a:r>
            <a:r>
              <a:rPr lang="el-GR" dirty="0"/>
              <a:t>ο Μάρκος </a:t>
            </a:r>
            <a:r>
              <a:rPr lang="el-GR" dirty="0" smtClean="0"/>
              <a:t>Αυρήλιος φαίνεται να έχει υπόψη του τα καθήκοντα του αυτοκρατορικού αξιώματος που κατείχε.</a:t>
            </a:r>
          </a:p>
          <a:p>
            <a:r>
              <a:rPr lang="el-GR" dirty="0" smtClean="0"/>
              <a:t>Η άποψη των στωικών είναι διαμετρικά αντίθετη με τη θέση των επικούρειων που διακήρυτταν το «</a:t>
            </a:r>
            <a:r>
              <a:rPr lang="el-GR" dirty="0" err="1" smtClean="0"/>
              <a:t>λάθε</a:t>
            </a:r>
            <a:r>
              <a:rPr lang="el-GR" dirty="0" smtClean="0"/>
              <a:t> βιώσας».</a:t>
            </a:r>
          </a:p>
          <a:p>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011131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ΜΑΡΚΟΣ ΑΥΡΗΛΙΟΣ</a:t>
            </a:r>
            <a:endParaRPr lang="el-GR" dirty="0"/>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dirty="0"/>
              <a:t>Ο Μάρκος Αυρήλιος </a:t>
            </a:r>
            <a:r>
              <a:rPr lang="el-GR" dirty="0" err="1"/>
              <a:t>Αντωνίνος</a:t>
            </a:r>
            <a:r>
              <a:rPr lang="el-GR" dirty="0"/>
              <a:t> Αύγουστος (</a:t>
            </a:r>
            <a:r>
              <a:rPr lang="el-GR" dirty="0" err="1"/>
              <a:t>Imperator</a:t>
            </a:r>
            <a:r>
              <a:rPr lang="el-GR" dirty="0"/>
              <a:t> </a:t>
            </a:r>
            <a:r>
              <a:rPr lang="el-GR" dirty="0" err="1"/>
              <a:t>Caesar</a:t>
            </a:r>
            <a:r>
              <a:rPr lang="el-GR" dirty="0"/>
              <a:t> </a:t>
            </a:r>
            <a:r>
              <a:rPr lang="el-GR" dirty="0" err="1"/>
              <a:t>Marcus</a:t>
            </a:r>
            <a:r>
              <a:rPr lang="el-GR" dirty="0"/>
              <a:t> </a:t>
            </a:r>
            <a:r>
              <a:rPr lang="el-GR" dirty="0" err="1"/>
              <a:t>Aurelius</a:t>
            </a:r>
            <a:r>
              <a:rPr lang="el-GR" dirty="0"/>
              <a:t> </a:t>
            </a:r>
            <a:r>
              <a:rPr lang="el-GR" dirty="0" err="1"/>
              <a:t>Antoninus</a:t>
            </a:r>
            <a:r>
              <a:rPr lang="el-GR" dirty="0"/>
              <a:t> Augustus[3][4], 26 Απριλίου 121 - 17 Μαρτίου 180) ήταν Ρωμαίος αυτοκράτορας από το 161 έως το 180. Κυβέρνησε ως </a:t>
            </a:r>
            <a:r>
              <a:rPr lang="el-GR" dirty="0" err="1"/>
              <a:t>συναυτοκράτορας</a:t>
            </a:r>
            <a:r>
              <a:rPr lang="el-GR" dirty="0"/>
              <a:t> με τον Λεύκιο Βέρο από το 161 έως το θάνατο του Βέρου το 169. Ήταν ο τελευταίος από τους "Πέντε Καλούς Αυτοκράτορες" και θεωρείται επίσης ως ένας από τους σημαντικότερους στωικούς </a:t>
            </a:r>
            <a:r>
              <a:rPr lang="el-GR" dirty="0" smtClean="0"/>
              <a:t>φιλοσόφους. Κατά </a:t>
            </a:r>
            <a:r>
              <a:rPr lang="el-GR" dirty="0"/>
              <a:t>τη διάρκεια της βασιλείας του, η Ρωμαϊκή αυτοκρατορία νίκησε την αναγεννημένη Παρθική Αυτοκρατορία στην Ανατολή. Επίσης πολέμησε εναντίον των γερμανικών φυλών στη Γαλατία και τον Δούναβη, ενώ σημειώθηκε και μία στάση εναντίον του, στην Ανατολή, από τον </a:t>
            </a:r>
            <a:r>
              <a:rPr lang="el-GR" dirty="0" err="1"/>
              <a:t>Αβίδιο</a:t>
            </a:r>
            <a:r>
              <a:rPr lang="el-GR" dirty="0"/>
              <a:t> </a:t>
            </a:r>
            <a:r>
              <a:rPr lang="el-GR" dirty="0" err="1"/>
              <a:t>Κάσσιο</a:t>
            </a:r>
            <a:r>
              <a:rPr lang="el-GR" dirty="0"/>
              <a:t>, η οποία απέτυχε.</a:t>
            </a:r>
          </a:p>
          <a:p>
            <a:pPr marL="0" indent="0">
              <a:buNone/>
            </a:pPr>
            <a:r>
              <a:rPr lang="el-GR" dirty="0" smtClean="0"/>
              <a:t>Ο </a:t>
            </a:r>
            <a:r>
              <a:rPr lang="el-GR" dirty="0"/>
              <a:t>Μάρκος Αυρήλιος έγραψε το περίφημο έργο "</a:t>
            </a:r>
            <a:r>
              <a:rPr lang="el-GR" dirty="0" err="1"/>
              <a:t>Έις</a:t>
            </a:r>
            <a:r>
              <a:rPr lang="el-GR" dirty="0"/>
              <a:t> εαυτόν", στα ελληνικά, κατά τη διάρκεια των εκστρατειών του. Ακόμη και σήμερα θεωρείται ως έργο μνημείο για μια διακυβέρνηση με γνώμονα το καθήκον και την εξυπηρέτηση του συνόλου. </a:t>
            </a:r>
            <a:endParaRPr lang="el-GR" dirty="0" smtClean="0"/>
          </a:p>
          <a:p>
            <a:pPr marL="0" indent="0">
              <a:buNone/>
            </a:pPr>
            <a:endParaRPr lang="el-GR" dirty="0" smtClean="0"/>
          </a:p>
          <a:p>
            <a:pPr marL="0" indent="0" algn="r">
              <a:buNone/>
            </a:pPr>
            <a:r>
              <a:rPr lang="el-GR" dirty="0" err="1" smtClean="0"/>
              <a:t>Πηγη</a:t>
            </a:r>
            <a:r>
              <a:rPr lang="el-GR" dirty="0" smtClean="0"/>
              <a:t>: </a:t>
            </a:r>
            <a:r>
              <a:rPr lang="en-US" dirty="0" smtClean="0"/>
              <a:t>https</a:t>
            </a:r>
            <a:r>
              <a:rPr lang="en-US" dirty="0"/>
              <a:t>://el.wikipedia.org/wiki/%CE%9C%CE%AC%CF%81%CE%BA%CE%BF%CF%82_%CE%91%CF%85%CF%81%CE%AE%CE%BB%CE%B9%CE%BF%CF%82</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616954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ΕΙΣ ΕΑΥΤΟΝ</a:t>
            </a:r>
            <a:endParaRPr lang="el-GR" dirty="0"/>
          </a:p>
        </p:txBody>
      </p:sp>
      <p:sp>
        <p:nvSpPr>
          <p:cNvPr id="3" name="Θέση περιεχομένου 2"/>
          <p:cNvSpPr>
            <a:spLocks noGrp="1"/>
          </p:cNvSpPr>
          <p:nvPr>
            <p:ph idx="1"/>
          </p:nvPr>
        </p:nvSpPr>
        <p:spPr/>
        <p:txBody>
          <a:bodyPr>
            <a:normAutofit fontScale="40000" lnSpcReduction="20000"/>
          </a:bodyPr>
          <a:lstStyle/>
          <a:p>
            <a:endParaRPr lang="el-GR" dirty="0"/>
          </a:p>
          <a:p>
            <a:pPr marL="0" indent="0">
              <a:buNone/>
            </a:pPr>
            <a:r>
              <a:rPr lang="el-GR" sz="3700" dirty="0" smtClean="0"/>
              <a:t>Το </a:t>
            </a:r>
            <a:r>
              <a:rPr lang="el-GR" sz="3700" dirty="0"/>
              <a:t>έργο του Μάρκου Αυρηλίου </a:t>
            </a:r>
            <a:r>
              <a:rPr lang="el-GR" sz="3700" dirty="0" err="1"/>
              <a:t>Τὰ</a:t>
            </a:r>
            <a:r>
              <a:rPr lang="el-GR" sz="3700" dirty="0"/>
              <a:t> </a:t>
            </a:r>
            <a:r>
              <a:rPr lang="el-GR" sz="3700" dirty="0" err="1"/>
              <a:t>εἰς</a:t>
            </a:r>
            <a:r>
              <a:rPr lang="el-GR" sz="3700" dirty="0"/>
              <a:t> </a:t>
            </a:r>
            <a:r>
              <a:rPr lang="el-GR" sz="3700" dirty="0" err="1"/>
              <a:t>ἑαυτὸν</a:t>
            </a:r>
            <a:r>
              <a:rPr lang="el-GR" sz="3700" dirty="0"/>
              <a:t> γράφτηκε μετά το 172 </a:t>
            </a:r>
            <a:r>
              <a:rPr lang="el-GR" sz="3700" dirty="0" err="1"/>
              <a:t>μ.Χ</a:t>
            </a:r>
            <a:r>
              <a:rPr lang="el-GR" sz="3700" dirty="0"/>
              <a:t>. και ενώ ο συγγραφέας κατείχε ήδη το αυτοκρατορικό αξίωμα (161-180 </a:t>
            </a:r>
            <a:r>
              <a:rPr lang="el-GR" sz="3700" dirty="0" err="1"/>
              <a:t>μ.Χ</a:t>
            </a:r>
            <a:r>
              <a:rPr lang="el-GR" sz="3700" dirty="0"/>
              <a:t>.). Είναι γραμμένο στην Ελληνική -τη γλώσσα των μορφωμένων Ρωμαίων-και παραδίδεται διαιρεμένο σε δώδεκα βιβλία (η διαίρεση δεν ανταποκρίνεται σε εσωτερικά κριτήρια και επομένως δεν πρέπει να οφείλεται στον ίδιο τον συγγραφέα). Εκτός από το πρώτο βιβλίο, το οποίο, αν και γράφτηκε τελευταίο, προτάχθηκε εκ των υστέρων ως εισαγωγή και αναφέρεται στις οφειλές του Αυρηλίου σε συγγενείς και δασκάλους, τα υπόλοιπα έχουν τη μορφή σκόρπιων στοχασμών σε αφοριστικό ύφος, παραινέσεων </a:t>
            </a:r>
            <a:r>
              <a:rPr lang="el-GR" sz="3700" dirty="0" err="1"/>
              <a:t>εἰς</a:t>
            </a:r>
            <a:r>
              <a:rPr lang="el-GR" sz="3700" dirty="0"/>
              <a:t> </a:t>
            </a:r>
            <a:r>
              <a:rPr lang="el-GR" sz="3700" dirty="0" err="1"/>
              <a:t>ἑαυτόν</a:t>
            </a:r>
            <a:r>
              <a:rPr lang="el-GR" sz="3700" dirty="0"/>
              <a:t> χωρίς καμιά συστηματική κατάταξη. Ως προς το περιεχόμενο το έργο εντάσσεται στην παράδοση της στωικής φιλοσοφίας με ιδιαίτερα έκδηλη την επίδραση του Επικτήτου (55-120 </a:t>
            </a:r>
            <a:r>
              <a:rPr lang="el-GR" sz="3700" dirty="0" err="1"/>
              <a:t>μ.Χ</a:t>
            </a:r>
            <a:r>
              <a:rPr lang="el-GR" sz="3700" dirty="0"/>
              <a:t>). Ο Μάρκος Αυρήλιος στο αγωνιώδες ερώτημα της εποχής, πώς μπορεί κανείς να κατακτήσει την ευδαιμονία, απαντά ως γνήσιος στωικός: η απαλλαγή από τα πάθη και τα έντονα συναισθήματα (ηδονή, πόνος), η απάθεια έναντι του εξωτερικού κόσμου, η αδιαφορία για τα υλικά αγαθά συντείνουν στην κατάκτηση της εσωτερικής γαλήνης. Ένα αίσθημα που ενισχύεται από την πεποίθηση ότι η ζωή του ανθρώπου διέπεται εν τέλει από την ίδια αρμονία που διέπει τον κόσμο ως ολότητα, και η οποία οφείλεται στην ύπαρξη του Λόγου. Από το έργο του δεν απουσιάζουν οι έννοιες της παροδικότητας του χρόνου, του εφήμερου της ζωής, της πλήρους αβεβαιότητας, μόνο που δεν σχετίζονται με μια απαισιόδοξη θεώρηση του κόσμου. Αντίθετα, αποτελούν την παραδοχή από την οποία εκκινεί κανείς για να αναζητήσει μέσω της φιλοσοφίας την ευδαιμονία</a:t>
            </a:r>
            <a:r>
              <a:rPr lang="el-GR" sz="3700" dirty="0" smtClean="0"/>
              <a:t>.</a:t>
            </a:r>
          </a:p>
          <a:p>
            <a:pPr marL="0" indent="0">
              <a:buNone/>
            </a:pPr>
            <a:endParaRPr lang="el-GR" sz="3700" dirty="0" smtClean="0"/>
          </a:p>
          <a:p>
            <a:pPr marL="0" indent="0" algn="r">
              <a:buNone/>
            </a:pPr>
            <a:r>
              <a:rPr lang="el-GR" sz="3700" dirty="0" smtClean="0"/>
              <a:t>Πηγή: </a:t>
            </a:r>
            <a:r>
              <a:rPr lang="en-US" sz="3700" dirty="0" smtClean="0"/>
              <a:t>https</a:t>
            </a:r>
            <a:r>
              <a:rPr lang="en-US" sz="3700" dirty="0"/>
              <a:t>://www.greek-language.gr/digitalResources/ancient_greek/anthology/literature/browse.html?text_id=503</a:t>
            </a:r>
            <a:endParaRPr lang="el-GR" sz="3700" dirty="0"/>
          </a:p>
          <a:p>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980809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ΕΙΣΑΓΩΓΗ (από φάκελο υλικού)</a:t>
            </a:r>
          </a:p>
        </p:txBody>
      </p:sp>
      <p:sp>
        <p:nvSpPr>
          <p:cNvPr id="3" name="Θέση περιεχομένου 2"/>
          <p:cNvSpPr>
            <a:spLocks noGrp="1"/>
          </p:cNvSpPr>
          <p:nvPr>
            <p:ph idx="1"/>
          </p:nvPr>
        </p:nvSpPr>
        <p:spPr/>
        <p:txBody>
          <a:bodyPr>
            <a:normAutofit fontScale="77500" lnSpcReduction="20000"/>
          </a:bodyPr>
          <a:lstStyle/>
          <a:p>
            <a:r>
              <a:rPr lang="el-GR" i="1" dirty="0" smtClean="0"/>
              <a:t>Η </a:t>
            </a:r>
            <a:r>
              <a:rPr lang="el-GR" i="1" dirty="0"/>
              <a:t>φιλοσοφία προσπαθούσε να καθοδηγήσει τον άνθρωπο στην απέραντη ελληνορωμαϊκή οικουμένη, να αποτελέσει έναν «οδηγό ζωής» σε μια εποχή που οι περιστάσεις ήταν ευμετάβλητες και τίποτε δεν μπορούσε να θεωρηθεί δεδομένο (ούτε καν η ίδια η ζωή). Το άτομο έμοιαζε ανέστιο, ανασφαλές, ανελεύθερο· και πολλές φορές δεν το ικανοποιούσε η ένταξή του σε ένα τεράστιο σύνολο, σε μια αυτοκρατορία ή στο σύμπαν. Ακόμη κι αν ήταν «πολίτης του κόσμου», αυτόν τον κόσμο δεν τον ένιωθε πάντα δικό του. Όμως, τότε, πώς θα ζούσε και θα διασφάλιζε την ευδαιμονία του</a:t>
            </a:r>
            <a:r>
              <a:rPr lang="el-GR" i="1" dirty="0" smtClean="0"/>
              <a:t>;</a:t>
            </a:r>
          </a:p>
          <a:p>
            <a:r>
              <a:rPr lang="el-GR" i="1" dirty="0"/>
              <a:t>Αν οι εξωτερικές συνθήκες είναι δύσκολες και σχεδόν αμετάβλητες, όπως </a:t>
            </a:r>
            <a:r>
              <a:rPr lang="el-GR" i="1" dirty="0" smtClean="0"/>
              <a:t>συχνά συμβαίνει </a:t>
            </a:r>
            <a:r>
              <a:rPr lang="el-GR" i="1" dirty="0"/>
              <a:t>στη ζωή του ανθρώπου, πού θα βρει καταφύγιο, ένα σταθερό </a:t>
            </a:r>
            <a:r>
              <a:rPr lang="el-GR" i="1" dirty="0" smtClean="0"/>
              <a:t>σημείο αναφοράς; Μία </a:t>
            </a:r>
            <a:r>
              <a:rPr lang="el-GR" i="1" dirty="0"/>
              <a:t>απάντηση των Στωικών είναι να κατανοούμε τον ρυθμό, την </a:t>
            </a:r>
            <a:r>
              <a:rPr lang="el-GR" i="1" dirty="0" smtClean="0"/>
              <a:t>αναγκαιότητα, της </a:t>
            </a:r>
            <a:r>
              <a:rPr lang="el-GR" i="1" dirty="0"/>
              <a:t>εξωτερικής πραγματικότητας, αλλά κυρίως να βρούμε τον χώρο </a:t>
            </a:r>
            <a:r>
              <a:rPr lang="el-GR" i="1" dirty="0" smtClean="0"/>
              <a:t>της ελευθερίας </a:t>
            </a:r>
            <a:r>
              <a:rPr lang="el-GR" i="1" dirty="0"/>
              <a:t>μας. Είναι ο εσωτερικός μας εαυτός, η προσωπική ακρόπολη του </a:t>
            </a:r>
            <a:r>
              <a:rPr lang="el-GR" i="1" dirty="0" smtClean="0"/>
              <a:t>καθενός, το </a:t>
            </a:r>
            <a:r>
              <a:rPr lang="el-GR" i="1" dirty="0"/>
              <a:t>οικείο μέρος για την απαραίτητη, αν και για τους περισσότερους </a:t>
            </a:r>
            <a:r>
              <a:rPr lang="el-GR" i="1" dirty="0" smtClean="0"/>
              <a:t>προσωρινή, απόσυρση </a:t>
            </a:r>
            <a:r>
              <a:rPr lang="el-GR" i="1" dirty="0"/>
              <a:t>από τις τρέχουσες υποθέσεις της ζωής.</a:t>
            </a:r>
          </a:p>
          <a:p>
            <a:endParaRPr lang="el-GR" i="1" dirty="0"/>
          </a:p>
          <a:p>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150399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ΠΡΩΤΟΤΥΠΟ ΚΕΙΜΕΝΟ</a:t>
            </a:r>
            <a:endParaRPr lang="el-GR" dirty="0"/>
          </a:p>
        </p:txBody>
      </p:sp>
      <p:sp>
        <p:nvSpPr>
          <p:cNvPr id="2" name="Θέση περιεχομένου 1"/>
          <p:cNvSpPr>
            <a:spLocks noGrp="1"/>
          </p:cNvSpPr>
          <p:nvPr>
            <p:ph idx="1"/>
          </p:nvPr>
        </p:nvSpPr>
        <p:spPr/>
        <p:txBody>
          <a:bodyPr>
            <a:normAutofit lnSpcReduction="10000"/>
          </a:bodyPr>
          <a:lstStyle/>
          <a:p>
            <a:pPr marL="0" indent="0">
              <a:buNone/>
            </a:pPr>
            <a:r>
              <a:rPr lang="el-GR" dirty="0" err="1"/>
              <a:t>Ἀναχωρήσεις</a:t>
            </a:r>
            <a:r>
              <a:rPr lang="el-GR" dirty="0"/>
              <a:t> </a:t>
            </a:r>
            <a:r>
              <a:rPr lang="el-GR" dirty="0" err="1"/>
              <a:t>αὑτοῖς</a:t>
            </a:r>
            <a:r>
              <a:rPr lang="el-GR" dirty="0"/>
              <a:t> </a:t>
            </a:r>
            <a:r>
              <a:rPr lang="el-GR" dirty="0" err="1"/>
              <a:t>ζητοῦσιν</a:t>
            </a:r>
            <a:r>
              <a:rPr lang="el-GR" dirty="0"/>
              <a:t> </a:t>
            </a:r>
            <a:r>
              <a:rPr lang="el-GR" dirty="0" err="1" smtClean="0"/>
              <a:t>ἀγροικίας</a:t>
            </a:r>
            <a:r>
              <a:rPr lang="el-GR" dirty="0"/>
              <a:t> </a:t>
            </a:r>
            <a:r>
              <a:rPr lang="el-GR" dirty="0" err="1" smtClean="0"/>
              <a:t>καὶ</a:t>
            </a:r>
            <a:r>
              <a:rPr lang="el-GR" dirty="0" smtClean="0"/>
              <a:t> </a:t>
            </a:r>
            <a:r>
              <a:rPr lang="el-GR" dirty="0" err="1"/>
              <a:t>αἰγιαλοὺς</a:t>
            </a:r>
            <a:r>
              <a:rPr lang="el-GR" dirty="0"/>
              <a:t> </a:t>
            </a:r>
            <a:r>
              <a:rPr lang="el-GR" dirty="0" err="1"/>
              <a:t>καὶ</a:t>
            </a:r>
            <a:r>
              <a:rPr lang="el-GR" dirty="0"/>
              <a:t> </a:t>
            </a:r>
            <a:r>
              <a:rPr lang="el-GR" dirty="0" err="1"/>
              <a:t>ὄρη</a:t>
            </a:r>
            <a:r>
              <a:rPr lang="el-GR" dirty="0"/>
              <a:t>, </a:t>
            </a:r>
            <a:r>
              <a:rPr lang="el-GR" dirty="0" err="1"/>
              <a:t>εἴωθας</a:t>
            </a:r>
            <a:r>
              <a:rPr lang="el-GR" dirty="0"/>
              <a:t> </a:t>
            </a:r>
            <a:r>
              <a:rPr lang="el-GR" dirty="0" err="1"/>
              <a:t>δὲ</a:t>
            </a:r>
            <a:r>
              <a:rPr lang="el-GR" dirty="0"/>
              <a:t> </a:t>
            </a:r>
            <a:r>
              <a:rPr lang="el-GR" dirty="0" err="1"/>
              <a:t>καὶ</a:t>
            </a:r>
            <a:r>
              <a:rPr lang="el-GR" dirty="0"/>
              <a:t> </a:t>
            </a:r>
            <a:r>
              <a:rPr lang="el-GR" dirty="0" err="1" smtClean="0"/>
              <a:t>σὺ</a:t>
            </a:r>
            <a:r>
              <a:rPr lang="el-GR" dirty="0"/>
              <a:t> </a:t>
            </a:r>
            <a:r>
              <a:rPr lang="el-GR" dirty="0" err="1" smtClean="0"/>
              <a:t>τὰ</a:t>
            </a:r>
            <a:r>
              <a:rPr lang="el-GR" dirty="0" smtClean="0"/>
              <a:t> </a:t>
            </a:r>
            <a:r>
              <a:rPr lang="el-GR" dirty="0" err="1"/>
              <a:t>τοιαῦτα</a:t>
            </a:r>
            <a:r>
              <a:rPr lang="el-GR" dirty="0"/>
              <a:t> </a:t>
            </a:r>
            <a:r>
              <a:rPr lang="el-GR" dirty="0" err="1"/>
              <a:t>μάλιστα</a:t>
            </a:r>
            <a:r>
              <a:rPr lang="el-GR" dirty="0"/>
              <a:t> </a:t>
            </a:r>
            <a:r>
              <a:rPr lang="el-GR" dirty="0" err="1"/>
              <a:t>ποθεῖν</a:t>
            </a:r>
            <a:r>
              <a:rPr lang="el-GR" dirty="0"/>
              <a:t>. </a:t>
            </a:r>
            <a:r>
              <a:rPr lang="el-GR" dirty="0" err="1"/>
              <a:t>Ὅλον</a:t>
            </a:r>
            <a:r>
              <a:rPr lang="el-GR" dirty="0"/>
              <a:t> </a:t>
            </a:r>
            <a:r>
              <a:rPr lang="el-GR" dirty="0" err="1"/>
              <a:t>δὲ</a:t>
            </a:r>
            <a:r>
              <a:rPr lang="el-GR" dirty="0"/>
              <a:t> </a:t>
            </a:r>
            <a:r>
              <a:rPr lang="el-GR" dirty="0" err="1" smtClean="0"/>
              <a:t>τοῦτο</a:t>
            </a:r>
            <a:r>
              <a:rPr lang="el-GR" dirty="0"/>
              <a:t> </a:t>
            </a:r>
            <a:r>
              <a:rPr lang="el-GR" dirty="0" smtClean="0"/>
              <a:t> </a:t>
            </a:r>
            <a:r>
              <a:rPr lang="el-GR" dirty="0" err="1" smtClean="0"/>
              <a:t>ἰδιωτικώτατόν</a:t>
            </a:r>
            <a:r>
              <a:rPr lang="el-GR" dirty="0" smtClean="0"/>
              <a:t> </a:t>
            </a:r>
            <a:r>
              <a:rPr lang="el-GR" dirty="0" err="1"/>
              <a:t>ἐστιν</a:t>
            </a:r>
            <a:r>
              <a:rPr lang="el-GR" dirty="0"/>
              <a:t>, </a:t>
            </a:r>
            <a:r>
              <a:rPr lang="el-GR" dirty="0" err="1"/>
              <a:t>ἐξόν</a:t>
            </a:r>
            <a:r>
              <a:rPr lang="el-GR" dirty="0"/>
              <a:t>, </a:t>
            </a:r>
            <a:r>
              <a:rPr lang="el-GR" dirty="0" err="1"/>
              <a:t>ἧς</a:t>
            </a:r>
            <a:r>
              <a:rPr lang="el-GR" dirty="0"/>
              <a:t> </a:t>
            </a:r>
            <a:r>
              <a:rPr lang="el-GR" dirty="0" err="1"/>
              <a:t>ἂν</a:t>
            </a:r>
            <a:r>
              <a:rPr lang="el-GR" dirty="0"/>
              <a:t> </a:t>
            </a:r>
            <a:r>
              <a:rPr lang="el-GR" dirty="0" err="1"/>
              <a:t>ὥρας</a:t>
            </a:r>
            <a:r>
              <a:rPr lang="el-GR" dirty="0"/>
              <a:t> </a:t>
            </a:r>
            <a:r>
              <a:rPr lang="el-GR" dirty="0" err="1" smtClean="0"/>
              <a:t>ἐθελήσῃς</a:t>
            </a:r>
            <a:r>
              <a:rPr lang="el-GR" dirty="0" smtClean="0"/>
              <a:t>, </a:t>
            </a:r>
            <a:r>
              <a:rPr lang="el-GR" dirty="0" err="1" smtClean="0"/>
              <a:t>εἰς</a:t>
            </a:r>
            <a:r>
              <a:rPr lang="el-GR" dirty="0" smtClean="0"/>
              <a:t> </a:t>
            </a:r>
            <a:r>
              <a:rPr lang="el-GR" dirty="0" err="1"/>
              <a:t>ἑαυτὸν</a:t>
            </a:r>
            <a:r>
              <a:rPr lang="el-GR" dirty="0"/>
              <a:t> </a:t>
            </a:r>
            <a:r>
              <a:rPr lang="el-GR" dirty="0" err="1"/>
              <a:t>ἀναχωρεῖν</a:t>
            </a:r>
            <a:r>
              <a:rPr lang="el-GR" dirty="0"/>
              <a:t>. </a:t>
            </a:r>
            <a:r>
              <a:rPr lang="el-GR" dirty="0" err="1" smtClean="0"/>
              <a:t>Οὐδαμοῦ</a:t>
            </a:r>
            <a:r>
              <a:rPr lang="el-GR" dirty="0"/>
              <a:t> </a:t>
            </a:r>
            <a:r>
              <a:rPr lang="el-GR" dirty="0" err="1" smtClean="0"/>
              <a:t>γὰρ</a:t>
            </a:r>
            <a:r>
              <a:rPr lang="el-GR" dirty="0" smtClean="0"/>
              <a:t> </a:t>
            </a:r>
            <a:r>
              <a:rPr lang="el-GR" dirty="0" err="1"/>
              <a:t>οὔτε</a:t>
            </a:r>
            <a:r>
              <a:rPr lang="el-GR" dirty="0"/>
              <a:t> </a:t>
            </a:r>
            <a:r>
              <a:rPr lang="el-GR" dirty="0" err="1"/>
              <a:t>ἡσυχιώτερον</a:t>
            </a:r>
            <a:r>
              <a:rPr lang="el-GR" dirty="0"/>
              <a:t> </a:t>
            </a:r>
            <a:r>
              <a:rPr lang="el-GR" dirty="0" err="1"/>
              <a:t>οὔτε</a:t>
            </a:r>
            <a:r>
              <a:rPr lang="el-GR" dirty="0"/>
              <a:t> </a:t>
            </a:r>
            <a:r>
              <a:rPr lang="el-GR" dirty="0" err="1" smtClean="0"/>
              <a:t>ἀπραγμονέστερον</a:t>
            </a:r>
            <a:r>
              <a:rPr lang="el-GR" dirty="0"/>
              <a:t> </a:t>
            </a:r>
            <a:r>
              <a:rPr lang="el-GR" dirty="0" err="1" smtClean="0"/>
              <a:t>ἄνθρωπος</a:t>
            </a:r>
            <a:r>
              <a:rPr lang="el-GR" dirty="0" smtClean="0"/>
              <a:t> </a:t>
            </a:r>
            <a:r>
              <a:rPr lang="el-GR" dirty="0" err="1"/>
              <a:t>ἀναχωρεῖ</a:t>
            </a:r>
            <a:r>
              <a:rPr lang="el-GR" dirty="0"/>
              <a:t> ἢ </a:t>
            </a:r>
            <a:r>
              <a:rPr lang="el-GR" dirty="0" err="1"/>
              <a:t>εἰς</a:t>
            </a:r>
            <a:r>
              <a:rPr lang="el-GR" dirty="0"/>
              <a:t> </a:t>
            </a:r>
            <a:r>
              <a:rPr lang="el-GR" dirty="0" err="1"/>
              <a:t>τὴν</a:t>
            </a:r>
            <a:r>
              <a:rPr lang="el-GR" dirty="0"/>
              <a:t> </a:t>
            </a:r>
            <a:r>
              <a:rPr lang="el-GR" dirty="0" err="1" smtClean="0"/>
              <a:t>ἑαυτοῦ</a:t>
            </a:r>
            <a:r>
              <a:rPr lang="el-GR" dirty="0"/>
              <a:t> </a:t>
            </a:r>
            <a:r>
              <a:rPr lang="el-GR" dirty="0" err="1" smtClean="0"/>
              <a:t>ψυχήν</a:t>
            </a:r>
            <a:r>
              <a:rPr lang="el-GR" dirty="0"/>
              <a:t>, </a:t>
            </a:r>
            <a:r>
              <a:rPr lang="el-GR" dirty="0" err="1"/>
              <a:t>μάλισθ</a:t>
            </a:r>
            <a:r>
              <a:rPr lang="el-GR" dirty="0"/>
              <a:t>’ </a:t>
            </a:r>
            <a:r>
              <a:rPr lang="el-GR" dirty="0" err="1"/>
              <a:t>ὅστις</a:t>
            </a:r>
            <a:r>
              <a:rPr lang="el-GR" dirty="0"/>
              <a:t> </a:t>
            </a:r>
            <a:r>
              <a:rPr lang="el-GR" dirty="0" err="1"/>
              <a:t>ἔχει</a:t>
            </a:r>
            <a:r>
              <a:rPr lang="el-GR" dirty="0"/>
              <a:t> </a:t>
            </a:r>
            <a:r>
              <a:rPr lang="el-GR" dirty="0" err="1"/>
              <a:t>ἔνδον</a:t>
            </a:r>
            <a:r>
              <a:rPr lang="el-GR" dirty="0"/>
              <a:t> </a:t>
            </a:r>
            <a:r>
              <a:rPr lang="el-GR" dirty="0" err="1" smtClean="0"/>
              <a:t>τοιαῦτα</a:t>
            </a:r>
            <a:r>
              <a:rPr lang="el-GR" dirty="0" smtClean="0"/>
              <a:t>, </a:t>
            </a:r>
            <a:r>
              <a:rPr lang="el-GR" dirty="0" err="1" smtClean="0"/>
              <a:t>εἰς</a:t>
            </a:r>
            <a:r>
              <a:rPr lang="el-GR" dirty="0" smtClean="0"/>
              <a:t> </a:t>
            </a:r>
            <a:r>
              <a:rPr lang="el-GR" dirty="0"/>
              <a:t>ἃ </a:t>
            </a:r>
            <a:r>
              <a:rPr lang="el-GR" dirty="0" err="1"/>
              <a:t>ἐγκύψας</a:t>
            </a:r>
            <a:r>
              <a:rPr lang="el-GR" dirty="0"/>
              <a:t> </a:t>
            </a:r>
            <a:r>
              <a:rPr lang="el-GR" dirty="0" err="1"/>
              <a:t>ἐν</a:t>
            </a:r>
            <a:r>
              <a:rPr lang="el-GR" dirty="0"/>
              <a:t> </a:t>
            </a:r>
            <a:r>
              <a:rPr lang="el-GR" dirty="0" err="1"/>
              <a:t>πάσῃ</a:t>
            </a:r>
            <a:r>
              <a:rPr lang="el-GR" dirty="0"/>
              <a:t> </a:t>
            </a:r>
            <a:r>
              <a:rPr lang="el-GR" dirty="0" err="1"/>
              <a:t>εὐμαρείᾳ</a:t>
            </a:r>
            <a:r>
              <a:rPr lang="el-GR" dirty="0"/>
              <a:t> </a:t>
            </a:r>
            <a:r>
              <a:rPr lang="el-GR" dirty="0" err="1"/>
              <a:t>εὐθὺς</a:t>
            </a:r>
            <a:r>
              <a:rPr lang="el-GR" dirty="0"/>
              <a:t> </a:t>
            </a:r>
            <a:r>
              <a:rPr lang="el-GR" dirty="0" err="1" smtClean="0"/>
              <a:t>γίνεται</a:t>
            </a:r>
            <a:r>
              <a:rPr lang="el-GR" dirty="0" smtClean="0"/>
              <a:t>· </a:t>
            </a:r>
            <a:r>
              <a:rPr lang="el-GR" dirty="0" err="1" smtClean="0"/>
              <a:t>τὴν</a:t>
            </a:r>
            <a:r>
              <a:rPr lang="el-GR" dirty="0" smtClean="0"/>
              <a:t> </a:t>
            </a:r>
            <a:r>
              <a:rPr lang="el-GR" dirty="0" err="1"/>
              <a:t>δὲ</a:t>
            </a:r>
            <a:r>
              <a:rPr lang="el-GR" dirty="0"/>
              <a:t> </a:t>
            </a:r>
            <a:r>
              <a:rPr lang="el-GR" dirty="0" err="1"/>
              <a:t>εὐμάρειαν</a:t>
            </a:r>
            <a:r>
              <a:rPr lang="el-GR" dirty="0"/>
              <a:t> </a:t>
            </a:r>
            <a:r>
              <a:rPr lang="el-GR" dirty="0" err="1"/>
              <a:t>οὐδὲν</a:t>
            </a:r>
            <a:r>
              <a:rPr lang="el-GR" dirty="0"/>
              <a:t> </a:t>
            </a:r>
            <a:r>
              <a:rPr lang="el-GR" dirty="0" err="1"/>
              <a:t>ἄλλο</a:t>
            </a:r>
            <a:r>
              <a:rPr lang="el-GR" dirty="0"/>
              <a:t> </a:t>
            </a:r>
            <a:r>
              <a:rPr lang="el-GR" dirty="0" err="1" smtClean="0"/>
              <a:t>λέγω</a:t>
            </a:r>
            <a:r>
              <a:rPr lang="el-GR" dirty="0"/>
              <a:t> </a:t>
            </a:r>
            <a:r>
              <a:rPr lang="el-GR" dirty="0" smtClean="0"/>
              <a:t>ἢ </a:t>
            </a:r>
            <a:r>
              <a:rPr lang="el-GR" dirty="0" err="1"/>
              <a:t>εὐκοσμίαν</a:t>
            </a:r>
            <a:r>
              <a:rPr lang="el-GR" dirty="0"/>
              <a:t>. </a:t>
            </a:r>
            <a:r>
              <a:rPr lang="el-GR" dirty="0" err="1"/>
              <a:t>Συνεχῶς</a:t>
            </a:r>
            <a:r>
              <a:rPr lang="el-GR" dirty="0"/>
              <a:t> </a:t>
            </a:r>
            <a:r>
              <a:rPr lang="el-GR" dirty="0" err="1"/>
              <a:t>οὖν</a:t>
            </a:r>
            <a:r>
              <a:rPr lang="el-GR" dirty="0"/>
              <a:t> </a:t>
            </a:r>
            <a:r>
              <a:rPr lang="el-GR" dirty="0" err="1"/>
              <a:t>δίδου</a:t>
            </a:r>
            <a:r>
              <a:rPr lang="el-GR" dirty="0"/>
              <a:t> </a:t>
            </a:r>
            <a:r>
              <a:rPr lang="el-GR" dirty="0" err="1" smtClean="0"/>
              <a:t>σεαυτῷ</a:t>
            </a:r>
            <a:r>
              <a:rPr lang="el-GR" dirty="0"/>
              <a:t> </a:t>
            </a:r>
            <a:r>
              <a:rPr lang="el-GR" dirty="0" err="1" smtClean="0"/>
              <a:t>ταύτην</a:t>
            </a:r>
            <a:r>
              <a:rPr lang="el-GR" dirty="0" smtClean="0"/>
              <a:t> </a:t>
            </a:r>
            <a:r>
              <a:rPr lang="el-GR" dirty="0" err="1"/>
              <a:t>τὴν</a:t>
            </a:r>
            <a:r>
              <a:rPr lang="el-GR" dirty="0"/>
              <a:t> </a:t>
            </a:r>
            <a:r>
              <a:rPr lang="el-GR" dirty="0" err="1"/>
              <a:t>ἀναχώρησιν</a:t>
            </a:r>
            <a:r>
              <a:rPr lang="el-GR" dirty="0"/>
              <a:t> </a:t>
            </a:r>
            <a:r>
              <a:rPr lang="el-GR" dirty="0" err="1"/>
              <a:t>καὶ</a:t>
            </a:r>
            <a:r>
              <a:rPr lang="el-GR" dirty="0"/>
              <a:t> </a:t>
            </a:r>
            <a:r>
              <a:rPr lang="el-GR" dirty="0" err="1"/>
              <a:t>ἀνανέου</a:t>
            </a:r>
            <a:r>
              <a:rPr lang="el-GR" dirty="0"/>
              <a:t> </a:t>
            </a:r>
            <a:r>
              <a:rPr lang="el-GR" dirty="0" err="1" smtClean="0"/>
              <a:t>σεαυτόν</a:t>
            </a:r>
            <a:r>
              <a:rPr lang="el-GR" dirty="0" smtClean="0"/>
              <a:t>· </a:t>
            </a:r>
            <a:r>
              <a:rPr lang="el-GR" dirty="0" err="1" smtClean="0"/>
              <a:t>βραχέα</a:t>
            </a:r>
            <a:r>
              <a:rPr lang="el-GR" dirty="0" smtClean="0"/>
              <a:t> </a:t>
            </a:r>
            <a:r>
              <a:rPr lang="el-GR" dirty="0" err="1"/>
              <a:t>δὲ</a:t>
            </a:r>
            <a:r>
              <a:rPr lang="el-GR" dirty="0"/>
              <a:t> </a:t>
            </a:r>
            <a:r>
              <a:rPr lang="el-GR" dirty="0" err="1"/>
              <a:t>ἔστω</a:t>
            </a:r>
            <a:r>
              <a:rPr lang="el-GR" dirty="0"/>
              <a:t> </a:t>
            </a:r>
            <a:r>
              <a:rPr lang="el-GR" dirty="0" err="1"/>
              <a:t>καὶ</a:t>
            </a:r>
            <a:r>
              <a:rPr lang="el-GR" dirty="0"/>
              <a:t> </a:t>
            </a:r>
            <a:r>
              <a:rPr lang="el-GR" dirty="0" err="1"/>
              <a:t>στοιχειώδη</a:t>
            </a:r>
            <a:r>
              <a:rPr lang="el-GR" dirty="0"/>
              <a:t> </a:t>
            </a:r>
            <a:r>
              <a:rPr lang="el-GR" dirty="0" smtClean="0"/>
              <a:t>ἃ </a:t>
            </a:r>
            <a:r>
              <a:rPr lang="el-GR" dirty="0" err="1" smtClean="0"/>
              <a:t>εὐθὺς</a:t>
            </a:r>
            <a:r>
              <a:rPr lang="el-GR" dirty="0"/>
              <a:t> </a:t>
            </a:r>
            <a:r>
              <a:rPr lang="el-GR" dirty="0" err="1" smtClean="0"/>
              <a:t>ἀπαντήσαντα</a:t>
            </a:r>
            <a:r>
              <a:rPr lang="el-GR" dirty="0" smtClean="0"/>
              <a:t> </a:t>
            </a:r>
            <a:r>
              <a:rPr lang="el-GR" dirty="0" err="1"/>
              <a:t>ἀρκέσει</a:t>
            </a:r>
            <a:r>
              <a:rPr lang="el-GR" dirty="0"/>
              <a:t> </a:t>
            </a:r>
            <a:r>
              <a:rPr lang="el-GR" dirty="0" err="1"/>
              <a:t>εἰς</a:t>
            </a:r>
            <a:r>
              <a:rPr lang="el-GR" dirty="0"/>
              <a:t> </a:t>
            </a:r>
            <a:r>
              <a:rPr lang="el-GR" dirty="0" err="1"/>
              <a:t>τὸ</a:t>
            </a:r>
            <a:r>
              <a:rPr lang="el-GR" dirty="0"/>
              <a:t> </a:t>
            </a:r>
            <a:r>
              <a:rPr lang="el-GR" dirty="0" err="1" smtClean="0"/>
              <a:t>πᾶσα</a:t>
            </a:r>
            <a:r>
              <a:rPr lang="el-GR" dirty="0" smtClean="0"/>
              <a:t> </a:t>
            </a:r>
            <a:r>
              <a:rPr lang="el-GR" dirty="0" err="1" smtClean="0"/>
              <a:t>λύπην</a:t>
            </a:r>
            <a:r>
              <a:rPr lang="el-GR" dirty="0"/>
              <a:t> </a:t>
            </a:r>
            <a:r>
              <a:rPr lang="el-GR" dirty="0" err="1" smtClean="0"/>
              <a:t>ἀποκλύσαι</a:t>
            </a:r>
            <a:r>
              <a:rPr lang="el-GR" dirty="0" smtClean="0"/>
              <a:t> </a:t>
            </a:r>
            <a:r>
              <a:rPr lang="el-GR" dirty="0" err="1"/>
              <a:t>καὶ</a:t>
            </a:r>
            <a:r>
              <a:rPr lang="el-GR" dirty="0"/>
              <a:t> </a:t>
            </a:r>
            <a:r>
              <a:rPr lang="el-GR" dirty="0" err="1"/>
              <a:t>ἀποπέμψαι</a:t>
            </a:r>
            <a:r>
              <a:rPr lang="el-GR" dirty="0"/>
              <a:t> σε </a:t>
            </a:r>
            <a:r>
              <a:rPr lang="el-GR" dirty="0" err="1"/>
              <a:t>μὴ</a:t>
            </a:r>
            <a:r>
              <a:rPr lang="el-GR" dirty="0"/>
              <a:t> </a:t>
            </a:r>
            <a:r>
              <a:rPr lang="el-GR" dirty="0" err="1" smtClean="0"/>
              <a:t>δυσχεραίνοντα</a:t>
            </a:r>
            <a:r>
              <a:rPr lang="el-GR" dirty="0"/>
              <a:t> </a:t>
            </a:r>
            <a:r>
              <a:rPr lang="el-GR" dirty="0" err="1" smtClean="0"/>
              <a:t>ἐκείνοις</a:t>
            </a:r>
            <a:r>
              <a:rPr lang="el-GR" dirty="0" smtClean="0"/>
              <a:t> </a:t>
            </a:r>
            <a:r>
              <a:rPr lang="el-GR" dirty="0" err="1"/>
              <a:t>ἐφ</a:t>
            </a:r>
            <a:r>
              <a:rPr lang="el-GR" dirty="0"/>
              <a:t>’ ἃ </a:t>
            </a:r>
            <a:r>
              <a:rPr lang="el-GR" dirty="0" err="1"/>
              <a:t>ἐπανέρχῃ</a:t>
            </a:r>
            <a:r>
              <a:rPr lang="el-GR" dirty="0"/>
              <a:t>.</a:t>
            </a:r>
          </a:p>
        </p:txBody>
      </p:sp>
      <p:sp>
        <p:nvSpPr>
          <p:cNvPr id="3" name="Θέση υποσέλιδου 2"/>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668328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smtClean="0"/>
              <a:t>ΜΕΤΑΦΡΑΣΗ Γ. Αβραμίδη</a:t>
            </a:r>
            <a:endParaRPr lang="el-GR" dirty="0"/>
          </a:p>
        </p:txBody>
      </p:sp>
      <p:sp>
        <p:nvSpPr>
          <p:cNvPr id="2" name="Θέση περιεχομένου 1"/>
          <p:cNvSpPr>
            <a:spLocks noGrp="1"/>
          </p:cNvSpPr>
          <p:nvPr>
            <p:ph idx="1"/>
          </p:nvPr>
        </p:nvSpPr>
        <p:spPr/>
        <p:txBody>
          <a:bodyPr>
            <a:normAutofit fontScale="92500" lnSpcReduction="20000"/>
          </a:bodyPr>
          <a:lstStyle/>
          <a:p>
            <a:pPr marL="0" indent="0">
              <a:buNone/>
            </a:pPr>
            <a:r>
              <a:rPr lang="el-GR" dirty="0"/>
              <a:t>Ο κόσμος κοιτά πώς να καταφύγει σε </a:t>
            </a:r>
            <a:r>
              <a:rPr lang="el-GR" dirty="0" smtClean="0"/>
              <a:t>εξοχικά σπίτια και </a:t>
            </a:r>
            <a:r>
              <a:rPr lang="el-GR" dirty="0"/>
              <a:t>στις παραλίες και στα βουνά. και συ </a:t>
            </a:r>
            <a:r>
              <a:rPr lang="el-GR" dirty="0" smtClean="0"/>
              <a:t>ο ίδιος </a:t>
            </a:r>
            <a:r>
              <a:rPr lang="el-GR" dirty="0"/>
              <a:t>έχεις συνηθίσει να τα αποζητάς αυτά, και </a:t>
            </a:r>
            <a:r>
              <a:rPr lang="el-GR" dirty="0" smtClean="0"/>
              <a:t>με το </a:t>
            </a:r>
            <a:r>
              <a:rPr lang="el-GR" dirty="0"/>
              <a:t>παραπάνω. Κι όμως, αυτό δείχνει αφέλεια, </a:t>
            </a:r>
            <a:r>
              <a:rPr lang="el-GR" dirty="0" smtClean="0"/>
              <a:t>αφού μπορείς </a:t>
            </a:r>
            <a:r>
              <a:rPr lang="el-GR" dirty="0" err="1"/>
              <a:t>ό,τι</a:t>
            </a:r>
            <a:r>
              <a:rPr lang="el-GR" dirty="0"/>
              <a:t> ώρα θες να καταφύγεις στον </a:t>
            </a:r>
            <a:r>
              <a:rPr lang="el-GR" dirty="0" smtClean="0"/>
              <a:t>εαυτό σου</a:t>
            </a:r>
            <a:r>
              <a:rPr lang="el-GR" dirty="0"/>
              <a:t>. Πράγματι, περισσότερο από </a:t>
            </a:r>
            <a:r>
              <a:rPr lang="el-GR" dirty="0" smtClean="0"/>
              <a:t>οπουδήποτε αλλού</a:t>
            </a:r>
            <a:r>
              <a:rPr lang="el-GR" dirty="0"/>
              <a:t>, ο άνθρωπος μπορεί να καταφεύγει </a:t>
            </a:r>
            <a:r>
              <a:rPr lang="el-GR" dirty="0" smtClean="0"/>
              <a:t>στον εσωτερικό </a:t>
            </a:r>
            <a:r>
              <a:rPr lang="el-GR" dirty="0"/>
              <a:t>του κόσμο, με ηρεμία και δίχως </a:t>
            </a:r>
            <a:r>
              <a:rPr lang="el-GR" dirty="0" smtClean="0"/>
              <a:t>τρεχάματα ¯ιδίως </a:t>
            </a:r>
            <a:r>
              <a:rPr lang="el-GR" dirty="0"/>
              <a:t>όποιος έχει μέσα του στοιχεία </a:t>
            </a:r>
            <a:r>
              <a:rPr lang="el-GR" dirty="0" smtClean="0"/>
              <a:t>τέτοια που </a:t>
            </a:r>
            <a:r>
              <a:rPr lang="el-GR" dirty="0"/>
              <a:t>αν σκύψει πάνω τους, ευθύς </a:t>
            </a:r>
            <a:r>
              <a:rPr lang="el-GR" dirty="0" smtClean="0"/>
              <a:t>βρίσκεται στο </a:t>
            </a:r>
            <a:r>
              <a:rPr lang="el-GR" dirty="0"/>
              <a:t>κέντρο της γαλήνης. και λέγοντας γαλήνη </a:t>
            </a:r>
            <a:r>
              <a:rPr lang="el-GR" dirty="0" smtClean="0"/>
              <a:t>δεν εννοώ </a:t>
            </a:r>
            <a:r>
              <a:rPr lang="el-GR" dirty="0"/>
              <a:t>άλλο από την αρμονία. Να </a:t>
            </a:r>
            <a:r>
              <a:rPr lang="el-GR" dirty="0" smtClean="0"/>
              <a:t>προσφέρεις συνεχώς στον </a:t>
            </a:r>
            <a:r>
              <a:rPr lang="el-GR" dirty="0"/>
              <a:t>εαυτό σου τούτη την καταφυγή </a:t>
            </a:r>
            <a:r>
              <a:rPr lang="el-GR" dirty="0" smtClean="0"/>
              <a:t>και να </a:t>
            </a:r>
            <a:r>
              <a:rPr lang="el-GR" dirty="0"/>
              <a:t>τον ανανεώνεις. Ας είναι μικρά και </a:t>
            </a:r>
            <a:r>
              <a:rPr lang="el-GR" dirty="0" smtClean="0"/>
              <a:t>στοιχειώδη εκείνα </a:t>
            </a:r>
            <a:r>
              <a:rPr lang="el-GR" dirty="0"/>
              <a:t>που θα σου έρθουν στο νου, μα που </a:t>
            </a:r>
            <a:r>
              <a:rPr lang="el-GR" dirty="0" smtClean="0"/>
              <a:t>θα αρκέσουν</a:t>
            </a:r>
            <a:r>
              <a:rPr lang="el-GR" dirty="0"/>
              <a:t>, ώστε να ξεπλύνουν τη στεναχώρια </a:t>
            </a:r>
            <a:r>
              <a:rPr lang="el-GR" dirty="0" smtClean="0"/>
              <a:t>και να </a:t>
            </a:r>
            <a:r>
              <a:rPr lang="el-GR" dirty="0"/>
              <a:t>σε ξαναστείλουν ευδιάθετο εκεί όπου </a:t>
            </a:r>
            <a:r>
              <a:rPr lang="el-GR" dirty="0" smtClean="0"/>
              <a:t>είσαι υποχρεωμένος να </a:t>
            </a:r>
            <a:r>
              <a:rPr lang="el-GR" dirty="0"/>
              <a:t>επιστρέψεις.</a:t>
            </a:r>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47512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l-GR" sz="3600" dirty="0" err="1"/>
              <a:t>Ἀναχωρήσεις</a:t>
            </a:r>
            <a:r>
              <a:rPr lang="el-GR" sz="3600" dirty="0"/>
              <a:t> </a:t>
            </a:r>
            <a:r>
              <a:rPr lang="el-GR" sz="3600" dirty="0" err="1"/>
              <a:t>αὑτοῖς</a:t>
            </a:r>
            <a:r>
              <a:rPr lang="el-GR" sz="3600" dirty="0"/>
              <a:t> </a:t>
            </a:r>
            <a:r>
              <a:rPr lang="el-GR" sz="3600" dirty="0" err="1"/>
              <a:t>ζητοῦσιν</a:t>
            </a:r>
            <a:r>
              <a:rPr lang="el-GR" sz="3600" dirty="0"/>
              <a:t> </a:t>
            </a:r>
            <a:r>
              <a:rPr lang="el-GR" sz="3600" dirty="0" err="1" smtClean="0"/>
              <a:t>ἀγροικίας</a:t>
            </a:r>
            <a:r>
              <a:rPr lang="el-GR" sz="3600" dirty="0"/>
              <a:t> </a:t>
            </a:r>
            <a:r>
              <a:rPr lang="el-GR" sz="3600" dirty="0" err="1" smtClean="0"/>
              <a:t>καὶ</a:t>
            </a:r>
            <a:r>
              <a:rPr lang="el-GR" sz="3600" dirty="0" smtClean="0"/>
              <a:t> </a:t>
            </a:r>
            <a:r>
              <a:rPr lang="el-GR" sz="3600" dirty="0" err="1"/>
              <a:t>αἰγιαλοὺς</a:t>
            </a:r>
            <a:r>
              <a:rPr lang="el-GR" sz="3600" dirty="0"/>
              <a:t> </a:t>
            </a:r>
            <a:r>
              <a:rPr lang="el-GR" sz="3600" dirty="0" err="1"/>
              <a:t>καὶ</a:t>
            </a:r>
            <a:r>
              <a:rPr lang="el-GR" sz="3600" dirty="0"/>
              <a:t> </a:t>
            </a:r>
            <a:r>
              <a:rPr lang="el-GR" sz="3600" dirty="0" err="1"/>
              <a:t>ὄρη</a:t>
            </a:r>
            <a:r>
              <a:rPr lang="el-GR" sz="3600" dirty="0"/>
              <a:t>, </a:t>
            </a:r>
          </a:p>
        </p:txBody>
      </p:sp>
      <p:sp>
        <p:nvSpPr>
          <p:cNvPr id="2" name="Θέση περιεχομένου 1"/>
          <p:cNvSpPr>
            <a:spLocks noGrp="1"/>
          </p:cNvSpPr>
          <p:nvPr>
            <p:ph idx="1"/>
          </p:nvPr>
        </p:nvSpPr>
        <p:spPr/>
        <p:txBody>
          <a:bodyPr>
            <a:normAutofit/>
          </a:bodyPr>
          <a:lstStyle/>
          <a:p>
            <a:r>
              <a:rPr lang="el-GR" dirty="0" smtClean="0"/>
              <a:t>Οι </a:t>
            </a:r>
            <a:r>
              <a:rPr lang="el-GR" dirty="0"/>
              <a:t>περισσότεροι και οικονομικά ευκατάστατοι αναζητούν </a:t>
            </a:r>
            <a:r>
              <a:rPr lang="el-GR" dirty="0" smtClean="0"/>
              <a:t>την ψυχική γαλήνη στις </a:t>
            </a:r>
            <a:r>
              <a:rPr lang="el-GR" dirty="0"/>
              <a:t>εκδρομές και </a:t>
            </a:r>
            <a:r>
              <a:rPr lang="el-GR" dirty="0" smtClean="0"/>
              <a:t>στις πολυτελείς εξοχικές κατοικίες. Όλα αυτά αποτελούν για τους στωικούς αδιάφορα, καθώς δεν συμβάλλουν στην ευδαιμονία (μόνο η αρετή οδηγεί σε αυτήν) , αλλά στα προτιμώμενα  / προηγμένα καθώς δεν παρεμποδίζουν την άσκηση της αρετής.</a:t>
            </a:r>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68187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fontScale="90000"/>
          </a:bodyPr>
          <a:lstStyle/>
          <a:p>
            <a:r>
              <a:rPr lang="el-GR" dirty="0" err="1"/>
              <a:t>εἴωθας</a:t>
            </a:r>
            <a:r>
              <a:rPr lang="el-GR" dirty="0"/>
              <a:t> </a:t>
            </a:r>
            <a:r>
              <a:rPr lang="el-GR" dirty="0" err="1"/>
              <a:t>δὲ</a:t>
            </a:r>
            <a:r>
              <a:rPr lang="el-GR" dirty="0"/>
              <a:t> </a:t>
            </a:r>
            <a:r>
              <a:rPr lang="el-GR" dirty="0" err="1"/>
              <a:t>καὶ</a:t>
            </a:r>
            <a:r>
              <a:rPr lang="el-GR" dirty="0"/>
              <a:t> </a:t>
            </a:r>
            <a:r>
              <a:rPr lang="el-GR" dirty="0" err="1"/>
              <a:t>σὺ</a:t>
            </a:r>
            <a:r>
              <a:rPr lang="el-GR" dirty="0"/>
              <a:t> </a:t>
            </a:r>
            <a:r>
              <a:rPr lang="el-GR" dirty="0" err="1"/>
              <a:t>τὰ</a:t>
            </a:r>
            <a:r>
              <a:rPr lang="el-GR" dirty="0"/>
              <a:t> </a:t>
            </a:r>
            <a:r>
              <a:rPr lang="el-GR" dirty="0" err="1"/>
              <a:t>τοιαῦτα</a:t>
            </a:r>
            <a:r>
              <a:rPr lang="el-GR" dirty="0"/>
              <a:t> </a:t>
            </a:r>
            <a:r>
              <a:rPr lang="el-GR" dirty="0" err="1"/>
              <a:t>μάλιστα</a:t>
            </a:r>
            <a:r>
              <a:rPr lang="el-GR" dirty="0"/>
              <a:t> </a:t>
            </a:r>
            <a:r>
              <a:rPr lang="el-GR" dirty="0" err="1"/>
              <a:t>ποθεῖν</a:t>
            </a:r>
            <a:r>
              <a:rPr lang="el-GR" dirty="0"/>
              <a:t>.</a:t>
            </a:r>
          </a:p>
        </p:txBody>
      </p:sp>
      <p:sp>
        <p:nvSpPr>
          <p:cNvPr id="2" name="Θέση περιεχομένου 1"/>
          <p:cNvSpPr>
            <a:spLocks noGrp="1"/>
          </p:cNvSpPr>
          <p:nvPr>
            <p:ph idx="1"/>
          </p:nvPr>
        </p:nvSpPr>
        <p:spPr/>
        <p:txBody>
          <a:bodyPr>
            <a:normAutofit/>
          </a:bodyPr>
          <a:lstStyle/>
          <a:p>
            <a:r>
              <a:rPr lang="el-GR" dirty="0" err="1" smtClean="0"/>
              <a:t>Β΄πρόσωπο</a:t>
            </a:r>
            <a:r>
              <a:rPr lang="el-GR" dirty="0" smtClean="0"/>
              <a:t>: εξομολογητικό ύφος </a:t>
            </a:r>
          </a:p>
          <a:p>
            <a:r>
              <a:rPr lang="el-GR" dirty="0" smtClean="0"/>
              <a:t>Επειδή πρόκειται για είδος ημερολογίου, εικάζουμε ότι απευθύνεται στον εαυτό του αλλά και στον αναγνώστη, καθώς η φιλοσοφία της ελληνιστικής και ρωμαϊκής εποχής είχε πρακτικό προσανατολισμό.</a:t>
            </a:r>
          </a:p>
          <a:p>
            <a:r>
              <a:rPr lang="el-GR" dirty="0" err="1" smtClean="0"/>
              <a:t>Ποθεῖν</a:t>
            </a:r>
            <a:r>
              <a:rPr lang="el-GR" dirty="0" smtClean="0"/>
              <a:t>: Παραπέμπει στα πάθη, στις έλλογες </a:t>
            </a:r>
            <a:r>
              <a:rPr lang="el-GR" dirty="0" err="1" smtClean="0"/>
              <a:t>ενορμήσεις</a:t>
            </a:r>
            <a:r>
              <a:rPr lang="el-GR" dirty="0" smtClean="0"/>
              <a:t> κατά τη στωική φιλοσοφία που εδράζονται σε λανθασμένες κρίσεις.</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38223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Autofit/>
          </a:bodyPr>
          <a:lstStyle/>
          <a:p>
            <a:r>
              <a:rPr lang="el-GR" sz="2000" dirty="0" err="1"/>
              <a:t>Ὅλον</a:t>
            </a:r>
            <a:r>
              <a:rPr lang="el-GR" sz="2000" dirty="0"/>
              <a:t> </a:t>
            </a:r>
            <a:r>
              <a:rPr lang="el-GR" sz="2000" dirty="0" err="1"/>
              <a:t>δὲ</a:t>
            </a:r>
            <a:r>
              <a:rPr lang="el-GR" sz="2000" dirty="0"/>
              <a:t> </a:t>
            </a:r>
            <a:r>
              <a:rPr lang="el-GR" sz="2000" dirty="0" err="1" smtClean="0"/>
              <a:t>τοῦτο</a:t>
            </a:r>
            <a:r>
              <a:rPr lang="el-GR" sz="2000" dirty="0" smtClean="0"/>
              <a:t> </a:t>
            </a:r>
            <a:r>
              <a:rPr lang="el-GR" sz="2000" dirty="0" err="1" smtClean="0"/>
              <a:t>ἰδιωτικώτατόν</a:t>
            </a:r>
            <a:r>
              <a:rPr lang="el-GR" sz="2000" dirty="0" smtClean="0"/>
              <a:t> </a:t>
            </a:r>
            <a:r>
              <a:rPr lang="el-GR" sz="2000" dirty="0" err="1"/>
              <a:t>ἐστιν</a:t>
            </a:r>
            <a:r>
              <a:rPr lang="el-GR" sz="2000" dirty="0"/>
              <a:t>, </a:t>
            </a:r>
            <a:r>
              <a:rPr lang="el-GR" sz="2000" dirty="0" err="1"/>
              <a:t>ἐξόν</a:t>
            </a:r>
            <a:r>
              <a:rPr lang="el-GR" sz="2000" dirty="0"/>
              <a:t>, </a:t>
            </a:r>
            <a:r>
              <a:rPr lang="el-GR" sz="2000" dirty="0" err="1"/>
              <a:t>ἧς</a:t>
            </a:r>
            <a:r>
              <a:rPr lang="el-GR" sz="2000" dirty="0"/>
              <a:t> </a:t>
            </a:r>
            <a:r>
              <a:rPr lang="el-GR" sz="2000" dirty="0" err="1"/>
              <a:t>ἂν</a:t>
            </a:r>
            <a:r>
              <a:rPr lang="el-GR" sz="2000" dirty="0"/>
              <a:t> </a:t>
            </a:r>
            <a:r>
              <a:rPr lang="el-GR" sz="2000" dirty="0" err="1"/>
              <a:t>ὥρας</a:t>
            </a:r>
            <a:r>
              <a:rPr lang="el-GR" sz="2000" dirty="0"/>
              <a:t> </a:t>
            </a:r>
            <a:r>
              <a:rPr lang="el-GR" sz="2000" dirty="0" err="1" smtClean="0"/>
              <a:t>ἐθελήσῃς</a:t>
            </a:r>
            <a:r>
              <a:rPr lang="el-GR" sz="2000" dirty="0" smtClean="0"/>
              <a:t>, </a:t>
            </a:r>
            <a:r>
              <a:rPr lang="el-GR" sz="2000" dirty="0" err="1" smtClean="0"/>
              <a:t>εἰς</a:t>
            </a:r>
            <a:r>
              <a:rPr lang="el-GR" sz="2000" dirty="0" smtClean="0"/>
              <a:t> </a:t>
            </a:r>
            <a:r>
              <a:rPr lang="el-GR" sz="2000" dirty="0" err="1"/>
              <a:t>ἑαυτὸν</a:t>
            </a:r>
            <a:r>
              <a:rPr lang="el-GR" sz="2000" dirty="0"/>
              <a:t> </a:t>
            </a:r>
            <a:r>
              <a:rPr lang="el-GR" sz="2000" dirty="0" err="1"/>
              <a:t>ἀναχωρεῖν</a:t>
            </a:r>
            <a:r>
              <a:rPr lang="el-GR" sz="2000" dirty="0"/>
              <a:t>. </a:t>
            </a:r>
            <a:r>
              <a:rPr lang="el-GR" sz="2000" dirty="0" err="1"/>
              <a:t>Οὐδαμοῦ</a:t>
            </a:r>
            <a:r>
              <a:rPr lang="el-GR" sz="2000" dirty="0"/>
              <a:t> </a:t>
            </a:r>
            <a:r>
              <a:rPr lang="el-GR" sz="2000" dirty="0" err="1"/>
              <a:t>γὰρ</a:t>
            </a:r>
            <a:r>
              <a:rPr lang="el-GR" sz="2000" dirty="0"/>
              <a:t> </a:t>
            </a:r>
            <a:r>
              <a:rPr lang="el-GR" sz="2000" dirty="0" err="1"/>
              <a:t>οὔτε</a:t>
            </a:r>
            <a:r>
              <a:rPr lang="el-GR" sz="2000" dirty="0"/>
              <a:t> </a:t>
            </a:r>
            <a:r>
              <a:rPr lang="el-GR" sz="2000" dirty="0" err="1"/>
              <a:t>ἡσυχιώτερον</a:t>
            </a:r>
            <a:r>
              <a:rPr lang="el-GR" sz="2000" dirty="0"/>
              <a:t> </a:t>
            </a:r>
            <a:r>
              <a:rPr lang="el-GR" sz="2000" dirty="0" err="1"/>
              <a:t>οὔτε</a:t>
            </a:r>
            <a:r>
              <a:rPr lang="el-GR" sz="2000" dirty="0"/>
              <a:t> </a:t>
            </a:r>
            <a:r>
              <a:rPr lang="el-GR" sz="2000" dirty="0" err="1"/>
              <a:t>ἀπραγμονέστερον</a:t>
            </a:r>
            <a:r>
              <a:rPr lang="el-GR" sz="2000" dirty="0"/>
              <a:t> </a:t>
            </a:r>
            <a:r>
              <a:rPr lang="el-GR" sz="2000" dirty="0" err="1"/>
              <a:t>ἄνθρωπος</a:t>
            </a:r>
            <a:r>
              <a:rPr lang="el-GR" sz="2000" dirty="0"/>
              <a:t> </a:t>
            </a:r>
            <a:r>
              <a:rPr lang="el-GR" sz="2000" dirty="0" err="1"/>
              <a:t>ἀναχωρεῖ</a:t>
            </a:r>
            <a:r>
              <a:rPr lang="el-GR" sz="2000" dirty="0"/>
              <a:t> ἢ </a:t>
            </a:r>
            <a:r>
              <a:rPr lang="el-GR" sz="2000" dirty="0" err="1"/>
              <a:t>εἰς</a:t>
            </a:r>
            <a:r>
              <a:rPr lang="el-GR" sz="2000" dirty="0"/>
              <a:t> </a:t>
            </a:r>
            <a:r>
              <a:rPr lang="el-GR" sz="2000" dirty="0" err="1"/>
              <a:t>τὴν</a:t>
            </a:r>
            <a:r>
              <a:rPr lang="el-GR" sz="2000" dirty="0"/>
              <a:t> </a:t>
            </a:r>
            <a:r>
              <a:rPr lang="el-GR" sz="2000" dirty="0" err="1"/>
              <a:t>ἑαυτοῦ</a:t>
            </a:r>
            <a:r>
              <a:rPr lang="el-GR" sz="2000" dirty="0"/>
              <a:t> </a:t>
            </a:r>
            <a:r>
              <a:rPr lang="el-GR" sz="2000" dirty="0" err="1"/>
              <a:t>ψυχήν</a:t>
            </a:r>
            <a:r>
              <a:rPr lang="el-GR" sz="2000" dirty="0"/>
              <a:t>, </a:t>
            </a:r>
          </a:p>
        </p:txBody>
      </p:sp>
      <p:sp>
        <p:nvSpPr>
          <p:cNvPr id="2" name="Θέση περιεχομένου 1"/>
          <p:cNvSpPr>
            <a:spLocks noGrp="1"/>
          </p:cNvSpPr>
          <p:nvPr>
            <p:ph idx="1"/>
          </p:nvPr>
        </p:nvSpPr>
        <p:spPr/>
        <p:txBody>
          <a:bodyPr>
            <a:normAutofit lnSpcReduction="10000"/>
          </a:bodyPr>
          <a:lstStyle/>
          <a:p>
            <a:r>
              <a:rPr lang="el-GR" dirty="0" smtClean="0"/>
              <a:t>Ιδιωτικός = ο μη δημόσιος, ο ατομικός αλλά και άσημος, τιποτένιος, αδαής.</a:t>
            </a:r>
          </a:p>
          <a:p>
            <a:r>
              <a:rPr lang="el-GR" dirty="0" err="1" smtClean="0"/>
              <a:t>ἐξόν</a:t>
            </a:r>
            <a:r>
              <a:rPr lang="el-GR" dirty="0" smtClean="0"/>
              <a:t>: εναντιωματική μετοχή που επισημαίνει τον παραλογισμό των ανθρώπων που δεν αξιοποιούν τον εσωτερικό κόσμο ως καταφύγιο.</a:t>
            </a:r>
          </a:p>
          <a:p>
            <a:r>
              <a:rPr lang="el-GR" dirty="0" smtClean="0"/>
              <a:t>Η ενδοσκόπηση αποτελεί προϋπόθεση για την κατάκτηση ευδαιμονίας, καθώς επιτρέπει στον άνθρωπο να καλλιεργήσει το ηγεμονικό του και να κατανοήσει το νόμο της φύσης που ενώνει τους ανθρώπους. Μόνο τότε η ψυχή του θα αποκτήσει ευκοσμία και θα δύναται να εναρμονίζεται με τον Κοσμικό Λόγο.   </a:t>
            </a:r>
            <a:endParaRPr lang="el-GR" dirty="0"/>
          </a:p>
        </p:txBody>
      </p:sp>
      <p:sp>
        <p:nvSpPr>
          <p:cNvPr id="4" name="Θέση υποσέλιδου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542473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Theme1" id="{889D4AC1-686F-4770-98C4-589F6428EBC8}" vid="{9FC1E7B8-D69B-4424-BD01-1B7B6518220E}"/>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56</TotalTime>
  <Words>1913</Words>
  <Application>Microsoft Office PowerPoint</Application>
  <PresentationFormat>On-screen Show (4:3)</PresentationFormat>
  <Paragraphs>83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 2</vt:lpstr>
      <vt:lpstr>Theme1</vt:lpstr>
      <vt:lpstr>ΜΑΡΚΟΣ ΑΥΡΗΛΙΟΣ</vt:lpstr>
      <vt:lpstr>ΜΑΡΚΟΣ ΑΥΡΗΛΙΟΣ</vt:lpstr>
      <vt:lpstr>ΤΑ ΕΙΣ ΕΑΥΤΟΝ</vt:lpstr>
      <vt:lpstr>ΕΙΣΑΓΩΓΗ (από φάκελο υλικού)</vt:lpstr>
      <vt:lpstr>ΠΡΩΤΟΤΥΠΟ ΚΕΙΜΕΝΟ</vt:lpstr>
      <vt:lpstr>ΜΕΤΑΦΡΑΣΗ Γ. Αβραμίδη</vt:lpstr>
      <vt:lpstr>Ἀναχωρήσεις αὑτοῖς ζητοῦσιν ἀγροικίας καὶ αἰγιαλοὺς καὶ ὄρη, </vt:lpstr>
      <vt:lpstr>εἴωθας δὲ καὶ σὺ τὰ τοιαῦτα μάλιστα ποθεῖν.</vt:lpstr>
      <vt:lpstr>Ὅλον δὲ τοῦτο ἰδιωτικώτατόν ἐστιν, ἐξόν, ἧς ἂν ὥρας ἐθελήσῃς, εἰς ἑαυτὸν ἀναχωρεῖν. Οὐδαμοῦ γὰρ οὔτε ἡσυχιώτερον οὔτε ἀπραγμονέστερον ἄνθρωπος ἀναχωρεῖ ἢ εἰς τὴν ἑαυτοῦ ψυχήν, </vt:lpstr>
      <vt:lpstr>ἀναχωρεῖ (ἀναχώρησις):</vt:lpstr>
      <vt:lpstr>ἑαυτός</vt:lpstr>
      <vt:lpstr>μάλισθ’ ὅστις ἔχει ἔνδον τοιαῦτα, εἰς ἃ ἐγκύψας ἐν πάσῃ εὐμαρείᾳ εὐθὺς γίνεται·</vt:lpstr>
      <vt:lpstr>τὴν δὲ εὐμάρειαν οὐδὲν ἄλλο λέγω ἢ εὐκοσμίαν.</vt:lpstr>
      <vt:lpstr>Συνεχῶς οὖν δίδου σεαυτῷ ταύτην τὴν ἀναχώρησιν καὶ ἀνανέου σεαυτόν·</vt:lpstr>
      <vt:lpstr>βραχέα δὲ ἔστω καὶ στοιχειώδη ἃ εὐθὺς ἀπαντήσαντα</vt:lpstr>
      <vt:lpstr>ἀρκέσει εἰς τὸ πᾶσαν λύπην ἀποκλύσαι καὶ ἀποπέμψαι σε μὴ δυσχεραίνοντα</vt:lpstr>
      <vt:lpstr>ἐκείνοις ἐφ’ ἃ ἐπανέρχῃ.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ΜΑΡΚΟΣ ΑΥΡΗΛΙΟΣ</dc:title>
  <dc:creator>User</dc:creator>
  <cp:lastModifiedBy>EVI</cp:lastModifiedBy>
  <cp:revision>20</cp:revision>
  <dcterms:created xsi:type="dcterms:W3CDTF">2020-11-11T22:26:13Z</dcterms:created>
  <dcterms:modified xsi:type="dcterms:W3CDTF">2024-05-31T03:55:54Z</dcterms:modified>
</cp:coreProperties>
</file>