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handoutMasterIdLst>
    <p:handoutMasterId r:id="rId20"/>
  </p:handoutMasterIdLst>
  <p:sldIdLst>
    <p:sldId id="256" r:id="rId2"/>
    <p:sldId id="257" r:id="rId3"/>
    <p:sldId id="258" r:id="rId4"/>
    <p:sldId id="259" r:id="rId5"/>
    <p:sldId id="260" r:id="rId6"/>
    <p:sldId id="261" r:id="rId7"/>
    <p:sldId id="265" r:id="rId8"/>
    <p:sldId id="266" r:id="rId9"/>
    <p:sldId id="263" r:id="rId10"/>
    <p:sldId id="264" r:id="rId11"/>
    <p:sldId id="267" r:id="rId12"/>
    <p:sldId id="268" r:id="rId13"/>
    <p:sldId id="270" r:id="rId14"/>
    <p:sldId id="271" r:id="rId15"/>
    <p:sldId id="272" r:id="rId16"/>
    <p:sldId id="273" r:id="rId17"/>
    <p:sldId id="269"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7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28FEEAA-AB2B-4473-BE79-FF3D824E163F}" type="datetimeFigureOut">
              <a:rPr lang="en-US" smtClean="0"/>
              <a:t>5/29/2024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7771B4-3D9E-45DC-9052-E986D9DBF43A}" type="slidenum">
              <a:rPr lang="en-US" smtClean="0"/>
              <a:t>‹#›</a:t>
            </a:fld>
            <a:endParaRPr lang="en-US"/>
          </a:p>
        </p:txBody>
      </p:sp>
    </p:spTree>
    <p:extLst>
      <p:ext uri="{BB962C8B-B14F-4D97-AF65-F5344CB8AC3E}">
        <p14:creationId xmlns:p14="http://schemas.microsoft.com/office/powerpoint/2010/main" val="10655080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294723-C8D4-4BCA-8C26-3C3DD8DEAA48}" type="datetimeFigureOut">
              <a:rPr lang="en-US" smtClean="0"/>
              <a:t>5/29/2024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496688-9D6C-4237-9AC4-F9966B069361}" type="slidenum">
              <a:rPr lang="en-US" smtClean="0"/>
              <a:t>‹#›</a:t>
            </a:fld>
            <a:endParaRPr lang="en-US"/>
          </a:p>
        </p:txBody>
      </p:sp>
    </p:spTree>
    <p:extLst>
      <p:ext uri="{BB962C8B-B14F-4D97-AF65-F5344CB8AC3E}">
        <p14:creationId xmlns:p14="http://schemas.microsoft.com/office/powerpoint/2010/main" val="3484276035"/>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496688-9D6C-4237-9AC4-F9966B069361}" type="slidenum">
              <a:rPr lang="en-US" smtClean="0"/>
              <a:t>1</a:t>
            </a:fld>
            <a:endParaRPr lang="en-US"/>
          </a:p>
        </p:txBody>
      </p:sp>
      <p:sp>
        <p:nvSpPr>
          <p:cNvPr id="5" name="Footer Placeholder 4"/>
          <p:cNvSpPr>
            <a:spLocks noGrp="1"/>
          </p:cNvSpPr>
          <p:nvPr>
            <p:ph type="ftr" sz="quarter" idx="11"/>
          </p:nvPr>
        </p:nvSpPr>
        <p:spPr/>
        <p:txBody>
          <a:bodyPr/>
          <a:lstStyle/>
          <a:p>
            <a:r>
              <a:rPr lang="el-GR" smtClean="0"/>
              <a:t>Επιμέλεια: Εύη Πεπέ</a:t>
            </a:r>
            <a:endParaRPr lang="en-US"/>
          </a:p>
        </p:txBody>
      </p:sp>
    </p:spTree>
    <p:extLst>
      <p:ext uri="{BB962C8B-B14F-4D97-AF65-F5344CB8AC3E}">
        <p14:creationId xmlns:p14="http://schemas.microsoft.com/office/powerpoint/2010/main" val="3694921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496688-9D6C-4237-9AC4-F9966B069361}" type="slidenum">
              <a:rPr lang="en-US" smtClean="0"/>
              <a:t>2</a:t>
            </a:fld>
            <a:endParaRPr lang="en-US"/>
          </a:p>
        </p:txBody>
      </p:sp>
      <p:sp>
        <p:nvSpPr>
          <p:cNvPr id="5" name="Footer Placeholder 4"/>
          <p:cNvSpPr>
            <a:spLocks noGrp="1"/>
          </p:cNvSpPr>
          <p:nvPr>
            <p:ph type="ftr" sz="quarter" idx="11"/>
          </p:nvPr>
        </p:nvSpPr>
        <p:spPr/>
        <p:txBody>
          <a:bodyPr/>
          <a:lstStyle/>
          <a:p>
            <a:r>
              <a:rPr lang="el-GR" smtClean="0"/>
              <a:t>Επιμέλεια: Εύη Πεπέ</a:t>
            </a:r>
            <a:endParaRPr lang="en-US"/>
          </a:p>
        </p:txBody>
      </p:sp>
    </p:spTree>
    <p:extLst>
      <p:ext uri="{BB962C8B-B14F-4D97-AF65-F5344CB8AC3E}">
        <p14:creationId xmlns:p14="http://schemas.microsoft.com/office/powerpoint/2010/main" val="38572697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61A01363-D151-4ECE-BD81-39DD5D7FFA85}" type="datetime1">
              <a:rPr lang="el-GR" smtClean="0"/>
              <a:t>29/5/2024</a:t>
            </a:fld>
            <a:endParaRPr lang="el-GR"/>
          </a:p>
        </p:txBody>
      </p:sp>
      <p:sp>
        <p:nvSpPr>
          <p:cNvPr id="19" name="Footer Placeholder 18"/>
          <p:cNvSpPr>
            <a:spLocks noGrp="1"/>
          </p:cNvSpPr>
          <p:nvPr>
            <p:ph type="ftr" sz="quarter" idx="11"/>
          </p:nvPr>
        </p:nvSpPr>
        <p:spPr/>
        <p:txBody>
          <a:bodyPr/>
          <a:lstStyle/>
          <a:p>
            <a:r>
              <a:rPr lang="el-GR" smtClean="0"/>
              <a:t>Επιμέλεια: Εύη Πεπέ</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098FACB1-74BE-43BE-BAF3-4C820290904F}" type="datetime1">
              <a:rPr lang="el-GR" smtClean="0"/>
              <a:t>29/5/2024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39C8CD87-09BF-424A-847A-439076331AFD}" type="datetime1">
              <a:rPr lang="el-GR" smtClean="0"/>
              <a:t>29/5/2024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E140EBC4-2C26-4C6C-BE8A-4247E3B478F4}" type="datetime1">
              <a:rPr lang="el-GR" smtClean="0"/>
              <a:t>29/5/2024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AD79AE9A-A942-4A21-A5BD-5A983FA6FB4D}" type="datetime1">
              <a:rPr lang="el-GR" smtClean="0"/>
              <a:t>29/5/2024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EDA1A04F-FFE6-40E2-BD66-7E722DEE2B80}" type="datetime1">
              <a:rPr lang="el-GR" smtClean="0"/>
              <a:t>29/5/2024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359949EC-1DA3-4794-8F31-4CC4235735F1}" type="datetime1">
              <a:rPr lang="el-GR" smtClean="0"/>
              <a:t>29/5/2024</a:t>
            </a:fld>
            <a:endParaRPr lang="el-GR"/>
          </a:p>
        </p:txBody>
      </p:sp>
      <p:sp>
        <p:nvSpPr>
          <p:cNvPr id="8" name="Footer Placeholder 7"/>
          <p:cNvSpPr>
            <a:spLocks noGrp="1"/>
          </p:cNvSpPr>
          <p:nvPr>
            <p:ph type="ftr" sz="quarter" idx="11"/>
          </p:nvPr>
        </p:nvSpPr>
        <p:spPr/>
        <p:txBody>
          <a:bodyPr/>
          <a:lstStyle/>
          <a:p>
            <a:r>
              <a:rPr lang="el-GR" smtClean="0"/>
              <a:t>Επιμέλεια: Εύη Πεπέ</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3AF95FD7-EEC4-4100-AA68-A8B146E619D0}" type="datetime1">
              <a:rPr lang="el-GR" smtClean="0"/>
              <a:t>29/5/2024</a:t>
            </a:fld>
            <a:endParaRPr lang="el-G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4AE698-7EDA-4FCD-A27A-63B60223EECE}" type="datetime1">
              <a:rPr lang="el-GR" smtClean="0"/>
              <a:t>29/5/2024</a:t>
            </a:fld>
            <a:endParaRPr lang="el-GR"/>
          </a:p>
        </p:txBody>
      </p:sp>
      <p:sp>
        <p:nvSpPr>
          <p:cNvPr id="3" name="Footer Placeholder 2"/>
          <p:cNvSpPr>
            <a:spLocks noGrp="1"/>
          </p:cNvSpPr>
          <p:nvPr>
            <p:ph type="ftr" sz="quarter" idx="11"/>
          </p:nvPr>
        </p:nvSpPr>
        <p:spPr/>
        <p:txBody>
          <a:bodyPr/>
          <a:lstStyle/>
          <a:p>
            <a:r>
              <a:rPr lang="el-GR" smtClean="0"/>
              <a:t>Επιμέλεια: Εύη Πεπέ</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2DE4EE3E-6A3A-4883-8561-65E620314DC6}" type="datetime1">
              <a:rPr lang="el-GR" smtClean="0"/>
              <a:t>29/5/2024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311E5264-9B8B-418F-A6C3-16D46FEFFBB0}" type="datetime1">
              <a:rPr lang="el-GR" smtClean="0"/>
              <a:t>29/5/2024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684C6DF-74DF-4703-BD7F-983402181C08}" type="datetime1">
              <a:rPr lang="el-GR" smtClean="0"/>
              <a:t>29/5/2024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Επιμέλεια: Εύη Πεπέ</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l-GR" dirty="0"/>
              <a:t>3 Η φιλοσοφία ως προϋπόθεση για την ευδαιμονία</a:t>
            </a:r>
          </a:p>
        </p:txBody>
      </p:sp>
      <p:sp>
        <p:nvSpPr>
          <p:cNvPr id="3" name="Υπότιτλος 2"/>
          <p:cNvSpPr>
            <a:spLocks noGrp="1"/>
          </p:cNvSpPr>
          <p:nvPr>
            <p:ph type="subTitle" idx="1"/>
          </p:nvPr>
        </p:nvSpPr>
        <p:spPr/>
        <p:txBody>
          <a:bodyPr/>
          <a:lstStyle/>
          <a:p>
            <a:r>
              <a:rPr lang="el-GR" dirty="0"/>
              <a:t>ΕΠΙΚΟΥΡΟΣ, Επιστολή στον </a:t>
            </a:r>
            <a:r>
              <a:rPr lang="el-GR" dirty="0" err="1"/>
              <a:t>Μενοικέα</a:t>
            </a:r>
            <a:r>
              <a:rPr lang="el-GR"/>
              <a:t>, 122</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dirty="0"/>
          </a:p>
        </p:txBody>
      </p:sp>
    </p:spTree>
    <p:extLst>
      <p:ext uri="{BB962C8B-B14F-4D97-AF65-F5344CB8AC3E}">
        <p14:creationId xmlns:p14="http://schemas.microsoft.com/office/powerpoint/2010/main" val="2279077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4000" dirty="0" smtClean="0"/>
              <a:t>2</a:t>
            </a:r>
            <a:r>
              <a:rPr lang="el-GR" sz="4000" baseline="30000" dirty="0" smtClean="0"/>
              <a:t>ο</a:t>
            </a:r>
            <a:r>
              <a:rPr lang="el-GR" sz="4000" dirty="0" smtClean="0"/>
              <a:t> επιχείρημα</a:t>
            </a:r>
            <a:endParaRPr lang="el-GR" sz="4000" dirty="0"/>
          </a:p>
        </p:txBody>
      </p:sp>
      <p:sp>
        <p:nvSpPr>
          <p:cNvPr id="3" name="Θέση περιεχομένου 2"/>
          <p:cNvSpPr>
            <a:spLocks noGrp="1"/>
          </p:cNvSpPr>
          <p:nvPr>
            <p:ph idx="1"/>
          </p:nvPr>
        </p:nvSpPr>
        <p:spPr/>
        <p:txBody>
          <a:bodyPr>
            <a:normAutofit fontScale="92500"/>
          </a:bodyPr>
          <a:lstStyle/>
          <a:p>
            <a:r>
              <a:rPr lang="el-GR" dirty="0" smtClean="0"/>
              <a:t>Όποιος διατείνεται ότι δεν έχει φτάσει η ώρα ή πέρασε η ώρα για </a:t>
            </a:r>
            <a:r>
              <a:rPr lang="el-GR" dirty="0" err="1" smtClean="0"/>
              <a:t>φιλοσόφηση</a:t>
            </a:r>
            <a:r>
              <a:rPr lang="el-GR" dirty="0" smtClean="0"/>
              <a:t> στην ουσία ισούται με το να διατείνεται ότι δεν έχει φτάσει η ώρα ή πέρασε η ώρα για ευτυχία.</a:t>
            </a:r>
          </a:p>
          <a:p>
            <a:r>
              <a:rPr lang="el-GR" dirty="0" smtClean="0"/>
              <a:t>Ποτέ δεν είναι ούτε πολύ νωρίς ούτε πολύ αργά για ευτυχία.</a:t>
            </a:r>
          </a:p>
          <a:p>
            <a:r>
              <a:rPr lang="el-GR" dirty="0" smtClean="0"/>
              <a:t>Πρέπει και ο γέρος και ο νέος να φιλοσοφεί.</a:t>
            </a:r>
          </a:p>
          <a:p>
            <a:pPr lvl="1"/>
            <a:r>
              <a:rPr lang="el-GR" dirty="0" smtClean="0"/>
              <a:t>Σε όλες τις φιλοσοφικές σχολές κοινός τόπος είναι ότι το τέλος – ο σκοπός του ανθρώπου είναι η ευδαιμονία</a:t>
            </a:r>
            <a:r>
              <a:rPr lang="el-GR" b="1" dirty="0" smtClean="0"/>
              <a:t>. Ο Επίκουρος ισχυρίζεται ότι με τη φιλοσοφία οι άνθρωποι μαθαίνουν να επιλέγουν σωστά τις ηδονές εκείνες που οδηγούν στην ψυχική αταραξία και στην αποφυγή του πόνου, δηλαδή κατ’ αυτόν στην ηδονή που οδηγεί στην ευδαιμονία. </a:t>
            </a:r>
            <a:endParaRPr lang="el-GR" b="1"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774903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3ο </a:t>
            </a:r>
            <a:r>
              <a:rPr lang="el-GR" dirty="0"/>
              <a:t>επιχείρημα </a:t>
            </a:r>
          </a:p>
        </p:txBody>
      </p:sp>
      <p:sp>
        <p:nvSpPr>
          <p:cNvPr id="3" name="Θέση περιεχομένου 2"/>
          <p:cNvSpPr>
            <a:spLocks noGrp="1"/>
          </p:cNvSpPr>
          <p:nvPr>
            <p:ph idx="1"/>
          </p:nvPr>
        </p:nvSpPr>
        <p:spPr/>
        <p:txBody>
          <a:bodyPr>
            <a:normAutofit fontScale="92500" lnSpcReduction="10000"/>
          </a:bodyPr>
          <a:lstStyle/>
          <a:p>
            <a:r>
              <a:rPr lang="el-GR" dirty="0" smtClean="0"/>
              <a:t>Η φιλοσοφία διατηρεί τη νεότητα των γηραιοτέρων, αφού τους βοηθά να ανακαλούν με χαρά όσα έχουν ζήσει.</a:t>
            </a:r>
          </a:p>
          <a:p>
            <a:r>
              <a:rPr lang="el-GR" dirty="0" smtClean="0"/>
              <a:t>Η φιλοσοφία οδηγεί τους νεότερους να έχουν την ωριμότητα να μην φοβούνται όσα πρόκειται να συμβούν.</a:t>
            </a:r>
          </a:p>
          <a:p>
            <a:r>
              <a:rPr lang="el-GR" dirty="0"/>
              <a:t>Πρέπει και </a:t>
            </a:r>
            <a:r>
              <a:rPr lang="el-GR" dirty="0" smtClean="0"/>
              <a:t>οι γέροι </a:t>
            </a:r>
            <a:r>
              <a:rPr lang="el-GR" dirty="0"/>
              <a:t>και </a:t>
            </a:r>
            <a:r>
              <a:rPr lang="el-GR" dirty="0" smtClean="0"/>
              <a:t>οι νέοι να φιλοσοφούν.</a:t>
            </a:r>
          </a:p>
          <a:p>
            <a:pPr lvl="1"/>
            <a:r>
              <a:rPr lang="el-GR" dirty="0" smtClean="0"/>
              <a:t>Την εποχή του Επίκουρου τα υλικά αγαθά, τα φυσικά χαρίσματα και η κοινωνικοοικονομική θέση θεωρούνταν προϋποθέσεις της ευτυχίας. Παράλληλα, την εποχή εκείνη υφίσταντο και πολλές διακρίσεις μεταξύ των ανθρώπων που τους διαχώριζαν σε ανώτερους και κατώτερους. Αυτές ο Επίκουρος ήθελε να εξαλείψει ισχυριζόμενος ότι η ψυχική αταραξία και η αποφυγή του πόνου είναι εύκολο να τα αποκτήσουν όλοι.    </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226964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4ο </a:t>
            </a:r>
            <a:r>
              <a:rPr lang="el-GR" dirty="0"/>
              <a:t>επιχείρημα </a:t>
            </a:r>
          </a:p>
        </p:txBody>
      </p:sp>
      <p:sp>
        <p:nvSpPr>
          <p:cNvPr id="3" name="Θέση περιεχομένου 2"/>
          <p:cNvSpPr>
            <a:spLocks noGrp="1"/>
          </p:cNvSpPr>
          <p:nvPr>
            <p:ph idx="1"/>
          </p:nvPr>
        </p:nvSpPr>
        <p:spPr/>
        <p:txBody>
          <a:bodyPr/>
          <a:lstStyle/>
          <a:p>
            <a:r>
              <a:rPr lang="el-GR" dirty="0" smtClean="0"/>
              <a:t>Όταν έχουμε ευτυχία έχουμε τα πάντα.</a:t>
            </a:r>
          </a:p>
          <a:p>
            <a:r>
              <a:rPr lang="el-GR" dirty="0" smtClean="0"/>
              <a:t>Όταν μας λείπει η ευτυχία κάνουμε οτιδήποτε προκειμένου να την αποκτήσουμε.</a:t>
            </a:r>
          </a:p>
          <a:p>
            <a:r>
              <a:rPr lang="el-GR" dirty="0" smtClean="0"/>
              <a:t>Πρέπει, λοιπόν, να φιλοσοφούμε μελετώντας όλα όσα επιφέρουν την ευτυχία.</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249698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000" dirty="0" err="1"/>
              <a:t>Μήτε</a:t>
            </a:r>
            <a:r>
              <a:rPr lang="el-GR" sz="2000" dirty="0"/>
              <a:t> </a:t>
            </a:r>
            <a:r>
              <a:rPr lang="el-GR" sz="2000" dirty="0" err="1"/>
              <a:t>νέος</a:t>
            </a:r>
            <a:r>
              <a:rPr lang="el-GR" sz="2000" dirty="0"/>
              <a:t> τις </a:t>
            </a:r>
            <a:r>
              <a:rPr lang="el-GR" sz="2000" dirty="0" err="1"/>
              <a:t>ὢν</a:t>
            </a:r>
            <a:r>
              <a:rPr lang="el-GR" sz="2000" dirty="0"/>
              <a:t> </a:t>
            </a:r>
            <a:r>
              <a:rPr lang="el-GR" sz="2000" dirty="0" err="1"/>
              <a:t>μελλέτω</a:t>
            </a:r>
            <a:r>
              <a:rPr lang="el-GR" sz="2000" dirty="0"/>
              <a:t> </a:t>
            </a:r>
            <a:r>
              <a:rPr lang="el-GR" sz="2000" dirty="0" err="1"/>
              <a:t>φιλοσοφεῖν</a:t>
            </a:r>
            <a:r>
              <a:rPr lang="el-GR" sz="2000" dirty="0"/>
              <a:t>, </a:t>
            </a:r>
            <a:r>
              <a:rPr lang="el-GR" sz="2000" dirty="0" err="1"/>
              <a:t>μήτε</a:t>
            </a:r>
            <a:r>
              <a:rPr lang="el-GR" sz="2000" dirty="0"/>
              <a:t> </a:t>
            </a:r>
            <a:r>
              <a:rPr lang="el-GR" sz="2000" dirty="0" err="1"/>
              <a:t>γέρων</a:t>
            </a:r>
            <a:r>
              <a:rPr lang="el-GR" sz="2000" dirty="0"/>
              <a:t> </a:t>
            </a:r>
            <a:r>
              <a:rPr lang="el-GR" sz="2000" dirty="0" err="1"/>
              <a:t>ὑπάρχων</a:t>
            </a:r>
            <a:r>
              <a:rPr lang="el-GR" sz="2000" dirty="0"/>
              <a:t> </a:t>
            </a:r>
            <a:r>
              <a:rPr lang="el-GR" sz="2000" dirty="0" err="1"/>
              <a:t>κοπιάτω</a:t>
            </a:r>
            <a:r>
              <a:rPr lang="el-GR" sz="2000" dirty="0"/>
              <a:t> </a:t>
            </a:r>
            <a:r>
              <a:rPr lang="el-GR" sz="2000" dirty="0" err="1"/>
              <a:t>φιλοσοφῶν</a:t>
            </a:r>
            <a:r>
              <a:rPr lang="el-GR" sz="2000" dirty="0"/>
              <a:t>· </a:t>
            </a:r>
            <a:r>
              <a:rPr lang="el-GR" sz="2000" dirty="0" err="1"/>
              <a:t>οὔτε</a:t>
            </a:r>
            <a:r>
              <a:rPr lang="el-GR" sz="2000" dirty="0"/>
              <a:t> </a:t>
            </a:r>
            <a:r>
              <a:rPr lang="el-GR" sz="2000" dirty="0" err="1" smtClean="0"/>
              <a:t>γὰρ</a:t>
            </a:r>
            <a:r>
              <a:rPr lang="el-GR" sz="2000" dirty="0"/>
              <a:t> </a:t>
            </a:r>
            <a:r>
              <a:rPr lang="el-GR" sz="2000" dirty="0" err="1" smtClean="0"/>
              <a:t>ἄωρος</a:t>
            </a:r>
            <a:r>
              <a:rPr lang="el-GR" sz="2000" dirty="0" smtClean="0"/>
              <a:t> </a:t>
            </a:r>
            <a:r>
              <a:rPr lang="el-GR" sz="2000" dirty="0" err="1" smtClean="0"/>
              <a:t>οὐδείς</a:t>
            </a:r>
            <a:r>
              <a:rPr lang="el-GR" sz="2000" dirty="0"/>
              <a:t> </a:t>
            </a:r>
            <a:r>
              <a:rPr lang="el-GR" sz="2000" dirty="0" err="1" smtClean="0"/>
              <a:t>ἐστιν</a:t>
            </a:r>
            <a:r>
              <a:rPr lang="el-GR" sz="2000" dirty="0" smtClean="0"/>
              <a:t> </a:t>
            </a:r>
            <a:r>
              <a:rPr lang="el-GR" sz="2000" dirty="0" err="1"/>
              <a:t>οὔτε</a:t>
            </a:r>
            <a:r>
              <a:rPr lang="el-GR" sz="2000" dirty="0"/>
              <a:t> </a:t>
            </a:r>
            <a:r>
              <a:rPr lang="el-GR" sz="2000" dirty="0" err="1"/>
              <a:t>πάρωρος</a:t>
            </a:r>
            <a:r>
              <a:rPr lang="el-GR" sz="2000" dirty="0"/>
              <a:t> </a:t>
            </a:r>
            <a:r>
              <a:rPr lang="el-GR" sz="2000" dirty="0" err="1"/>
              <a:t>πρὸς</a:t>
            </a:r>
            <a:r>
              <a:rPr lang="el-GR" sz="2000" dirty="0"/>
              <a:t> </a:t>
            </a:r>
            <a:r>
              <a:rPr lang="el-GR" sz="2000" dirty="0" err="1"/>
              <a:t>τὸ</a:t>
            </a:r>
            <a:r>
              <a:rPr lang="el-GR" sz="2000" dirty="0"/>
              <a:t> </a:t>
            </a:r>
            <a:r>
              <a:rPr lang="el-GR" sz="2000" dirty="0" err="1"/>
              <a:t>κατὰ</a:t>
            </a:r>
            <a:r>
              <a:rPr lang="el-GR" sz="2000" dirty="0"/>
              <a:t> </a:t>
            </a:r>
            <a:r>
              <a:rPr lang="el-GR" sz="2000" dirty="0" err="1"/>
              <a:t>ψυχὴν</a:t>
            </a:r>
            <a:r>
              <a:rPr lang="el-GR" sz="2000" dirty="0"/>
              <a:t> </a:t>
            </a:r>
            <a:r>
              <a:rPr lang="el-GR" sz="2000" dirty="0" err="1"/>
              <a:t>ὑγιαῖνον</a:t>
            </a:r>
            <a:r>
              <a:rPr lang="el-GR" sz="2000" dirty="0"/>
              <a:t>.</a:t>
            </a:r>
          </a:p>
        </p:txBody>
      </p:sp>
      <p:sp>
        <p:nvSpPr>
          <p:cNvPr id="3" name="Θέση περιεχομένου 2"/>
          <p:cNvSpPr>
            <a:spLocks noGrp="1"/>
          </p:cNvSpPr>
          <p:nvPr>
            <p:ph idx="1"/>
          </p:nvPr>
        </p:nvSpPr>
        <p:spPr/>
        <p:txBody>
          <a:bodyPr/>
          <a:lstStyle/>
          <a:p>
            <a:r>
              <a:rPr lang="el-GR" dirty="0" smtClean="0"/>
              <a:t>Ο κάθε άνθρωπος ανεξαρτήτως ηλικίας πρέπει να ασχολείται με τη φιλοσοφία για να ευδαιμονήσει.</a:t>
            </a:r>
          </a:p>
          <a:p>
            <a:r>
              <a:rPr lang="el-GR" dirty="0" smtClean="0"/>
              <a:t>Η φιλοσοφία δεν είναι αυτοσκοπός αλλά αποτελεί το μέσο κατάκτησης της ευδαιμονίας μέσω της επίτευξης της ψυχικής αταραξίας και αποφυγής του πόνου.</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7694487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400" dirty="0"/>
              <a:t>Ὁ </a:t>
            </a:r>
            <a:r>
              <a:rPr lang="el-GR" sz="2400" dirty="0" err="1"/>
              <a:t>δὲ</a:t>
            </a:r>
            <a:r>
              <a:rPr lang="el-GR" sz="2400" dirty="0"/>
              <a:t> </a:t>
            </a:r>
            <a:r>
              <a:rPr lang="el-GR" sz="2400" dirty="0" err="1"/>
              <a:t>λέγων</a:t>
            </a:r>
            <a:r>
              <a:rPr lang="el-GR" sz="2400" dirty="0"/>
              <a:t> ἢ </a:t>
            </a:r>
            <a:r>
              <a:rPr lang="el-GR" sz="2400" dirty="0" err="1"/>
              <a:t>μήπω</a:t>
            </a:r>
            <a:r>
              <a:rPr lang="el-GR" sz="2400" dirty="0"/>
              <a:t> </a:t>
            </a:r>
            <a:r>
              <a:rPr lang="el-GR" sz="2400" dirty="0" err="1"/>
              <a:t>τοῦ</a:t>
            </a:r>
            <a:r>
              <a:rPr lang="el-GR" sz="2400" dirty="0"/>
              <a:t> </a:t>
            </a:r>
            <a:r>
              <a:rPr lang="el-GR" sz="2400" dirty="0" err="1" smtClean="0"/>
              <a:t>φιλοσοφεῖν</a:t>
            </a:r>
            <a:r>
              <a:rPr lang="el-GR" sz="2400" dirty="0" smtClean="0"/>
              <a:t> </a:t>
            </a:r>
            <a:r>
              <a:rPr lang="el-GR" sz="2400" dirty="0" err="1" smtClean="0"/>
              <a:t>ὑπάρχειν</a:t>
            </a:r>
            <a:r>
              <a:rPr lang="el-GR" sz="2400" dirty="0" smtClean="0"/>
              <a:t> </a:t>
            </a:r>
            <a:r>
              <a:rPr lang="el-GR" sz="2400" dirty="0" err="1" smtClean="0"/>
              <a:t>ὥραν</a:t>
            </a:r>
            <a:r>
              <a:rPr lang="el-GR" sz="2400" dirty="0" smtClean="0"/>
              <a:t> </a:t>
            </a:r>
            <a:r>
              <a:rPr lang="el-GR" sz="2400" dirty="0"/>
              <a:t>ἢ </a:t>
            </a:r>
            <a:r>
              <a:rPr lang="el-GR" sz="2400" dirty="0" err="1"/>
              <a:t>παρεληλυθέναι</a:t>
            </a:r>
            <a:r>
              <a:rPr lang="el-GR" sz="2400" dirty="0"/>
              <a:t> </a:t>
            </a:r>
            <a:r>
              <a:rPr lang="el-GR" sz="2400" dirty="0" err="1"/>
              <a:t>τὴν</a:t>
            </a:r>
            <a:r>
              <a:rPr lang="el-GR" sz="2400" dirty="0"/>
              <a:t> </a:t>
            </a:r>
            <a:r>
              <a:rPr lang="el-GR" sz="2400" dirty="0" err="1"/>
              <a:t>ὥραν</a:t>
            </a:r>
            <a:r>
              <a:rPr lang="el-GR" sz="2400" dirty="0"/>
              <a:t>, </a:t>
            </a:r>
            <a:r>
              <a:rPr lang="el-GR" sz="2400" dirty="0" err="1"/>
              <a:t>ὅμοιός</a:t>
            </a:r>
            <a:r>
              <a:rPr lang="el-GR" sz="2400" dirty="0"/>
              <a:t> </a:t>
            </a:r>
            <a:r>
              <a:rPr lang="el-GR" sz="2400" dirty="0" err="1"/>
              <a:t>ἐστιν</a:t>
            </a:r>
            <a:r>
              <a:rPr lang="el-GR" sz="2400" dirty="0"/>
              <a:t> </a:t>
            </a:r>
            <a:r>
              <a:rPr lang="el-GR" sz="2400" dirty="0" err="1"/>
              <a:t>τῷ</a:t>
            </a:r>
            <a:r>
              <a:rPr lang="el-GR" sz="2400" dirty="0"/>
              <a:t> </a:t>
            </a:r>
            <a:r>
              <a:rPr lang="el-GR" sz="2400" dirty="0" err="1"/>
              <a:t>λέγοντι</a:t>
            </a:r>
            <a:r>
              <a:rPr lang="el-GR" sz="2400" dirty="0"/>
              <a:t> </a:t>
            </a:r>
            <a:r>
              <a:rPr lang="el-GR" sz="2400" dirty="0" err="1"/>
              <a:t>πρὸς</a:t>
            </a:r>
            <a:r>
              <a:rPr lang="el-GR" sz="2400" dirty="0"/>
              <a:t> </a:t>
            </a:r>
            <a:r>
              <a:rPr lang="el-GR" sz="2400" dirty="0" err="1" smtClean="0"/>
              <a:t>εὐδαιμονίαν</a:t>
            </a:r>
            <a:r>
              <a:rPr lang="el-GR" sz="2400" dirty="0" smtClean="0"/>
              <a:t> ἢ </a:t>
            </a:r>
            <a:r>
              <a:rPr lang="el-GR" sz="2400" dirty="0" err="1"/>
              <a:t>μήπω</a:t>
            </a:r>
            <a:r>
              <a:rPr lang="el-GR" sz="2400" dirty="0"/>
              <a:t> </a:t>
            </a:r>
            <a:r>
              <a:rPr lang="el-GR" sz="2400" dirty="0" err="1"/>
              <a:t>παρεῖναι</a:t>
            </a:r>
            <a:r>
              <a:rPr lang="el-GR" sz="2400" dirty="0"/>
              <a:t> </a:t>
            </a:r>
            <a:r>
              <a:rPr lang="el-GR" sz="2400" dirty="0" err="1"/>
              <a:t>τὴν</a:t>
            </a:r>
            <a:r>
              <a:rPr lang="el-GR" sz="2400" dirty="0"/>
              <a:t> </a:t>
            </a:r>
            <a:r>
              <a:rPr lang="el-GR" sz="2400" dirty="0" err="1"/>
              <a:t>ὥραν</a:t>
            </a:r>
            <a:r>
              <a:rPr lang="el-GR" sz="2400" dirty="0"/>
              <a:t> ἢ </a:t>
            </a:r>
            <a:r>
              <a:rPr lang="el-GR" sz="2400" dirty="0" err="1"/>
              <a:t>μηκέτι</a:t>
            </a:r>
            <a:r>
              <a:rPr lang="el-GR" sz="2400" dirty="0"/>
              <a:t> </a:t>
            </a:r>
            <a:r>
              <a:rPr lang="el-GR" sz="2400" dirty="0" err="1"/>
              <a:t>εἶναι</a:t>
            </a:r>
            <a:r>
              <a:rPr lang="el-GR" sz="2400" dirty="0"/>
              <a:t>.</a:t>
            </a:r>
          </a:p>
        </p:txBody>
      </p:sp>
      <p:sp>
        <p:nvSpPr>
          <p:cNvPr id="3" name="Θέση περιεχομένου 2"/>
          <p:cNvSpPr>
            <a:spLocks noGrp="1"/>
          </p:cNvSpPr>
          <p:nvPr>
            <p:ph idx="1"/>
          </p:nvPr>
        </p:nvSpPr>
        <p:spPr/>
        <p:txBody>
          <a:bodyPr/>
          <a:lstStyle/>
          <a:p>
            <a:r>
              <a:rPr lang="el-GR" dirty="0" smtClean="0"/>
              <a:t>Με μια αναλογία αναδεικνύει τον παραλογισμό της απροθυμίας για ενασχόληση με τη φιλοσοφία, καθώς αυτό αποτελεί αποφυγή της ευτυχίας. </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994431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200" dirty="0" err="1"/>
              <a:t>Ὥστε</a:t>
            </a:r>
            <a:r>
              <a:rPr lang="el-GR" sz="2200" dirty="0"/>
              <a:t> </a:t>
            </a:r>
            <a:r>
              <a:rPr lang="el-GR" sz="2200" dirty="0" err="1"/>
              <a:t>φιλοσοφητέον</a:t>
            </a:r>
            <a:r>
              <a:rPr lang="el-GR" sz="2200" dirty="0"/>
              <a:t> </a:t>
            </a:r>
            <a:r>
              <a:rPr lang="el-GR" sz="2200" dirty="0" err="1"/>
              <a:t>καὶ</a:t>
            </a:r>
            <a:r>
              <a:rPr lang="el-GR" sz="2200" dirty="0"/>
              <a:t> </a:t>
            </a:r>
            <a:r>
              <a:rPr lang="el-GR" sz="2200" dirty="0" err="1"/>
              <a:t>νέῳ</a:t>
            </a:r>
            <a:r>
              <a:rPr lang="el-GR" sz="2200" dirty="0"/>
              <a:t> </a:t>
            </a:r>
            <a:r>
              <a:rPr lang="el-GR" sz="2200" dirty="0" err="1"/>
              <a:t>καὶ</a:t>
            </a:r>
            <a:r>
              <a:rPr lang="el-GR" sz="2200" dirty="0"/>
              <a:t> </a:t>
            </a:r>
            <a:r>
              <a:rPr lang="el-GR" sz="2200" dirty="0" err="1"/>
              <a:t>γέροντι</a:t>
            </a:r>
            <a:r>
              <a:rPr lang="el-GR" sz="2200" dirty="0"/>
              <a:t>, </a:t>
            </a:r>
            <a:r>
              <a:rPr lang="el-GR" sz="2200" dirty="0" err="1"/>
              <a:t>τῷ</a:t>
            </a:r>
            <a:r>
              <a:rPr lang="el-GR" sz="2200" dirty="0"/>
              <a:t> </a:t>
            </a:r>
            <a:r>
              <a:rPr lang="el-GR" sz="2200" dirty="0" err="1" smtClean="0"/>
              <a:t>μὲν</a:t>
            </a:r>
            <a:r>
              <a:rPr lang="el-GR" sz="2200" dirty="0" smtClean="0"/>
              <a:t> </a:t>
            </a:r>
            <a:r>
              <a:rPr lang="el-GR" sz="2200" dirty="0" err="1" smtClean="0"/>
              <a:t>ὅπως</a:t>
            </a:r>
            <a:r>
              <a:rPr lang="el-GR" sz="2200" dirty="0" smtClean="0"/>
              <a:t> </a:t>
            </a:r>
            <a:r>
              <a:rPr lang="el-GR" sz="2200" dirty="0" err="1"/>
              <a:t>γηράσκων</a:t>
            </a:r>
            <a:r>
              <a:rPr lang="el-GR" sz="2200" dirty="0"/>
              <a:t> </a:t>
            </a:r>
            <a:r>
              <a:rPr lang="el-GR" sz="2200" dirty="0" err="1"/>
              <a:t>νεάζῃ</a:t>
            </a:r>
            <a:r>
              <a:rPr lang="el-GR" sz="2200" dirty="0"/>
              <a:t> </a:t>
            </a:r>
            <a:r>
              <a:rPr lang="el-GR" sz="2200" dirty="0" err="1"/>
              <a:t>τοῖς</a:t>
            </a:r>
            <a:r>
              <a:rPr lang="el-GR" sz="2200" dirty="0"/>
              <a:t> </a:t>
            </a:r>
            <a:r>
              <a:rPr lang="el-GR" sz="2200" dirty="0" err="1" smtClean="0"/>
              <a:t>ἀγαθοῖς</a:t>
            </a:r>
            <a:r>
              <a:rPr lang="el-GR" sz="2200" dirty="0" smtClean="0"/>
              <a:t> </a:t>
            </a:r>
            <a:r>
              <a:rPr lang="el-GR" sz="2200" dirty="0" err="1" smtClean="0"/>
              <a:t>διὰ</a:t>
            </a:r>
            <a:r>
              <a:rPr lang="el-GR" sz="2200" dirty="0" smtClean="0"/>
              <a:t> </a:t>
            </a:r>
            <a:r>
              <a:rPr lang="el-GR" sz="2200" dirty="0" err="1"/>
              <a:t>τὴν</a:t>
            </a:r>
            <a:r>
              <a:rPr lang="el-GR" sz="2200" dirty="0"/>
              <a:t> </a:t>
            </a:r>
            <a:r>
              <a:rPr lang="el-GR" sz="2200" dirty="0" err="1"/>
              <a:t>χάριν</a:t>
            </a:r>
            <a:r>
              <a:rPr lang="el-GR" sz="2200" dirty="0"/>
              <a:t> </a:t>
            </a:r>
            <a:r>
              <a:rPr lang="el-GR" sz="2200" dirty="0" err="1"/>
              <a:t>τῶν</a:t>
            </a:r>
            <a:r>
              <a:rPr lang="el-GR" sz="2200" dirty="0"/>
              <a:t> </a:t>
            </a:r>
            <a:r>
              <a:rPr lang="el-GR" sz="2200" dirty="0" err="1"/>
              <a:t>γεγονότων</a:t>
            </a:r>
            <a:r>
              <a:rPr lang="el-GR" sz="2200" dirty="0"/>
              <a:t>, </a:t>
            </a:r>
            <a:r>
              <a:rPr lang="el-GR" sz="2200" dirty="0" err="1"/>
              <a:t>τῷ</a:t>
            </a:r>
            <a:r>
              <a:rPr lang="el-GR" sz="2200" dirty="0"/>
              <a:t> </a:t>
            </a:r>
            <a:r>
              <a:rPr lang="el-GR" sz="2200" dirty="0" err="1"/>
              <a:t>δὲ</a:t>
            </a:r>
            <a:r>
              <a:rPr lang="el-GR" sz="2200" dirty="0"/>
              <a:t> </a:t>
            </a:r>
            <a:r>
              <a:rPr lang="el-GR" sz="2200" dirty="0" err="1"/>
              <a:t>ὅπως</a:t>
            </a:r>
            <a:r>
              <a:rPr lang="el-GR" sz="2200" dirty="0"/>
              <a:t> </a:t>
            </a:r>
            <a:r>
              <a:rPr lang="el-GR" sz="2200" dirty="0" err="1"/>
              <a:t>νέος</a:t>
            </a:r>
            <a:r>
              <a:rPr lang="el-GR" sz="2200" dirty="0"/>
              <a:t> </a:t>
            </a:r>
            <a:r>
              <a:rPr lang="el-GR" sz="2200" dirty="0" err="1"/>
              <a:t>ἅμα</a:t>
            </a:r>
            <a:r>
              <a:rPr lang="el-GR" sz="2200" dirty="0"/>
              <a:t> </a:t>
            </a:r>
            <a:r>
              <a:rPr lang="el-GR" sz="2200" dirty="0" err="1" smtClean="0"/>
              <a:t>καὶ</a:t>
            </a:r>
            <a:r>
              <a:rPr lang="el-GR" sz="2200" dirty="0" smtClean="0"/>
              <a:t> </a:t>
            </a:r>
            <a:r>
              <a:rPr lang="el-GR" sz="2200" dirty="0" err="1" smtClean="0"/>
              <a:t>παλαιὸς</a:t>
            </a:r>
            <a:r>
              <a:rPr lang="el-GR" sz="2200" dirty="0" smtClean="0"/>
              <a:t> </a:t>
            </a:r>
            <a:r>
              <a:rPr lang="el-GR" sz="2200" dirty="0"/>
              <a:t>ᾖ </a:t>
            </a:r>
            <a:r>
              <a:rPr lang="el-GR" sz="2200" dirty="0" err="1"/>
              <a:t>διὰ</a:t>
            </a:r>
            <a:r>
              <a:rPr lang="el-GR" sz="2200" dirty="0"/>
              <a:t> </a:t>
            </a:r>
            <a:r>
              <a:rPr lang="el-GR" sz="2200" dirty="0" err="1"/>
              <a:t>τὴν</a:t>
            </a:r>
            <a:r>
              <a:rPr lang="el-GR" sz="2200" dirty="0"/>
              <a:t> </a:t>
            </a:r>
            <a:r>
              <a:rPr lang="el-GR" sz="2200" dirty="0" err="1"/>
              <a:t>ἀφοβίαν</a:t>
            </a:r>
            <a:r>
              <a:rPr lang="el-GR" sz="2200" dirty="0"/>
              <a:t> </a:t>
            </a:r>
            <a:r>
              <a:rPr lang="el-GR" sz="2200" dirty="0" err="1"/>
              <a:t>τῶν</a:t>
            </a:r>
            <a:r>
              <a:rPr lang="el-GR" sz="2200" dirty="0"/>
              <a:t> </a:t>
            </a:r>
            <a:r>
              <a:rPr lang="el-GR" sz="2200" dirty="0" err="1"/>
              <a:t>μελλόντων</a:t>
            </a:r>
            <a:r>
              <a:rPr lang="el-GR" sz="2200" dirty="0"/>
              <a:t>.</a:t>
            </a:r>
          </a:p>
        </p:txBody>
      </p:sp>
      <p:sp>
        <p:nvSpPr>
          <p:cNvPr id="3" name="Θέση περιεχομένου 2"/>
          <p:cNvSpPr>
            <a:spLocks noGrp="1"/>
          </p:cNvSpPr>
          <p:nvPr>
            <p:ph idx="1"/>
          </p:nvPr>
        </p:nvSpPr>
        <p:spPr/>
        <p:txBody>
          <a:bodyPr/>
          <a:lstStyle/>
          <a:p>
            <a:r>
              <a:rPr lang="el-GR" dirty="0" smtClean="0"/>
              <a:t>Παρατηρείται οξύμωρο σχήμα και αντίθεση καθώς </a:t>
            </a:r>
            <a:r>
              <a:rPr lang="el-GR" sz="2400" dirty="0" smtClean="0"/>
              <a:t>τονίζονται οι </a:t>
            </a:r>
            <a:r>
              <a:rPr lang="el-GR" sz="2400" dirty="0"/>
              <a:t>ωφέλειες που προκύπτουν από την ενασχόληση με τη φιλοσοφία </a:t>
            </a:r>
            <a:r>
              <a:rPr lang="el-GR" sz="2400" dirty="0" smtClean="0"/>
              <a:t>και για </a:t>
            </a:r>
            <a:r>
              <a:rPr lang="el-GR" sz="2400" dirty="0"/>
              <a:t>τους νέους </a:t>
            </a:r>
            <a:r>
              <a:rPr lang="el-GR" sz="2400" dirty="0" smtClean="0"/>
              <a:t>και </a:t>
            </a:r>
            <a:r>
              <a:rPr lang="el-GR" sz="2400" dirty="0"/>
              <a:t>για τους γέρους</a:t>
            </a:r>
            <a:r>
              <a:rPr lang="el-GR" sz="2400" dirty="0" smtClean="0"/>
              <a:t>.</a:t>
            </a:r>
          </a:p>
          <a:p>
            <a:r>
              <a:rPr lang="el-GR" sz="2400" dirty="0" smtClean="0"/>
              <a:t>Από τη μια οι νέοι δεν έχουν πείρα και συχνά νιώθουν φόβο για το άγνωστο μέλλον. Η φιλοσοφία τους βοηθά να μην φοβούνται το μέλλον.</a:t>
            </a:r>
          </a:p>
          <a:p>
            <a:r>
              <a:rPr lang="el-GR" sz="2400" dirty="0" smtClean="0"/>
              <a:t>Από την άλλη οι γεροντότεροι έχουν απολέσει τη σωματική ρώμη και νιώθουν τον φόβο του θανάτου. Η φιλοσοφία τους βοηθά να αξιοποιήσουν τη μνήμη τους και να αισθανθούν ευγνωμοσύνη για όσα καλά τους συνέβησαν. Έτσι, η μνήμη αποτελεί για αυτούς πηγή ηδονής </a:t>
            </a:r>
            <a:endParaRPr lang="el-GR" dirty="0"/>
          </a:p>
          <a:p>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2527249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400" dirty="0" err="1"/>
              <a:t>Μελετᾶν</a:t>
            </a:r>
            <a:r>
              <a:rPr lang="el-GR" sz="2400" dirty="0"/>
              <a:t> </a:t>
            </a:r>
            <a:r>
              <a:rPr lang="el-GR" sz="2400" dirty="0" err="1"/>
              <a:t>οὖν</a:t>
            </a:r>
            <a:r>
              <a:rPr lang="el-GR" sz="2400" dirty="0"/>
              <a:t> </a:t>
            </a:r>
            <a:r>
              <a:rPr lang="el-GR" sz="2400" dirty="0" err="1"/>
              <a:t>χρὴ</a:t>
            </a:r>
            <a:r>
              <a:rPr lang="el-GR" sz="2400" dirty="0"/>
              <a:t> </a:t>
            </a:r>
            <a:r>
              <a:rPr lang="el-GR" sz="2400" dirty="0" err="1"/>
              <a:t>τὰ</a:t>
            </a:r>
            <a:r>
              <a:rPr lang="el-GR" sz="2400" dirty="0"/>
              <a:t> </a:t>
            </a:r>
            <a:r>
              <a:rPr lang="el-GR" sz="2400" dirty="0" err="1"/>
              <a:t>ποιοῦντα</a:t>
            </a:r>
            <a:r>
              <a:rPr lang="el-GR" sz="2400" dirty="0"/>
              <a:t> </a:t>
            </a:r>
            <a:r>
              <a:rPr lang="el-GR" sz="2400" dirty="0" err="1"/>
              <a:t>τὴν</a:t>
            </a:r>
            <a:r>
              <a:rPr lang="el-GR" sz="2400" dirty="0"/>
              <a:t> </a:t>
            </a:r>
            <a:r>
              <a:rPr lang="el-GR" sz="2400" dirty="0" err="1" smtClean="0"/>
              <a:t>εὐδαιμονίαν</a:t>
            </a:r>
            <a:r>
              <a:rPr lang="el-GR" sz="2400" dirty="0" smtClean="0"/>
              <a:t>, </a:t>
            </a:r>
            <a:r>
              <a:rPr lang="el-GR" sz="2400" dirty="0" err="1" smtClean="0"/>
              <a:t>εἴπερ</a:t>
            </a:r>
            <a:r>
              <a:rPr lang="el-GR" sz="2400" dirty="0" smtClean="0"/>
              <a:t> </a:t>
            </a:r>
            <a:r>
              <a:rPr lang="el-GR" sz="2400" dirty="0" err="1"/>
              <a:t>παρούσης</a:t>
            </a:r>
            <a:r>
              <a:rPr lang="el-GR" sz="2400" dirty="0"/>
              <a:t> </a:t>
            </a:r>
            <a:r>
              <a:rPr lang="el-GR" sz="2400" dirty="0" err="1"/>
              <a:t>μὲν</a:t>
            </a:r>
            <a:r>
              <a:rPr lang="el-GR" sz="2400" dirty="0"/>
              <a:t> </a:t>
            </a:r>
            <a:r>
              <a:rPr lang="el-GR" sz="2400" dirty="0" err="1"/>
              <a:t>αὐτῆς</a:t>
            </a:r>
            <a:r>
              <a:rPr lang="el-GR" sz="2400" dirty="0"/>
              <a:t> </a:t>
            </a:r>
            <a:r>
              <a:rPr lang="el-GR" sz="2400" dirty="0" err="1"/>
              <a:t>πάντα</a:t>
            </a:r>
            <a:r>
              <a:rPr lang="el-GR" sz="2400" dirty="0"/>
              <a:t> </a:t>
            </a:r>
            <a:r>
              <a:rPr lang="el-GR" sz="2400" dirty="0" err="1"/>
              <a:t>ἔχομεν</a:t>
            </a:r>
            <a:r>
              <a:rPr lang="el-GR" sz="2400" dirty="0"/>
              <a:t>, </a:t>
            </a:r>
            <a:r>
              <a:rPr lang="el-GR" sz="2400" dirty="0" err="1"/>
              <a:t>ἀπούσης</a:t>
            </a:r>
            <a:r>
              <a:rPr lang="el-GR" sz="2400" dirty="0"/>
              <a:t> </a:t>
            </a:r>
            <a:r>
              <a:rPr lang="el-GR" sz="2400" dirty="0" err="1"/>
              <a:t>δὲ</a:t>
            </a:r>
            <a:r>
              <a:rPr lang="el-GR" sz="2400" dirty="0"/>
              <a:t> </a:t>
            </a:r>
            <a:r>
              <a:rPr lang="el-GR" sz="2400" dirty="0" err="1"/>
              <a:t>πάντα</a:t>
            </a:r>
            <a:r>
              <a:rPr lang="el-GR" sz="2400" dirty="0"/>
              <a:t> </a:t>
            </a:r>
            <a:r>
              <a:rPr lang="el-GR" sz="2400" dirty="0" err="1"/>
              <a:t>πράττομεν</a:t>
            </a:r>
            <a:r>
              <a:rPr lang="el-GR" sz="2400" dirty="0"/>
              <a:t> </a:t>
            </a:r>
            <a:r>
              <a:rPr lang="el-GR" sz="2400" dirty="0" err="1"/>
              <a:t>εἰς</a:t>
            </a:r>
            <a:r>
              <a:rPr lang="el-GR" sz="2400" dirty="0"/>
              <a:t> </a:t>
            </a:r>
            <a:r>
              <a:rPr lang="el-GR" sz="2400" dirty="0" err="1"/>
              <a:t>τὸ</a:t>
            </a:r>
            <a:r>
              <a:rPr lang="el-GR" sz="2400" dirty="0"/>
              <a:t> </a:t>
            </a:r>
            <a:r>
              <a:rPr lang="el-GR" sz="2400" dirty="0" err="1"/>
              <a:t>ταύτην</a:t>
            </a:r>
            <a:r>
              <a:rPr lang="el-GR" sz="2400" dirty="0"/>
              <a:t> </a:t>
            </a:r>
            <a:r>
              <a:rPr lang="el-GR" sz="2400" dirty="0" err="1"/>
              <a:t>ἔχειν</a:t>
            </a:r>
            <a:r>
              <a:rPr lang="el-GR" sz="2400" dirty="0"/>
              <a:t>.</a:t>
            </a:r>
          </a:p>
        </p:txBody>
      </p:sp>
      <p:sp>
        <p:nvSpPr>
          <p:cNvPr id="3" name="Θέση περιεχομένου 2"/>
          <p:cNvSpPr>
            <a:spLocks noGrp="1"/>
          </p:cNvSpPr>
          <p:nvPr>
            <p:ph idx="1"/>
          </p:nvPr>
        </p:nvSpPr>
        <p:spPr/>
        <p:txBody>
          <a:bodyPr/>
          <a:lstStyle/>
          <a:p>
            <a:r>
              <a:rPr lang="el-GR" dirty="0" smtClean="0"/>
              <a:t>Στην περίοδο αυτή κατακλείδα εισάγεται το συμπέρασμα (όπως μαρτυρά και ο συμπερασματικός σύνδεσμος </a:t>
            </a:r>
            <a:r>
              <a:rPr lang="el-GR" sz="2800" dirty="0" err="1" smtClean="0"/>
              <a:t>οὖν</a:t>
            </a:r>
            <a:r>
              <a:rPr lang="el-GR" dirty="0" smtClean="0"/>
              <a:t>) ότι η ενασχόληση με τη φιλοσοφία οδηγεί στην ευδαιμονία-ευτυχία, η οποία είναι το τέλος-σκοπός του ανθρώπου. </a:t>
            </a:r>
          </a:p>
          <a:p>
            <a:r>
              <a:rPr lang="el-GR" dirty="0" smtClean="0"/>
              <a:t>Οι υποθετικοί λόγοι του πραγματικού που συνδέονται μεταξύ τους αντιθετικά αναδεικνύουν την αλήθεια όσων λέγονται και χρησιμοποιούνται ως τεκμήρια-αποδείξεις που πείθουν τον δέκτης αυτής της επιστολής.</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3233363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Ύφος</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Παρατακτική σύνταξη που καθιστά απλό και κατανοητό το ύφος.</a:t>
            </a:r>
          </a:p>
          <a:p>
            <a:r>
              <a:rPr lang="el-GR" dirty="0" smtClean="0"/>
              <a:t>Ρηματικό επίθετο «</a:t>
            </a:r>
            <a:r>
              <a:rPr lang="el-GR" dirty="0" err="1"/>
              <a:t>φιλοσοφητέον</a:t>
            </a:r>
            <a:r>
              <a:rPr lang="el-GR" dirty="0" smtClean="0"/>
              <a:t>», το </a:t>
            </a:r>
            <a:r>
              <a:rPr lang="el-GR" dirty="0" err="1" smtClean="0"/>
              <a:t>δεοντικό</a:t>
            </a:r>
            <a:r>
              <a:rPr lang="el-GR" dirty="0" smtClean="0"/>
              <a:t> ρήμα «</a:t>
            </a:r>
            <a:r>
              <a:rPr lang="el-GR" dirty="0" err="1" smtClean="0"/>
              <a:t>χρή</a:t>
            </a:r>
            <a:r>
              <a:rPr lang="el-GR" dirty="0" smtClean="0"/>
              <a:t>», και οι προστακτικές «</a:t>
            </a:r>
            <a:r>
              <a:rPr lang="el-GR" dirty="0" err="1" smtClean="0"/>
              <a:t>μελλέτω</a:t>
            </a:r>
            <a:r>
              <a:rPr lang="el-GR" dirty="0" smtClean="0"/>
              <a:t> &amp; </a:t>
            </a:r>
            <a:r>
              <a:rPr lang="el-GR" dirty="0" err="1" smtClean="0"/>
              <a:t>κοπιάτω</a:t>
            </a:r>
            <a:r>
              <a:rPr lang="el-GR" dirty="0" smtClean="0"/>
              <a:t>» καθιστούν το ύφος προτρεπτικό και συμβουλευτικό.</a:t>
            </a:r>
          </a:p>
          <a:p>
            <a:r>
              <a:rPr lang="el-GR" dirty="0" smtClean="0"/>
              <a:t>Οι υποθετικοί λόγοι του πραγματικού αναδεικνύουν την αλήθεια των λόγων του Επίκουρου, εφόσον πρόκειται για γενικά αποδεκτές αλήθειες.</a:t>
            </a:r>
          </a:p>
          <a:p>
            <a:r>
              <a:rPr lang="el-GR" b="1" dirty="0" smtClean="0"/>
              <a:t>Με την αντίθεση </a:t>
            </a:r>
            <a:r>
              <a:rPr lang="el-GR" sz="2800" b="1" dirty="0" err="1"/>
              <a:t>ἄωρος</a:t>
            </a:r>
            <a:r>
              <a:rPr lang="el-GR" sz="2800" b="1" dirty="0"/>
              <a:t> </a:t>
            </a:r>
            <a:r>
              <a:rPr lang="el-GR" sz="2800" b="1" dirty="0" smtClean="0">
                <a:latin typeface="Times New Roman"/>
                <a:cs typeface="Times New Roman"/>
              </a:rPr>
              <a:t>≠ </a:t>
            </a:r>
            <a:r>
              <a:rPr lang="el-GR" sz="2800" b="1" dirty="0" err="1" smtClean="0"/>
              <a:t>πάρωρος</a:t>
            </a:r>
            <a:r>
              <a:rPr lang="el-GR" sz="2800" b="1" dirty="0"/>
              <a:t> </a:t>
            </a:r>
            <a:r>
              <a:rPr lang="el-GR" sz="2800" b="1" dirty="0" smtClean="0"/>
              <a:t>δίνει έμφαση στην άποψη του Επίκουρου για την ενασχόληση όλων των ηλικιών με τη φιλοσοφία. </a:t>
            </a:r>
          </a:p>
          <a:p>
            <a:r>
              <a:rPr lang="el-GR" sz="2800" b="1" dirty="0" smtClean="0"/>
              <a:t>Με τη χρήση της αναλογίας δίνει έμφαση, αισθητοποιεί και καθιστά κατανοητό σε κάθε ηλικία πρέπει οι άνθρωποι να κυνηγούν την φιλοσοφία γιατί αυτό ισοδυναμεί με το κυνήγι της ευτυχίας.</a:t>
            </a:r>
          </a:p>
          <a:p>
            <a:r>
              <a:rPr lang="el-GR" sz="2800" b="1" dirty="0" smtClean="0"/>
              <a:t>Με οξύμωρο σχήμα τονίζει τις ωφέλειες που προκύπτουν από την ενασχόληση με τη φιλοσοφία τόσο για τους νέους όσο και για τους γέρους.</a:t>
            </a:r>
            <a:endParaRPr lang="el-GR" b="1" dirty="0"/>
          </a:p>
          <a:p>
            <a:pPr lvl="1"/>
            <a:r>
              <a:rPr lang="el-GR" b="1" dirty="0" smtClean="0"/>
              <a:t>Τα 3 τελευταία σχήματα λόγου καθιστούν το ύφος πιο ζωντανό και άμεσο.</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753788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ΕΙΣΑΓΩΓΗ ΒΙΒΛΙΟΥ </a:t>
            </a:r>
            <a:endParaRPr lang="el-GR" dirty="0"/>
          </a:p>
        </p:txBody>
      </p:sp>
      <p:sp>
        <p:nvSpPr>
          <p:cNvPr id="3" name="Θέση περιεχομένου 2"/>
          <p:cNvSpPr>
            <a:spLocks noGrp="1"/>
          </p:cNvSpPr>
          <p:nvPr>
            <p:ph idx="1"/>
          </p:nvPr>
        </p:nvSpPr>
        <p:spPr/>
        <p:txBody>
          <a:bodyPr>
            <a:noAutofit/>
          </a:bodyPr>
          <a:lstStyle/>
          <a:p>
            <a:pPr marL="0" indent="0">
              <a:buNone/>
            </a:pPr>
            <a:r>
              <a:rPr lang="el-GR" sz="2400" dirty="0"/>
              <a:t>Αν η φιλοσοφία στην αρχαία Ελλάδα θεωρείται ότι είναι χρήσιμη για τη ζωή του </a:t>
            </a:r>
            <a:r>
              <a:rPr lang="el-GR" sz="2400" dirty="0" smtClean="0"/>
              <a:t>ανθρώπου και </a:t>
            </a:r>
            <a:r>
              <a:rPr lang="el-GR" sz="2400" dirty="0"/>
              <a:t>ότι είναι η ίδια μία επιλογή ενός συγκεκριμένου τρόπου ζωής που </a:t>
            </a:r>
            <a:r>
              <a:rPr lang="el-GR" sz="2400" dirty="0" smtClean="0"/>
              <a:t>οδηγεί στην </a:t>
            </a:r>
            <a:r>
              <a:rPr lang="el-GR" sz="2400" dirty="0"/>
              <a:t>ευδαιμονία, τίθεται το ερώτημα ποια εφόδια πρέπει να έχουμε και από </a:t>
            </a:r>
            <a:r>
              <a:rPr lang="el-GR" sz="2400" dirty="0" smtClean="0"/>
              <a:t>πότε μπορούμε </a:t>
            </a:r>
            <a:r>
              <a:rPr lang="el-GR" sz="2400" dirty="0"/>
              <a:t>να ασχολούμαστε μαζί της. Ο Επίκουρος (342/1-271/0 </a:t>
            </a:r>
            <a:r>
              <a:rPr lang="el-GR" sz="2400" dirty="0" err="1"/>
              <a:t>π.Χ.</a:t>
            </a:r>
            <a:r>
              <a:rPr lang="el-GR" sz="2400" dirty="0"/>
              <a:t>) στον δικό </a:t>
            </a:r>
            <a:r>
              <a:rPr lang="el-GR" sz="2400" dirty="0" smtClean="0"/>
              <a:t>του Προτρεπτικό παρακινεί </a:t>
            </a:r>
            <a:r>
              <a:rPr lang="el-GR" sz="2400" dirty="0"/>
              <a:t>έναν μαθητή του (και τον κάθε άνθρωπο) να αναλογιστεί </a:t>
            </a:r>
            <a:r>
              <a:rPr lang="el-GR" sz="2400" dirty="0" smtClean="0"/>
              <a:t>τον ύψιστο </a:t>
            </a:r>
            <a:r>
              <a:rPr lang="el-GR" sz="2400" dirty="0"/>
              <a:t>καρπό της φιλοσοφίας και να αρχίσει να φιλοσοφεί αμέσως, χωρίς </a:t>
            </a:r>
            <a:r>
              <a:rPr lang="el-GR" sz="2400" dirty="0" smtClean="0"/>
              <a:t>ενδοιασμούς για </a:t>
            </a:r>
            <a:r>
              <a:rPr lang="el-GR" sz="2400" dirty="0"/>
              <a:t>το κατάλληλο της ηλικίας ή της εκπαίδευσής του –αντίθετα προς τον Πλάτωνα </a:t>
            </a:r>
            <a:r>
              <a:rPr lang="el-GR" sz="2400" dirty="0" smtClean="0"/>
              <a:t>που θεωρούσε </a:t>
            </a:r>
            <a:r>
              <a:rPr lang="el-GR" sz="2400" dirty="0"/>
              <a:t>τη φιλοσοφία επιστέγασμα μιας μακρόχρονης παιδευτικής πορείας, που </a:t>
            </a:r>
            <a:r>
              <a:rPr lang="el-GR" sz="2400" dirty="0" smtClean="0"/>
              <a:t>δεν μπορεί </a:t>
            </a:r>
            <a:r>
              <a:rPr lang="el-GR" sz="2400" dirty="0"/>
              <a:t>να απευθύνεται σε όλους.</a:t>
            </a:r>
          </a:p>
        </p:txBody>
      </p:sp>
      <p:sp>
        <p:nvSpPr>
          <p:cNvPr id="4" name="Footer Placeholder 3"/>
          <p:cNvSpPr>
            <a:spLocks noGrp="1"/>
          </p:cNvSpPr>
          <p:nvPr>
            <p:ph type="ftr" sz="quarter" idx="11"/>
          </p:nvPr>
        </p:nvSpPr>
        <p:spPr>
          <a:xfrm>
            <a:off x="2667000" y="6525344"/>
            <a:ext cx="3352800" cy="196131"/>
          </a:xfrm>
        </p:spPr>
        <p:txBody>
          <a:bodyPr/>
          <a:lstStyle/>
          <a:p>
            <a:r>
              <a:rPr lang="el-GR" dirty="0"/>
              <a:t>Επιμέλεια: Εύη </a:t>
            </a:r>
            <a:r>
              <a:rPr lang="el-GR" dirty="0" smtClean="0"/>
              <a:t>Πεπέ</a:t>
            </a:r>
            <a:endParaRPr lang="el-GR" dirty="0"/>
          </a:p>
        </p:txBody>
      </p:sp>
    </p:spTree>
    <p:extLst>
      <p:ext uri="{BB962C8B-B14F-4D97-AF65-F5344CB8AC3E}">
        <p14:creationId xmlns:p14="http://schemas.microsoft.com/office/powerpoint/2010/main" val="4256616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ΠΡΩΤΟΤΥΠΟ ΚΕΙΜΕΝΟ ΑΠΌ ΒΙΒΛΙΟ</a:t>
            </a:r>
            <a:endParaRPr lang="el-GR" dirty="0"/>
          </a:p>
        </p:txBody>
      </p:sp>
      <p:sp>
        <p:nvSpPr>
          <p:cNvPr id="3" name="Θέση περιεχομένου 2"/>
          <p:cNvSpPr>
            <a:spLocks noGrp="1"/>
          </p:cNvSpPr>
          <p:nvPr>
            <p:ph idx="1"/>
          </p:nvPr>
        </p:nvSpPr>
        <p:spPr/>
        <p:txBody>
          <a:bodyPr>
            <a:noAutofit/>
          </a:bodyPr>
          <a:lstStyle/>
          <a:p>
            <a:pPr marL="0" indent="0">
              <a:buNone/>
            </a:pPr>
            <a:r>
              <a:rPr lang="el-GR" sz="2400" dirty="0" err="1"/>
              <a:t>Μήτε</a:t>
            </a:r>
            <a:r>
              <a:rPr lang="el-GR" sz="2400" dirty="0"/>
              <a:t> </a:t>
            </a:r>
            <a:r>
              <a:rPr lang="el-GR" sz="2400" dirty="0" err="1"/>
              <a:t>νέος</a:t>
            </a:r>
            <a:r>
              <a:rPr lang="el-GR" sz="2400" dirty="0"/>
              <a:t> τις </a:t>
            </a:r>
            <a:r>
              <a:rPr lang="el-GR" sz="2400" dirty="0" err="1"/>
              <a:t>ὢν</a:t>
            </a:r>
            <a:r>
              <a:rPr lang="el-GR" sz="2400" dirty="0"/>
              <a:t> </a:t>
            </a:r>
            <a:r>
              <a:rPr lang="el-GR" sz="2400" dirty="0" err="1"/>
              <a:t>μελλέτω</a:t>
            </a:r>
            <a:r>
              <a:rPr lang="el-GR" sz="2400" dirty="0"/>
              <a:t> </a:t>
            </a:r>
            <a:r>
              <a:rPr lang="el-GR" sz="2400" dirty="0" err="1"/>
              <a:t>φιλοσοφεῖν</a:t>
            </a:r>
            <a:r>
              <a:rPr lang="el-GR" sz="2400" dirty="0"/>
              <a:t>, </a:t>
            </a:r>
            <a:r>
              <a:rPr lang="el-GR" sz="2400" dirty="0" err="1"/>
              <a:t>μήτε</a:t>
            </a:r>
            <a:r>
              <a:rPr lang="el-GR" sz="2400" dirty="0"/>
              <a:t> </a:t>
            </a:r>
            <a:r>
              <a:rPr lang="el-GR" sz="2400" dirty="0" err="1"/>
              <a:t>γέρων</a:t>
            </a:r>
            <a:r>
              <a:rPr lang="el-GR" sz="2400" dirty="0"/>
              <a:t> </a:t>
            </a:r>
            <a:r>
              <a:rPr lang="el-GR" sz="2400" dirty="0" err="1"/>
              <a:t>ὑπάρχων</a:t>
            </a:r>
            <a:r>
              <a:rPr lang="el-GR" sz="2400" dirty="0"/>
              <a:t> </a:t>
            </a:r>
            <a:r>
              <a:rPr lang="el-GR" sz="2400" dirty="0" err="1"/>
              <a:t>κοπιάτω</a:t>
            </a:r>
            <a:r>
              <a:rPr lang="el-GR" sz="2400" dirty="0"/>
              <a:t> </a:t>
            </a:r>
            <a:r>
              <a:rPr lang="el-GR" sz="2400" dirty="0" err="1"/>
              <a:t>φιλοσοφῶν</a:t>
            </a:r>
            <a:r>
              <a:rPr lang="el-GR" sz="2400" dirty="0"/>
              <a:t>· </a:t>
            </a:r>
            <a:r>
              <a:rPr lang="el-GR" sz="2400" dirty="0" err="1"/>
              <a:t>οὔτε</a:t>
            </a:r>
            <a:r>
              <a:rPr lang="el-GR" sz="2400" dirty="0"/>
              <a:t> </a:t>
            </a:r>
            <a:r>
              <a:rPr lang="el-GR" sz="2400" dirty="0" err="1" smtClean="0"/>
              <a:t>γὰρ</a:t>
            </a:r>
            <a:r>
              <a:rPr lang="el-GR" sz="2400" dirty="0" smtClean="0"/>
              <a:t> </a:t>
            </a:r>
            <a:r>
              <a:rPr lang="el-GR" sz="2400" dirty="0" err="1" smtClean="0"/>
              <a:t>ἄωρος</a:t>
            </a:r>
            <a:r>
              <a:rPr lang="el-GR" sz="2400" dirty="0" smtClean="0"/>
              <a:t> </a:t>
            </a:r>
            <a:r>
              <a:rPr lang="el-GR" sz="2400" dirty="0" err="1" smtClean="0"/>
              <a:t>οὐδείς</a:t>
            </a:r>
            <a:r>
              <a:rPr lang="el-GR" sz="2400" dirty="0" smtClean="0"/>
              <a:t> </a:t>
            </a:r>
            <a:r>
              <a:rPr lang="el-GR" sz="2400" dirty="0" err="1" smtClean="0"/>
              <a:t>ἐστιν</a:t>
            </a:r>
            <a:r>
              <a:rPr lang="el-GR" sz="2400" dirty="0" smtClean="0"/>
              <a:t> </a:t>
            </a:r>
            <a:r>
              <a:rPr lang="el-GR" sz="2400" dirty="0" err="1"/>
              <a:t>οὔτε</a:t>
            </a:r>
            <a:r>
              <a:rPr lang="el-GR" sz="2400" dirty="0"/>
              <a:t> </a:t>
            </a:r>
            <a:r>
              <a:rPr lang="el-GR" sz="2400" dirty="0" err="1"/>
              <a:t>πάρωρος</a:t>
            </a:r>
            <a:r>
              <a:rPr lang="el-GR" sz="2400" dirty="0"/>
              <a:t> </a:t>
            </a:r>
            <a:r>
              <a:rPr lang="el-GR" sz="2400" dirty="0" err="1"/>
              <a:t>πρὸς</a:t>
            </a:r>
            <a:r>
              <a:rPr lang="el-GR" sz="2400" dirty="0"/>
              <a:t> </a:t>
            </a:r>
            <a:r>
              <a:rPr lang="el-GR" sz="2400" dirty="0" err="1"/>
              <a:t>τὸ</a:t>
            </a:r>
            <a:r>
              <a:rPr lang="el-GR" sz="2400" dirty="0"/>
              <a:t> </a:t>
            </a:r>
            <a:r>
              <a:rPr lang="el-GR" sz="2400" dirty="0" err="1"/>
              <a:t>κατὰ</a:t>
            </a:r>
            <a:r>
              <a:rPr lang="el-GR" sz="2400" dirty="0"/>
              <a:t> </a:t>
            </a:r>
            <a:r>
              <a:rPr lang="el-GR" sz="2400" dirty="0" err="1"/>
              <a:t>ψυχὴν</a:t>
            </a:r>
            <a:r>
              <a:rPr lang="el-GR" sz="2400" dirty="0"/>
              <a:t> </a:t>
            </a:r>
            <a:r>
              <a:rPr lang="el-GR" sz="2400" dirty="0" err="1"/>
              <a:t>ὑγιαῖνον</a:t>
            </a:r>
            <a:r>
              <a:rPr lang="el-GR" sz="2400" dirty="0"/>
              <a:t>. Ὁ </a:t>
            </a:r>
            <a:r>
              <a:rPr lang="el-GR" sz="2400" dirty="0" err="1"/>
              <a:t>δὲ</a:t>
            </a:r>
            <a:r>
              <a:rPr lang="el-GR" sz="2400" dirty="0"/>
              <a:t> </a:t>
            </a:r>
            <a:r>
              <a:rPr lang="el-GR" sz="2400" dirty="0" err="1"/>
              <a:t>λέγων</a:t>
            </a:r>
            <a:r>
              <a:rPr lang="el-GR" sz="2400" dirty="0"/>
              <a:t> ἢ </a:t>
            </a:r>
            <a:r>
              <a:rPr lang="el-GR" sz="2400" dirty="0" err="1"/>
              <a:t>μήπω</a:t>
            </a:r>
            <a:r>
              <a:rPr lang="el-GR" sz="2400" dirty="0"/>
              <a:t> </a:t>
            </a:r>
            <a:r>
              <a:rPr lang="el-GR" sz="2400" dirty="0" err="1"/>
              <a:t>τοῦ</a:t>
            </a:r>
            <a:r>
              <a:rPr lang="el-GR" sz="2400" dirty="0"/>
              <a:t> </a:t>
            </a:r>
            <a:r>
              <a:rPr lang="el-GR" sz="2400" dirty="0" err="1" smtClean="0"/>
              <a:t>φιλοσοφεῖν</a:t>
            </a:r>
            <a:r>
              <a:rPr lang="el-GR" sz="2400" dirty="0" smtClean="0"/>
              <a:t> </a:t>
            </a:r>
            <a:r>
              <a:rPr lang="el-GR" sz="2400" dirty="0" err="1" smtClean="0"/>
              <a:t>ὑπάρχειν</a:t>
            </a:r>
            <a:r>
              <a:rPr lang="el-GR" sz="2400" dirty="0" smtClean="0"/>
              <a:t> </a:t>
            </a:r>
            <a:r>
              <a:rPr lang="el-GR" sz="2400" dirty="0" err="1" smtClean="0"/>
              <a:t>ὥραν</a:t>
            </a:r>
            <a:r>
              <a:rPr lang="el-GR" sz="2400" dirty="0" smtClean="0"/>
              <a:t> </a:t>
            </a:r>
            <a:r>
              <a:rPr lang="el-GR" sz="2400" dirty="0"/>
              <a:t>ἢ </a:t>
            </a:r>
            <a:r>
              <a:rPr lang="el-GR" sz="2400" dirty="0" err="1"/>
              <a:t>παρεληλυθέναι</a:t>
            </a:r>
            <a:r>
              <a:rPr lang="el-GR" sz="2400" dirty="0"/>
              <a:t> </a:t>
            </a:r>
            <a:r>
              <a:rPr lang="el-GR" sz="2400" dirty="0" err="1"/>
              <a:t>τὴν</a:t>
            </a:r>
            <a:r>
              <a:rPr lang="el-GR" sz="2400" dirty="0"/>
              <a:t> </a:t>
            </a:r>
            <a:r>
              <a:rPr lang="el-GR" sz="2400" dirty="0" err="1"/>
              <a:t>ὥραν</a:t>
            </a:r>
            <a:r>
              <a:rPr lang="el-GR" sz="2400" dirty="0"/>
              <a:t>, </a:t>
            </a:r>
            <a:r>
              <a:rPr lang="el-GR" sz="2400" dirty="0" err="1"/>
              <a:t>ὅμοιός</a:t>
            </a:r>
            <a:r>
              <a:rPr lang="el-GR" sz="2400" dirty="0"/>
              <a:t> </a:t>
            </a:r>
            <a:r>
              <a:rPr lang="el-GR" sz="2400" dirty="0" err="1"/>
              <a:t>ἐστιν</a:t>
            </a:r>
            <a:r>
              <a:rPr lang="el-GR" sz="2400" dirty="0"/>
              <a:t> </a:t>
            </a:r>
            <a:r>
              <a:rPr lang="el-GR" sz="2400" dirty="0" err="1"/>
              <a:t>τῷ</a:t>
            </a:r>
            <a:r>
              <a:rPr lang="el-GR" sz="2400" dirty="0"/>
              <a:t> </a:t>
            </a:r>
            <a:r>
              <a:rPr lang="el-GR" sz="2400" dirty="0" err="1"/>
              <a:t>λέγοντι</a:t>
            </a:r>
            <a:r>
              <a:rPr lang="el-GR" sz="2400" dirty="0"/>
              <a:t> </a:t>
            </a:r>
            <a:r>
              <a:rPr lang="el-GR" sz="2400" dirty="0" err="1"/>
              <a:t>πρὸς</a:t>
            </a:r>
            <a:r>
              <a:rPr lang="el-GR" sz="2400" dirty="0"/>
              <a:t> </a:t>
            </a:r>
            <a:r>
              <a:rPr lang="el-GR" sz="2400" dirty="0" err="1" smtClean="0"/>
              <a:t>εὐδαιμονίαν</a:t>
            </a:r>
            <a:r>
              <a:rPr lang="el-GR" sz="2400" dirty="0" smtClean="0"/>
              <a:t> ἢ </a:t>
            </a:r>
            <a:r>
              <a:rPr lang="el-GR" sz="2400" dirty="0" err="1"/>
              <a:t>μήπω</a:t>
            </a:r>
            <a:r>
              <a:rPr lang="el-GR" sz="2400" dirty="0"/>
              <a:t> </a:t>
            </a:r>
            <a:r>
              <a:rPr lang="el-GR" sz="2400" dirty="0" err="1"/>
              <a:t>παρεῖναι</a:t>
            </a:r>
            <a:r>
              <a:rPr lang="el-GR" sz="2400" dirty="0"/>
              <a:t> </a:t>
            </a:r>
            <a:r>
              <a:rPr lang="el-GR" sz="2400" dirty="0" err="1"/>
              <a:t>τὴν</a:t>
            </a:r>
            <a:r>
              <a:rPr lang="el-GR" sz="2400" dirty="0"/>
              <a:t> </a:t>
            </a:r>
            <a:r>
              <a:rPr lang="el-GR" sz="2400" dirty="0" err="1"/>
              <a:t>ὥραν</a:t>
            </a:r>
            <a:r>
              <a:rPr lang="el-GR" sz="2400" dirty="0"/>
              <a:t> ἢ </a:t>
            </a:r>
            <a:r>
              <a:rPr lang="el-GR" sz="2400" dirty="0" err="1"/>
              <a:t>μηκέτι</a:t>
            </a:r>
            <a:r>
              <a:rPr lang="el-GR" sz="2400" dirty="0"/>
              <a:t> </a:t>
            </a:r>
            <a:r>
              <a:rPr lang="el-GR" sz="2400" dirty="0" err="1"/>
              <a:t>εἶναι</a:t>
            </a:r>
            <a:r>
              <a:rPr lang="el-GR" sz="2400" dirty="0"/>
              <a:t>. </a:t>
            </a:r>
            <a:r>
              <a:rPr lang="el-GR" sz="2400" dirty="0" err="1"/>
              <a:t>Ὥστε</a:t>
            </a:r>
            <a:r>
              <a:rPr lang="el-GR" sz="2400" dirty="0"/>
              <a:t> </a:t>
            </a:r>
            <a:r>
              <a:rPr lang="el-GR" sz="2400" dirty="0" err="1"/>
              <a:t>φιλοσοφητέον</a:t>
            </a:r>
            <a:r>
              <a:rPr lang="el-GR" sz="2400" dirty="0"/>
              <a:t> </a:t>
            </a:r>
            <a:r>
              <a:rPr lang="el-GR" sz="2400" dirty="0" err="1"/>
              <a:t>καὶ</a:t>
            </a:r>
            <a:r>
              <a:rPr lang="el-GR" sz="2400" dirty="0"/>
              <a:t> </a:t>
            </a:r>
            <a:r>
              <a:rPr lang="el-GR" sz="2400" dirty="0" err="1"/>
              <a:t>νέῳ</a:t>
            </a:r>
            <a:r>
              <a:rPr lang="el-GR" sz="2400" dirty="0"/>
              <a:t> </a:t>
            </a:r>
            <a:r>
              <a:rPr lang="el-GR" sz="2400" dirty="0" err="1"/>
              <a:t>καὶ</a:t>
            </a:r>
            <a:r>
              <a:rPr lang="el-GR" sz="2400" dirty="0"/>
              <a:t> </a:t>
            </a:r>
            <a:r>
              <a:rPr lang="el-GR" sz="2400" dirty="0" err="1"/>
              <a:t>γέροντι</a:t>
            </a:r>
            <a:r>
              <a:rPr lang="el-GR" sz="2400" dirty="0"/>
              <a:t>, </a:t>
            </a:r>
            <a:r>
              <a:rPr lang="el-GR" sz="2400" dirty="0" err="1"/>
              <a:t>τῷ</a:t>
            </a:r>
            <a:r>
              <a:rPr lang="el-GR" sz="2400" dirty="0"/>
              <a:t> </a:t>
            </a:r>
            <a:r>
              <a:rPr lang="el-GR" sz="2400" dirty="0" err="1" smtClean="0"/>
              <a:t>μὲν</a:t>
            </a:r>
            <a:r>
              <a:rPr lang="el-GR" sz="2400" dirty="0" smtClean="0"/>
              <a:t> </a:t>
            </a:r>
            <a:r>
              <a:rPr lang="el-GR" sz="2400" dirty="0" err="1" smtClean="0"/>
              <a:t>ὅπως</a:t>
            </a:r>
            <a:r>
              <a:rPr lang="el-GR" sz="2400" dirty="0" smtClean="0"/>
              <a:t> </a:t>
            </a:r>
            <a:r>
              <a:rPr lang="el-GR" sz="2400" dirty="0" err="1"/>
              <a:t>γηράσκων</a:t>
            </a:r>
            <a:r>
              <a:rPr lang="el-GR" sz="2400" dirty="0"/>
              <a:t> </a:t>
            </a:r>
            <a:r>
              <a:rPr lang="el-GR" sz="2400" dirty="0" err="1"/>
              <a:t>νεάζῃ</a:t>
            </a:r>
            <a:r>
              <a:rPr lang="el-GR" sz="2400" dirty="0"/>
              <a:t> </a:t>
            </a:r>
            <a:r>
              <a:rPr lang="el-GR" sz="2400" dirty="0" err="1"/>
              <a:t>τοῖς</a:t>
            </a:r>
            <a:r>
              <a:rPr lang="el-GR" sz="2400" dirty="0"/>
              <a:t> </a:t>
            </a:r>
            <a:r>
              <a:rPr lang="el-GR" sz="2400" dirty="0" err="1" smtClean="0"/>
              <a:t>ἀγαθοῖς</a:t>
            </a:r>
            <a:r>
              <a:rPr lang="el-GR" sz="2400" dirty="0" smtClean="0"/>
              <a:t> </a:t>
            </a:r>
            <a:r>
              <a:rPr lang="el-GR" sz="2400" dirty="0" err="1" smtClean="0"/>
              <a:t>διὰ</a:t>
            </a:r>
            <a:r>
              <a:rPr lang="el-GR" sz="2400" dirty="0" smtClean="0"/>
              <a:t> </a:t>
            </a:r>
            <a:r>
              <a:rPr lang="el-GR" sz="2400" dirty="0" err="1"/>
              <a:t>τὴν</a:t>
            </a:r>
            <a:r>
              <a:rPr lang="el-GR" sz="2400" dirty="0"/>
              <a:t> </a:t>
            </a:r>
            <a:r>
              <a:rPr lang="el-GR" sz="2400" dirty="0" err="1"/>
              <a:t>χάριν</a:t>
            </a:r>
            <a:r>
              <a:rPr lang="el-GR" sz="2400" dirty="0"/>
              <a:t> </a:t>
            </a:r>
            <a:r>
              <a:rPr lang="el-GR" sz="2400" dirty="0" err="1"/>
              <a:t>τῶν</a:t>
            </a:r>
            <a:r>
              <a:rPr lang="el-GR" sz="2400" dirty="0"/>
              <a:t> </a:t>
            </a:r>
            <a:r>
              <a:rPr lang="el-GR" sz="2400" dirty="0" err="1"/>
              <a:t>γεγονότων</a:t>
            </a:r>
            <a:r>
              <a:rPr lang="el-GR" sz="2400" dirty="0"/>
              <a:t>, </a:t>
            </a:r>
            <a:r>
              <a:rPr lang="el-GR" sz="2400" dirty="0" err="1"/>
              <a:t>τῷ</a:t>
            </a:r>
            <a:r>
              <a:rPr lang="el-GR" sz="2400" dirty="0"/>
              <a:t> </a:t>
            </a:r>
            <a:r>
              <a:rPr lang="el-GR" sz="2400" dirty="0" err="1"/>
              <a:t>δὲ</a:t>
            </a:r>
            <a:r>
              <a:rPr lang="el-GR" sz="2400" dirty="0"/>
              <a:t> </a:t>
            </a:r>
            <a:r>
              <a:rPr lang="el-GR" sz="2400" dirty="0" err="1"/>
              <a:t>ὅπως</a:t>
            </a:r>
            <a:r>
              <a:rPr lang="el-GR" sz="2400" dirty="0"/>
              <a:t> </a:t>
            </a:r>
            <a:r>
              <a:rPr lang="el-GR" sz="2400" dirty="0" err="1"/>
              <a:t>νέος</a:t>
            </a:r>
            <a:r>
              <a:rPr lang="el-GR" sz="2400" dirty="0"/>
              <a:t> </a:t>
            </a:r>
            <a:r>
              <a:rPr lang="el-GR" sz="2400" dirty="0" err="1"/>
              <a:t>ἅμα</a:t>
            </a:r>
            <a:r>
              <a:rPr lang="el-GR" sz="2400" dirty="0"/>
              <a:t> </a:t>
            </a:r>
            <a:r>
              <a:rPr lang="el-GR" sz="2400" dirty="0" err="1" smtClean="0"/>
              <a:t>καὶ</a:t>
            </a:r>
            <a:r>
              <a:rPr lang="el-GR" sz="2400" dirty="0" smtClean="0"/>
              <a:t> </a:t>
            </a:r>
            <a:r>
              <a:rPr lang="el-GR" sz="2400" dirty="0" err="1" smtClean="0"/>
              <a:t>παλαιὸς</a:t>
            </a:r>
            <a:r>
              <a:rPr lang="el-GR" sz="2400" dirty="0" smtClean="0"/>
              <a:t> </a:t>
            </a:r>
            <a:r>
              <a:rPr lang="el-GR" sz="2400" dirty="0"/>
              <a:t>ᾖ </a:t>
            </a:r>
            <a:r>
              <a:rPr lang="el-GR" sz="2400" dirty="0" err="1"/>
              <a:t>διὰ</a:t>
            </a:r>
            <a:r>
              <a:rPr lang="el-GR" sz="2400" dirty="0"/>
              <a:t> </a:t>
            </a:r>
            <a:r>
              <a:rPr lang="el-GR" sz="2400" dirty="0" err="1"/>
              <a:t>τὴν</a:t>
            </a:r>
            <a:r>
              <a:rPr lang="el-GR" sz="2400" dirty="0"/>
              <a:t> </a:t>
            </a:r>
            <a:r>
              <a:rPr lang="el-GR" sz="2400" dirty="0" err="1"/>
              <a:t>ἀφοβίαν</a:t>
            </a:r>
            <a:r>
              <a:rPr lang="el-GR" sz="2400" dirty="0"/>
              <a:t> </a:t>
            </a:r>
            <a:r>
              <a:rPr lang="el-GR" sz="2400" dirty="0" err="1"/>
              <a:t>τῶν</a:t>
            </a:r>
            <a:r>
              <a:rPr lang="el-GR" sz="2400" dirty="0"/>
              <a:t> </a:t>
            </a:r>
            <a:r>
              <a:rPr lang="el-GR" sz="2400" dirty="0" err="1" smtClean="0"/>
              <a:t>μελλόντων</a:t>
            </a:r>
            <a:r>
              <a:rPr lang="el-GR" sz="2400" dirty="0" smtClean="0"/>
              <a:t>. </a:t>
            </a:r>
            <a:r>
              <a:rPr lang="el-GR" sz="2400" dirty="0" err="1" smtClean="0"/>
              <a:t>Μελετᾶν</a:t>
            </a:r>
            <a:r>
              <a:rPr lang="el-GR" sz="2400" dirty="0" smtClean="0"/>
              <a:t> </a:t>
            </a:r>
            <a:r>
              <a:rPr lang="el-GR" sz="2400" dirty="0" err="1"/>
              <a:t>οὖν</a:t>
            </a:r>
            <a:r>
              <a:rPr lang="el-GR" sz="2400" dirty="0"/>
              <a:t> </a:t>
            </a:r>
            <a:r>
              <a:rPr lang="el-GR" sz="2400" dirty="0" err="1"/>
              <a:t>χρὴ</a:t>
            </a:r>
            <a:r>
              <a:rPr lang="el-GR" sz="2400" dirty="0"/>
              <a:t> </a:t>
            </a:r>
            <a:r>
              <a:rPr lang="el-GR" sz="2400" dirty="0" err="1"/>
              <a:t>τὰ</a:t>
            </a:r>
            <a:r>
              <a:rPr lang="el-GR" sz="2400" dirty="0"/>
              <a:t> </a:t>
            </a:r>
            <a:r>
              <a:rPr lang="el-GR" sz="2400" dirty="0" err="1"/>
              <a:t>ποιοῦντα</a:t>
            </a:r>
            <a:r>
              <a:rPr lang="el-GR" sz="2400" dirty="0"/>
              <a:t> </a:t>
            </a:r>
            <a:r>
              <a:rPr lang="el-GR" sz="2400" dirty="0" err="1"/>
              <a:t>τὴν</a:t>
            </a:r>
            <a:r>
              <a:rPr lang="el-GR" sz="2400" dirty="0"/>
              <a:t> </a:t>
            </a:r>
            <a:r>
              <a:rPr lang="el-GR" sz="2400" dirty="0" err="1" smtClean="0"/>
              <a:t>εὐδαιμονίαν</a:t>
            </a:r>
            <a:r>
              <a:rPr lang="el-GR" sz="2400" dirty="0" smtClean="0"/>
              <a:t>, </a:t>
            </a:r>
            <a:r>
              <a:rPr lang="el-GR" sz="2400" dirty="0" err="1" smtClean="0"/>
              <a:t>εἴπερ</a:t>
            </a:r>
            <a:r>
              <a:rPr lang="el-GR" sz="2400" dirty="0" smtClean="0"/>
              <a:t> </a:t>
            </a:r>
            <a:r>
              <a:rPr lang="el-GR" sz="2400" dirty="0" err="1"/>
              <a:t>παρούσης</a:t>
            </a:r>
            <a:r>
              <a:rPr lang="el-GR" sz="2400" dirty="0"/>
              <a:t> </a:t>
            </a:r>
            <a:r>
              <a:rPr lang="el-GR" sz="2400" dirty="0" err="1"/>
              <a:t>μὲν</a:t>
            </a:r>
            <a:r>
              <a:rPr lang="el-GR" sz="2400" dirty="0"/>
              <a:t> </a:t>
            </a:r>
            <a:r>
              <a:rPr lang="el-GR" sz="2400" dirty="0" err="1"/>
              <a:t>αὐτῆς</a:t>
            </a:r>
            <a:r>
              <a:rPr lang="el-GR" sz="2400" dirty="0"/>
              <a:t> </a:t>
            </a:r>
            <a:r>
              <a:rPr lang="el-GR" sz="2400" dirty="0" err="1"/>
              <a:t>πάντα</a:t>
            </a:r>
            <a:r>
              <a:rPr lang="el-GR" sz="2400" dirty="0"/>
              <a:t> </a:t>
            </a:r>
            <a:r>
              <a:rPr lang="el-GR" sz="2400" dirty="0" err="1"/>
              <a:t>ἔχομεν</a:t>
            </a:r>
            <a:r>
              <a:rPr lang="el-GR" sz="2400" dirty="0"/>
              <a:t>, </a:t>
            </a:r>
            <a:r>
              <a:rPr lang="el-GR" sz="2400" dirty="0" err="1"/>
              <a:t>ἀπούσης</a:t>
            </a:r>
            <a:r>
              <a:rPr lang="el-GR" sz="2400" dirty="0"/>
              <a:t> </a:t>
            </a:r>
            <a:r>
              <a:rPr lang="el-GR" sz="2400" dirty="0" err="1"/>
              <a:t>δὲ</a:t>
            </a:r>
            <a:r>
              <a:rPr lang="el-GR" sz="2400" dirty="0"/>
              <a:t> </a:t>
            </a:r>
            <a:r>
              <a:rPr lang="el-GR" sz="2400" dirty="0" err="1"/>
              <a:t>πάντα</a:t>
            </a:r>
            <a:r>
              <a:rPr lang="el-GR" sz="2400" dirty="0"/>
              <a:t> </a:t>
            </a:r>
            <a:r>
              <a:rPr lang="el-GR" sz="2400" dirty="0" err="1"/>
              <a:t>πράττομεν</a:t>
            </a:r>
            <a:r>
              <a:rPr lang="el-GR" sz="2400" dirty="0"/>
              <a:t> </a:t>
            </a:r>
            <a:r>
              <a:rPr lang="el-GR" sz="2400" dirty="0" err="1"/>
              <a:t>εἰς</a:t>
            </a:r>
            <a:r>
              <a:rPr lang="el-GR" sz="2400" dirty="0"/>
              <a:t> </a:t>
            </a:r>
            <a:r>
              <a:rPr lang="el-GR" sz="2400" dirty="0" err="1"/>
              <a:t>τὸ</a:t>
            </a:r>
            <a:r>
              <a:rPr lang="el-GR" sz="2400" dirty="0"/>
              <a:t> </a:t>
            </a:r>
            <a:r>
              <a:rPr lang="el-GR" sz="2400" dirty="0" err="1"/>
              <a:t>ταύτην</a:t>
            </a:r>
            <a:r>
              <a:rPr lang="el-GR" sz="2400" dirty="0"/>
              <a:t> </a:t>
            </a:r>
            <a:r>
              <a:rPr lang="el-GR" sz="2400" dirty="0" err="1"/>
              <a:t>ἔχειν</a:t>
            </a:r>
            <a:r>
              <a:rPr lang="el-GR" sz="2400" dirty="0"/>
              <a:t>.</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420908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ΜΕΤΑΦΡΑΣΗ Γ. ΖΩΓΡΑΦΙΔΗ ΑΠΌ ΒΙΒΛΙΟ</a:t>
            </a:r>
            <a:endParaRPr lang="el-GR" dirty="0"/>
          </a:p>
        </p:txBody>
      </p:sp>
      <p:sp>
        <p:nvSpPr>
          <p:cNvPr id="3" name="Θέση περιεχομένου 2"/>
          <p:cNvSpPr>
            <a:spLocks noGrp="1"/>
          </p:cNvSpPr>
          <p:nvPr>
            <p:ph idx="1"/>
          </p:nvPr>
        </p:nvSpPr>
        <p:spPr/>
        <p:txBody>
          <a:bodyPr>
            <a:normAutofit fontScale="85000" lnSpcReduction="10000"/>
          </a:bodyPr>
          <a:lstStyle/>
          <a:p>
            <a:pPr marL="0" indent="0">
              <a:buNone/>
            </a:pPr>
            <a:r>
              <a:rPr lang="el-GR" dirty="0"/>
              <a:t>Ούτε όταν κάποιος είναι νέος να </a:t>
            </a:r>
            <a:r>
              <a:rPr lang="el-GR" dirty="0" smtClean="0"/>
              <a:t>αργοπορεί να </a:t>
            </a:r>
            <a:r>
              <a:rPr lang="el-GR" dirty="0"/>
              <a:t>φιλοσοφήσει, ούτε όταν είναι γέρος να </a:t>
            </a:r>
            <a:r>
              <a:rPr lang="el-GR" dirty="0" smtClean="0"/>
              <a:t>καταπονείται φιλοσοφώντας</a:t>
            </a:r>
            <a:r>
              <a:rPr lang="el-GR" dirty="0"/>
              <a:t>. Γιατί κανένας </a:t>
            </a:r>
            <a:r>
              <a:rPr lang="el-GR" dirty="0" smtClean="0"/>
              <a:t>δεν είναι </a:t>
            </a:r>
            <a:r>
              <a:rPr lang="el-GR" dirty="0"/>
              <a:t>ανώριμος ή υπερώριμος για εκείνο </a:t>
            </a:r>
            <a:r>
              <a:rPr lang="el-GR" dirty="0" smtClean="0"/>
              <a:t>που διασφαλίζει την </a:t>
            </a:r>
            <a:r>
              <a:rPr lang="el-GR" dirty="0"/>
              <a:t>υγεία της ψυχής. Όποιος, </a:t>
            </a:r>
            <a:r>
              <a:rPr lang="el-GR" dirty="0" smtClean="0"/>
              <a:t>μάλιστα, λέει </a:t>
            </a:r>
            <a:r>
              <a:rPr lang="el-GR" dirty="0"/>
              <a:t>ότι δεν ήρθε ακόμη ο καιρός για </a:t>
            </a:r>
            <a:r>
              <a:rPr lang="el-GR" dirty="0" smtClean="0"/>
              <a:t>να φιλοσοφήσει </a:t>
            </a:r>
            <a:r>
              <a:rPr lang="el-GR" dirty="0"/>
              <a:t>ή ότι κιόλας πέρασε, μοιάζει </a:t>
            </a:r>
            <a:r>
              <a:rPr lang="el-GR" dirty="0" smtClean="0"/>
              <a:t>με εκείνον </a:t>
            </a:r>
            <a:r>
              <a:rPr lang="el-GR" dirty="0"/>
              <a:t>που λέει ότι δεν έφτασε ακόμη η </a:t>
            </a:r>
            <a:r>
              <a:rPr lang="el-GR" dirty="0" smtClean="0"/>
              <a:t>ώρα ή </a:t>
            </a:r>
            <a:r>
              <a:rPr lang="el-GR" dirty="0"/>
              <a:t>ότι δεν έμεινε πια καιρός για να </a:t>
            </a:r>
            <a:r>
              <a:rPr lang="el-GR" dirty="0" smtClean="0"/>
              <a:t>ευτυχήσει. Πρέπει</a:t>
            </a:r>
            <a:r>
              <a:rPr lang="el-GR" dirty="0"/>
              <a:t>, λοιπόν, να φιλοσοφεί και ο νέος και </a:t>
            </a:r>
            <a:r>
              <a:rPr lang="el-GR" dirty="0" smtClean="0"/>
              <a:t>ο γέρος</a:t>
            </a:r>
            <a:r>
              <a:rPr lang="el-GR" dirty="0"/>
              <a:t>: ο ένας ώστε, καθώς γερνά, να </a:t>
            </a:r>
            <a:r>
              <a:rPr lang="el-GR" dirty="0" smtClean="0"/>
              <a:t>παραμένει νέος </a:t>
            </a:r>
            <a:r>
              <a:rPr lang="el-GR" dirty="0"/>
              <a:t>μέσα στα αγαθά ¯από </a:t>
            </a:r>
            <a:r>
              <a:rPr lang="el-GR" dirty="0" smtClean="0"/>
              <a:t>ευγνωμοσύνη προς </a:t>
            </a:r>
            <a:r>
              <a:rPr lang="el-GR" dirty="0"/>
              <a:t>τα όσα έγιναν¯, και ο άλλος, αν και </a:t>
            </a:r>
            <a:r>
              <a:rPr lang="el-GR" dirty="0" smtClean="0"/>
              <a:t>νέος, να </a:t>
            </a:r>
            <a:r>
              <a:rPr lang="el-GR" dirty="0"/>
              <a:t>είναι συνάμα και ώριμος, καθώς θα </a:t>
            </a:r>
            <a:r>
              <a:rPr lang="el-GR" dirty="0" smtClean="0"/>
              <a:t>είναι απαλλαγμένος από </a:t>
            </a:r>
            <a:r>
              <a:rPr lang="el-GR" dirty="0"/>
              <a:t>τον φόβο για όσα θα </a:t>
            </a:r>
            <a:r>
              <a:rPr lang="el-GR" dirty="0" smtClean="0"/>
              <a:t>γίνουν. Είναι </a:t>
            </a:r>
            <a:r>
              <a:rPr lang="el-GR" dirty="0"/>
              <a:t>ανάγκη, συνεπώς, να </a:t>
            </a:r>
            <a:r>
              <a:rPr lang="el-GR" dirty="0" smtClean="0"/>
              <a:t>μεριμνούμε για </a:t>
            </a:r>
            <a:r>
              <a:rPr lang="el-GR" dirty="0"/>
              <a:t>τα όσα φέρνουν την ευδαιμονία, γιατί, </a:t>
            </a:r>
            <a:r>
              <a:rPr lang="el-GR" dirty="0" smtClean="0"/>
              <a:t>όταν την </a:t>
            </a:r>
            <a:r>
              <a:rPr lang="el-GR" dirty="0"/>
              <a:t>έχουμε, έχουμε τα πάντα, και όταν μας</a:t>
            </a:r>
          </a:p>
          <a:p>
            <a:pPr marL="0" indent="0">
              <a:buNone/>
            </a:pPr>
            <a:r>
              <a:rPr lang="el-GR" dirty="0" smtClean="0"/>
              <a:t>λείπει, κάνουμε </a:t>
            </a:r>
            <a:r>
              <a:rPr lang="el-GR" dirty="0"/>
              <a:t>τα πάντα για να την αποκτήσουμε.</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685712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4000" dirty="0"/>
              <a:t>ΜΕΤΑΦΡΑΣΗ </a:t>
            </a:r>
            <a:r>
              <a:rPr lang="el-GR" sz="4000" dirty="0" smtClean="0"/>
              <a:t>Μ. ΣΚΟΥΤΕΡΟΠΟΥΛΟΥ ΑΠΌ </a:t>
            </a:r>
            <a:r>
              <a:rPr lang="el-GR" sz="4000" dirty="0"/>
              <a:t>ΒΙΒΛΙΟ</a:t>
            </a:r>
          </a:p>
        </p:txBody>
      </p:sp>
      <p:sp>
        <p:nvSpPr>
          <p:cNvPr id="3" name="Θέση περιεχομένου 2"/>
          <p:cNvSpPr>
            <a:spLocks noGrp="1"/>
          </p:cNvSpPr>
          <p:nvPr>
            <p:ph idx="1"/>
          </p:nvPr>
        </p:nvSpPr>
        <p:spPr/>
        <p:txBody>
          <a:bodyPr>
            <a:normAutofit fontScale="85000" lnSpcReduction="10000"/>
          </a:bodyPr>
          <a:lstStyle/>
          <a:p>
            <a:pPr marL="0" indent="0">
              <a:buNone/>
            </a:pPr>
            <a:r>
              <a:rPr lang="el-GR" dirty="0"/>
              <a:t>Δεν πρέπει κανείς ούτε όταν είναι νέος να </a:t>
            </a:r>
            <a:r>
              <a:rPr lang="el-GR" dirty="0" smtClean="0"/>
              <a:t>διστάζει να </a:t>
            </a:r>
            <a:r>
              <a:rPr lang="el-GR" dirty="0"/>
              <a:t>φιλοσοφεί, ούτε πάλι σαν είναι γέροντας </a:t>
            </a:r>
            <a:r>
              <a:rPr lang="el-GR" dirty="0" smtClean="0"/>
              <a:t>να βαριεστίζει και </a:t>
            </a:r>
            <a:r>
              <a:rPr lang="el-GR" dirty="0"/>
              <a:t>να μη φιλοσοφεί. Κανένας δεν </a:t>
            </a:r>
            <a:r>
              <a:rPr lang="el-GR" dirty="0" smtClean="0"/>
              <a:t>είναι άγουρος </a:t>
            </a:r>
            <a:r>
              <a:rPr lang="el-GR" dirty="0"/>
              <a:t>ακόμη, και για κανέναν δεν είναι </a:t>
            </a:r>
            <a:r>
              <a:rPr lang="el-GR" dirty="0" smtClean="0"/>
              <a:t>πια πολύ αργά </a:t>
            </a:r>
            <a:r>
              <a:rPr lang="el-GR" dirty="0"/>
              <a:t>να φροντίσει για την υγεία της </a:t>
            </a:r>
            <a:r>
              <a:rPr lang="el-GR" dirty="0" smtClean="0"/>
              <a:t>ψυχής του</a:t>
            </a:r>
            <a:r>
              <a:rPr lang="el-GR" dirty="0"/>
              <a:t>. Κι όποιος λέει ότι δεν ήρθε ακόμη ο </a:t>
            </a:r>
            <a:r>
              <a:rPr lang="el-GR" dirty="0" smtClean="0"/>
              <a:t>καιρός να </a:t>
            </a:r>
            <a:r>
              <a:rPr lang="el-GR" dirty="0"/>
              <a:t>φιλοσοφήσει ή ότι ο καιρός αυτός έχει </a:t>
            </a:r>
            <a:r>
              <a:rPr lang="el-GR" dirty="0" smtClean="0"/>
              <a:t>περάσει πια</a:t>
            </a:r>
            <a:r>
              <a:rPr lang="el-GR" dirty="0"/>
              <a:t>, μοιάζει σ’ εκείνον ο οποίος λέει ότι δεν </a:t>
            </a:r>
            <a:r>
              <a:rPr lang="el-GR" dirty="0" smtClean="0"/>
              <a:t>έχει έρθει </a:t>
            </a:r>
            <a:r>
              <a:rPr lang="el-GR" dirty="0"/>
              <a:t>ακόμη ο καιρός για την ευτυχία ή ότι </a:t>
            </a:r>
            <a:r>
              <a:rPr lang="el-GR" dirty="0" smtClean="0"/>
              <a:t>δεν είναι </a:t>
            </a:r>
            <a:r>
              <a:rPr lang="el-GR" dirty="0"/>
              <a:t>πια καιρός γι’ αυτήν. Πρέπει, </a:t>
            </a:r>
            <a:r>
              <a:rPr lang="el-GR" dirty="0" smtClean="0"/>
              <a:t>επομένως, και ο </a:t>
            </a:r>
            <a:r>
              <a:rPr lang="el-GR" dirty="0"/>
              <a:t>γέροντας να φιλοσοφεί και ο νέος: ο ένας </a:t>
            </a:r>
            <a:r>
              <a:rPr lang="el-GR" dirty="0" smtClean="0"/>
              <a:t>για να </a:t>
            </a:r>
            <a:r>
              <a:rPr lang="el-GR" dirty="0"/>
              <a:t>μένει, κι όταν γερνά, νέος χάρη στα </a:t>
            </a:r>
            <a:r>
              <a:rPr lang="el-GR" dirty="0" smtClean="0"/>
              <a:t>όμορφα πράγματα</a:t>
            </a:r>
            <a:r>
              <a:rPr lang="el-GR" dirty="0"/>
              <a:t>, καθώς με χαρά θα </a:t>
            </a:r>
            <a:r>
              <a:rPr lang="el-GR" dirty="0" smtClean="0"/>
              <a:t>ανατρέχει στα περασμένα, ο </a:t>
            </a:r>
            <a:r>
              <a:rPr lang="el-GR" dirty="0"/>
              <a:t>άλλος για να ’ναι και ως νέος </a:t>
            </a:r>
            <a:r>
              <a:rPr lang="el-GR" dirty="0" smtClean="0"/>
              <a:t>συνάμα γέροντας</a:t>
            </a:r>
            <a:r>
              <a:rPr lang="el-GR" dirty="0"/>
              <a:t>, καθώς δεν θα τον κυριεύει φόβος </a:t>
            </a:r>
            <a:r>
              <a:rPr lang="el-GR" dirty="0" smtClean="0"/>
              <a:t>για τα </a:t>
            </a:r>
            <a:r>
              <a:rPr lang="el-GR" dirty="0"/>
              <a:t>μελλούμενα. Είναι λοιπόν </a:t>
            </a:r>
            <a:r>
              <a:rPr lang="el-GR" dirty="0" smtClean="0"/>
              <a:t>ανάγκη να στοχαζόμαστε τα </a:t>
            </a:r>
            <a:r>
              <a:rPr lang="el-GR" dirty="0"/>
              <a:t>πράγματα που φέρνουν την </a:t>
            </a:r>
            <a:r>
              <a:rPr lang="el-GR" dirty="0" smtClean="0"/>
              <a:t>ευτυχία, αφού </a:t>
            </a:r>
            <a:r>
              <a:rPr lang="el-GR" dirty="0"/>
              <a:t>όταν υπάρχει ευτυχία έχουμε τα </a:t>
            </a:r>
            <a:r>
              <a:rPr lang="el-GR" dirty="0" smtClean="0"/>
              <a:t>πάντα, ενώ </a:t>
            </a:r>
            <a:r>
              <a:rPr lang="el-GR" dirty="0"/>
              <a:t>όταν αυτή λείπει κάνουμε τα πάντα για </a:t>
            </a:r>
            <a:r>
              <a:rPr lang="el-GR" dirty="0" smtClean="0"/>
              <a:t>να την </a:t>
            </a:r>
            <a:r>
              <a:rPr lang="el-GR" dirty="0"/>
              <a:t>έχουμε.</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723441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ΣΧΟΛΙΑ ΒΙΒΛΙΟΥ</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err="1"/>
              <a:t>φιλοσοφεῖν</a:t>
            </a:r>
            <a:r>
              <a:rPr lang="el-GR" dirty="0"/>
              <a:t>: Για τον Επίκουρο η φιλοσοφία είναι συνυφασμένη με </a:t>
            </a:r>
            <a:r>
              <a:rPr lang="el-GR" dirty="0" smtClean="0"/>
              <a:t>τη μελέτη </a:t>
            </a:r>
            <a:r>
              <a:rPr lang="el-GR" dirty="0"/>
              <a:t>των φυσικών φαινομένων (φυσιολογία) και την άσκησή της στον </a:t>
            </a:r>
            <a:r>
              <a:rPr lang="el-GR" dirty="0" smtClean="0"/>
              <a:t>ευρύτερο  χώρο </a:t>
            </a:r>
            <a:r>
              <a:rPr lang="el-GR" dirty="0"/>
              <a:t>μιας κοινότητας φίλων (</a:t>
            </a:r>
            <a:r>
              <a:rPr lang="el-GR" dirty="0" err="1"/>
              <a:t>συμφιλοσοφεῖν</a:t>
            </a:r>
            <a:r>
              <a:rPr lang="el-GR" dirty="0"/>
              <a:t>). Ο σκοπός της είναι </a:t>
            </a:r>
            <a:r>
              <a:rPr lang="el-GR" dirty="0" smtClean="0"/>
              <a:t>διπλός: θεραπευτικός</a:t>
            </a:r>
            <a:r>
              <a:rPr lang="el-GR" dirty="0"/>
              <a:t>, καθώς </a:t>
            </a:r>
            <a:r>
              <a:rPr lang="el-GR" dirty="0" err="1"/>
              <a:t>απαλλάσει</a:t>
            </a:r>
            <a:r>
              <a:rPr lang="el-GR" dirty="0"/>
              <a:t> τον άνθρωπο από τον φόβο για τη </a:t>
            </a:r>
            <a:r>
              <a:rPr lang="el-GR" dirty="0" smtClean="0"/>
              <a:t>φύση, τους </a:t>
            </a:r>
            <a:r>
              <a:rPr lang="el-GR" dirty="0"/>
              <a:t>θεούς, τον θάνατο και τον πόνο, και διδακτικός, καθώς μαθαίνει </a:t>
            </a:r>
            <a:r>
              <a:rPr lang="el-GR" dirty="0" smtClean="0"/>
              <a:t>τον άνθρωπο </a:t>
            </a:r>
            <a:r>
              <a:rPr lang="el-GR" dirty="0"/>
              <a:t>να βρίσκει τα όρια του πόνου και της ηδονής.</a:t>
            </a:r>
          </a:p>
          <a:p>
            <a:r>
              <a:rPr lang="el-GR" dirty="0" err="1"/>
              <a:t>εὐδαιμονία</a:t>
            </a:r>
            <a:r>
              <a:rPr lang="el-GR" dirty="0"/>
              <a:t>: ευτυχία. Για τους περισσότερους φιλοσόφους της </a:t>
            </a:r>
            <a:r>
              <a:rPr lang="el-GR" dirty="0" smtClean="0"/>
              <a:t>αρχαιότητας η </a:t>
            </a:r>
            <a:r>
              <a:rPr lang="el-GR" dirty="0" err="1"/>
              <a:t>εὐδαιμονία</a:t>
            </a:r>
            <a:r>
              <a:rPr lang="el-GR" dirty="0"/>
              <a:t> είναι ο τελικός σκοπός της ανθρώπινης ζωής, η </a:t>
            </a:r>
            <a:r>
              <a:rPr lang="el-GR" dirty="0" smtClean="0"/>
              <a:t>επιδίωξη όλων </a:t>
            </a:r>
            <a:r>
              <a:rPr lang="el-GR" dirty="0"/>
              <a:t>των </a:t>
            </a:r>
            <a:r>
              <a:rPr lang="el-GR" dirty="0" smtClean="0"/>
              <a:t>ανθρώπων, το απώτατο </a:t>
            </a:r>
            <a:r>
              <a:rPr lang="el-GR" dirty="0"/>
              <a:t>αγαθό –αλλά δίνουν διαφορετικό </a:t>
            </a:r>
            <a:r>
              <a:rPr lang="el-GR" dirty="0" smtClean="0"/>
              <a:t>περιεχόμενο στην </a:t>
            </a:r>
            <a:r>
              <a:rPr lang="el-GR" dirty="0"/>
              <a:t>έννοια. Στην επικούρεια φιλοσοφία η </a:t>
            </a:r>
            <a:r>
              <a:rPr lang="el-GR" dirty="0" err="1" smtClean="0"/>
              <a:t>εὐδαιμονία</a:t>
            </a:r>
            <a:r>
              <a:rPr lang="el-GR" dirty="0" smtClean="0"/>
              <a:t> έχει κεντρική θέση</a:t>
            </a:r>
            <a:r>
              <a:rPr lang="el-GR" dirty="0"/>
              <a:t>, αποτελώντας ένα </a:t>
            </a:r>
            <a:r>
              <a:rPr lang="el-GR" dirty="0" smtClean="0"/>
              <a:t>ιδανικό εφικτό </a:t>
            </a:r>
            <a:r>
              <a:rPr lang="el-GR" dirty="0"/>
              <a:t>σε όλους τους ανθρώπους, </a:t>
            </a:r>
            <a:r>
              <a:rPr lang="el-GR" dirty="0" smtClean="0"/>
              <a:t>ανεξαρτήτως φυλετικής καταγωγής</a:t>
            </a:r>
            <a:r>
              <a:rPr lang="el-GR" dirty="0"/>
              <a:t>, φύλου, ηλικίας, κοινωνικής θέσης και </a:t>
            </a:r>
            <a:r>
              <a:rPr lang="el-GR" dirty="0" smtClean="0"/>
              <a:t>οικονομικής κατάστασης</a:t>
            </a:r>
            <a:r>
              <a:rPr lang="el-GR" dirty="0"/>
              <a:t>. Η </a:t>
            </a:r>
            <a:r>
              <a:rPr lang="el-GR" dirty="0" err="1"/>
              <a:t>ἡδονὴ</a:t>
            </a:r>
            <a:r>
              <a:rPr lang="el-GR" dirty="0"/>
              <a:t> είναι το κεντρικό </a:t>
            </a:r>
            <a:r>
              <a:rPr lang="el-GR" dirty="0" smtClean="0"/>
              <a:t>περιεχόμενο της </a:t>
            </a:r>
            <a:r>
              <a:rPr lang="el-GR" dirty="0"/>
              <a:t>ανθρώπινης ευδαιμονίας: </a:t>
            </a:r>
            <a:r>
              <a:rPr lang="el-GR" dirty="0" err="1"/>
              <a:t>τὴν</a:t>
            </a:r>
            <a:r>
              <a:rPr lang="el-GR" dirty="0"/>
              <a:t> </a:t>
            </a:r>
            <a:r>
              <a:rPr lang="el-GR" dirty="0" err="1"/>
              <a:t>ἡδονὴν</a:t>
            </a:r>
            <a:r>
              <a:rPr lang="el-GR" dirty="0"/>
              <a:t> </a:t>
            </a:r>
            <a:r>
              <a:rPr lang="el-GR" dirty="0" err="1"/>
              <a:t>ἀρχὴν</a:t>
            </a:r>
            <a:r>
              <a:rPr lang="el-GR" dirty="0"/>
              <a:t> </a:t>
            </a:r>
            <a:r>
              <a:rPr lang="el-GR" dirty="0" err="1"/>
              <a:t>καὶ</a:t>
            </a:r>
            <a:r>
              <a:rPr lang="el-GR" dirty="0"/>
              <a:t> </a:t>
            </a:r>
            <a:r>
              <a:rPr lang="el-GR" dirty="0" err="1"/>
              <a:t>τέλος</a:t>
            </a:r>
            <a:r>
              <a:rPr lang="el-GR" dirty="0"/>
              <a:t> </a:t>
            </a:r>
            <a:r>
              <a:rPr lang="el-GR" dirty="0" err="1"/>
              <a:t>λέγομεν</a:t>
            </a:r>
            <a:r>
              <a:rPr lang="el-GR" dirty="0"/>
              <a:t> </a:t>
            </a:r>
            <a:r>
              <a:rPr lang="el-GR" dirty="0" err="1"/>
              <a:t>εἶναι</a:t>
            </a:r>
            <a:r>
              <a:rPr lang="el-GR" dirty="0"/>
              <a:t> </a:t>
            </a:r>
            <a:r>
              <a:rPr lang="el-GR" dirty="0" err="1"/>
              <a:t>τοῦ</a:t>
            </a:r>
            <a:r>
              <a:rPr lang="el-GR" dirty="0"/>
              <a:t> </a:t>
            </a:r>
            <a:r>
              <a:rPr lang="el-GR" dirty="0" err="1"/>
              <a:t>μακαρίως</a:t>
            </a:r>
            <a:r>
              <a:rPr lang="el-GR" dirty="0"/>
              <a:t> </a:t>
            </a:r>
            <a:r>
              <a:rPr lang="el-GR" dirty="0" err="1"/>
              <a:t>ζῆν</a:t>
            </a:r>
            <a:r>
              <a:rPr lang="el-GR" dirty="0"/>
              <a:t> (</a:t>
            </a:r>
            <a:r>
              <a:rPr lang="el-GR" dirty="0" smtClean="0"/>
              <a:t>Επιστολή στον </a:t>
            </a:r>
            <a:r>
              <a:rPr lang="el-GR" dirty="0" err="1"/>
              <a:t>Μενοικέα</a:t>
            </a:r>
            <a:r>
              <a:rPr lang="el-GR" dirty="0"/>
              <a:t>, 129). Συνίσταται στη, μέσα από νηφάλιο στοχασμό, μετρημένη </a:t>
            </a:r>
            <a:r>
              <a:rPr lang="el-GR" dirty="0" smtClean="0"/>
              <a:t>απόλαυση φυσικών και πνευματικών αγαθών</a:t>
            </a:r>
            <a:r>
              <a:rPr lang="el-GR" dirty="0"/>
              <a:t>, που οδηγεί στην </a:t>
            </a:r>
            <a:r>
              <a:rPr lang="el-GR" dirty="0" err="1"/>
              <a:t>ἀπονία</a:t>
            </a:r>
            <a:r>
              <a:rPr lang="el-GR" dirty="0"/>
              <a:t> και στην </a:t>
            </a:r>
            <a:r>
              <a:rPr lang="el-GR" dirty="0" err="1"/>
              <a:t>ἀταραξία</a:t>
            </a:r>
            <a:r>
              <a:rPr lang="el-GR" dirty="0"/>
              <a:t>, την ψυχική γαλήνη. Ο ευδαίμων </a:t>
            </a:r>
            <a:r>
              <a:rPr lang="el-GR" dirty="0" smtClean="0"/>
              <a:t>άνθρωπος, έχοντας απαλλαγεί </a:t>
            </a:r>
            <a:r>
              <a:rPr lang="el-GR" dirty="0"/>
              <a:t>από τον πόνο της ζωής αλλά και τον φόβο του θανάτου, παρομοιάζεται με τον θεό.</a:t>
            </a:r>
          </a:p>
          <a:p>
            <a:r>
              <a:rPr lang="el-GR" dirty="0" err="1"/>
              <a:t>μελετῶ</a:t>
            </a:r>
            <a:r>
              <a:rPr lang="el-GR" dirty="0"/>
              <a:t>: φροντίζω για κάτι, δίνω προσοχή σε κάτι, το σπουδάζω. Αντίστοιχα μελέτη σημαίνει </a:t>
            </a:r>
            <a:r>
              <a:rPr lang="el-GR" dirty="0" smtClean="0"/>
              <a:t>φροντίδα, επιμέλεια</a:t>
            </a:r>
            <a:r>
              <a:rPr lang="el-GR" dirty="0"/>
              <a:t>, άσκηση. Στον πλατωνικό διάλογο Φαίδων (81a) ο Σωκράτης αναφέρεται στη </a:t>
            </a:r>
            <a:r>
              <a:rPr lang="el-GR" dirty="0" smtClean="0"/>
              <a:t>φιλοσοφική δραστηριότητα της </a:t>
            </a:r>
            <a:r>
              <a:rPr lang="el-GR" dirty="0"/>
              <a:t>ψυχής ως μελέτη θανάτου. Ο Επίκουρος συμβουλεύει τον άνθρωπο να θυμάται και </a:t>
            </a:r>
            <a:r>
              <a:rPr lang="el-GR" dirty="0" smtClean="0"/>
              <a:t>να μελετά </a:t>
            </a:r>
            <a:r>
              <a:rPr lang="el-GR" dirty="0"/>
              <a:t>διαρκώς τις </a:t>
            </a:r>
            <a:r>
              <a:rPr lang="el-GR" dirty="0" smtClean="0"/>
              <a:t>βασικές αρχές </a:t>
            </a:r>
            <a:r>
              <a:rPr lang="el-GR" dirty="0"/>
              <a:t>της (επικούρειας) φιλοσοφίας και αναλόγως να διαμορφώνει τη ζωή του.</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409982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ΕΠΙΚΟΥΡΟΣ</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a:t>Ο Επίκουρος, </a:t>
            </a:r>
            <a:r>
              <a:rPr lang="el-GR" dirty="0" smtClean="0"/>
              <a:t>είναι ο εισηγητής </a:t>
            </a:r>
            <a:r>
              <a:rPr lang="el-GR" dirty="0"/>
              <a:t>μιας από τις </a:t>
            </a:r>
            <a:r>
              <a:rPr lang="el-GR" dirty="0" smtClean="0"/>
              <a:t>σημαντικότερες φιλοσοφικές </a:t>
            </a:r>
            <a:r>
              <a:rPr lang="el-GR" dirty="0"/>
              <a:t>σχολές της ελληνιστικής </a:t>
            </a:r>
            <a:r>
              <a:rPr lang="el-GR" dirty="0" smtClean="0"/>
              <a:t>εποχής. </a:t>
            </a:r>
            <a:r>
              <a:rPr lang="el-GR" dirty="0"/>
              <a:t>Γ</a:t>
            </a:r>
            <a:r>
              <a:rPr lang="el-GR" dirty="0" smtClean="0"/>
              <a:t>εννήθηκε το </a:t>
            </a:r>
            <a:r>
              <a:rPr lang="el-GR" dirty="0"/>
              <a:t>341 </a:t>
            </a:r>
            <a:r>
              <a:rPr lang="el-GR" dirty="0" err="1" smtClean="0"/>
              <a:t>π.Χ.</a:t>
            </a:r>
            <a:r>
              <a:rPr lang="el-GR" dirty="0" smtClean="0"/>
              <a:t> </a:t>
            </a:r>
            <a:r>
              <a:rPr lang="el-GR" dirty="0"/>
              <a:t>στη </a:t>
            </a:r>
            <a:r>
              <a:rPr lang="el-GR" dirty="0" smtClean="0"/>
              <a:t>Σάμο, ενώ οι γονείς του ήταν από την Αθήνα και πέθανε </a:t>
            </a:r>
            <a:r>
              <a:rPr lang="el-GR" dirty="0"/>
              <a:t>το 271 </a:t>
            </a:r>
            <a:r>
              <a:rPr lang="el-GR" dirty="0" err="1"/>
              <a:t>π.Χ.</a:t>
            </a:r>
            <a:r>
              <a:rPr lang="el-GR" dirty="0" smtClean="0"/>
              <a:t> </a:t>
            </a:r>
          </a:p>
          <a:p>
            <a:r>
              <a:rPr lang="el-GR" dirty="0" smtClean="0"/>
              <a:t>Μετά από πολλά ταξίδια μετακόμισε </a:t>
            </a:r>
            <a:r>
              <a:rPr lang="el-GR" dirty="0"/>
              <a:t>στην Αθήνα </a:t>
            </a:r>
            <a:r>
              <a:rPr lang="el-GR" dirty="0" smtClean="0"/>
              <a:t>(περίπου το </a:t>
            </a:r>
            <a:r>
              <a:rPr lang="el-GR" dirty="0"/>
              <a:t>306 </a:t>
            </a:r>
            <a:r>
              <a:rPr lang="el-GR" dirty="0" err="1" smtClean="0"/>
              <a:t>π.Χ.</a:t>
            </a:r>
            <a:r>
              <a:rPr lang="el-GR" dirty="0" smtClean="0"/>
              <a:t>), όπου ίδρυσε μια φιλοσοφική σχολή, τον Κήπο, ο οποίος ήταν ιδιόκτητος χώρος εκτός των συνόρων της πόλης, στην οποία γίνονταν δεκτοί άνθρωποι και των δύο φύλων, όλων των ηλικιών και των κοινωνικών στρωμάτων. </a:t>
            </a:r>
          </a:p>
          <a:p>
            <a:r>
              <a:rPr lang="el-GR" b="1" dirty="0" smtClean="0"/>
              <a:t>Η φιλοσοφία του εστιάζει στην αταραξία της ψυχής και την αποφυγή του πόνου που αποσκοπούν στην ηδονή. </a:t>
            </a:r>
            <a:r>
              <a:rPr lang="el-GR" dirty="0" smtClean="0"/>
              <a:t>Αυτή η φιλοσοφική θεώρηση ίσως έχει διαμορφωθεί από την ανασφάλεια που επικρατούσε στην εποχή του (όπου </a:t>
            </a:r>
            <a:r>
              <a:rPr lang="el-GR" dirty="0"/>
              <a:t>ο πολίτης της πόλης-κράτους έχει αντικατασταθεί από τον υπήκοο της αλεξανδρινής αυτοκρατορίας) </a:t>
            </a:r>
            <a:r>
              <a:rPr lang="el-GR" dirty="0" smtClean="0"/>
              <a:t>και τις δυσκολίες που βίωνε η οικογένειά του.  </a:t>
            </a:r>
          </a:p>
          <a:p>
            <a:r>
              <a:rPr lang="el-GR" dirty="0" smtClean="0"/>
              <a:t>Μότο του ήταν το «</a:t>
            </a:r>
            <a:r>
              <a:rPr lang="el-GR" dirty="0" err="1" smtClean="0"/>
              <a:t>λάθε</a:t>
            </a:r>
            <a:r>
              <a:rPr lang="el-GR" dirty="0" smtClean="0"/>
              <a:t> βιώσας», δηλαδή η αποφυγή της πολιτικής δραστηριοποίησης, να ζει κανείς </a:t>
            </a:r>
            <a:r>
              <a:rPr lang="el-GR" b="1" dirty="0" smtClean="0"/>
              <a:t>χωρίς να γίνεται αντιληπτός</a:t>
            </a:r>
            <a:r>
              <a:rPr lang="el-GR" dirty="0" smtClean="0"/>
              <a:t>. </a:t>
            </a:r>
          </a:p>
          <a:p>
            <a:r>
              <a:rPr lang="el-GR" b="1" dirty="0" smtClean="0"/>
              <a:t>Η </a:t>
            </a:r>
            <a:r>
              <a:rPr lang="el-GR" b="1" dirty="0" err="1" smtClean="0"/>
              <a:t>τετραφάρμακος</a:t>
            </a:r>
            <a:r>
              <a:rPr lang="el-GR" b="1" dirty="0" smtClean="0"/>
              <a:t> για την επίτευξη της ευδαιμονίας:</a:t>
            </a:r>
          </a:p>
          <a:p>
            <a:pPr lvl="1"/>
            <a:r>
              <a:rPr lang="el-GR" dirty="0" smtClean="0"/>
              <a:t>Δεν χρειάζεται να φοβόμαστε τους θεούς, γιατί υπάρχουν μεν, δεν μας επηρεάζουν δε.</a:t>
            </a:r>
          </a:p>
          <a:p>
            <a:pPr lvl="1"/>
            <a:r>
              <a:rPr lang="el-GR" dirty="0" smtClean="0"/>
              <a:t>Δεν χρειάζεται να φοβόμαστε το θάνατο, αφού όταν πεθάνουμε δεν θα ζούμε για να μας επηρεάζει.</a:t>
            </a:r>
          </a:p>
          <a:p>
            <a:pPr lvl="1"/>
            <a:r>
              <a:rPr lang="el-GR" dirty="0" smtClean="0"/>
              <a:t>Μπορούμε εύκολα να προσεγγίσουμε το καλό.</a:t>
            </a:r>
          </a:p>
          <a:p>
            <a:pPr lvl="1"/>
            <a:r>
              <a:rPr lang="el-GR" dirty="0" smtClean="0"/>
              <a:t>Μπορούμε εύκολα να αντεπεξέλθουμε απέναντι στο κακό.</a:t>
            </a:r>
          </a:p>
          <a:p>
            <a:pPr lvl="1"/>
            <a:endParaRPr lang="el-GR" dirty="0" smtClean="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4141484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ΕΠΙΣΤΟΛΗ ΠΡΟΣ ΜΕΝΟΙΚΕΑ</a:t>
            </a:r>
            <a:endParaRPr lang="el-GR" dirty="0"/>
          </a:p>
        </p:txBody>
      </p:sp>
      <p:sp>
        <p:nvSpPr>
          <p:cNvPr id="3" name="Θέση περιεχομένου 2"/>
          <p:cNvSpPr>
            <a:spLocks noGrp="1"/>
          </p:cNvSpPr>
          <p:nvPr>
            <p:ph idx="1"/>
          </p:nvPr>
        </p:nvSpPr>
        <p:spPr/>
        <p:txBody>
          <a:bodyPr/>
          <a:lstStyle/>
          <a:p>
            <a:r>
              <a:rPr lang="el-GR" dirty="0" smtClean="0"/>
              <a:t>Αποτελεί ένα έργο στο οποίο συνοψίζεται η άποψη του Επίκουρου για την ευτυχία. Πρόκειται για μια ανοικτή επιστολή προς τον μαθητή του </a:t>
            </a:r>
            <a:r>
              <a:rPr lang="el-GR" dirty="0" err="1" smtClean="0"/>
              <a:t>Μενοικέα</a:t>
            </a:r>
            <a:r>
              <a:rPr lang="el-GR" dirty="0" smtClean="0"/>
              <a:t>, αλλά και κάθε άνθρωπο να διερευνά όσα κατευθύνουν στην ευτυχία. </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797177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4000" dirty="0" smtClean="0"/>
              <a:t>1</a:t>
            </a:r>
            <a:r>
              <a:rPr lang="el-GR" sz="4000" baseline="30000" dirty="0" smtClean="0"/>
              <a:t>ο</a:t>
            </a:r>
            <a:r>
              <a:rPr lang="el-GR" sz="4000" dirty="0" smtClean="0"/>
              <a:t> επιχείρημα </a:t>
            </a:r>
            <a:endParaRPr lang="el-GR" sz="4000" dirty="0"/>
          </a:p>
        </p:txBody>
      </p:sp>
      <p:sp>
        <p:nvSpPr>
          <p:cNvPr id="3" name="Θέση περιεχομένου 2"/>
          <p:cNvSpPr>
            <a:spLocks noGrp="1"/>
          </p:cNvSpPr>
          <p:nvPr>
            <p:ph idx="1"/>
          </p:nvPr>
        </p:nvSpPr>
        <p:spPr/>
        <p:txBody>
          <a:bodyPr>
            <a:normAutofit fontScale="85000" lnSpcReduction="10000"/>
          </a:bodyPr>
          <a:lstStyle/>
          <a:p>
            <a:r>
              <a:rPr lang="el-GR" dirty="0" smtClean="0"/>
              <a:t>Κανείς δεν είναι ούτε υπερβολικά νεαρός ούτε υπερβολικά γηραιός για να φροντίσει την ψυχική του υγεία.</a:t>
            </a:r>
          </a:p>
          <a:p>
            <a:r>
              <a:rPr lang="el-GR" dirty="0" smtClean="0"/>
              <a:t>Η υγεία της ψυχής είναι αποτέλεσμα της φιλοσοφίας.</a:t>
            </a:r>
          </a:p>
          <a:p>
            <a:r>
              <a:rPr lang="el-GR" dirty="0" smtClean="0"/>
              <a:t>Δεν πρέπει ούτε οι νέοι ούτε οι γέροι να αποφεύγουν τη φιλοσοφία.</a:t>
            </a:r>
          </a:p>
          <a:p>
            <a:pPr lvl="1"/>
            <a:r>
              <a:rPr lang="el-GR" dirty="0" smtClean="0"/>
              <a:t>Αυτό είναι το αντεπιχείρημα του Επίκουρου όταν τόσο οι νέοι όσο και οι γέροι διατείνονται ότι δεν βρίσκονται στην κατάλληλη ηλικία για φιλοσοφία. </a:t>
            </a:r>
            <a:r>
              <a:rPr lang="el-GR" b="1" dirty="0" smtClean="0"/>
              <a:t>Για τον Επίκουρο η φιλοσοφία ανακουφίζει τη φοβία του θανάτου, της φύσης, των θεών, ενώ από την άλλη τον οδηγεί να κυνηγά τις </a:t>
            </a:r>
            <a:r>
              <a:rPr lang="el-GR" b="1" dirty="0" err="1" smtClean="0"/>
              <a:t>καταστηματικές</a:t>
            </a:r>
            <a:r>
              <a:rPr lang="el-GR" b="1" dirty="0" smtClean="0"/>
              <a:t> = αίσθημα ικανοποίησης μετά την ικανοποίηση της ανάγκης (σε αντίθεση με τις κατά κίνηση ηδονές = αίσθημα απόλαυσης κατά την ικανοποίηση των αναγκών ) ηδονές. Αντίθετα, στην πλατωνική Πολιτεία ο Σωκράτης εκφράζει την άποψη ότι η φιλοσοφία απαιτεί ηλικιακή ωριμότητα.</a:t>
            </a:r>
          </a:p>
          <a:p>
            <a:endParaRPr lang="el-GR" dirty="0" smtClean="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9415427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λασικό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407</TotalTime>
  <Words>2129</Words>
  <Application>Microsoft Office PowerPoint</Application>
  <PresentationFormat>On-screen Show (4:3)</PresentationFormat>
  <Paragraphs>87</Paragraphs>
  <Slides>17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Times New Roman</vt:lpstr>
      <vt:lpstr>Wingdings 2</vt:lpstr>
      <vt:lpstr>Ροή</vt:lpstr>
      <vt:lpstr>3 Η φιλοσοφία ως προϋπόθεση για την ευδαιμονία</vt:lpstr>
      <vt:lpstr>ΕΙΣΑΓΩΓΗ ΒΙΒΛΙΟΥ </vt:lpstr>
      <vt:lpstr>ΠΡΩΤΟΤΥΠΟ ΚΕΙΜΕΝΟ ΑΠΌ ΒΙΒΛΙΟ</vt:lpstr>
      <vt:lpstr>ΜΕΤΑΦΡΑΣΗ Γ. ΖΩΓΡΑΦΙΔΗ ΑΠΌ ΒΙΒΛΙΟ</vt:lpstr>
      <vt:lpstr>ΜΕΤΑΦΡΑΣΗ Μ. ΣΚΟΥΤΕΡΟΠΟΥΛΟΥ ΑΠΌ ΒΙΒΛΙΟ</vt:lpstr>
      <vt:lpstr>ΣΧΟΛΙΑ ΒΙΒΛΙΟΥ</vt:lpstr>
      <vt:lpstr>ΕΠΙΚΟΥΡΟΣ</vt:lpstr>
      <vt:lpstr>ΕΠΙΣΤΟΛΗ ΠΡΟΣ ΜΕΝΟΙΚΕΑ</vt:lpstr>
      <vt:lpstr>1ο επιχείρημα </vt:lpstr>
      <vt:lpstr>2ο επιχείρημα</vt:lpstr>
      <vt:lpstr>3ο επιχείρημα </vt:lpstr>
      <vt:lpstr>4ο επιχείρημα </vt:lpstr>
      <vt:lpstr>Μήτε νέος τις ὢν μελλέτω φιλοσοφεῖν, μήτε γέρων ὑπάρχων κοπιάτω φιλοσοφῶν· οὔτε γὰρ ἄωρος οὐδείς ἐστιν οὔτε πάρωρος πρὸς τὸ κατὰ ψυχὴν ὑγιαῖνον.</vt:lpstr>
      <vt:lpstr>Ὁ δὲ λέγων ἢ μήπω τοῦ φιλοσοφεῖν ὑπάρχειν ὥραν ἢ παρεληλυθέναι τὴν ὥραν, ὅμοιός ἐστιν τῷ λέγοντι πρὸς εὐδαιμονίαν ἢ μήπω παρεῖναι τὴν ὥραν ἢ μηκέτι εἶναι.</vt:lpstr>
      <vt:lpstr>Ὥστε φιλοσοφητέον καὶ νέῳ καὶ γέροντι, τῷ μὲν ὅπως γηράσκων νεάζῃ τοῖς ἀγαθοῖς διὰ τὴν χάριν τῶν γεγονότων, τῷ δὲ ὅπως νέος ἅμα καὶ παλαιὸς ᾖ διὰ τὴν ἀφοβίαν τῶν μελλόντων.</vt:lpstr>
      <vt:lpstr>Μελετᾶν οὖν χρὴ τὰ ποιοῦντα τὴν εὐδαιμονίαν, εἴπερ παρούσης μὲν αὐτῆς πάντα ἔχομεν, ἀπούσης δὲ πάντα πράττομεν εἰς τὸ ταύτην ἔχειν.</vt:lpstr>
      <vt:lpstr>Ύφος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Η πρακτική και πολιτική διάσταση της φιλοσοφίας</dc:title>
  <dc:creator>User</dc:creator>
  <cp:lastModifiedBy>EVI</cp:lastModifiedBy>
  <cp:revision>60</cp:revision>
  <dcterms:created xsi:type="dcterms:W3CDTF">2021-09-15T04:22:01Z</dcterms:created>
  <dcterms:modified xsi:type="dcterms:W3CDTF">2024-05-29T05:00:41Z</dcterms:modified>
</cp:coreProperties>
</file>