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256" r:id="rId2"/>
    <p:sldId id="273" r:id="rId3"/>
    <p:sldId id="260" r:id="rId4"/>
    <p:sldId id="262" r:id="rId5"/>
    <p:sldId id="263" r:id="rId6"/>
    <p:sldId id="266" r:id="rId7"/>
    <p:sldId id="264" r:id="rId8"/>
    <p:sldId id="265" r:id="rId9"/>
    <p:sldId id="267" r:id="rId10"/>
    <p:sldId id="268" r:id="rId11"/>
    <p:sldId id="269" r:id="rId12"/>
    <p:sldId id="270" r:id="rId13"/>
    <p:sldId id="271" r:id="rId14"/>
    <p:sldId id="272" r:id="rId1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11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19/5/2024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smtClean="0"/>
              <a:t> </a:t>
            </a:r>
            <a:endParaRPr lang="en-US" dirty="0"/>
          </a:p>
        </p:txBody>
      </p:sp>
      <p:sp>
        <p:nvSpPr>
          <p:cNvPr id="4" name="Slide Number Placeholder 3"/>
          <p:cNvSpPr>
            <a:spLocks noGrp="1"/>
          </p:cNvSpPr>
          <p:nvPr>
            <p:ph type="sldNum" sz="quarter" idx="10"/>
          </p:nvPr>
        </p:nvSpPr>
        <p:spPr/>
        <p:txBody>
          <a:bodyPr/>
          <a:lstStyle/>
          <a:p>
            <a:fld id="{A154E97D-304B-4940-B977-8D35648951F8}" type="slidenum">
              <a:rPr lang="el-GR" smtClean="0"/>
              <a:t>7</a:t>
            </a:fld>
            <a:endParaRPr lang="el-GR"/>
          </a:p>
        </p:txBody>
      </p:sp>
    </p:spTree>
    <p:extLst>
      <p:ext uri="{BB962C8B-B14F-4D97-AF65-F5344CB8AC3E}">
        <p14:creationId xmlns:p14="http://schemas.microsoft.com/office/powerpoint/2010/main" val="2670291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134C36D-7FF2-47E2-BCFA-C4D6BA6AB6BD}" type="datetime1">
              <a:rPr lang="el-GR" smtClean="0"/>
              <a:t>19/5/2024</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39B3D69-C74C-477E-85DA-D42D74F69A28}" type="datetime1">
              <a:rPr lang="el-GR" smtClean="0"/>
              <a:t>19/5/2024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C4802C3-D7FD-4B69-8C04-CFC9B7491DF0}" type="datetime1">
              <a:rPr lang="el-GR" smtClean="0"/>
              <a:t>19/5/2024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6ED07E5D-B1BF-4083-895B-4DF8703B73FD}" type="datetime1">
              <a:rPr lang="el-GR" smtClean="0"/>
              <a:t>19/5/2024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32BE363B-A831-4E34-BE92-31FD2D14A067}" type="datetime1">
              <a:rPr lang="el-GR" smtClean="0"/>
              <a:t>19/5/2024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A255440-10C6-4C17-A426-A1F63DF485FA}" type="datetime1">
              <a:rPr lang="el-GR" smtClean="0"/>
              <a:t>19/5/2024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4CBA76DF-4BD9-49C8-83CB-AD24A88B82F1}" type="datetime1">
              <a:rPr lang="el-GR" smtClean="0"/>
              <a:t>19/5/2024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0F40074C-3423-4F7A-8745-488D80581AC1}" type="datetime1">
              <a:rPr lang="el-GR" smtClean="0"/>
              <a:t>19/5/2024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736F0-03AE-49A2-A704-ED004762F6B1}" type="datetime1">
              <a:rPr lang="el-GR" smtClean="0"/>
              <a:t>19/5/2024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83A6F55B-05F7-4E8B-9DEA-1193BC594402}" type="datetime1">
              <a:rPr lang="el-GR" smtClean="0"/>
              <a:t>19/5/2024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2C9F77D7-08DE-473E-98F6-938F00964259}" type="datetime1">
              <a:rPr lang="el-GR" smtClean="0"/>
              <a:t>19/5/2024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79CEB0-5DC3-46AB-BB5B-D0DE26714D99}" type="datetime1">
              <a:rPr lang="el-GR" smtClean="0"/>
              <a:t>19/5/2024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z="6000" dirty="0" smtClean="0">
                <a:latin typeface="Times New Roman" panose="02020603050405020304" pitchFamily="18" charset="0"/>
                <a:cs typeface="Times New Roman" panose="02020603050405020304" pitchFamily="18" charset="0"/>
              </a:rPr>
              <a:t>ΣΗΜΕΙΑ ΣΤΙΞΗΣ</a:t>
            </a:r>
            <a:endParaRPr lang="el-GR" sz="6000"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p:txBody>
          <a:bodyPr>
            <a:normAutofit fontScale="62500" lnSpcReduction="20000"/>
          </a:bodyPr>
          <a:lstStyle/>
          <a:p>
            <a:r>
              <a:rPr lang="el-GR" sz="5000" dirty="0" smtClean="0">
                <a:latin typeface="Times New Roman" panose="02020603050405020304" pitchFamily="18" charset="0"/>
                <a:cs typeface="Times New Roman" panose="02020603050405020304" pitchFamily="18" charset="0"/>
              </a:rPr>
              <a:t>ΧΡΗΣΗ ΚΑΙ ΛΕΙΤΟΥΡΓΙΑ ΩΣ ΠΡΟΣ ΤΟ ΥΦΟΣ ΚΑΙ ΤΟ ΝΟΗΜΑ ΓΙΑ ΤΑ ΜΗ ΛΟΓΟΤΕΧΝΙΚΑ ΚΑΙ ΤΑ ΛΟΓΟΤΕΧΝΙΚΑ ΚΕΙΜΕΝΑ</a:t>
            </a:r>
            <a:endParaRPr lang="el-GR" sz="5000"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319504"/>
          </a:xfrm>
        </p:spPr>
        <p:txBody>
          <a:bodyPr>
            <a:normAutofit fontScale="90000"/>
          </a:bodyPr>
          <a:lstStyle/>
          <a:p>
            <a:pPr algn="ctr"/>
            <a:r>
              <a:rPr lang="el-GR" sz="2400" b="1" dirty="0">
                <a:latin typeface="Times New Roman" panose="02020603050405020304" pitchFamily="18" charset="0"/>
                <a:cs typeface="Times New Roman" panose="02020603050405020304" pitchFamily="18" charset="0"/>
              </a:rPr>
              <a:t>ΔΙΠΛΗ ΤΕΛΕΙΑ Ή ΑΝΩ ΚΑΙ ΚΑΤΩ </a:t>
            </a:r>
            <a:r>
              <a:rPr lang="el-GR" sz="2400" b="1" dirty="0" smtClean="0">
                <a:latin typeface="Times New Roman" panose="02020603050405020304" pitchFamily="18" charset="0"/>
                <a:cs typeface="Times New Roman" panose="02020603050405020304" pitchFamily="18" charset="0"/>
              </a:rPr>
              <a:t>ΤΕΛΕΙΑ Ή ΔΙΣΤΙΓΜΟ :</a:t>
            </a:r>
            <a:endParaRPr lang="en-US" sz="24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023594"/>
            <a:ext cx="4040188" cy="316060"/>
          </a:xfrm>
        </p:spPr>
        <p:txBody>
          <a:bodyPr/>
          <a:lstStyle/>
          <a:p>
            <a:r>
              <a:rPr lang="el-GR" sz="2000" dirty="0"/>
              <a:t>ΧΡΗΣΗ</a:t>
            </a:r>
            <a:endParaRPr lang="en-US" sz="2000" dirty="0"/>
          </a:p>
        </p:txBody>
      </p:sp>
      <p:sp>
        <p:nvSpPr>
          <p:cNvPr id="9" name="Text Placeholder 8"/>
          <p:cNvSpPr>
            <a:spLocks noGrp="1"/>
          </p:cNvSpPr>
          <p:nvPr>
            <p:ph type="body" sz="half" idx="3"/>
          </p:nvPr>
        </p:nvSpPr>
        <p:spPr>
          <a:xfrm>
            <a:off x="4645025" y="1023594"/>
            <a:ext cx="4041775" cy="316060"/>
          </a:xfrm>
        </p:spPr>
        <p:txBody>
          <a:bodyPr>
            <a:normAutofit/>
          </a:bodyPr>
          <a:lstStyle/>
          <a:p>
            <a:r>
              <a:rPr lang="el-GR" sz="2000" dirty="0"/>
              <a:t>ΛΕΙΤΟΥΡΓΙΑ</a:t>
            </a:r>
          </a:p>
        </p:txBody>
      </p:sp>
      <p:sp>
        <p:nvSpPr>
          <p:cNvPr id="8" name="Content Placeholder 7"/>
          <p:cNvSpPr>
            <a:spLocks noGrp="1"/>
          </p:cNvSpPr>
          <p:nvPr>
            <p:ph sz="quarter" idx="2"/>
          </p:nvPr>
        </p:nvSpPr>
        <p:spPr>
          <a:xfrm>
            <a:off x="457200" y="1339654"/>
            <a:ext cx="4040188" cy="5185690"/>
          </a:xfrm>
        </p:spPr>
        <p:txBody>
          <a:bodyPr>
            <a:normAutofit fontScale="62500" lnSpcReduction="20000"/>
          </a:bodyPr>
          <a:lstStyle/>
          <a:p>
            <a:r>
              <a:rPr lang="el-GR" dirty="0">
                <a:latin typeface="Times New Roman" panose="02020603050405020304" pitchFamily="18" charset="0"/>
                <a:cs typeface="Times New Roman" panose="02020603050405020304" pitchFamily="18" charset="0"/>
              </a:rPr>
              <a:t>Σημειώνεται πριν από φράσεις που αποδίδονται αυτούσιες, όπως </a:t>
            </a:r>
            <a:r>
              <a:rPr lang="el-GR" dirty="0" smtClean="0">
                <a:latin typeface="Times New Roman" panose="02020603050405020304" pitchFamily="18" charset="0"/>
                <a:cs typeface="Times New Roman" panose="02020603050405020304" pitchFamily="18" charset="0"/>
              </a:rPr>
              <a:t>ειπώθηκαν:</a:t>
            </a:r>
            <a:endParaRPr lang="el-GR" dirty="0">
              <a:latin typeface="Times New Roman" panose="02020603050405020304" pitchFamily="18" charset="0"/>
              <a:cs typeface="Times New Roman" panose="02020603050405020304" pitchFamily="18" charset="0"/>
            </a:endParaRPr>
          </a:p>
          <a:p>
            <a:pPr lvl="1"/>
            <a:r>
              <a:rPr lang="el-GR" i="1" dirty="0">
                <a:latin typeface="Times New Roman" panose="02020603050405020304" pitchFamily="18" charset="0"/>
                <a:cs typeface="Times New Roman" panose="02020603050405020304" pitchFamily="18" charset="0"/>
              </a:rPr>
              <a:t>Μπήκε με ταχύτητα στην αίθουσα και </a:t>
            </a:r>
            <a:r>
              <a:rPr lang="el-GR" i="1" dirty="0" smtClean="0">
                <a:latin typeface="Times New Roman" panose="02020603050405020304" pitchFamily="18" charset="0"/>
                <a:cs typeface="Times New Roman" panose="02020603050405020304" pitchFamily="18" charset="0"/>
              </a:rPr>
              <a:t>φώναξε</a:t>
            </a:r>
            <a:r>
              <a:rPr lang="el-GR" i="1" dirty="0">
                <a:latin typeface="Times New Roman" panose="02020603050405020304" pitchFamily="18" charset="0"/>
                <a:cs typeface="Times New Roman" panose="02020603050405020304" pitchFamily="18" charset="0"/>
              </a:rPr>
              <a:t>: «Θα πάμε εκδρομή»</a:t>
            </a:r>
            <a:endParaRPr lang="el-GR" i="1"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πριν </a:t>
            </a:r>
            <a:r>
              <a:rPr lang="el-GR" dirty="0">
                <a:latin typeface="Times New Roman" panose="02020603050405020304" pitchFamily="18" charset="0"/>
                <a:cs typeface="Times New Roman" panose="02020603050405020304" pitchFamily="18" charset="0"/>
              </a:rPr>
              <a:t>από ρήσεις, γνωμικά και </a:t>
            </a:r>
            <a:r>
              <a:rPr lang="el-GR" dirty="0" smtClean="0">
                <a:latin typeface="Times New Roman" panose="02020603050405020304" pitchFamily="18" charset="0"/>
                <a:cs typeface="Times New Roman" panose="02020603050405020304" pitchFamily="18" charset="0"/>
              </a:rPr>
              <a:t>παροιμίες:</a:t>
            </a:r>
          </a:p>
          <a:p>
            <a:pPr lvl="1"/>
            <a:r>
              <a:rPr lang="el-GR" i="1" dirty="0" smtClean="0">
                <a:latin typeface="Times New Roman" panose="02020603050405020304" pitchFamily="18" charset="0"/>
                <a:cs typeface="Times New Roman" panose="02020603050405020304" pitchFamily="18" charset="0"/>
              </a:rPr>
              <a:t>Να </a:t>
            </a:r>
            <a:r>
              <a:rPr lang="el-GR" i="1" dirty="0">
                <a:latin typeface="Times New Roman" panose="02020603050405020304" pitchFamily="18" charset="0"/>
                <a:cs typeface="Times New Roman" panose="02020603050405020304" pitchFamily="18" charset="0"/>
              </a:rPr>
              <a:t>έχεις πάντα στο μυαλό σου </a:t>
            </a:r>
            <a:r>
              <a:rPr lang="el-GR" i="1" dirty="0" smtClean="0">
                <a:latin typeface="Times New Roman" panose="02020603050405020304" pitchFamily="18" charset="0"/>
                <a:cs typeface="Times New Roman" panose="02020603050405020304" pitchFamily="18" charset="0"/>
              </a:rPr>
              <a:t>την παροιμία</a:t>
            </a:r>
            <a:r>
              <a:rPr lang="el-GR" i="1" dirty="0">
                <a:latin typeface="Times New Roman" panose="02020603050405020304" pitchFamily="18" charset="0"/>
                <a:cs typeface="Times New Roman" panose="02020603050405020304" pitchFamily="18" charset="0"/>
              </a:rPr>
              <a:t>: κάνε το καλό και ρίξ’ το στο γιαλό.</a:t>
            </a:r>
            <a:endParaRPr lang="el-GR" i="1"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πριν </a:t>
            </a:r>
            <a:r>
              <a:rPr lang="el-GR" dirty="0">
                <a:latin typeface="Times New Roman" panose="02020603050405020304" pitchFamily="18" charset="0"/>
                <a:cs typeface="Times New Roman" panose="02020603050405020304" pitchFamily="18" charset="0"/>
              </a:rPr>
              <a:t>από απαρίθμηση, για να εισαγάγει κατάλογο </a:t>
            </a:r>
            <a:r>
              <a:rPr lang="el-GR" dirty="0" smtClean="0">
                <a:latin typeface="Times New Roman" panose="02020603050405020304" pitchFamily="18" charset="0"/>
                <a:cs typeface="Times New Roman" panose="02020603050405020304" pitchFamily="18" charset="0"/>
              </a:rPr>
              <a:t>στοιχείων:</a:t>
            </a:r>
            <a:endParaRPr lang="el-GR" dirty="0">
              <a:latin typeface="Times New Roman" panose="02020603050405020304" pitchFamily="18" charset="0"/>
              <a:cs typeface="Times New Roman" panose="02020603050405020304" pitchFamily="18" charset="0"/>
            </a:endParaRPr>
          </a:p>
          <a:p>
            <a:pPr lvl="1"/>
            <a:r>
              <a:rPr lang="el-GR" i="1" dirty="0">
                <a:latin typeface="Times New Roman" panose="02020603050405020304" pitchFamily="18" charset="0"/>
                <a:cs typeface="Times New Roman" panose="02020603050405020304" pitchFamily="18" charset="0"/>
              </a:rPr>
              <a:t>Οι νομοί της δυτικής Μακεδονίας είναι τέσσερις, οι εξής: των Γρεβενών, της </a:t>
            </a:r>
            <a:r>
              <a:rPr lang="el-GR" i="1" dirty="0" smtClean="0">
                <a:latin typeface="Times New Roman" panose="02020603050405020304" pitchFamily="18" charset="0"/>
                <a:cs typeface="Times New Roman" panose="02020603050405020304" pitchFamily="18" charset="0"/>
              </a:rPr>
              <a:t>Καστοριάς</a:t>
            </a:r>
            <a:r>
              <a:rPr lang="el-GR" i="1" dirty="0">
                <a:latin typeface="Times New Roman" panose="02020603050405020304" pitchFamily="18" charset="0"/>
                <a:cs typeface="Times New Roman" panose="02020603050405020304" pitchFamily="18" charset="0"/>
              </a:rPr>
              <a:t>, της Κοζάνης και της Φλώρινας.</a:t>
            </a:r>
            <a:endParaRPr lang="el-GR" i="1"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για </a:t>
            </a:r>
            <a:r>
              <a:rPr lang="el-GR" dirty="0">
                <a:latin typeface="Times New Roman" panose="02020603050405020304" pitchFamily="18" charset="0"/>
                <a:cs typeface="Times New Roman" panose="02020603050405020304" pitchFamily="18" charset="0"/>
              </a:rPr>
              <a:t>να εισαγάγει </a:t>
            </a:r>
            <a:r>
              <a:rPr lang="el-GR" dirty="0" smtClean="0">
                <a:latin typeface="Times New Roman" panose="02020603050405020304" pitchFamily="18" charset="0"/>
                <a:cs typeface="Times New Roman" panose="02020603050405020304" pitchFamily="18" charset="0"/>
              </a:rPr>
              <a:t>παράθεμα</a:t>
            </a:r>
            <a:r>
              <a:rPr lang="el-GR" dirty="0">
                <a:latin typeface="Times New Roman" panose="02020603050405020304" pitchFamily="18" charset="0"/>
                <a:cs typeface="Times New Roman" panose="02020603050405020304" pitchFamily="18" charset="0"/>
              </a:rPr>
              <a:t>:</a:t>
            </a:r>
            <a:endParaRPr lang="el-GR" dirty="0" smtClean="0">
              <a:latin typeface="Times New Roman" panose="02020603050405020304" pitchFamily="18" charset="0"/>
              <a:cs typeface="Times New Roman" panose="02020603050405020304" pitchFamily="18" charset="0"/>
            </a:endParaRPr>
          </a:p>
          <a:p>
            <a:pPr lvl="1"/>
            <a:r>
              <a:rPr lang="el-GR" i="1" dirty="0" smtClean="0">
                <a:latin typeface="Times New Roman" panose="02020603050405020304" pitchFamily="18" charset="0"/>
                <a:cs typeface="Times New Roman" panose="02020603050405020304" pitchFamily="18" charset="0"/>
              </a:rPr>
              <a:t>Ο Σωκράτης είπε: «ένα ξέρω ότι τίποτα δεν ξέρω»</a:t>
            </a:r>
          </a:p>
          <a:p>
            <a:r>
              <a:rPr lang="el-GR" dirty="0" smtClean="0">
                <a:latin typeface="Times New Roman" panose="02020603050405020304" pitchFamily="18" charset="0"/>
                <a:cs typeface="Times New Roman" panose="02020603050405020304" pitchFamily="18" charset="0"/>
              </a:rPr>
              <a:t>για </a:t>
            </a:r>
            <a:r>
              <a:rPr lang="el-GR" dirty="0">
                <a:latin typeface="Times New Roman" panose="02020603050405020304" pitchFamily="18" charset="0"/>
                <a:cs typeface="Times New Roman" panose="02020603050405020304" pitchFamily="18" charset="0"/>
              </a:rPr>
              <a:t>να συνδέσει προτάσεις από τις οποίες η δεύτερη επεξηγεί την πρώτη ή είναι αποτέλεσμα της </a:t>
            </a:r>
            <a:r>
              <a:rPr lang="el-GR" dirty="0" smtClean="0">
                <a:latin typeface="Times New Roman" panose="02020603050405020304" pitchFamily="18" charset="0"/>
                <a:cs typeface="Times New Roman" panose="02020603050405020304" pitchFamily="18" charset="0"/>
              </a:rPr>
              <a:t>πρώτης</a:t>
            </a:r>
            <a:r>
              <a:rPr lang="el-GR" dirty="0">
                <a:latin typeface="Times New Roman" panose="02020603050405020304" pitchFamily="18" charset="0"/>
                <a:cs typeface="Times New Roman" panose="02020603050405020304" pitchFamily="18" charset="0"/>
              </a:rPr>
              <a:t>:</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Διάβαζε μέχρι το πρωί και το αποτέλεσμα: έγραψε κάτω από τη βάση.</a:t>
            </a:r>
          </a:p>
          <a:p>
            <a:r>
              <a:rPr lang="el-GR" dirty="0" smtClean="0">
                <a:latin typeface="Times New Roman" panose="02020603050405020304" pitchFamily="18" charset="0"/>
                <a:cs typeface="Times New Roman" panose="02020603050405020304" pitchFamily="18" charset="0"/>
              </a:rPr>
              <a:t>για </a:t>
            </a:r>
            <a:r>
              <a:rPr lang="el-GR" dirty="0">
                <a:latin typeface="Times New Roman" panose="02020603050405020304" pitchFamily="18" charset="0"/>
                <a:cs typeface="Times New Roman" panose="02020603050405020304" pitchFamily="18" charset="0"/>
              </a:rPr>
              <a:t>να γίνει διάκριση μεταξύ θέματος και σχολίου σε κείμενα επιγραμματικού </a:t>
            </a:r>
            <a:r>
              <a:rPr lang="el-GR" dirty="0" smtClean="0">
                <a:latin typeface="Times New Roman" panose="02020603050405020304" pitchFamily="18" charset="0"/>
                <a:cs typeface="Times New Roman" panose="02020603050405020304" pitchFamily="18" charset="0"/>
              </a:rPr>
              <a:t>χαρακτήρα:</a:t>
            </a:r>
          </a:p>
          <a:p>
            <a:pPr lvl="1"/>
            <a:r>
              <a:rPr lang="el-GR" i="1" dirty="0" smtClean="0">
                <a:latin typeface="Times New Roman" panose="02020603050405020304" pitchFamily="18" charset="0"/>
                <a:cs typeface="Times New Roman" panose="02020603050405020304" pitchFamily="18" charset="0"/>
              </a:rPr>
              <a:t>Α΄Δημοτικού: Διδάσκονται Γλώσσα και Μαθηματικά </a:t>
            </a:r>
          </a:p>
          <a:p>
            <a:r>
              <a:rPr lang="el-GR" dirty="0" smtClean="0">
                <a:latin typeface="Times New Roman" panose="02020603050405020304" pitchFamily="18" charset="0"/>
                <a:cs typeface="Times New Roman" panose="02020603050405020304" pitchFamily="18" charset="0"/>
              </a:rPr>
              <a:t>για την παρουσίαση των αποτελεσμάτων </a:t>
            </a:r>
            <a:r>
              <a:rPr lang="el-GR" dirty="0">
                <a:latin typeface="Times New Roman" panose="02020603050405020304" pitchFamily="18" charset="0"/>
                <a:cs typeface="Times New Roman" panose="02020603050405020304" pitchFamily="18" charset="0"/>
              </a:rPr>
              <a:t>μιας πράξης, </a:t>
            </a:r>
            <a:r>
              <a:rPr lang="el-GR" dirty="0" smtClean="0">
                <a:latin typeface="Times New Roman" panose="02020603050405020304" pitchFamily="18" charset="0"/>
                <a:cs typeface="Times New Roman" panose="02020603050405020304" pitchFamily="18" charset="0"/>
              </a:rPr>
              <a:t>ενός </a:t>
            </a:r>
            <a:r>
              <a:rPr lang="el-GR" dirty="0">
                <a:latin typeface="Times New Roman" panose="02020603050405020304" pitchFamily="18" charset="0"/>
                <a:cs typeface="Times New Roman" panose="02020603050405020304" pitchFamily="18" charset="0"/>
              </a:rPr>
              <a:t>φαινομένου ή ενός </a:t>
            </a:r>
            <a:r>
              <a:rPr lang="el-GR" dirty="0" smtClean="0">
                <a:latin typeface="Times New Roman" panose="02020603050405020304" pitchFamily="18" charset="0"/>
                <a:cs typeface="Times New Roman" panose="02020603050405020304" pitchFamily="18" charset="0"/>
              </a:rPr>
              <a:t>προβλήματος:</a:t>
            </a:r>
          </a:p>
          <a:p>
            <a:pPr lvl="1"/>
            <a:r>
              <a:rPr lang="el-GR" dirty="0" smtClean="0">
                <a:latin typeface="Times New Roman" panose="02020603050405020304" pitchFamily="18" charset="0"/>
                <a:cs typeface="Times New Roman" panose="02020603050405020304" pitchFamily="18" charset="0"/>
              </a:rPr>
              <a:t>Ρατσισμός: Κορύφωση της βίας και της εγκλματικότητας.</a:t>
            </a:r>
          </a:p>
        </p:txBody>
      </p:sp>
      <p:sp>
        <p:nvSpPr>
          <p:cNvPr id="10" name="Content Placeholder 9"/>
          <p:cNvSpPr>
            <a:spLocks noGrp="1"/>
          </p:cNvSpPr>
          <p:nvPr>
            <p:ph sz="quarter" idx="4"/>
          </p:nvPr>
        </p:nvSpPr>
        <p:spPr>
          <a:xfrm>
            <a:off x="4645025" y="1339654"/>
            <a:ext cx="4041775" cy="5185690"/>
          </a:xfrm>
        </p:spPr>
        <p:txBody>
          <a:bodyPr/>
          <a:lstStyle/>
          <a:p>
            <a:r>
              <a:rPr lang="el-GR" dirty="0">
                <a:latin typeface="Times New Roman" panose="02020603050405020304" pitchFamily="18" charset="0"/>
                <a:cs typeface="Times New Roman" panose="02020603050405020304" pitchFamily="18" charset="0"/>
              </a:rPr>
              <a:t>Το </a:t>
            </a:r>
            <a:r>
              <a:rPr lang="el-GR" b="1" dirty="0">
                <a:latin typeface="Times New Roman" panose="02020603050405020304" pitchFamily="18" charset="0"/>
                <a:cs typeface="Times New Roman" panose="02020603050405020304" pitchFamily="18" charset="0"/>
              </a:rPr>
              <a:t>ύφος</a:t>
            </a:r>
            <a:r>
              <a:rPr lang="el-GR" dirty="0">
                <a:latin typeface="Times New Roman" panose="02020603050405020304" pitchFamily="18" charset="0"/>
                <a:cs typeface="Times New Roman" panose="02020603050405020304" pitchFamily="18" charset="0"/>
              </a:rPr>
              <a:t> καθίσταται πιο </a:t>
            </a:r>
            <a:r>
              <a:rPr lang="el-GR" dirty="0" smtClean="0">
                <a:latin typeface="Times New Roman" panose="02020603050405020304" pitchFamily="18" charset="0"/>
                <a:cs typeface="Times New Roman" panose="02020603050405020304" pitchFamily="18" charset="0"/>
              </a:rPr>
              <a:t>επεξηγηματικό </a:t>
            </a:r>
            <a:r>
              <a:rPr lang="el-GR" dirty="0">
                <a:latin typeface="Times New Roman" panose="02020603050405020304" pitchFamily="18" charset="0"/>
                <a:cs typeface="Times New Roman" panose="02020603050405020304" pitchFamily="18" charset="0"/>
              </a:rPr>
              <a:t>και πεζολογικό και έλκεται η προσοχή του </a:t>
            </a:r>
            <a:r>
              <a:rPr lang="el-GR" dirty="0" smtClean="0">
                <a:latin typeface="Times New Roman" panose="02020603050405020304" pitchFamily="18" charset="0"/>
                <a:cs typeface="Times New Roman" panose="02020603050405020304" pitchFamily="18" charset="0"/>
              </a:rPr>
              <a:t>δέκτη.</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Όσον αφορά το </a:t>
            </a:r>
            <a:r>
              <a:rPr lang="el-GR" b="1" dirty="0">
                <a:latin typeface="Times New Roman" panose="02020603050405020304" pitchFamily="18" charset="0"/>
                <a:cs typeface="Times New Roman" panose="02020603050405020304" pitchFamily="18" charset="0"/>
              </a:rPr>
              <a:t>νόημα</a:t>
            </a:r>
            <a:r>
              <a:rPr lang="el-GR" dirty="0">
                <a:latin typeface="Times New Roman" panose="02020603050405020304" pitchFamily="18" charset="0"/>
                <a:cs typeface="Times New Roman" panose="02020603050405020304" pitchFamily="18" charset="0"/>
              </a:rPr>
              <a:t>, αναδεικνύεται το περιεχόμενο </a:t>
            </a:r>
            <a:r>
              <a:rPr lang="el-GR" dirty="0" smtClean="0">
                <a:latin typeface="Times New Roman" panose="02020603050405020304" pitchFamily="18" charset="0"/>
                <a:cs typeface="Times New Roman" panose="02020603050405020304" pitchFamily="18" charset="0"/>
              </a:rPr>
              <a:t>που έπεται της διπλής τελείας.</a:t>
            </a:r>
            <a:endParaRPr lang="el-GR" dirty="0">
              <a:latin typeface="Times New Roman" panose="02020603050405020304" pitchFamily="18" charset="0"/>
              <a:cs typeface="Times New Roman" panose="02020603050405020304" pitchFamily="18" charset="0"/>
            </a:endParaRPr>
          </a:p>
          <a:p>
            <a:pPr lvl="1"/>
            <a:r>
              <a:rPr lang="el-GR" sz="1800" i="1" dirty="0"/>
              <a:t>Το αυστηρώς φρουρούμενο </a:t>
            </a:r>
            <a:r>
              <a:rPr lang="el-GR" sz="1800" i="1" dirty="0" smtClean="0"/>
              <a:t>μέλλον</a:t>
            </a:r>
            <a:r>
              <a:rPr lang="el-GR" sz="1800" i="1" dirty="0"/>
              <a:t> </a:t>
            </a:r>
            <a:r>
              <a:rPr lang="el-GR" sz="1800" i="1" dirty="0" smtClean="0"/>
              <a:t>κι </a:t>
            </a:r>
            <a:r>
              <a:rPr lang="el-GR" sz="1800" i="1" dirty="0"/>
              <a:t>η αρπαγή του στο </a:t>
            </a:r>
            <a:r>
              <a:rPr lang="el-GR" sz="1800" i="1" dirty="0" smtClean="0"/>
              <a:t>τέλος</a:t>
            </a:r>
            <a:r>
              <a:rPr lang="el-GR" sz="1800" i="1" dirty="0"/>
              <a:t> </a:t>
            </a:r>
          </a:p>
          <a:p>
            <a:pPr lvl="1"/>
            <a:r>
              <a:rPr lang="el-GR" sz="1800" i="1" dirty="0" smtClean="0"/>
              <a:t>απ</a:t>
            </a:r>
            <a:r>
              <a:rPr lang="el-GR" sz="1800" i="1" dirty="0"/>
              <a:t>’ </a:t>
            </a:r>
            <a:r>
              <a:rPr lang="el-GR" sz="1800" i="1" dirty="0" smtClean="0"/>
              <a:t>αυτό:</a:t>
            </a:r>
            <a:endParaRPr lang="el-GR" sz="1800" i="1" dirty="0"/>
          </a:p>
          <a:p>
            <a:pPr lvl="1"/>
            <a:r>
              <a:rPr lang="el-GR" sz="1800" i="1" dirty="0" smtClean="0"/>
              <a:t>Το </a:t>
            </a:r>
            <a:r>
              <a:rPr lang="el-GR" sz="1800" i="1" dirty="0"/>
              <a:t>ανώφελο. </a:t>
            </a:r>
            <a:endParaRPr lang="en-US" sz="1800" i="1" dirty="0"/>
          </a:p>
        </p:txBody>
      </p:sp>
      <p:sp>
        <p:nvSpPr>
          <p:cNvPr id="4" name="Footer Placeholder 3"/>
          <p:cNvSpPr>
            <a:spLocks noGrp="1"/>
          </p:cNvSpPr>
          <p:nvPr>
            <p:ph type="ftr" sz="quarter" idx="11"/>
          </p:nvPr>
        </p:nvSpPr>
        <p:spPr>
          <a:xfrm>
            <a:off x="2667000" y="6525344"/>
            <a:ext cx="3352800" cy="196131"/>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10</a:t>
            </a:fld>
            <a:endParaRPr lang="el-GR"/>
          </a:p>
        </p:txBody>
      </p:sp>
    </p:spTree>
    <p:extLst>
      <p:ext uri="{BB962C8B-B14F-4D97-AF65-F5344CB8AC3E}">
        <p14:creationId xmlns:p14="http://schemas.microsoft.com/office/powerpoint/2010/main" val="3153984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ΕΡΩΤΗΜΑΤΙΚΟ </a:t>
            </a:r>
            <a:r>
              <a:rPr lang="el-GR" sz="4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p>
        </p:txBody>
      </p:sp>
      <p:sp>
        <p:nvSpPr>
          <p:cNvPr id="8" name="Content Placeholder 7"/>
          <p:cNvSpPr>
            <a:spLocks noGrp="1"/>
          </p:cNvSpPr>
          <p:nvPr>
            <p:ph sz="quarter" idx="2"/>
          </p:nvPr>
        </p:nvSpPr>
        <p:spPr>
          <a:xfrm>
            <a:off x="457200" y="1700808"/>
            <a:ext cx="4040188" cy="4659512"/>
          </a:xfrm>
        </p:spPr>
        <p:txBody>
          <a:bodyPr>
            <a:normAutofit/>
          </a:bodyPr>
          <a:lstStyle/>
          <a:p>
            <a:r>
              <a:rPr lang="el-GR" dirty="0">
                <a:latin typeface="Times New Roman" panose="02020603050405020304" pitchFamily="18" charset="0"/>
                <a:cs typeface="Times New Roman" panose="02020603050405020304" pitchFamily="18" charset="0"/>
              </a:rPr>
              <a:t>Τίθεται στο τέλος μιας φράσης με την οποία γίνεται ερώτηση. </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Που είσαι;</a:t>
            </a:r>
          </a:p>
          <a:p>
            <a:pPr lvl="1"/>
            <a:r>
              <a:rPr lang="el-GR" dirty="0" smtClean="0">
                <a:latin typeface="Times New Roman" panose="02020603050405020304" pitchFamily="18" charset="0"/>
                <a:cs typeface="Times New Roman" panose="02020603050405020304" pitchFamily="18" charset="0"/>
              </a:rPr>
              <a:t>Πως ονομάζεται αυτή η περιοχή;</a:t>
            </a:r>
            <a:endParaRPr lang="el-GR" dirty="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700808"/>
            <a:ext cx="4041775" cy="4659512"/>
          </a:xfrm>
        </p:spPr>
        <p:txBody>
          <a:bodyPr>
            <a:normAutofit fontScale="62500" lnSpcReduction="20000"/>
          </a:bodyPr>
          <a:lstStyle/>
          <a:p>
            <a:r>
              <a:rPr lang="el-GR" dirty="0">
                <a:latin typeface="Times New Roman" panose="02020603050405020304" pitchFamily="18" charset="0"/>
                <a:cs typeface="Times New Roman" panose="02020603050405020304" pitchFamily="18" charset="0"/>
              </a:rPr>
              <a:t>Το </a:t>
            </a:r>
            <a:r>
              <a:rPr lang="el-GR" b="1" dirty="0">
                <a:latin typeface="Times New Roman" panose="02020603050405020304" pitchFamily="18" charset="0"/>
                <a:cs typeface="Times New Roman" panose="02020603050405020304" pitchFamily="18" charset="0"/>
              </a:rPr>
              <a:t>ύφος</a:t>
            </a:r>
            <a:r>
              <a:rPr lang="el-GR" dirty="0">
                <a:latin typeface="Times New Roman" panose="02020603050405020304" pitchFamily="18" charset="0"/>
                <a:cs typeface="Times New Roman" panose="02020603050405020304" pitchFamily="18" charset="0"/>
              </a:rPr>
              <a:t> καθίσταται </a:t>
            </a:r>
            <a:r>
              <a:rPr lang="el-GR" dirty="0" smtClean="0">
                <a:latin typeface="Times New Roman" panose="02020603050405020304" pitchFamily="18" charset="0"/>
                <a:cs typeface="Times New Roman" panose="02020603050405020304" pitchFamily="18" charset="0"/>
              </a:rPr>
              <a:t>ζωντανό, παραστατικό και ενίοτε άμεσο και οικείο. </a:t>
            </a:r>
            <a:r>
              <a:rPr lang="el-GR" dirty="0">
                <a:latin typeface="Times New Roman" panose="02020603050405020304" pitchFamily="18" charset="0"/>
                <a:cs typeface="Times New Roman" panose="02020603050405020304" pitchFamily="18" charset="0"/>
              </a:rPr>
              <a:t>Είναι σχολιαστικό σημείο στίξης και με τη χρήση του ο συγγραφέας εκφράζει συνήθως προβληματισμό, απορία, αμφιβολία, ειρωνεία, προτροπή και αμφισβήτηση της αξιοπιστίας μιας </a:t>
            </a:r>
            <a:r>
              <a:rPr lang="el-GR" dirty="0" smtClean="0">
                <a:latin typeface="Times New Roman" panose="02020603050405020304" pitchFamily="18" charset="0"/>
                <a:cs typeface="Times New Roman" panose="02020603050405020304" pitchFamily="18" charset="0"/>
              </a:rPr>
              <a:t>θέσης.</a:t>
            </a:r>
          </a:p>
          <a:p>
            <a:pPr lvl="1"/>
            <a:r>
              <a:rPr lang="el-GR" dirty="0" smtClean="0">
                <a:latin typeface="Times New Roman" panose="02020603050405020304" pitchFamily="18" charset="0"/>
                <a:cs typeface="Times New Roman" panose="02020603050405020304" pitchFamily="18" charset="0"/>
              </a:rPr>
              <a:t>Σου έκλεψε τη θέση! Σίγουρα θέλει το καλό σου;</a:t>
            </a:r>
          </a:p>
          <a:p>
            <a:pPr lvl="1"/>
            <a:r>
              <a:rPr lang="el-GR" dirty="0" smtClean="0">
                <a:latin typeface="Times New Roman" panose="02020603050405020304" pitchFamily="18" charset="0"/>
                <a:cs typeface="Times New Roman" panose="02020603050405020304" pitchFamily="18" charset="0"/>
              </a:rPr>
              <a:t>Καμάρωνε για τις άριστες (;) επιδόσεις του στα μαθηματικά...</a:t>
            </a:r>
          </a:p>
          <a:p>
            <a:r>
              <a:rPr lang="el-GR" dirty="0">
                <a:latin typeface="Times New Roman" panose="02020603050405020304" pitchFamily="18" charset="0"/>
                <a:cs typeface="Times New Roman" panose="02020603050405020304" pitchFamily="18" charset="0"/>
              </a:rPr>
              <a:t>Ε</a:t>
            </a:r>
            <a:r>
              <a:rPr lang="el-GR" dirty="0" smtClean="0">
                <a:latin typeface="Times New Roman" panose="02020603050405020304" pitchFamily="18" charset="0"/>
                <a:cs typeface="Times New Roman" panose="02020603050405020304" pitchFamily="18" charset="0"/>
              </a:rPr>
              <a:t>πιδιώκει </a:t>
            </a:r>
            <a:r>
              <a:rPr lang="el-GR" dirty="0">
                <a:latin typeface="Times New Roman" panose="02020603050405020304" pitchFamily="18" charset="0"/>
                <a:cs typeface="Times New Roman" panose="02020603050405020304" pitchFamily="18" charset="0"/>
              </a:rPr>
              <a:t>να αφυπνίσει, να κινητοποιήσει, να προκαλέσει το ενδιαφέρον του δέκτη και να διεγείρει συναισθήματα, προσδίδοντας στον λόγο έμφαση, ζωντάνια και παραστατικότητα. </a:t>
            </a:r>
            <a:endParaRPr lang="el-GR" dirty="0" smtClean="0">
              <a:latin typeface="Times New Roman" panose="02020603050405020304" pitchFamily="18" charset="0"/>
              <a:cs typeface="Times New Roman" panose="02020603050405020304" pitchFamily="18" charset="0"/>
            </a:endParaRPr>
          </a:p>
          <a:p>
            <a:pPr lvl="1"/>
            <a:r>
              <a:rPr lang="el-GR" i="1" dirty="0" smtClean="0">
                <a:latin typeface="Times New Roman" panose="02020603050405020304" pitchFamily="18" charset="0"/>
                <a:cs typeface="Times New Roman" panose="02020603050405020304" pitchFamily="18" charset="0"/>
              </a:rPr>
              <a:t>Μήπως θα έπρεπε να αντιδράσουμε;</a:t>
            </a:r>
            <a:endParaRPr lang="el-GR" i="1"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Όσον αφορά το </a:t>
            </a:r>
            <a:r>
              <a:rPr lang="el-GR" b="1" dirty="0">
                <a:latin typeface="Times New Roman" panose="02020603050405020304" pitchFamily="18" charset="0"/>
                <a:cs typeface="Times New Roman" panose="02020603050405020304" pitchFamily="18" charset="0"/>
              </a:rPr>
              <a:t>νόημα</a:t>
            </a:r>
            <a:r>
              <a:rPr lang="el-GR" dirty="0">
                <a:latin typeface="Times New Roman" panose="02020603050405020304" pitchFamily="18" charset="0"/>
                <a:cs typeface="Times New Roman" panose="02020603050405020304" pitchFamily="18" charset="0"/>
              </a:rPr>
              <a:t>, αναδεικνύει </a:t>
            </a:r>
            <a:r>
              <a:rPr lang="el-GR" dirty="0" smtClean="0">
                <a:latin typeface="Times New Roman" panose="02020603050405020304" pitchFamily="18" charset="0"/>
                <a:cs typeface="Times New Roman" panose="02020603050405020304" pitchFamily="18" charset="0"/>
              </a:rPr>
              <a:t>την </a:t>
            </a:r>
            <a:r>
              <a:rPr lang="el-GR" dirty="0">
                <a:latin typeface="Times New Roman" panose="02020603050405020304" pitchFamily="18" charset="0"/>
                <a:cs typeface="Times New Roman" panose="02020603050405020304" pitchFamily="18" charset="0"/>
              </a:rPr>
              <a:t>συναισθηματική </a:t>
            </a:r>
            <a:r>
              <a:rPr lang="el-GR" dirty="0" smtClean="0">
                <a:latin typeface="Times New Roman" panose="02020603050405020304" pitchFamily="18" charset="0"/>
                <a:cs typeface="Times New Roman" panose="02020603050405020304" pitchFamily="18" charset="0"/>
              </a:rPr>
              <a:t>φόρτιση, </a:t>
            </a:r>
          </a:p>
          <a:p>
            <a:pPr lvl="1"/>
            <a:r>
              <a:rPr lang="el-GR" i="1" dirty="0">
                <a:latin typeface="Times New Roman" panose="02020603050405020304" pitchFamily="18" charset="0"/>
                <a:cs typeface="Times New Roman" panose="02020603050405020304" pitchFamily="18" charset="0"/>
              </a:rPr>
              <a:t>Έφυγε! Με παράτησε! Πώς θα παώ σπίτι μου τώρα</a:t>
            </a:r>
            <a:r>
              <a:rPr lang="el-GR" i="1" dirty="0" smtClean="0">
                <a:latin typeface="Times New Roman" panose="02020603050405020304" pitchFamily="18" charset="0"/>
                <a:cs typeface="Times New Roman" panose="02020603050405020304" pitchFamily="18" charset="0"/>
              </a:rPr>
              <a:t>;</a:t>
            </a:r>
            <a:endParaRPr lang="el-GR"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την επικοινωνιακή περίσταση, τις σχέσεις των προσώπων που επικοινωνούν.</a:t>
            </a:r>
          </a:p>
          <a:p>
            <a:pPr lvl="1"/>
            <a:r>
              <a:rPr lang="el-GR" dirty="0" smtClean="0">
                <a:latin typeface="Times New Roman" panose="02020603050405020304" pitchFamily="18" charset="0"/>
                <a:cs typeface="Times New Roman" panose="02020603050405020304" pitchFamily="18" charset="0"/>
              </a:rPr>
              <a:t>Φεύγετε; Μπορείτε κύριε, σας παρακαλώ να με συνοδεύεσετε;</a:t>
            </a:r>
          </a:p>
          <a:p>
            <a:endParaRPr lang="el-GR" dirty="0"/>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11</a:t>
            </a:fld>
            <a:endParaRPr lang="el-GR"/>
          </a:p>
        </p:txBody>
      </p:sp>
    </p:spTree>
    <p:extLst>
      <p:ext uri="{BB962C8B-B14F-4D97-AF65-F5344CB8AC3E}">
        <p14:creationId xmlns:p14="http://schemas.microsoft.com/office/powerpoint/2010/main" val="268855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ΘΑΥΜΑΣΤΙΚΟ </a:t>
            </a:r>
            <a:r>
              <a:rPr lang="el-GR" sz="4000" b="1" dirty="0" smtClean="0">
                <a:latin typeface="Times New Roman" panose="02020603050405020304" pitchFamily="18" charset="0"/>
                <a:cs typeface="Times New Roman" panose="02020603050405020304" pitchFamily="18" charset="0"/>
              </a:rPr>
              <a:t>!</a:t>
            </a:r>
            <a:endParaRPr lang="en-US" sz="30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endParaRPr lang="en-US" dirty="0"/>
          </a:p>
        </p:txBody>
      </p:sp>
      <p:sp>
        <p:nvSpPr>
          <p:cNvPr id="8" name="Content Placeholder 7"/>
          <p:cNvSpPr>
            <a:spLocks noGrp="1"/>
          </p:cNvSpPr>
          <p:nvPr>
            <p:ph sz="quarter" idx="2"/>
          </p:nvPr>
        </p:nvSpPr>
        <p:spPr>
          <a:xfrm>
            <a:off x="457200" y="1700808"/>
            <a:ext cx="4040188" cy="4659512"/>
          </a:xfrm>
        </p:spPr>
        <p:txBody>
          <a:bodyPr>
            <a:normAutofit fontScale="62500" lnSpcReduction="20000"/>
          </a:bodyPr>
          <a:lstStyle/>
          <a:p>
            <a:r>
              <a:rPr lang="el-GR" dirty="0">
                <a:latin typeface="Times New Roman" panose="02020603050405020304" pitchFamily="18" charset="0"/>
                <a:cs typeface="Times New Roman" panose="02020603050405020304" pitchFamily="18" charset="0"/>
              </a:rPr>
              <a:t>Τίθεται στο τέλος μιας λέξης ή πρότασης ύστερα από επιφωνήματα κι επιφωνηματικές εκφράσεις. Είναι σχολιαστικό σημείο στίξης που χρησιμοποιείται για να δηλώσει και να μεταδώσει συναισθήματα, </a:t>
            </a:r>
            <a:r>
              <a:rPr lang="el-GR" dirty="0" smtClean="0">
                <a:latin typeface="Times New Roman" panose="02020603050405020304" pitchFamily="18" charset="0"/>
                <a:cs typeface="Times New Roman" panose="02020603050405020304" pitchFamily="18" charset="0"/>
              </a:rPr>
              <a:t>όπως:</a:t>
            </a:r>
          </a:p>
          <a:p>
            <a:pPr lvl="1"/>
            <a:r>
              <a:rPr lang="el-GR" dirty="0" smtClean="0">
                <a:latin typeface="Times New Roman" panose="02020603050405020304" pitchFamily="18" charset="0"/>
                <a:cs typeface="Times New Roman" panose="02020603050405020304" pitchFamily="18" charset="0"/>
              </a:rPr>
              <a:t>Θαυμασμό: Τι όμορφο σπίτι!</a:t>
            </a:r>
          </a:p>
          <a:p>
            <a:pPr lvl="1"/>
            <a:r>
              <a:rPr lang="el-GR" dirty="0" smtClean="0">
                <a:latin typeface="Times New Roman" panose="02020603050405020304" pitchFamily="18" charset="0"/>
                <a:cs typeface="Times New Roman" panose="02020603050405020304" pitchFamily="18" charset="0"/>
              </a:rPr>
              <a:t>Χαρά: Τι ωραία που περνάμε!</a:t>
            </a:r>
          </a:p>
          <a:p>
            <a:pPr lvl="1"/>
            <a:r>
              <a:rPr lang="el-GR" dirty="0" smtClean="0">
                <a:latin typeface="Times New Roman" panose="02020603050405020304" pitchFamily="18" charset="0"/>
                <a:cs typeface="Times New Roman" panose="02020603050405020304" pitchFamily="18" charset="0"/>
              </a:rPr>
              <a:t>Έκπληξη: Πόσο μεγάλο δώρο!</a:t>
            </a:r>
          </a:p>
          <a:p>
            <a:pPr lvl="1"/>
            <a:r>
              <a:rPr lang="el-GR" dirty="0" smtClean="0">
                <a:latin typeface="Times New Roman" panose="02020603050405020304" pitchFamily="18" charset="0"/>
                <a:cs typeface="Times New Roman" panose="02020603050405020304" pitchFamily="18" charset="0"/>
              </a:rPr>
              <a:t>Ειρωνεία</a:t>
            </a:r>
            <a:r>
              <a:rPr lang="el-GR"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Τελείωσαν τα σοκολατάκια; Ωραία!</a:t>
            </a:r>
          </a:p>
          <a:p>
            <a:pPr lvl="1"/>
            <a:r>
              <a:rPr lang="el-GR" dirty="0" smtClean="0">
                <a:latin typeface="Times New Roman" panose="02020603050405020304" pitchFamily="18" charset="0"/>
                <a:cs typeface="Times New Roman" panose="02020603050405020304" pitchFamily="18" charset="0"/>
              </a:rPr>
              <a:t>Απορία: Ποιος δεν θυμάται τον θείο Τάσο! </a:t>
            </a:r>
          </a:p>
          <a:p>
            <a:pPr lvl="1"/>
            <a:r>
              <a:rPr lang="el-GR" dirty="0" smtClean="0">
                <a:latin typeface="Times New Roman" panose="02020603050405020304" pitchFamily="18" charset="0"/>
                <a:cs typeface="Times New Roman" panose="02020603050405020304" pitchFamily="18" charset="0"/>
              </a:rPr>
              <a:t>Ανησυχία: Ανησυχώ! </a:t>
            </a:r>
          </a:p>
          <a:p>
            <a:pPr lvl="1"/>
            <a:r>
              <a:rPr lang="el-GR" dirty="0" smtClean="0">
                <a:latin typeface="Times New Roman" panose="02020603050405020304" pitchFamily="18" charset="0"/>
                <a:cs typeface="Times New Roman" panose="02020603050405020304" pitchFamily="18" charset="0"/>
              </a:rPr>
              <a:t>Αναποφασιστικότητα! Φεύγω!</a:t>
            </a:r>
          </a:p>
          <a:p>
            <a:pPr lvl="1"/>
            <a:r>
              <a:rPr lang="el-GR" dirty="0" smtClean="0">
                <a:latin typeface="Times New Roman" panose="02020603050405020304" pitchFamily="18" charset="0"/>
                <a:cs typeface="Times New Roman" panose="02020603050405020304" pitchFamily="18" charset="0"/>
              </a:rPr>
              <a:t>αμφισβήτηση</a:t>
            </a:r>
            <a:r>
              <a:rPr lang="el-GR" dirty="0">
                <a:latin typeface="Times New Roman" panose="02020603050405020304" pitchFamily="18" charset="0"/>
                <a:cs typeface="Times New Roman" panose="02020603050405020304" pitchFamily="18" charset="0"/>
              </a:rPr>
              <a:t>,  </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Λύπη: </a:t>
            </a:r>
            <a:r>
              <a:rPr lang="el-GR" dirty="0">
                <a:latin typeface="Times New Roman" panose="02020603050405020304" pitchFamily="18" charset="0"/>
                <a:cs typeface="Times New Roman" panose="02020603050405020304" pitchFamily="18" charset="0"/>
              </a:rPr>
              <a:t> Αχ!</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Φόβο: Παναγίτσα μου!</a:t>
            </a:r>
          </a:p>
          <a:p>
            <a:pPr lvl="1"/>
            <a:r>
              <a:rPr lang="el-GR" dirty="0" smtClean="0">
                <a:latin typeface="Times New Roman" panose="02020603050405020304" pitchFamily="18" charset="0"/>
                <a:cs typeface="Times New Roman" panose="02020603050405020304" pitchFamily="18" charset="0"/>
              </a:rPr>
              <a:t>Πόνο</a:t>
            </a:r>
            <a:r>
              <a:rPr lang="el-GR"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Αχ, πονάω!</a:t>
            </a:r>
          </a:p>
          <a:p>
            <a:pPr lvl="1"/>
            <a:r>
              <a:rPr lang="el-GR" dirty="0" smtClean="0">
                <a:latin typeface="Times New Roman" panose="02020603050405020304" pitchFamily="18" charset="0"/>
                <a:cs typeface="Times New Roman" panose="02020603050405020304" pitchFamily="18" charset="0"/>
              </a:rPr>
              <a:t>Συγκίνηση: Πόσο συγκινήθηκα!</a:t>
            </a:r>
          </a:p>
          <a:p>
            <a:pPr lvl="1"/>
            <a:r>
              <a:rPr lang="el-GR" dirty="0" smtClean="0">
                <a:latin typeface="Times New Roman" panose="02020603050405020304" pitchFamily="18" charset="0"/>
                <a:cs typeface="Times New Roman" panose="02020603050405020304" pitchFamily="18" charset="0"/>
              </a:rPr>
              <a:t>Ενθουσιασμό: Φανταστικά! </a:t>
            </a:r>
          </a:p>
          <a:p>
            <a:pPr lvl="1"/>
            <a:r>
              <a:rPr lang="el-GR" dirty="0" smtClean="0">
                <a:latin typeface="Times New Roman" panose="02020603050405020304" pitchFamily="18" charset="0"/>
                <a:cs typeface="Times New Roman" panose="02020603050405020304" pitchFamily="18" charset="0"/>
              </a:rPr>
              <a:t>Ελπίδα: Μακάρι να πάμε εκδρομή!</a:t>
            </a:r>
          </a:p>
          <a:p>
            <a:pPr lvl="1"/>
            <a:r>
              <a:rPr lang="el-GR" dirty="0" smtClean="0">
                <a:latin typeface="Times New Roman" panose="02020603050405020304" pitchFamily="18" charset="0"/>
                <a:cs typeface="Times New Roman" panose="02020603050405020304" pitchFamily="18" charset="0"/>
              </a:rPr>
              <a:t>Για να </a:t>
            </a:r>
            <a:r>
              <a:rPr lang="el-GR" dirty="0">
                <a:latin typeface="Times New Roman" panose="02020603050405020304" pitchFamily="18" charset="0"/>
                <a:cs typeface="Times New Roman" panose="02020603050405020304" pitchFamily="18" charset="0"/>
              </a:rPr>
              <a:t>δηλωθεί η υπερβολή και για να υπογραμμιστεί η εντύπωση από κάτι </a:t>
            </a:r>
            <a:r>
              <a:rPr lang="el-GR" dirty="0" smtClean="0">
                <a:latin typeface="Times New Roman" panose="02020603050405020304" pitchFamily="18" charset="0"/>
                <a:cs typeface="Times New Roman" panose="02020603050405020304" pitchFamily="18" charset="0"/>
              </a:rPr>
              <a:t>απίστευτο: Έβαλε γκολ στο τελευταίο λεπτό του αγώνα!</a:t>
            </a:r>
          </a:p>
        </p:txBody>
      </p:sp>
      <p:sp>
        <p:nvSpPr>
          <p:cNvPr id="10" name="Content Placeholder 9"/>
          <p:cNvSpPr>
            <a:spLocks noGrp="1"/>
          </p:cNvSpPr>
          <p:nvPr>
            <p:ph sz="quarter" idx="4"/>
          </p:nvPr>
        </p:nvSpPr>
        <p:spPr>
          <a:xfrm>
            <a:off x="4645025" y="1700808"/>
            <a:ext cx="4041775" cy="4659512"/>
          </a:xfrm>
        </p:spPr>
        <p:txBody>
          <a:bodyPr>
            <a:normAutofit fontScale="92500" lnSpcReduction="10000"/>
          </a:bodyPr>
          <a:lstStyle/>
          <a:p>
            <a:r>
              <a:rPr lang="el-GR" dirty="0">
                <a:latin typeface="Times New Roman" panose="02020603050405020304" pitchFamily="18" charset="0"/>
                <a:cs typeface="Times New Roman" panose="02020603050405020304" pitchFamily="18" charset="0"/>
              </a:rPr>
              <a:t>Το </a:t>
            </a:r>
            <a:r>
              <a:rPr lang="el-GR" b="1" dirty="0">
                <a:latin typeface="Times New Roman" panose="02020603050405020304" pitchFamily="18" charset="0"/>
                <a:cs typeface="Times New Roman" panose="02020603050405020304" pitchFamily="18" charset="0"/>
              </a:rPr>
              <a:t>ύφος</a:t>
            </a:r>
            <a:r>
              <a:rPr lang="el-GR" dirty="0">
                <a:latin typeface="Times New Roman" panose="02020603050405020304" pitchFamily="18" charset="0"/>
                <a:cs typeface="Times New Roman" panose="02020603050405020304" pitchFamily="18" charset="0"/>
              </a:rPr>
              <a:t> καθίσταται ζωντανό, παραστατικό και ενίοτε άμεσο και </a:t>
            </a:r>
            <a:r>
              <a:rPr lang="el-GR" dirty="0" smtClean="0">
                <a:latin typeface="Times New Roman" panose="02020603050405020304" pitchFamily="18" charset="0"/>
                <a:cs typeface="Times New Roman" panose="02020603050405020304" pitchFamily="18" charset="0"/>
              </a:rPr>
              <a:t>οικείο.</a:t>
            </a:r>
            <a:endParaRPr lang="el-GR" dirty="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Όσον </a:t>
            </a:r>
            <a:r>
              <a:rPr lang="el-GR" dirty="0">
                <a:latin typeface="Times New Roman" panose="02020603050405020304" pitchFamily="18" charset="0"/>
                <a:cs typeface="Times New Roman" panose="02020603050405020304" pitchFamily="18" charset="0"/>
              </a:rPr>
              <a:t>αφορά το </a:t>
            </a:r>
            <a:r>
              <a:rPr lang="el-GR" b="1" dirty="0">
                <a:latin typeface="Times New Roman" panose="02020603050405020304" pitchFamily="18" charset="0"/>
                <a:cs typeface="Times New Roman" panose="02020603050405020304" pitchFamily="18" charset="0"/>
              </a:rPr>
              <a:t>νόημα</a:t>
            </a:r>
            <a:r>
              <a:rPr lang="el-GR" dirty="0">
                <a:latin typeface="Times New Roman" panose="02020603050405020304" pitchFamily="18" charset="0"/>
                <a:cs typeface="Times New Roman" panose="02020603050405020304" pitchFamily="18" charset="0"/>
              </a:rPr>
              <a:t>, </a:t>
            </a:r>
            <a:r>
              <a:rPr lang="el-GR" dirty="0" smtClean="0">
                <a:latin typeface="Times New Roman" panose="02020603050405020304" pitchFamily="18" charset="0"/>
                <a:cs typeface="Times New Roman" panose="02020603050405020304" pitchFamily="18" charset="0"/>
              </a:rPr>
              <a:t>αναδεικνύει:</a:t>
            </a:r>
          </a:p>
          <a:p>
            <a:pPr lvl="1"/>
            <a:r>
              <a:rPr lang="el-GR" dirty="0">
                <a:latin typeface="Times New Roman" panose="02020603050405020304" pitchFamily="18" charset="0"/>
                <a:cs typeface="Times New Roman" panose="02020603050405020304" pitchFamily="18" charset="0"/>
              </a:rPr>
              <a:t>Τ</a:t>
            </a:r>
            <a:r>
              <a:rPr lang="el-GR" dirty="0" smtClean="0">
                <a:latin typeface="Times New Roman" panose="02020603050405020304" pitchFamily="18" charset="0"/>
                <a:cs typeface="Times New Roman" panose="02020603050405020304" pitchFamily="18" charset="0"/>
              </a:rPr>
              <a:t>α ευχάριστα ή δυσάρεστα συναισθήματα:</a:t>
            </a:r>
          </a:p>
          <a:p>
            <a:pPr lvl="2"/>
            <a:r>
              <a:rPr lang="el-GR" dirty="0">
                <a:latin typeface="Times New Roman" panose="02020603050405020304" pitchFamily="18" charset="0"/>
                <a:cs typeface="Times New Roman" panose="02020603050405020304" pitchFamily="18" charset="0"/>
              </a:rPr>
              <a:t>Χαρά: Τι ωραία που περνάμε</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Την επικοινωνιακή περίσταση:</a:t>
            </a:r>
          </a:p>
          <a:p>
            <a:pPr lvl="2"/>
            <a:r>
              <a:rPr lang="el-GR" dirty="0" smtClean="0">
                <a:latin typeface="Times New Roman" panose="02020603050405020304" pitchFamily="18" charset="0"/>
                <a:cs typeface="Times New Roman" panose="02020603050405020304" pitchFamily="18" charset="0"/>
              </a:rPr>
              <a:t>Ελάτε, πάμε βόλτα!</a:t>
            </a:r>
          </a:p>
          <a:p>
            <a:pPr lvl="1"/>
            <a:r>
              <a:rPr lang="el-GR" dirty="0" smtClean="0">
                <a:latin typeface="Times New Roman" panose="02020603050405020304" pitchFamily="18" charset="0"/>
                <a:cs typeface="Times New Roman" panose="02020603050405020304" pitchFamily="18" charset="0"/>
              </a:rPr>
              <a:t>Τον χαρακτήρα των προσώπων:</a:t>
            </a:r>
          </a:p>
          <a:p>
            <a:pPr lvl="2"/>
            <a:r>
              <a:rPr lang="el-GR" dirty="0" smtClean="0">
                <a:latin typeface="Times New Roman" panose="02020603050405020304" pitchFamily="18" charset="0"/>
                <a:cs typeface="Times New Roman" panose="02020603050405020304" pitchFamily="18" charset="0"/>
              </a:rPr>
              <a:t>Μου αρέσει να βλέπω τη θετική πλευρά της ζωής!</a:t>
            </a:r>
          </a:p>
          <a:p>
            <a:pPr lvl="1"/>
            <a:r>
              <a:rPr lang="el-GR" dirty="0" smtClean="0">
                <a:latin typeface="Times New Roman" panose="02020603050405020304" pitchFamily="18" charset="0"/>
                <a:cs typeface="Times New Roman" panose="02020603050405020304" pitchFamily="18" charset="0"/>
              </a:rPr>
              <a:t>Τις σχέσεις μεταξύ των προσώπων.</a:t>
            </a:r>
          </a:p>
          <a:p>
            <a:pPr lvl="2"/>
            <a:r>
              <a:rPr lang="el-GR" dirty="0" smtClean="0">
                <a:latin typeface="Times New Roman" panose="02020603050405020304" pitchFamily="18" charset="0"/>
                <a:cs typeface="Times New Roman" panose="02020603050405020304" pitchFamily="18" charset="0"/>
              </a:rPr>
              <a:t>Πόσο σε αγαπώ!</a:t>
            </a:r>
            <a:endParaRPr lang="el-GR" dirty="0"/>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12</a:t>
            </a:fld>
            <a:endParaRPr lang="el-GR"/>
          </a:p>
        </p:txBody>
      </p:sp>
    </p:spTree>
    <p:extLst>
      <p:ext uri="{BB962C8B-B14F-4D97-AF65-F5344CB8AC3E}">
        <p14:creationId xmlns:p14="http://schemas.microsoft.com/office/powerpoint/2010/main" val="27894488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ΑΠΟΣΙΩΠΗΤΙΚΑ ...</a:t>
            </a:r>
            <a:endParaRPr lang="en-US" sz="30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endParaRPr lang="en-US" dirty="0"/>
          </a:p>
        </p:txBody>
      </p:sp>
      <p:sp>
        <p:nvSpPr>
          <p:cNvPr id="8" name="Content Placeholder 7"/>
          <p:cNvSpPr>
            <a:spLocks noGrp="1"/>
          </p:cNvSpPr>
          <p:nvPr>
            <p:ph sz="quarter" idx="2"/>
          </p:nvPr>
        </p:nvSpPr>
        <p:spPr>
          <a:xfrm>
            <a:off x="457200" y="1700808"/>
            <a:ext cx="4040188" cy="4659512"/>
          </a:xfrm>
        </p:spPr>
        <p:txBody>
          <a:bodyPr>
            <a:normAutofit fontScale="92500" lnSpcReduction="10000"/>
          </a:bodyPr>
          <a:lstStyle/>
          <a:p>
            <a:r>
              <a:rPr lang="el-GR" dirty="0">
                <a:latin typeface="Times New Roman" panose="02020603050405020304" pitchFamily="18" charset="0"/>
                <a:cs typeface="Times New Roman" panose="02020603050405020304" pitchFamily="18" charset="0"/>
              </a:rPr>
              <a:t>Χρησιμοποιούνται επίσης, μέσα σε αγκύλες ( […] ), όταν </a:t>
            </a:r>
            <a:r>
              <a:rPr lang="el-GR" dirty="0" smtClean="0">
                <a:latin typeface="Times New Roman" panose="02020603050405020304" pitchFamily="18" charset="0"/>
                <a:cs typeface="Times New Roman" panose="02020603050405020304" pitchFamily="18" charset="0"/>
              </a:rPr>
              <a:t>παραλείπεται μέρος ενός </a:t>
            </a:r>
            <a:r>
              <a:rPr lang="el-GR" dirty="0">
                <a:latin typeface="Times New Roman" panose="02020603050405020304" pitchFamily="18" charset="0"/>
                <a:cs typeface="Times New Roman" panose="02020603050405020304" pitchFamily="18" charset="0"/>
              </a:rPr>
              <a:t>κειμένου άλλου συγγραφέα ή πηγής που παρατίθεται σε </a:t>
            </a:r>
            <a:r>
              <a:rPr lang="el-GR" dirty="0" smtClean="0">
                <a:latin typeface="Times New Roman" panose="02020603050405020304" pitchFamily="18" charset="0"/>
                <a:cs typeface="Times New Roman" panose="02020603050405020304" pitchFamily="18" charset="0"/>
              </a:rPr>
              <a:t>εισαγωγικά</a:t>
            </a:r>
            <a:r>
              <a:rPr lang="el-GR" dirty="0">
                <a:latin typeface="Times New Roman" panose="02020603050405020304" pitchFamily="18" charset="0"/>
                <a:cs typeface="Times New Roman" panose="02020603050405020304" pitchFamily="18" charset="0"/>
              </a:rPr>
              <a:t>. </a:t>
            </a:r>
            <a:endParaRPr lang="el-GR"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Τίθενται στο τέλος μιας πρότασης ή περιόδου ή μιας λέξης, όταν θέλουμε να γράψουμε κάτι ακόμη, αλλά το παραλείπουμε, το αποσιωπούμε, για λόγους:</a:t>
            </a:r>
          </a:p>
          <a:p>
            <a:pPr lvl="1"/>
            <a:r>
              <a:rPr lang="el-GR" dirty="0" smtClean="0">
                <a:latin typeface="Times New Roman" panose="02020603050405020304" pitchFamily="18" charset="0"/>
                <a:cs typeface="Times New Roman" panose="02020603050405020304" pitchFamily="18" charset="0"/>
              </a:rPr>
              <a:t>συγκίνησης, ντροπής, δισταγμού, σεβασμού, περιφρόνησης, συμπάθειας, προβληματισμού, αμφισβήτησης, ειρωνείας, υπαινιγμού, απειλής.</a:t>
            </a:r>
          </a:p>
        </p:txBody>
      </p:sp>
      <p:sp>
        <p:nvSpPr>
          <p:cNvPr id="10" name="Content Placeholder 9"/>
          <p:cNvSpPr>
            <a:spLocks noGrp="1"/>
          </p:cNvSpPr>
          <p:nvPr>
            <p:ph sz="quarter" idx="4"/>
          </p:nvPr>
        </p:nvSpPr>
        <p:spPr>
          <a:xfrm>
            <a:off x="4645025" y="1700808"/>
            <a:ext cx="4041775" cy="4659512"/>
          </a:xfrm>
        </p:spPr>
        <p:txBody>
          <a:bodyPr>
            <a:normAutofit fontScale="77500" lnSpcReduction="20000"/>
          </a:bodyPr>
          <a:lstStyle/>
          <a:p>
            <a:r>
              <a:rPr lang="el-GR" dirty="0">
                <a:latin typeface="Times New Roman" panose="02020603050405020304" pitchFamily="18" charset="0"/>
                <a:cs typeface="Times New Roman" panose="02020603050405020304" pitchFamily="18" charset="0"/>
              </a:rPr>
              <a:t>Το </a:t>
            </a:r>
            <a:r>
              <a:rPr lang="el-GR" b="1" dirty="0">
                <a:latin typeface="Times New Roman" panose="02020603050405020304" pitchFamily="18" charset="0"/>
                <a:cs typeface="Times New Roman" panose="02020603050405020304" pitchFamily="18" charset="0"/>
              </a:rPr>
              <a:t>ύφος</a:t>
            </a:r>
            <a:r>
              <a:rPr lang="el-GR" dirty="0">
                <a:latin typeface="Times New Roman" panose="02020603050405020304" pitchFamily="18" charset="0"/>
                <a:cs typeface="Times New Roman" panose="02020603050405020304" pitchFamily="18" charset="0"/>
              </a:rPr>
              <a:t> καθίσταται ζωντανό, παραστατικό και ενίοτε άμεσο και </a:t>
            </a:r>
            <a:r>
              <a:rPr lang="el-GR" dirty="0" smtClean="0">
                <a:latin typeface="Times New Roman" panose="02020603050405020304" pitchFamily="18" charset="0"/>
                <a:cs typeface="Times New Roman" panose="02020603050405020304" pitchFamily="18" charset="0"/>
              </a:rPr>
              <a:t>οικείο. Αποτελούν </a:t>
            </a:r>
            <a:r>
              <a:rPr lang="el-GR" dirty="0">
                <a:latin typeface="Times New Roman" panose="02020603050405020304" pitchFamily="18" charset="0"/>
                <a:cs typeface="Times New Roman" panose="02020603050405020304" pitchFamily="18" charset="0"/>
              </a:rPr>
              <a:t>σχολιαστικό σημείο στίξης και ενίοτε δηλώνουν στιγμιαία παύση της ανάγνωσης πριν από ένα στοιχείο του μηνύματος στο οποίο πρέπει ο αναγνώστης να εστιάσει την προσοχή του ή κάποιο υπονοούμενο το οποίο πρέπει να συμπεράνει ο αναγνώστης.</a:t>
            </a:r>
          </a:p>
          <a:p>
            <a:r>
              <a:rPr lang="el-GR" dirty="0">
                <a:latin typeface="Times New Roman" panose="02020603050405020304" pitchFamily="18" charset="0"/>
                <a:cs typeface="Times New Roman" panose="02020603050405020304" pitchFamily="18" charset="0"/>
              </a:rPr>
              <a:t>Όσον αφορά το </a:t>
            </a:r>
            <a:r>
              <a:rPr lang="el-GR" b="1" dirty="0">
                <a:latin typeface="Times New Roman" panose="02020603050405020304" pitchFamily="18" charset="0"/>
                <a:cs typeface="Times New Roman" panose="02020603050405020304" pitchFamily="18" charset="0"/>
              </a:rPr>
              <a:t>νόημα</a:t>
            </a:r>
            <a:r>
              <a:rPr lang="el-GR" dirty="0">
                <a:latin typeface="Times New Roman" panose="02020603050405020304" pitchFamily="18" charset="0"/>
                <a:cs typeface="Times New Roman" panose="02020603050405020304" pitchFamily="18" charset="0"/>
              </a:rPr>
              <a:t>, αναδεικνύει:</a:t>
            </a:r>
          </a:p>
          <a:p>
            <a:pPr lvl="1"/>
            <a:r>
              <a:rPr lang="el-GR" dirty="0">
                <a:latin typeface="Times New Roman" panose="02020603050405020304" pitchFamily="18" charset="0"/>
                <a:cs typeface="Times New Roman" panose="02020603050405020304" pitchFamily="18" charset="0"/>
              </a:rPr>
              <a:t>Τα ευχάριστα ή δυσάρεστα συναισθήματα:</a:t>
            </a:r>
          </a:p>
          <a:p>
            <a:pPr lvl="2"/>
            <a:r>
              <a:rPr lang="el-GR" dirty="0" smtClean="0">
                <a:latin typeface="Times New Roman" panose="02020603050405020304" pitchFamily="18" charset="0"/>
                <a:cs typeface="Times New Roman" panose="02020603050405020304" pitchFamily="18" charset="0"/>
              </a:rPr>
              <a:t>Τι </a:t>
            </a:r>
            <a:r>
              <a:rPr lang="el-GR" dirty="0">
                <a:latin typeface="Times New Roman" panose="02020603050405020304" pitchFamily="18" charset="0"/>
                <a:cs typeface="Times New Roman" panose="02020603050405020304" pitchFamily="18" charset="0"/>
              </a:rPr>
              <a:t>ωραία που </a:t>
            </a:r>
            <a:r>
              <a:rPr lang="el-GR" dirty="0" smtClean="0">
                <a:latin typeface="Times New Roman" panose="02020603050405020304" pitchFamily="18" charset="0"/>
                <a:cs typeface="Times New Roman" panose="02020603050405020304" pitchFamily="18" charset="0"/>
              </a:rPr>
              <a:t>περνάμε...</a:t>
            </a:r>
            <a:endParaRPr lang="el-GR" dirty="0">
              <a:latin typeface="Times New Roman" panose="02020603050405020304" pitchFamily="18" charset="0"/>
              <a:cs typeface="Times New Roman" panose="02020603050405020304" pitchFamily="18" charset="0"/>
            </a:endParaRPr>
          </a:p>
          <a:p>
            <a:pPr lvl="1"/>
            <a:r>
              <a:rPr lang="el-GR" dirty="0">
                <a:latin typeface="Times New Roman" panose="02020603050405020304" pitchFamily="18" charset="0"/>
                <a:cs typeface="Times New Roman" panose="02020603050405020304" pitchFamily="18" charset="0"/>
              </a:rPr>
              <a:t>Την επικοινωνιακή περίσταση:</a:t>
            </a:r>
          </a:p>
          <a:p>
            <a:pPr lvl="2"/>
            <a:r>
              <a:rPr lang="el-GR" dirty="0" smtClean="0">
                <a:latin typeface="Times New Roman" panose="02020603050405020304" pitchFamily="18" charset="0"/>
                <a:cs typeface="Times New Roman" panose="02020603050405020304" pitchFamily="18" charset="0"/>
              </a:rPr>
              <a:t>Σας παρακαλώ...</a:t>
            </a:r>
          </a:p>
          <a:p>
            <a:pPr lvl="1"/>
            <a:r>
              <a:rPr lang="el-GR" dirty="0" smtClean="0">
                <a:latin typeface="Times New Roman" panose="02020603050405020304" pitchFamily="18" charset="0"/>
                <a:cs typeface="Times New Roman" panose="02020603050405020304" pitchFamily="18" charset="0"/>
              </a:rPr>
              <a:t>Τον χαρακτήρα των προσώπων:</a:t>
            </a:r>
          </a:p>
          <a:p>
            <a:pPr lvl="2"/>
            <a:r>
              <a:rPr lang="el-GR" dirty="0" smtClean="0">
                <a:latin typeface="Times New Roman" panose="02020603050405020304" pitchFamily="18" charset="0"/>
                <a:cs typeface="Times New Roman" panose="02020603050405020304" pitchFamily="18" charset="0"/>
              </a:rPr>
              <a:t>Φάε, αλλίώς θα φας ξύλο...</a:t>
            </a:r>
            <a:endParaRPr lang="el-GR" dirty="0">
              <a:latin typeface="Times New Roman" panose="02020603050405020304" pitchFamily="18" charset="0"/>
              <a:cs typeface="Times New Roman" panose="02020603050405020304" pitchFamily="18" charset="0"/>
            </a:endParaRPr>
          </a:p>
          <a:p>
            <a:pPr lvl="1"/>
            <a:r>
              <a:rPr lang="el-GR" dirty="0">
                <a:latin typeface="Times New Roman" panose="02020603050405020304" pitchFamily="18" charset="0"/>
                <a:cs typeface="Times New Roman" panose="02020603050405020304" pitchFamily="18" charset="0"/>
              </a:rPr>
              <a:t>Τις σχέσεις μεταξύ των προσώπων.</a:t>
            </a:r>
          </a:p>
          <a:p>
            <a:pPr lvl="2"/>
            <a:r>
              <a:rPr lang="el-GR" dirty="0" smtClean="0">
                <a:latin typeface="Times New Roman" panose="02020603050405020304" pitchFamily="18" charset="0"/>
                <a:cs typeface="Times New Roman" panose="02020603050405020304" pitchFamily="18" charset="0"/>
              </a:rPr>
              <a:t>Πως μου φέρθηκες έτσι; Είσαι απαράδεκτος...</a:t>
            </a:r>
            <a:endParaRPr lang="el-GR" dirty="0"/>
          </a:p>
          <a:p>
            <a:endParaRPr lang="el-GR" dirty="0"/>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13</a:t>
            </a:fld>
            <a:endParaRPr lang="el-GR"/>
          </a:p>
        </p:txBody>
      </p:sp>
    </p:spTree>
    <p:extLst>
      <p:ext uri="{BB962C8B-B14F-4D97-AF65-F5344CB8AC3E}">
        <p14:creationId xmlns:p14="http://schemas.microsoft.com/office/powerpoint/2010/main" val="11642971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ΕΙΣΑΓΩΓΙΚΑ «»</a:t>
            </a:r>
            <a:endParaRPr lang="en-US" sz="30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endParaRPr lang="en-US" dirty="0"/>
          </a:p>
        </p:txBody>
      </p:sp>
      <p:sp>
        <p:nvSpPr>
          <p:cNvPr id="8" name="Content Placeholder 7"/>
          <p:cNvSpPr>
            <a:spLocks noGrp="1"/>
          </p:cNvSpPr>
          <p:nvPr>
            <p:ph sz="quarter" idx="2"/>
          </p:nvPr>
        </p:nvSpPr>
        <p:spPr>
          <a:xfrm>
            <a:off x="457200" y="1700808"/>
            <a:ext cx="4040188" cy="4659512"/>
          </a:xfrm>
        </p:spPr>
        <p:txBody>
          <a:bodyPr>
            <a:normAutofit fontScale="70000" lnSpcReduction="20000"/>
          </a:bodyPr>
          <a:lstStyle/>
          <a:p>
            <a:r>
              <a:rPr lang="el-GR" dirty="0" smtClean="0">
                <a:latin typeface="Times New Roman" panose="02020603050405020304" pitchFamily="18" charset="0"/>
                <a:cs typeface="Times New Roman" panose="02020603050405020304" pitchFamily="18" charset="0"/>
              </a:rPr>
              <a:t>σε επανάληψη </a:t>
            </a:r>
            <a:r>
              <a:rPr lang="el-GR" dirty="0">
                <a:latin typeface="Times New Roman" panose="02020603050405020304" pitchFamily="18" charset="0"/>
                <a:cs typeface="Times New Roman" panose="02020603050405020304" pitchFamily="18" charset="0"/>
              </a:rPr>
              <a:t>αυτούσιων των λόγων </a:t>
            </a:r>
            <a:r>
              <a:rPr lang="el-GR" dirty="0" smtClean="0">
                <a:latin typeface="Times New Roman" panose="02020603050405020304" pitchFamily="18" charset="0"/>
                <a:cs typeface="Times New Roman" panose="02020603050405020304" pitchFamily="18" charset="0"/>
              </a:rPr>
              <a:t>άλλων: </a:t>
            </a:r>
          </a:p>
          <a:p>
            <a:pPr lvl="1"/>
            <a:r>
              <a:rPr lang="el-GR" dirty="0" smtClean="0">
                <a:latin typeface="Times New Roman" panose="02020603050405020304" pitchFamily="18" charset="0"/>
                <a:cs typeface="Times New Roman" panose="02020603050405020304" pitchFamily="18" charset="0"/>
              </a:rPr>
              <a:t>Ο </a:t>
            </a:r>
            <a:r>
              <a:rPr lang="el-GR" dirty="0">
                <a:latin typeface="Times New Roman" panose="02020603050405020304" pitchFamily="18" charset="0"/>
                <a:cs typeface="Times New Roman" panose="02020603050405020304" pitchFamily="18" charset="0"/>
              </a:rPr>
              <a:t>πατέρας του τού είπε κοφτά: «Δύναμή σου είναι το μυαλό σου. Κοίταξε </a:t>
            </a:r>
            <a:r>
              <a:rPr lang="el-GR" dirty="0" smtClean="0">
                <a:latin typeface="Times New Roman" panose="02020603050405020304" pitchFamily="18" charset="0"/>
                <a:cs typeface="Times New Roman" panose="02020603050405020304" pitchFamily="18" charset="0"/>
              </a:rPr>
              <a:t>να το </a:t>
            </a:r>
            <a:r>
              <a:rPr lang="el-GR" dirty="0">
                <a:latin typeface="Times New Roman" panose="02020603050405020304" pitchFamily="18" charset="0"/>
                <a:cs typeface="Times New Roman" panose="02020603050405020304" pitchFamily="18" charset="0"/>
              </a:rPr>
              <a:t>εκμεταλλευτείς</a:t>
            </a:r>
            <a:r>
              <a:rPr lang="el-GR" dirty="0" smtClean="0">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σε ειδικούς όρους και επωνυμίες</a:t>
            </a:r>
          </a:p>
          <a:p>
            <a:pPr lvl="1"/>
            <a:r>
              <a:rPr lang="el-GR" dirty="0">
                <a:latin typeface="Times New Roman" panose="02020603050405020304" pitchFamily="18" charset="0"/>
                <a:cs typeface="Times New Roman" panose="02020603050405020304" pitchFamily="18" charset="0"/>
              </a:rPr>
              <a:t>Το αεροδρόμιο «Ελευθέριος Βενιζέλος» είναι από τα μεγαλύτερα της Ευρώπης</a:t>
            </a:r>
            <a:r>
              <a:rPr lang="el-GR"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pPr lvl="0">
              <a:buClr>
                <a:srgbClr val="5BD078"/>
              </a:buClr>
            </a:pPr>
            <a:r>
              <a:rPr lang="el-GR" sz="2400" dirty="0">
                <a:solidFill>
                  <a:prstClr val="black"/>
                </a:solidFill>
                <a:latin typeface="Times New Roman" panose="02020603050405020304" pitchFamily="18" charset="0"/>
                <a:cs typeface="Times New Roman" panose="02020603050405020304" pitchFamily="18" charset="0"/>
              </a:rPr>
              <a:t>σε </a:t>
            </a:r>
            <a:r>
              <a:rPr lang="el-GR" dirty="0" smtClean="0">
                <a:latin typeface="Times New Roman" panose="02020603050405020304" pitchFamily="18" charset="0"/>
                <a:cs typeface="Times New Roman" panose="02020603050405020304" pitchFamily="18" charset="0"/>
              </a:rPr>
              <a:t>μεταφορική </a:t>
            </a:r>
            <a:r>
              <a:rPr lang="el-GR" dirty="0">
                <a:latin typeface="Times New Roman" panose="02020603050405020304" pitchFamily="18" charset="0"/>
                <a:cs typeface="Times New Roman" panose="02020603050405020304" pitchFamily="18" charset="0"/>
              </a:rPr>
              <a:t>χρήση μιας έννοιας: </a:t>
            </a:r>
            <a:endParaRPr lang="el-GR" dirty="0" smtClean="0">
              <a:latin typeface="Times New Roman" panose="02020603050405020304" pitchFamily="18" charset="0"/>
              <a:cs typeface="Times New Roman" panose="02020603050405020304" pitchFamily="18" charset="0"/>
            </a:endParaRPr>
          </a:p>
          <a:p>
            <a:pPr lvl="1">
              <a:buClr>
                <a:srgbClr val="31B6FD"/>
              </a:buClr>
            </a:pPr>
            <a:r>
              <a:rPr lang="el-GR" dirty="0" smtClean="0">
                <a:latin typeface="Times New Roman" panose="02020603050405020304" pitchFamily="18" charset="0"/>
                <a:cs typeface="Times New Roman" panose="02020603050405020304" pitchFamily="18" charset="0"/>
              </a:rPr>
              <a:t>Η </a:t>
            </a:r>
            <a:r>
              <a:rPr lang="el-GR" dirty="0">
                <a:latin typeface="Times New Roman" panose="02020603050405020304" pitchFamily="18" charset="0"/>
                <a:cs typeface="Times New Roman" panose="02020603050405020304" pitchFamily="18" charset="0"/>
              </a:rPr>
              <a:t>φουρτούνα όλο και θέριευε </a:t>
            </a:r>
            <a:r>
              <a:rPr lang="el-GR" dirty="0" smtClean="0">
                <a:latin typeface="Times New Roman" panose="02020603050405020304" pitchFamily="18" charset="0"/>
                <a:cs typeface="Times New Roman" panose="02020603050405020304" pitchFamily="18" charset="0"/>
              </a:rPr>
              <a:t>και οι </a:t>
            </a:r>
            <a:r>
              <a:rPr lang="el-GR" dirty="0">
                <a:latin typeface="Times New Roman" panose="02020603050405020304" pitchFamily="18" charset="0"/>
                <a:cs typeface="Times New Roman" panose="02020603050405020304" pitchFamily="18" charset="0"/>
              </a:rPr>
              <a:t>επιβάτες του οχηματαγωγού έμεναν «ήσυχοι» στις θέσεις τους (δηλ. ανήσυχοι</a:t>
            </a:r>
            <a:r>
              <a:rPr lang="el-GR" dirty="0" smtClean="0">
                <a:latin typeface="Times New Roman" panose="02020603050405020304" pitchFamily="18" charset="0"/>
                <a:cs typeface="Times New Roman" panose="02020603050405020304" pitchFamily="18" charset="0"/>
              </a:rPr>
              <a:t>).</a:t>
            </a:r>
          </a:p>
          <a:p>
            <a:pPr lvl="0">
              <a:buClr>
                <a:srgbClr val="5BD078"/>
              </a:buClr>
            </a:pPr>
            <a:r>
              <a:rPr lang="el-GR" sz="2400" dirty="0">
                <a:solidFill>
                  <a:prstClr val="black"/>
                </a:solidFill>
                <a:latin typeface="Times New Roman" panose="02020603050405020304" pitchFamily="18" charset="0"/>
                <a:cs typeface="Times New Roman" panose="02020603050405020304" pitchFamily="18" charset="0"/>
              </a:rPr>
              <a:t>σε </a:t>
            </a:r>
            <a:r>
              <a:rPr lang="el-GR" dirty="0" smtClean="0">
                <a:latin typeface="Times New Roman" panose="02020603050405020304" pitchFamily="18" charset="0"/>
                <a:cs typeface="Times New Roman" panose="02020603050405020304" pitchFamily="18" charset="0"/>
              </a:rPr>
              <a:t>ειρωνική/απαξιωτική </a:t>
            </a:r>
            <a:r>
              <a:rPr lang="el-GR" dirty="0">
                <a:latin typeface="Times New Roman" panose="02020603050405020304" pitchFamily="18" charset="0"/>
                <a:cs typeface="Times New Roman" panose="02020603050405020304" pitchFamily="18" charset="0"/>
              </a:rPr>
              <a:t>αναφορά σε </a:t>
            </a:r>
            <a:r>
              <a:rPr lang="el-GR" dirty="0" smtClean="0">
                <a:latin typeface="Times New Roman" panose="02020603050405020304" pitchFamily="18" charset="0"/>
                <a:cs typeface="Times New Roman" panose="02020603050405020304" pitchFamily="18" charset="0"/>
              </a:rPr>
              <a:t>κάτι: </a:t>
            </a:r>
          </a:p>
          <a:p>
            <a:pPr lvl="1">
              <a:buClr>
                <a:srgbClr val="31B6FD"/>
              </a:buClr>
            </a:pPr>
            <a:r>
              <a:rPr lang="el-GR" dirty="0" smtClean="0">
                <a:latin typeface="Times New Roman" panose="02020603050405020304" pitchFamily="18" charset="0"/>
                <a:cs typeface="Times New Roman" panose="02020603050405020304" pitchFamily="18" charset="0"/>
              </a:rPr>
              <a:t>Σιγά μην κλάψω...</a:t>
            </a:r>
            <a:endParaRPr lang="el-GR" dirty="0">
              <a:latin typeface="Times New Roman" panose="02020603050405020304" pitchFamily="18" charset="0"/>
              <a:cs typeface="Times New Roman" panose="02020603050405020304" pitchFamily="18" charset="0"/>
            </a:endParaRPr>
          </a:p>
          <a:p>
            <a:pPr lvl="0">
              <a:buClr>
                <a:srgbClr val="5BD078"/>
              </a:buClr>
            </a:pPr>
            <a:r>
              <a:rPr lang="el-GR" dirty="0" smtClean="0">
                <a:latin typeface="Times New Roman" panose="02020603050405020304" pitchFamily="18" charset="0"/>
                <a:cs typeface="Times New Roman" panose="02020603050405020304" pitchFamily="18" charset="0"/>
              </a:rPr>
              <a:t>για αποστασιοποίηση του γράφοντος </a:t>
            </a:r>
            <a:r>
              <a:rPr lang="el-GR" dirty="0">
                <a:latin typeface="Times New Roman" panose="02020603050405020304" pitchFamily="18" charset="0"/>
                <a:cs typeface="Times New Roman" panose="02020603050405020304" pitchFamily="18" charset="0"/>
              </a:rPr>
              <a:t>από τα </a:t>
            </a:r>
            <a:r>
              <a:rPr lang="el-GR" dirty="0" smtClean="0">
                <a:latin typeface="Times New Roman" panose="02020603050405020304" pitchFamily="18" charset="0"/>
                <a:cs typeface="Times New Roman" panose="02020603050405020304" pitchFamily="18" charset="0"/>
              </a:rPr>
              <a:t>γραφόμενα:</a:t>
            </a:r>
          </a:p>
          <a:p>
            <a:pPr lvl="1">
              <a:buClr>
                <a:srgbClr val="31B6FD"/>
              </a:buClr>
            </a:pPr>
            <a:r>
              <a:rPr lang="el-GR" dirty="0" smtClean="0">
                <a:latin typeface="Times New Roman" panose="02020603050405020304" pitchFamily="18" charset="0"/>
                <a:cs typeface="Times New Roman" panose="02020603050405020304" pitchFamily="18" charset="0"/>
              </a:rPr>
              <a:t>Λένε πως θα βρέξει αύριο. </a:t>
            </a:r>
            <a:endParaRPr lang="el-GR" dirty="0">
              <a:latin typeface="Times New Roman" panose="02020603050405020304" pitchFamily="18" charset="0"/>
              <a:cs typeface="Times New Roman" panose="02020603050405020304" pitchFamily="18" charset="0"/>
            </a:endParaRPr>
          </a:p>
          <a:p>
            <a:pPr lvl="0">
              <a:buClr>
                <a:srgbClr val="5BD078"/>
              </a:buClr>
            </a:pPr>
            <a:r>
              <a:rPr lang="el-GR" dirty="0" smtClean="0">
                <a:latin typeface="Times New Roman" panose="02020603050405020304" pitchFamily="18" charset="0"/>
                <a:cs typeface="Times New Roman" panose="02020603050405020304" pitchFamily="18" charset="0"/>
              </a:rPr>
              <a:t>Έμφαση:</a:t>
            </a:r>
          </a:p>
          <a:p>
            <a:pPr lvl="1">
              <a:buClr>
                <a:srgbClr val="31B6FD"/>
              </a:buClr>
            </a:pPr>
            <a:r>
              <a:rPr lang="el-GR" dirty="0" smtClean="0">
                <a:solidFill>
                  <a:prstClr val="black"/>
                </a:solidFill>
                <a:latin typeface="Times New Roman" panose="02020603050405020304" pitchFamily="18" charset="0"/>
                <a:cs typeface="Times New Roman" panose="02020603050405020304" pitchFamily="18" charset="0"/>
              </a:rPr>
              <a:t>Έγινε λουτσα... </a:t>
            </a:r>
            <a:endParaRPr lang="el-GR" dirty="0" smtClean="0">
              <a:latin typeface="Times New Roman" panose="02020603050405020304" pitchFamily="18" charset="0"/>
              <a:cs typeface="Times New Roman" panose="02020603050405020304" pitchFamily="18" charset="0"/>
            </a:endParaRPr>
          </a:p>
          <a:p>
            <a:pPr lvl="0">
              <a:buClr>
                <a:srgbClr val="5BD078"/>
              </a:buClr>
            </a:pPr>
            <a:r>
              <a:rPr lang="el-GR" dirty="0" smtClean="0">
                <a:latin typeface="Times New Roman" panose="02020603050405020304" pitchFamily="18" charset="0"/>
                <a:cs typeface="Times New Roman" panose="02020603050405020304" pitchFamily="18" charset="0"/>
              </a:rPr>
              <a:t>Αμφισβήτηση</a:t>
            </a:r>
            <a:endParaRPr lang="el-GR" dirty="0">
              <a:latin typeface="Times New Roman" panose="02020603050405020304" pitchFamily="18" charset="0"/>
              <a:cs typeface="Times New Roman" panose="02020603050405020304" pitchFamily="18" charset="0"/>
            </a:endParaRPr>
          </a:p>
          <a:p>
            <a:pPr lvl="1">
              <a:buClr>
                <a:srgbClr val="31B6FD"/>
              </a:buClr>
            </a:pPr>
            <a:r>
              <a:rPr lang="el-GR" dirty="0" smtClean="0">
                <a:solidFill>
                  <a:prstClr val="black"/>
                </a:solidFill>
                <a:latin typeface="Times New Roman" panose="02020603050405020304" pitchFamily="18" charset="0"/>
                <a:cs typeface="Times New Roman" panose="02020603050405020304" pitchFamily="18" charset="0"/>
              </a:rPr>
              <a:t>Μην ορκίζεσαι... </a:t>
            </a:r>
            <a:endParaRPr lang="el-GR" dirty="0">
              <a:solidFill>
                <a:prstClr val="black"/>
              </a:solidFill>
              <a:latin typeface="Times New Roman" panose="02020603050405020304" pitchFamily="18" charset="0"/>
              <a:cs typeface="Times New Roman" panose="02020603050405020304" pitchFamily="18" charset="0"/>
            </a:endParaRPr>
          </a:p>
          <a:p>
            <a:pPr lvl="1">
              <a:buClr>
                <a:srgbClr val="5BD078"/>
              </a:buClr>
            </a:pPr>
            <a:endParaRPr lang="el-GR" dirty="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700808"/>
            <a:ext cx="4041775" cy="4659512"/>
          </a:xfrm>
        </p:spPr>
        <p:txBody>
          <a:bodyPr>
            <a:normAutofit lnSpcReduction="10000"/>
          </a:bodyPr>
          <a:lstStyle/>
          <a:p>
            <a:pPr lvl="0">
              <a:buClr>
                <a:srgbClr val="5BD078"/>
              </a:buClr>
            </a:pPr>
            <a:r>
              <a:rPr lang="el-GR" sz="2000" dirty="0">
                <a:solidFill>
                  <a:prstClr val="black"/>
                </a:solidFill>
                <a:latin typeface="Times New Roman" panose="02020603050405020304" pitchFamily="18" charset="0"/>
                <a:cs typeface="Times New Roman" panose="02020603050405020304" pitchFamily="18" charset="0"/>
              </a:rPr>
              <a:t>Το </a:t>
            </a:r>
            <a:r>
              <a:rPr lang="el-GR" sz="2000" b="1" dirty="0">
                <a:solidFill>
                  <a:prstClr val="black"/>
                </a:solidFill>
                <a:latin typeface="Times New Roman" panose="02020603050405020304" pitchFamily="18" charset="0"/>
                <a:cs typeface="Times New Roman" panose="02020603050405020304" pitchFamily="18" charset="0"/>
              </a:rPr>
              <a:t>ύφος</a:t>
            </a:r>
            <a:r>
              <a:rPr lang="el-GR" sz="2000" dirty="0">
                <a:solidFill>
                  <a:prstClr val="black"/>
                </a:solidFill>
                <a:latin typeface="Times New Roman" panose="02020603050405020304" pitchFamily="18" charset="0"/>
                <a:cs typeface="Times New Roman" panose="02020603050405020304" pitchFamily="18" charset="0"/>
              </a:rPr>
              <a:t> καθίσταται ζωντανό, παραστατικό και ενίοτε άμεσο και οικείο.</a:t>
            </a:r>
          </a:p>
          <a:p>
            <a:pPr lvl="0">
              <a:buClr>
                <a:srgbClr val="5BD078"/>
              </a:buClr>
            </a:pPr>
            <a:r>
              <a:rPr lang="el-GR" sz="2000" dirty="0">
                <a:solidFill>
                  <a:prstClr val="black"/>
                </a:solidFill>
                <a:latin typeface="Times New Roman" panose="02020603050405020304" pitchFamily="18" charset="0"/>
                <a:cs typeface="Times New Roman" panose="02020603050405020304" pitchFamily="18" charset="0"/>
              </a:rPr>
              <a:t>Όσον αφορά το </a:t>
            </a:r>
            <a:r>
              <a:rPr lang="el-GR" sz="2000" b="1" dirty="0">
                <a:solidFill>
                  <a:prstClr val="black"/>
                </a:solidFill>
                <a:latin typeface="Times New Roman" panose="02020603050405020304" pitchFamily="18" charset="0"/>
                <a:cs typeface="Times New Roman" panose="02020603050405020304" pitchFamily="18" charset="0"/>
              </a:rPr>
              <a:t>νόημα</a:t>
            </a:r>
            <a:r>
              <a:rPr lang="el-GR" sz="2000" dirty="0">
                <a:solidFill>
                  <a:prstClr val="black"/>
                </a:solidFill>
                <a:latin typeface="Times New Roman" panose="02020603050405020304" pitchFamily="18" charset="0"/>
                <a:cs typeface="Times New Roman" panose="02020603050405020304" pitchFamily="18" charset="0"/>
              </a:rPr>
              <a:t>, αναδεικνύει:</a:t>
            </a:r>
          </a:p>
          <a:p>
            <a:pPr lvl="1">
              <a:buClr>
                <a:srgbClr val="31B6FD"/>
              </a:buClr>
            </a:pPr>
            <a:r>
              <a:rPr lang="el-GR" sz="1900" dirty="0">
                <a:solidFill>
                  <a:prstClr val="black"/>
                </a:solidFill>
                <a:latin typeface="Times New Roman" panose="02020603050405020304" pitchFamily="18" charset="0"/>
                <a:cs typeface="Times New Roman" panose="02020603050405020304" pitchFamily="18" charset="0"/>
              </a:rPr>
              <a:t>Τα ευχάριστα ή δυσάρεστα συναισθήματα:</a:t>
            </a:r>
          </a:p>
          <a:p>
            <a:pPr lvl="2">
              <a:buClr>
                <a:srgbClr val="4584D3"/>
              </a:buClr>
            </a:pPr>
            <a:r>
              <a:rPr lang="el-GR" sz="1700" dirty="0" smtClean="0">
                <a:solidFill>
                  <a:prstClr val="black"/>
                </a:solidFill>
                <a:latin typeface="Times New Roman" panose="02020603050405020304" pitchFamily="18" charset="0"/>
                <a:cs typeface="Times New Roman" panose="02020603050405020304" pitchFamily="18" charset="0"/>
              </a:rPr>
              <a:t>Χάσαμε! Τι ωραία...</a:t>
            </a:r>
            <a:endParaRPr lang="el-GR" sz="1700" dirty="0">
              <a:solidFill>
                <a:prstClr val="black"/>
              </a:solidFill>
              <a:latin typeface="Times New Roman" panose="02020603050405020304" pitchFamily="18" charset="0"/>
              <a:cs typeface="Times New Roman" panose="02020603050405020304" pitchFamily="18" charset="0"/>
            </a:endParaRPr>
          </a:p>
          <a:p>
            <a:pPr lvl="1">
              <a:buClr>
                <a:srgbClr val="31B6FD"/>
              </a:buClr>
            </a:pPr>
            <a:r>
              <a:rPr lang="el-GR" sz="1900" dirty="0">
                <a:solidFill>
                  <a:prstClr val="black"/>
                </a:solidFill>
                <a:latin typeface="Times New Roman" panose="02020603050405020304" pitchFamily="18" charset="0"/>
                <a:cs typeface="Times New Roman" panose="02020603050405020304" pitchFamily="18" charset="0"/>
              </a:rPr>
              <a:t>Την επικοινωνιακή περίσταση:</a:t>
            </a:r>
          </a:p>
          <a:p>
            <a:pPr lvl="2">
              <a:buClr>
                <a:srgbClr val="4584D3"/>
              </a:buClr>
            </a:pPr>
            <a:r>
              <a:rPr lang="el-GR" sz="1700" dirty="0" smtClean="0">
                <a:solidFill>
                  <a:prstClr val="black"/>
                </a:solidFill>
                <a:latin typeface="Times New Roman" panose="02020603050405020304" pitchFamily="18" charset="0"/>
                <a:cs typeface="Times New Roman" panose="02020603050405020304" pitchFamily="18" charset="0"/>
              </a:rPr>
              <a:t>Έφυγε...</a:t>
            </a:r>
            <a:endParaRPr lang="el-GR" sz="1700" dirty="0">
              <a:solidFill>
                <a:prstClr val="black"/>
              </a:solidFill>
              <a:latin typeface="Times New Roman" panose="02020603050405020304" pitchFamily="18" charset="0"/>
              <a:cs typeface="Times New Roman" panose="02020603050405020304" pitchFamily="18" charset="0"/>
            </a:endParaRPr>
          </a:p>
          <a:p>
            <a:pPr lvl="1">
              <a:buClr>
                <a:srgbClr val="31B6FD"/>
              </a:buClr>
            </a:pPr>
            <a:r>
              <a:rPr lang="el-GR" sz="1900" dirty="0">
                <a:solidFill>
                  <a:prstClr val="black"/>
                </a:solidFill>
                <a:latin typeface="Times New Roman" panose="02020603050405020304" pitchFamily="18" charset="0"/>
                <a:cs typeface="Times New Roman" panose="02020603050405020304" pitchFamily="18" charset="0"/>
              </a:rPr>
              <a:t>Τον χαρακτήρα των προσώπων:</a:t>
            </a:r>
          </a:p>
          <a:p>
            <a:pPr lvl="2">
              <a:buClr>
                <a:srgbClr val="4584D3"/>
              </a:buClr>
            </a:pPr>
            <a:r>
              <a:rPr lang="el-GR" sz="1700" dirty="0" smtClean="0">
                <a:solidFill>
                  <a:prstClr val="black"/>
                </a:solidFill>
                <a:latin typeface="Times New Roman" panose="02020603050405020304" pitchFamily="18" charset="0"/>
                <a:cs typeface="Times New Roman" panose="02020603050405020304" pitchFamily="18" charset="0"/>
              </a:rPr>
              <a:t>Με πρόδωσες...</a:t>
            </a:r>
            <a:endParaRPr lang="el-GR" sz="1700" dirty="0">
              <a:solidFill>
                <a:prstClr val="black"/>
              </a:solidFill>
              <a:latin typeface="Times New Roman" panose="02020603050405020304" pitchFamily="18" charset="0"/>
              <a:cs typeface="Times New Roman" panose="02020603050405020304" pitchFamily="18" charset="0"/>
            </a:endParaRPr>
          </a:p>
          <a:p>
            <a:pPr lvl="1">
              <a:buClr>
                <a:srgbClr val="31B6FD"/>
              </a:buClr>
            </a:pPr>
            <a:r>
              <a:rPr lang="el-GR" sz="1900" dirty="0">
                <a:solidFill>
                  <a:prstClr val="black"/>
                </a:solidFill>
                <a:latin typeface="Times New Roman" panose="02020603050405020304" pitchFamily="18" charset="0"/>
                <a:cs typeface="Times New Roman" panose="02020603050405020304" pitchFamily="18" charset="0"/>
              </a:rPr>
              <a:t>Τις σχέσεις μεταξύ των προσώπων.</a:t>
            </a:r>
          </a:p>
          <a:p>
            <a:pPr lvl="2">
              <a:buClr>
                <a:srgbClr val="4584D3"/>
              </a:buClr>
            </a:pPr>
            <a:r>
              <a:rPr lang="el-GR" sz="1700" dirty="0">
                <a:solidFill>
                  <a:prstClr val="black"/>
                </a:solidFill>
                <a:latin typeface="Times New Roman" panose="02020603050405020304" pitchFamily="18" charset="0"/>
                <a:cs typeface="Times New Roman" panose="02020603050405020304" pitchFamily="18" charset="0"/>
              </a:rPr>
              <a:t>Π</a:t>
            </a:r>
            <a:r>
              <a:rPr lang="el-GR" sz="1700" dirty="0" smtClean="0">
                <a:solidFill>
                  <a:prstClr val="black"/>
                </a:solidFill>
                <a:latin typeface="Times New Roman" panose="02020603050405020304" pitchFamily="18" charset="0"/>
                <a:cs typeface="Times New Roman" panose="02020603050405020304" pitchFamily="18" charset="0"/>
              </a:rPr>
              <a:t>άλι μακαρόνια θα φάμε...</a:t>
            </a:r>
            <a:endParaRPr lang="el-GR" sz="1700" dirty="0">
              <a:solidFill>
                <a:prstClr val="black"/>
              </a:solidFill>
              <a:latin typeface="Times New Roman" panose="02020603050405020304" pitchFamily="18" charset="0"/>
              <a:cs typeface="Times New Roman" panose="02020603050405020304" pitchFamily="18" charset="0"/>
            </a:endParaRP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14</a:t>
            </a:fld>
            <a:endParaRPr lang="el-GR"/>
          </a:p>
        </p:txBody>
      </p:sp>
    </p:spTree>
    <p:extLst>
      <p:ext uri="{BB962C8B-B14F-4D97-AF65-F5344CB8AC3E}">
        <p14:creationId xmlns:p14="http://schemas.microsoft.com/office/powerpoint/2010/main" val="4899068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704088"/>
            <a:ext cx="8229600" cy="420656"/>
          </a:xfrm>
        </p:spPr>
        <p:txBody>
          <a:bodyPr>
            <a:noAutofit/>
          </a:bodyPr>
          <a:lstStyle/>
          <a:p>
            <a:pPr algn="ctr"/>
            <a:r>
              <a:rPr lang="el-GR" sz="2800" b="1" dirty="0" smtClean="0">
                <a:latin typeface="Times New Roman" panose="02020603050405020304" pitchFamily="18" charset="0"/>
                <a:cs typeface="Times New Roman" panose="02020603050405020304" pitchFamily="18" charset="0"/>
              </a:rPr>
              <a:t>ΕΞΩΓΛΩΣΣΙΚΑ ΚΑΙ ΠΑΡΑΓΛΩΣΣΙΚΑ ΣΤΟΙΧΕΙΑ</a:t>
            </a:r>
            <a:endParaRPr lang="en-US" sz="2800" b="1" dirty="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idx="1"/>
          </p:nvPr>
        </p:nvSpPr>
        <p:spPr>
          <a:xfrm>
            <a:off x="457200" y="1124744"/>
            <a:ext cx="8229600" cy="5199856"/>
          </a:xfrm>
        </p:spPr>
        <p:txBody>
          <a:bodyPr>
            <a:normAutofit fontScale="92500" lnSpcReduction="10000"/>
          </a:bodyPr>
          <a:lstStyle/>
          <a:p>
            <a:pPr marL="0" lvl="0" indent="0" algn="ctr">
              <a:buNone/>
            </a:pPr>
            <a:r>
              <a:rPr lang="el-GR" dirty="0" smtClean="0">
                <a:latin typeface="Times New Roman" panose="02020603050405020304" pitchFamily="18" charset="0"/>
                <a:cs typeface="Times New Roman" panose="02020603050405020304" pitchFamily="18" charset="0"/>
              </a:rPr>
              <a:t>Όταν μιλάμε χρησιμοποιούμε παραγλωσσικά και εξωγλωσσικά στοιχεία. </a:t>
            </a:r>
          </a:p>
          <a:p>
            <a:r>
              <a:rPr lang="el-GR" b="1" dirty="0" smtClean="0">
                <a:latin typeface="Times New Roman" panose="02020603050405020304" pitchFamily="18" charset="0"/>
                <a:cs typeface="Times New Roman" panose="02020603050405020304" pitchFamily="18" charset="0"/>
              </a:rPr>
              <a:t>Τα </a:t>
            </a:r>
            <a:r>
              <a:rPr lang="el-GR" b="1" dirty="0">
                <a:latin typeface="Times New Roman" panose="02020603050405020304" pitchFamily="18" charset="0"/>
                <a:cs typeface="Times New Roman" panose="02020603050405020304" pitchFamily="18" charset="0"/>
              </a:rPr>
              <a:t>εξωγλωσσικά </a:t>
            </a:r>
            <a:r>
              <a:rPr lang="el-GR" dirty="0" smtClean="0">
                <a:latin typeface="Times New Roman" panose="02020603050405020304" pitchFamily="18" charset="0"/>
                <a:cs typeface="Times New Roman" panose="02020603050405020304" pitchFamily="18" charset="0"/>
              </a:rPr>
              <a:t>είναι κινήσεις του σώματος που συμπληρώνουν την λεκτική επικοινωνια.</a:t>
            </a:r>
          </a:p>
          <a:p>
            <a:pPr lvl="1"/>
            <a:r>
              <a:rPr lang="el-GR" dirty="0" smtClean="0">
                <a:latin typeface="Times New Roman" panose="02020603050405020304" pitchFamily="18" charset="0"/>
                <a:cs typeface="Times New Roman" panose="02020603050405020304" pitchFamily="18" charset="0"/>
              </a:rPr>
              <a:t>οι κινήσεις του σώματος</a:t>
            </a:r>
          </a:p>
          <a:p>
            <a:pPr lvl="1"/>
            <a:r>
              <a:rPr lang="el-GR" dirty="0" smtClean="0">
                <a:latin typeface="Times New Roman" panose="02020603050405020304" pitchFamily="18" charset="0"/>
                <a:cs typeface="Times New Roman" panose="02020603050405020304" pitchFamily="18" charset="0"/>
              </a:rPr>
              <a:t>η στάση του σώματος</a:t>
            </a:r>
          </a:p>
          <a:p>
            <a:pPr lvl="1"/>
            <a:r>
              <a:rPr lang="el-GR" dirty="0" smtClean="0">
                <a:latin typeface="Times New Roman" panose="02020603050405020304" pitchFamily="18" charset="0"/>
                <a:cs typeface="Times New Roman" panose="02020603050405020304" pitchFamily="18" charset="0"/>
              </a:rPr>
              <a:t>οι χειρονομίες</a:t>
            </a:r>
          </a:p>
          <a:p>
            <a:pPr lvl="1"/>
            <a:r>
              <a:rPr lang="el-GR" dirty="0" smtClean="0">
                <a:latin typeface="Times New Roman" panose="02020603050405020304" pitchFamily="18" charset="0"/>
                <a:cs typeface="Times New Roman" panose="02020603050405020304" pitchFamily="18" charset="0"/>
              </a:rPr>
              <a:t>οι εκφράσεις του προσώπου.</a:t>
            </a:r>
          </a:p>
          <a:p>
            <a:pPr lvl="0"/>
            <a:r>
              <a:rPr lang="el-GR" b="1" dirty="0" smtClean="0">
                <a:latin typeface="Times New Roman" panose="02020603050405020304" pitchFamily="18" charset="0"/>
                <a:cs typeface="Times New Roman" panose="02020603050405020304" pitchFamily="18" charset="0"/>
              </a:rPr>
              <a:t>Τα παραγλωσσικά </a:t>
            </a:r>
            <a:r>
              <a:rPr lang="el-GR" dirty="0" smtClean="0">
                <a:latin typeface="Times New Roman" panose="02020603050405020304" pitchFamily="18" charset="0"/>
                <a:cs typeface="Times New Roman" panose="02020603050405020304" pitchFamily="18" charset="0"/>
              </a:rPr>
              <a:t>είναι επικοινωνιακά στοιχεία, τα οποία βοηθούν τη γλωσσική επικοινωνία. </a:t>
            </a:r>
            <a:r>
              <a:rPr lang="el-GR" sz="2600" dirty="0" smtClean="0">
                <a:latin typeface="Times New Roman" panose="02020603050405020304" pitchFamily="18" charset="0"/>
                <a:cs typeface="Times New Roman" panose="02020603050405020304" pitchFamily="18" charset="0"/>
              </a:rPr>
              <a:t>ο επιτονισμός </a:t>
            </a:r>
          </a:p>
          <a:p>
            <a:pPr lvl="1"/>
            <a:r>
              <a:rPr lang="el-GR" sz="2600" dirty="0" smtClean="0">
                <a:latin typeface="Times New Roman" panose="02020603050405020304" pitchFamily="18" charset="0"/>
                <a:cs typeface="Times New Roman" panose="02020603050405020304" pitchFamily="18" charset="0"/>
              </a:rPr>
              <a:t>η προφορά</a:t>
            </a:r>
          </a:p>
          <a:p>
            <a:pPr lvl="1"/>
            <a:r>
              <a:rPr lang="el-GR" sz="2600" dirty="0" smtClean="0">
                <a:latin typeface="Times New Roman" panose="02020603050405020304" pitchFamily="18" charset="0"/>
                <a:cs typeface="Times New Roman" panose="02020603050405020304" pitchFamily="18" charset="0"/>
              </a:rPr>
              <a:t>η ένταση της φωνής</a:t>
            </a:r>
          </a:p>
          <a:p>
            <a:pPr lvl="2"/>
            <a:r>
              <a:rPr lang="el-GR" sz="2500" b="1" u="sng" dirty="0" smtClean="0">
                <a:latin typeface="Times New Roman" panose="02020603050405020304" pitchFamily="18" charset="0"/>
                <a:cs typeface="Times New Roman" panose="02020603050405020304" pitchFamily="18" charset="0"/>
              </a:rPr>
              <a:t>Τα </a:t>
            </a:r>
            <a:r>
              <a:rPr lang="el-GR" sz="2500" b="1" u="sng" dirty="0">
                <a:latin typeface="Times New Roman" panose="02020603050405020304" pitchFamily="18" charset="0"/>
                <a:cs typeface="Times New Roman" panose="02020603050405020304" pitchFamily="18" charset="0"/>
              </a:rPr>
              <a:t>παραγλωσσικά στοιχεία αποδίδονται γραπτώς με τη βοήθεια των σημείων στίξης</a:t>
            </a:r>
            <a:r>
              <a:rPr lang="el-GR" sz="2500" b="1" u="sng" dirty="0" smtClean="0">
                <a:latin typeface="Times New Roman" panose="02020603050405020304" pitchFamily="18" charset="0"/>
                <a:cs typeface="Times New Roman" panose="02020603050405020304" pitchFamily="18" charset="0"/>
              </a:rPr>
              <a:t>.</a:t>
            </a:r>
            <a:endParaRPr lang="el-GR" sz="2300" b="1" dirty="0" smtClean="0">
              <a:latin typeface="Times New Roman" panose="02020603050405020304" pitchFamily="18" charset="0"/>
              <a:cs typeface="Times New Roman" panose="02020603050405020304" pitchFamily="18" charset="0"/>
            </a:endParaRPr>
          </a:p>
          <a:p>
            <a:endParaRPr lang="en-US" dirty="0"/>
          </a:p>
        </p:txBody>
      </p:sp>
      <p:sp>
        <p:nvSpPr>
          <p:cNvPr id="7" name="Footer Placeholder 6"/>
          <p:cNvSpPr>
            <a:spLocks noGrp="1"/>
          </p:cNvSpPr>
          <p:nvPr>
            <p:ph type="ftr" sz="quarter" idx="11"/>
          </p:nvPr>
        </p:nvSpPr>
        <p:spPr/>
        <p:txBody>
          <a:bodyPr/>
          <a:lstStyle/>
          <a:p>
            <a:r>
              <a:rPr lang="el-GR" smtClean="0"/>
              <a:t>ΕΠΙΜΕΛΕΙΑ: ΠΕΠΕ ΕΥΗ</a:t>
            </a:r>
            <a:endParaRPr lang="el-GR"/>
          </a:p>
        </p:txBody>
      </p:sp>
      <p:sp>
        <p:nvSpPr>
          <p:cNvPr id="8" name="Slide Number Placeholder 7"/>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1771188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ΤΕΛΕΙΑ </a:t>
            </a:r>
            <a:r>
              <a:rPr lang="el-GR" sz="5600" b="1" dirty="0" smtClean="0">
                <a:latin typeface="Times New Roman" panose="02020603050405020304" pitchFamily="18" charset="0"/>
                <a:cs typeface="Times New Roman" panose="02020603050405020304" pitchFamily="18" charset="0"/>
              </a:rPr>
              <a:t>.</a:t>
            </a:r>
            <a:endParaRPr lang="en-US" sz="56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smtClean="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smtClean="0"/>
              <a:t>ΛΕΙΤΟΥΡΓΙΑ</a:t>
            </a:r>
            <a:endParaRPr lang="en-US" dirty="0"/>
          </a:p>
        </p:txBody>
      </p:sp>
      <p:sp>
        <p:nvSpPr>
          <p:cNvPr id="8" name="Content Placeholder 7"/>
          <p:cNvSpPr>
            <a:spLocks noGrp="1"/>
          </p:cNvSpPr>
          <p:nvPr>
            <p:ph sz="quarter" idx="2"/>
          </p:nvPr>
        </p:nvSpPr>
        <p:spPr>
          <a:xfrm>
            <a:off x="457200" y="1700808"/>
            <a:ext cx="4040188" cy="4659512"/>
          </a:xfrm>
        </p:spPr>
        <p:txBody>
          <a:bodyPr>
            <a:normAutofit fontScale="92500"/>
          </a:bodyPr>
          <a:lstStyle/>
          <a:p>
            <a:r>
              <a:rPr lang="el-GR" dirty="0">
                <a:latin typeface="Times New Roman" panose="02020603050405020304" pitchFamily="18" charset="0"/>
                <a:cs typeface="Times New Roman" panose="02020603050405020304" pitchFamily="18" charset="0"/>
              </a:rPr>
              <a:t>Τίθεται στο τέλος μιας πρότασης ή μιας περιόδου, όταν τελειώνει το ολοκληρωμένο νόημα που εκφράζουμε και υποδεικνύει ότι πρέπει να γίνει διακοπή της φωνής. </a:t>
            </a:r>
            <a:endParaRPr lang="el-GR" dirty="0" smtClean="0">
              <a:latin typeface="Times New Roman" panose="02020603050405020304" pitchFamily="18" charset="0"/>
              <a:cs typeface="Times New Roman" panose="02020603050405020304" pitchFamily="18" charset="0"/>
            </a:endParaRPr>
          </a:p>
          <a:p>
            <a:pPr lvl="1"/>
            <a:r>
              <a:rPr lang="el-GR" i="1" dirty="0" smtClean="0">
                <a:latin typeface="Times New Roman" panose="02020603050405020304" pitchFamily="18" charset="0"/>
                <a:cs typeface="Times New Roman" panose="02020603050405020304" pitchFamily="18" charset="0"/>
              </a:rPr>
              <a:t>Χτύπησε </a:t>
            </a:r>
            <a:r>
              <a:rPr lang="el-GR" i="1" dirty="0">
                <a:latin typeface="Times New Roman" panose="02020603050405020304" pitchFamily="18" charset="0"/>
                <a:cs typeface="Times New Roman" panose="02020603050405020304" pitchFamily="18" charset="0"/>
              </a:rPr>
              <a:t>το τηλέφωνο. Κανένας δεν το </a:t>
            </a:r>
            <a:r>
              <a:rPr lang="el-GR" i="1" dirty="0" smtClean="0">
                <a:latin typeface="Times New Roman" panose="02020603050405020304" pitchFamily="18" charset="0"/>
                <a:cs typeface="Times New Roman" panose="02020603050405020304" pitchFamily="18" charset="0"/>
              </a:rPr>
              <a:t>άκουσε.</a:t>
            </a:r>
            <a:endParaRPr lang="el-GR" i="1" dirty="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Τίθεται σε </a:t>
            </a:r>
            <a:r>
              <a:rPr lang="el-GR" dirty="0">
                <a:latin typeface="Times New Roman" panose="02020603050405020304" pitchFamily="18" charset="0"/>
                <a:cs typeface="Times New Roman" panose="02020603050405020304" pitchFamily="18" charset="0"/>
              </a:rPr>
              <a:t>σύντμηση </a:t>
            </a:r>
            <a:r>
              <a:rPr lang="el-GR" dirty="0" smtClean="0">
                <a:latin typeface="Times New Roman" panose="02020603050405020304" pitchFamily="18" charset="0"/>
                <a:cs typeface="Times New Roman" panose="02020603050405020304" pitchFamily="18" charset="0"/>
              </a:rPr>
              <a:t>λέξεων.</a:t>
            </a:r>
          </a:p>
          <a:p>
            <a:pPr lvl="1"/>
            <a:r>
              <a:rPr lang="el-GR" i="1" dirty="0" smtClean="0">
                <a:latin typeface="Times New Roman" panose="02020603050405020304" pitchFamily="18" charset="0"/>
                <a:cs typeface="Times New Roman" panose="02020603050405020304" pitchFamily="18" charset="0"/>
              </a:rPr>
              <a:t>Οριστ. (Οριστική)</a:t>
            </a:r>
          </a:p>
          <a:p>
            <a:r>
              <a:rPr lang="el-GR" dirty="0" smtClean="0">
                <a:latin typeface="Times New Roman" panose="02020603050405020304" pitchFamily="18" charset="0"/>
                <a:cs typeface="Times New Roman" panose="02020603050405020304" pitchFamily="18" charset="0"/>
              </a:rPr>
              <a:t>Τίθεται σε συντομογραφίες.</a:t>
            </a:r>
          </a:p>
          <a:p>
            <a:pPr lvl="1"/>
            <a:r>
              <a:rPr lang="el-GR" i="1" dirty="0">
                <a:latin typeface="Times New Roman" panose="02020603050405020304" pitchFamily="18" charset="0"/>
                <a:cs typeface="Times New Roman" panose="02020603050405020304" pitchFamily="18" charset="0"/>
              </a:rPr>
              <a:t>π.χ. (παραδείγματος χάρη</a:t>
            </a:r>
            <a:r>
              <a:rPr lang="el-GR" i="1" dirty="0" smtClean="0">
                <a:latin typeface="Times New Roman" panose="02020603050405020304" pitchFamily="18" charset="0"/>
                <a:cs typeface="Times New Roman" panose="02020603050405020304" pitchFamily="18" charset="0"/>
              </a:rPr>
              <a:t>)</a:t>
            </a:r>
          </a:p>
          <a:p>
            <a:r>
              <a:rPr lang="el-GR" dirty="0">
                <a:latin typeface="Times New Roman" panose="02020603050405020304" pitchFamily="18" charset="0"/>
                <a:cs typeface="Times New Roman" panose="02020603050405020304" pitchFamily="18" charset="0"/>
              </a:rPr>
              <a:t>Τίθεται σε </a:t>
            </a:r>
            <a:r>
              <a:rPr lang="el-GR" dirty="0" smtClean="0">
                <a:latin typeface="Times New Roman" panose="02020603050405020304" pitchFamily="18" charset="0"/>
                <a:cs typeface="Times New Roman" panose="02020603050405020304" pitchFamily="18" charset="0"/>
              </a:rPr>
              <a:t>αριθμούς.</a:t>
            </a:r>
            <a:endParaRPr lang="el-GR" dirty="0">
              <a:latin typeface="Times New Roman" panose="02020603050405020304" pitchFamily="18" charset="0"/>
              <a:cs typeface="Times New Roman" panose="02020603050405020304" pitchFamily="18" charset="0"/>
            </a:endParaRPr>
          </a:p>
          <a:p>
            <a:pPr lvl="1"/>
            <a:r>
              <a:rPr lang="el-GR" i="1" dirty="0" smtClean="0">
                <a:latin typeface="Times New Roman" panose="02020603050405020304" pitchFamily="18" charset="0"/>
                <a:cs typeface="Times New Roman" panose="02020603050405020304" pitchFamily="18" charset="0"/>
              </a:rPr>
              <a:t>1.000 €</a:t>
            </a:r>
            <a:endParaRPr lang="el-GR" i="1" dirty="0">
              <a:latin typeface="Times New Roman" panose="02020603050405020304" pitchFamily="18" charset="0"/>
              <a:cs typeface="Times New Roman" panose="02020603050405020304" pitchFamily="18" charset="0"/>
            </a:endParaRPr>
          </a:p>
          <a:p>
            <a:pPr lvl="1"/>
            <a:endParaRPr lang="el-GR" i="1"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smtClean="0"/>
          </a:p>
        </p:txBody>
      </p:sp>
      <p:sp>
        <p:nvSpPr>
          <p:cNvPr id="10" name="Content Placeholder 9"/>
          <p:cNvSpPr>
            <a:spLocks noGrp="1"/>
          </p:cNvSpPr>
          <p:nvPr>
            <p:ph sz="quarter" idx="4"/>
          </p:nvPr>
        </p:nvSpPr>
        <p:spPr>
          <a:xfrm>
            <a:off x="4645025" y="1700808"/>
            <a:ext cx="4041775" cy="4659512"/>
          </a:xfrm>
        </p:spPr>
        <p:txBody>
          <a:bodyPr>
            <a:normAutofit fontScale="92500" lnSpcReduction="10000"/>
          </a:bodyPr>
          <a:lstStyle/>
          <a:p>
            <a:r>
              <a:rPr lang="el-GR" dirty="0" smtClean="0">
                <a:latin typeface="Times New Roman" panose="02020603050405020304" pitchFamily="18" charset="0"/>
                <a:cs typeface="Times New Roman" panose="02020603050405020304" pitchFamily="18" charset="0"/>
              </a:rPr>
              <a:t>Το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 καθίσταται άλλοτε σύντομο και κοφτό, άλλοτε πληροφοριακό.</a:t>
            </a:r>
          </a:p>
          <a:p>
            <a:r>
              <a:rPr lang="el-GR" dirty="0">
                <a:latin typeface="Times New Roman" panose="02020603050405020304" pitchFamily="18" charset="0"/>
                <a:cs typeface="Times New Roman" panose="02020603050405020304" pitchFamily="18" charset="0"/>
              </a:rPr>
              <a:t>Ό</a:t>
            </a:r>
            <a:r>
              <a:rPr lang="el-GR" dirty="0" smtClean="0">
                <a:latin typeface="Times New Roman" panose="02020603050405020304" pitchFamily="18" charset="0"/>
                <a:cs typeface="Times New Roman" panose="02020603050405020304" pitchFamily="18" charset="0"/>
              </a:rPr>
              <a:t>σον αφορά το </a:t>
            </a:r>
            <a:r>
              <a:rPr lang="el-GR" b="1" dirty="0" smtClean="0">
                <a:latin typeface="Times New Roman" panose="02020603050405020304" pitchFamily="18" charset="0"/>
                <a:cs typeface="Times New Roman" panose="02020603050405020304" pitchFamily="18" charset="0"/>
              </a:rPr>
              <a:t>νόημα</a:t>
            </a:r>
            <a:r>
              <a:rPr lang="el-GR" dirty="0" smtClean="0">
                <a:latin typeface="Times New Roman" panose="02020603050405020304" pitchFamily="18" charset="0"/>
                <a:cs typeface="Times New Roman" panose="02020603050405020304" pitchFamily="18" charset="0"/>
              </a:rPr>
              <a:t>, αναδεικνύει:</a:t>
            </a:r>
          </a:p>
          <a:p>
            <a:pPr lvl="1"/>
            <a:r>
              <a:rPr lang="el-GR" dirty="0" smtClean="0">
                <a:latin typeface="Times New Roman" panose="02020603050405020304" pitchFamily="18" charset="0"/>
                <a:cs typeface="Times New Roman" panose="02020603050405020304" pitchFamily="18" charset="0"/>
              </a:rPr>
              <a:t>Άλλοτε την απλή επικοινωνιακή περίσταση. </a:t>
            </a:r>
            <a:endParaRPr lang="el-GR" dirty="0">
              <a:latin typeface="Times New Roman" panose="02020603050405020304" pitchFamily="18" charset="0"/>
              <a:cs typeface="Times New Roman" panose="02020603050405020304" pitchFamily="18" charset="0"/>
            </a:endParaRPr>
          </a:p>
          <a:p>
            <a:pPr marL="667512" lvl="2" indent="0">
              <a:buNone/>
            </a:pPr>
            <a:r>
              <a:rPr lang="el-GR" i="1" dirty="0" smtClean="0">
                <a:latin typeface="Times New Roman" panose="02020603050405020304" pitchFamily="18" charset="0"/>
                <a:cs typeface="Times New Roman" panose="02020603050405020304" pitchFamily="18" charset="0"/>
              </a:rPr>
              <a:t>-Γεια σου.</a:t>
            </a:r>
          </a:p>
          <a:p>
            <a:pPr marL="667512" lvl="2" indent="0">
              <a:buNone/>
            </a:pPr>
            <a:r>
              <a:rPr lang="el-GR" i="1" dirty="0" smtClean="0">
                <a:latin typeface="Times New Roman" panose="02020603050405020304" pitchFamily="18" charset="0"/>
                <a:cs typeface="Times New Roman" panose="02020603050405020304" pitchFamily="18" charset="0"/>
              </a:rPr>
              <a:t>-Γεια.</a:t>
            </a:r>
          </a:p>
          <a:p>
            <a:pPr lvl="1"/>
            <a:r>
              <a:rPr lang="el-GR" dirty="0" smtClean="0">
                <a:latin typeface="Times New Roman" panose="02020603050405020304" pitchFamily="18" charset="0"/>
                <a:cs typeface="Times New Roman" panose="02020603050405020304" pitchFamily="18" charset="0"/>
              </a:rPr>
              <a:t>Άλλοτε την απουσία εκφραστικής δεινότητας, λόγω χαμηλού μορφωτικού επιπέδου.</a:t>
            </a:r>
          </a:p>
          <a:p>
            <a:pPr marL="667512" lvl="2" indent="0">
              <a:buNone/>
            </a:pPr>
            <a:r>
              <a:rPr lang="el-GR" i="1" dirty="0" smtClean="0">
                <a:latin typeface="Times New Roman" panose="02020603050405020304" pitchFamily="18" charset="0"/>
                <a:cs typeface="Times New Roman" panose="02020603050405020304" pitchFamily="18" charset="0"/>
              </a:rPr>
              <a:t>-Δεν ξέρω. </a:t>
            </a:r>
          </a:p>
          <a:p>
            <a:pPr lvl="1"/>
            <a:r>
              <a:rPr lang="el-GR" dirty="0">
                <a:latin typeface="Times New Roman" panose="02020603050405020304" pitchFamily="18" charset="0"/>
                <a:cs typeface="Times New Roman" panose="02020603050405020304" pitchFamily="18" charset="0"/>
              </a:rPr>
              <a:t>Άλλοτε την συγκινησιακή φόρτιση</a:t>
            </a:r>
            <a:r>
              <a:rPr lang="el-GR" dirty="0" smtClean="0">
                <a:latin typeface="Times New Roman" panose="02020603050405020304" pitchFamily="18" charset="0"/>
                <a:cs typeface="Times New Roman" panose="02020603050405020304" pitchFamily="18" charset="0"/>
              </a:rPr>
              <a:t>.</a:t>
            </a:r>
          </a:p>
          <a:p>
            <a:pPr marL="667512" lvl="2" indent="0">
              <a:buNone/>
            </a:pPr>
            <a:r>
              <a:rPr lang="el-GR" i="1" dirty="0" smtClean="0">
                <a:latin typeface="Times New Roman" panose="02020603050405020304" pitchFamily="18" charset="0"/>
                <a:cs typeface="Times New Roman" panose="02020603050405020304" pitchFamily="18" charset="0"/>
              </a:rPr>
              <a:t>-Νιώθω μόνος. Φοβάμαι.</a:t>
            </a:r>
            <a:endParaRPr lang="el-GR" i="1" dirty="0">
              <a:latin typeface="Times New Roman" panose="02020603050405020304" pitchFamily="18" charset="0"/>
              <a:cs typeface="Times New Roman" panose="02020603050405020304" pitchFamily="18" charset="0"/>
            </a:endParaRPr>
          </a:p>
          <a:p>
            <a:pPr lvl="1"/>
            <a:endParaRPr lang="el-GR" dirty="0" smtClean="0">
              <a:latin typeface="Times New Roman" panose="02020603050405020304" pitchFamily="18" charset="0"/>
              <a:cs typeface="Times New Roman" panose="02020603050405020304" pitchFamily="18" charset="0"/>
            </a:endParaRPr>
          </a:p>
          <a:p>
            <a:pPr lvl="1"/>
            <a:endParaRPr lang="el-GR" dirty="0"/>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3</a:t>
            </a:fld>
            <a:endParaRPr lang="el-GR"/>
          </a:p>
        </p:txBody>
      </p:sp>
    </p:spTree>
    <p:extLst>
      <p:ext uri="{BB962C8B-B14F-4D97-AF65-F5344CB8AC3E}">
        <p14:creationId xmlns:p14="http://schemas.microsoft.com/office/powerpoint/2010/main" val="17766954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a:latin typeface="Times New Roman" panose="02020603050405020304" pitchFamily="18" charset="0"/>
                <a:cs typeface="Times New Roman" panose="02020603050405020304" pitchFamily="18" charset="0"/>
              </a:rPr>
              <a:t>ΑΝΩ ΤΕΛΕΙΑ Ή </a:t>
            </a:r>
            <a:r>
              <a:rPr lang="el-GR" sz="3000" b="1" dirty="0" smtClean="0">
                <a:latin typeface="Times New Roman" panose="02020603050405020304" pitchFamily="18" charset="0"/>
                <a:cs typeface="Times New Roman" panose="02020603050405020304" pitchFamily="18" charset="0"/>
              </a:rPr>
              <a:t>ΣΤΙΓΜΗ </a:t>
            </a:r>
            <a:r>
              <a:rPr lang="el-GR" sz="5600" i="1" dirty="0">
                <a:latin typeface="Times New Roman" panose="02020603050405020304" pitchFamily="18" charset="0"/>
                <a:cs typeface="Times New Roman" panose="02020603050405020304" pitchFamily="18" charset="0"/>
              </a:rPr>
              <a:t>· </a:t>
            </a:r>
            <a:endParaRPr lang="en-US" sz="56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317175"/>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317175"/>
          </a:xfrm>
        </p:spPr>
        <p:txBody>
          <a:bodyPr>
            <a:normAutofit fontScale="92500" lnSpcReduction="10000"/>
          </a:bodyPr>
          <a:lstStyle/>
          <a:p>
            <a:r>
              <a:rPr lang="el-GR" dirty="0"/>
              <a:t>ΛΕΙΤΟΥΡΓΙΑ</a:t>
            </a:r>
          </a:p>
        </p:txBody>
      </p:sp>
      <p:sp>
        <p:nvSpPr>
          <p:cNvPr id="8" name="Content Placeholder 7"/>
          <p:cNvSpPr>
            <a:spLocks noGrp="1"/>
          </p:cNvSpPr>
          <p:nvPr>
            <p:ph sz="quarter" idx="2"/>
          </p:nvPr>
        </p:nvSpPr>
        <p:spPr>
          <a:xfrm>
            <a:off x="457200" y="1484784"/>
            <a:ext cx="4040188" cy="5040560"/>
          </a:xfrm>
        </p:spPr>
        <p:txBody>
          <a:bodyPr>
            <a:noAutofit/>
          </a:bodyPr>
          <a:lstStyle/>
          <a:p>
            <a:pPr>
              <a:spcBef>
                <a:spcPts val="0"/>
              </a:spcBef>
            </a:pPr>
            <a:r>
              <a:rPr lang="el-GR" sz="1200" dirty="0">
                <a:latin typeface="Times New Roman" panose="02020603050405020304" pitchFamily="18" charset="0"/>
                <a:cs typeface="Times New Roman" panose="02020603050405020304" pitchFamily="18" charset="0"/>
              </a:rPr>
              <a:t>Άνω τελεία ή άνω στιγμή σημειώνεται στο τέλος ημιπεριόδου για να δηλωθεί μικρότερη διακοπή από την τελεία και μεγαλύτερη από το κόμμα. Συγκεκριμένα τίθεται εντός μιας περιόδου, για να διαχωρίσει προτάσεις που συνδέονται μεταξύ τους με σχέση επεξήγησης, συμπλήρωσης ή αντίθεσης, προσδίδοντας έμφαση στον λόγο. Τίθεται, λοιπόν, όταν το νόημα είναι αρκετά ολοκληρωμένο, αλλά όχι τέλειο, καθώς η ημιπερίοδος έχει μεν νοηματική αυτοτέλεια, όχι όμως και ολοκληρωμένο νόημα. Για να ολοκληρωθεί, είναι απαραίτητο και το τμήμα του λόγου που ακολουθεί. </a:t>
            </a:r>
            <a:endParaRPr lang="el-GR" sz="1200" dirty="0" smtClean="0">
              <a:latin typeface="Times New Roman" panose="02020603050405020304" pitchFamily="18" charset="0"/>
              <a:cs typeface="Times New Roman" panose="02020603050405020304" pitchFamily="18" charset="0"/>
            </a:endParaRPr>
          </a:p>
          <a:p>
            <a:pPr>
              <a:spcBef>
                <a:spcPts val="0"/>
              </a:spcBef>
            </a:pPr>
            <a:r>
              <a:rPr lang="el-GR" sz="1200" dirty="0" smtClean="0">
                <a:latin typeface="Times New Roman" panose="02020603050405020304" pitchFamily="18" charset="0"/>
                <a:cs typeface="Times New Roman" panose="02020603050405020304" pitchFamily="18" charset="0"/>
              </a:rPr>
              <a:t>Σύμφωνα </a:t>
            </a:r>
            <a:r>
              <a:rPr lang="el-GR" sz="1200" dirty="0">
                <a:latin typeface="Times New Roman" panose="02020603050405020304" pitchFamily="18" charset="0"/>
                <a:cs typeface="Times New Roman" panose="02020603050405020304" pitchFamily="18" charset="0"/>
              </a:rPr>
              <a:t>με τη  Νεοελληνική Γραμματική του Χρίστου Τσολάκη εκδόσεις ΟΕΔΒ, η άνω τελεία χρησιμεύει για να χωρίσει μέσα στη φράση δύο μέρη από τα οποία το δεύτερο επεξηγεί / διασαφηνίζει το πρώτο </a:t>
            </a:r>
            <a:endParaRPr lang="el-GR" sz="1200" dirty="0" smtClean="0">
              <a:latin typeface="Times New Roman" panose="02020603050405020304" pitchFamily="18" charset="0"/>
              <a:cs typeface="Times New Roman" panose="02020603050405020304" pitchFamily="18" charset="0"/>
            </a:endParaRPr>
          </a:p>
          <a:p>
            <a:pPr lvl="1">
              <a:spcBef>
                <a:spcPts val="0"/>
              </a:spcBef>
            </a:pPr>
            <a:r>
              <a:rPr lang="el-GR" sz="1200" i="1" dirty="0">
                <a:latin typeface="Times New Roman" panose="02020603050405020304" pitchFamily="18" charset="0"/>
                <a:cs typeface="Times New Roman" panose="02020603050405020304" pitchFamily="18" charset="0"/>
              </a:rPr>
              <a:t>Η έκπληξή του δεν ήταν μεγάλη· περίμενε τον ερχομό της. </a:t>
            </a:r>
            <a:endParaRPr lang="el-GR" sz="1200" dirty="0" smtClean="0">
              <a:latin typeface="Times New Roman" panose="02020603050405020304" pitchFamily="18" charset="0"/>
              <a:cs typeface="Times New Roman" panose="02020603050405020304" pitchFamily="18" charset="0"/>
            </a:endParaRPr>
          </a:p>
          <a:p>
            <a:pPr>
              <a:spcBef>
                <a:spcPts val="0"/>
              </a:spcBef>
            </a:pPr>
            <a:r>
              <a:rPr lang="el-GR" sz="1200" dirty="0" smtClean="0">
                <a:latin typeface="Times New Roman" panose="02020603050405020304" pitchFamily="18" charset="0"/>
                <a:cs typeface="Times New Roman" panose="02020603050405020304" pitchFamily="18" charset="0"/>
              </a:rPr>
              <a:t>ή </a:t>
            </a:r>
            <a:r>
              <a:rPr lang="el-GR" sz="1200" dirty="0">
                <a:latin typeface="Times New Roman" panose="02020603050405020304" pitchFamily="18" charset="0"/>
                <a:cs typeface="Times New Roman" panose="02020603050405020304" pitchFamily="18" charset="0"/>
              </a:rPr>
              <a:t>έρχεται σε αντίθεση μαζί του. </a:t>
            </a:r>
            <a:endParaRPr lang="el-GR" sz="1200" dirty="0" smtClean="0">
              <a:latin typeface="Times New Roman" panose="02020603050405020304" pitchFamily="18" charset="0"/>
              <a:cs typeface="Times New Roman" panose="02020603050405020304" pitchFamily="18" charset="0"/>
            </a:endParaRPr>
          </a:p>
          <a:p>
            <a:pPr lvl="1">
              <a:spcBef>
                <a:spcPts val="0"/>
              </a:spcBef>
            </a:pPr>
            <a:r>
              <a:rPr lang="el-GR" sz="1200" dirty="0">
                <a:latin typeface="Times New Roman" panose="02020603050405020304" pitchFamily="18" charset="0"/>
                <a:cs typeface="Times New Roman" panose="02020603050405020304" pitchFamily="18" charset="0"/>
              </a:rPr>
              <a:t>Το μάθημα </a:t>
            </a:r>
            <a:r>
              <a:rPr lang="el-GR" sz="1200" dirty="0" smtClean="0">
                <a:latin typeface="Times New Roman" panose="02020603050405020304" pitchFamily="18" charset="0"/>
                <a:cs typeface="Times New Roman" panose="02020603050405020304" pitchFamily="18" charset="0"/>
              </a:rPr>
              <a:t>δεν αρχίζει </a:t>
            </a:r>
            <a:r>
              <a:rPr lang="el-GR" sz="1200" dirty="0">
                <a:latin typeface="Times New Roman" panose="02020603050405020304" pitchFamily="18" charset="0"/>
                <a:cs typeface="Times New Roman" panose="02020603050405020304" pitchFamily="18" charset="0"/>
              </a:rPr>
              <a:t>στις 09.15</a:t>
            </a:r>
            <a:r>
              <a:rPr lang="el-GR" sz="1200" dirty="0" smtClean="0">
                <a:latin typeface="Times New Roman" panose="02020603050405020304" pitchFamily="18" charset="0"/>
                <a:cs typeface="Times New Roman" panose="02020603050405020304" pitchFamily="18" charset="0"/>
              </a:rPr>
              <a:t>´</a:t>
            </a:r>
            <a:r>
              <a:rPr lang="el-GR" sz="1200" i="1" dirty="0" smtClean="0">
                <a:latin typeface="Times New Roman" panose="02020603050405020304" pitchFamily="18" charset="0"/>
                <a:cs typeface="Times New Roman" panose="02020603050405020304" pitchFamily="18" charset="0"/>
              </a:rPr>
              <a:t>· αρχίζει στις </a:t>
            </a:r>
            <a:r>
              <a:rPr lang="el-GR" sz="1200" dirty="0" smtClean="0">
                <a:latin typeface="Times New Roman" panose="02020603050405020304" pitchFamily="18" charset="0"/>
                <a:cs typeface="Times New Roman" panose="02020603050405020304" pitchFamily="18" charset="0"/>
              </a:rPr>
              <a:t>09.30.</a:t>
            </a:r>
            <a:r>
              <a:rPr lang="el-GR" sz="1200" i="1" dirty="0" smtClean="0">
                <a:latin typeface="Times New Roman" panose="02020603050405020304" pitchFamily="18" charset="0"/>
                <a:cs typeface="Times New Roman" panose="02020603050405020304" pitchFamily="18" charset="0"/>
              </a:rPr>
              <a:t> </a:t>
            </a:r>
            <a:endParaRPr lang="el-GR" sz="1200" dirty="0" smtClean="0">
              <a:latin typeface="Times New Roman" panose="02020603050405020304" pitchFamily="18" charset="0"/>
              <a:cs typeface="Times New Roman" panose="02020603050405020304" pitchFamily="18" charset="0"/>
            </a:endParaRPr>
          </a:p>
          <a:p>
            <a:pPr>
              <a:spcBef>
                <a:spcPts val="0"/>
              </a:spcBef>
            </a:pPr>
            <a:r>
              <a:rPr lang="el-GR" sz="1200" dirty="0" smtClean="0">
                <a:latin typeface="Times New Roman" panose="02020603050405020304" pitchFamily="18" charset="0"/>
                <a:cs typeface="Times New Roman" panose="02020603050405020304" pitchFamily="18" charset="0"/>
              </a:rPr>
              <a:t>Επίσης, </a:t>
            </a:r>
            <a:r>
              <a:rPr lang="el-GR" sz="1200" dirty="0">
                <a:latin typeface="Times New Roman" panose="02020603050405020304" pitchFamily="18" charset="0"/>
                <a:cs typeface="Times New Roman" panose="02020603050405020304" pitchFamily="18" charset="0"/>
              </a:rPr>
              <a:t>στην περίπτωση παράθεσης / απαρίθμησης </a:t>
            </a:r>
            <a:r>
              <a:rPr lang="el-GR" sz="1200" dirty="0" smtClean="0">
                <a:latin typeface="Times New Roman" panose="02020603050405020304" pitchFamily="18" charset="0"/>
                <a:cs typeface="Times New Roman" panose="02020603050405020304" pitchFamily="18" charset="0"/>
              </a:rPr>
              <a:t>στοιχείων.</a:t>
            </a:r>
          </a:p>
          <a:p>
            <a:pPr>
              <a:spcBef>
                <a:spcPts val="0"/>
              </a:spcBef>
            </a:pPr>
            <a:r>
              <a:rPr lang="el-GR" sz="1200" dirty="0">
                <a:latin typeface="Times New Roman" panose="02020603050405020304" pitchFamily="18" charset="0"/>
                <a:cs typeface="Times New Roman" panose="02020603050405020304" pitchFamily="18" charset="0"/>
              </a:rPr>
              <a:t>Παράλληλα, η άνω τελεία χρησιμοποιείται για να ξεχωρίσει ή ομαδοποιήσει φράσεις στις οποίες παρουσιάζουμε δραστηριότητες, στάδια, διαδικασίες κ.λπ. </a:t>
            </a:r>
            <a:endParaRPr lang="el-GR" sz="1200" dirty="0" smtClean="0">
              <a:latin typeface="Times New Roman" panose="02020603050405020304" pitchFamily="18" charset="0"/>
              <a:cs typeface="Times New Roman" panose="02020603050405020304" pitchFamily="18" charset="0"/>
            </a:endParaRPr>
          </a:p>
          <a:p>
            <a:pPr lvl="1">
              <a:spcBef>
                <a:spcPts val="0"/>
              </a:spcBef>
            </a:pPr>
            <a:r>
              <a:rPr lang="el-GR" sz="1200" dirty="0" smtClean="0">
                <a:latin typeface="Times New Roman" panose="02020603050405020304" pitchFamily="18" charset="0"/>
                <a:cs typeface="Times New Roman" panose="02020603050405020304" pitchFamily="18" charset="0"/>
              </a:rPr>
              <a:t>Από φρούτα</a:t>
            </a:r>
            <a:r>
              <a:rPr lang="el-GR" sz="1200" dirty="0">
                <a:latin typeface="Times New Roman" panose="02020603050405020304" pitchFamily="18" charset="0"/>
                <a:cs typeface="Times New Roman" panose="02020603050405020304" pitchFamily="18" charset="0"/>
              </a:rPr>
              <a:t> </a:t>
            </a:r>
            <a:r>
              <a:rPr lang="el-GR" sz="1200" dirty="0" smtClean="0">
                <a:latin typeface="Times New Roman" panose="02020603050405020304" pitchFamily="18" charset="0"/>
                <a:cs typeface="Times New Roman" panose="02020603050405020304" pitchFamily="18" charset="0"/>
              </a:rPr>
              <a:t>πήρα μήλα, κεράσια και φράουλες</a:t>
            </a:r>
            <a:r>
              <a:rPr lang="el-GR" sz="1200" i="1" dirty="0" smtClean="0">
                <a:latin typeface="Times New Roman" panose="02020603050405020304" pitchFamily="18" charset="0"/>
                <a:cs typeface="Times New Roman" panose="02020603050405020304" pitchFamily="18" charset="0"/>
              </a:rPr>
              <a:t>· από λαχανικά, ντομάτες, πατάτες, καρότα.</a:t>
            </a:r>
            <a:endParaRPr lang="el-GR" sz="1200" dirty="0" smtClean="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484784"/>
            <a:ext cx="4041775" cy="5040560"/>
          </a:xfrm>
        </p:spPr>
        <p:txBody>
          <a:bodyPr>
            <a:normAutofit fontScale="92500" lnSpcReduction="10000"/>
          </a:bodyPr>
          <a:lstStyle/>
          <a:p>
            <a:r>
              <a:rPr lang="el-GR" dirty="0" smtClean="0">
                <a:latin typeface="Times New Roman" panose="02020603050405020304" pitchFamily="18" charset="0"/>
                <a:cs typeface="Times New Roman" panose="02020603050405020304" pitchFamily="18" charset="0"/>
              </a:rPr>
              <a:t>Ως προς το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Αναδεικνύει το προσωπικό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 </a:t>
            </a:r>
          </a:p>
          <a:p>
            <a:pPr lvl="1"/>
            <a:r>
              <a:rPr lang="el-GR" dirty="0" smtClean="0">
                <a:latin typeface="Times New Roman" panose="02020603050405020304" pitchFamily="18" charset="0"/>
                <a:cs typeface="Times New Roman" panose="02020603050405020304" pitchFamily="18" charset="0"/>
              </a:rPr>
              <a:t>Χαρίζει ποικιλία στο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a:t>
            </a:r>
          </a:p>
          <a:p>
            <a:pPr marL="667512" lvl="2" indent="0">
              <a:buNone/>
            </a:pPr>
            <a:r>
              <a:rPr lang="el-GR" i="1" dirty="0" smtClean="0">
                <a:latin typeface="Times New Roman" panose="02020603050405020304" pitchFamily="18" charset="0"/>
                <a:cs typeface="Times New Roman" panose="02020603050405020304" pitchFamily="18" charset="0"/>
              </a:rPr>
              <a:t>Παρατήρησαν</a:t>
            </a:r>
            <a:r>
              <a:rPr lang="el-GR" i="1" dirty="0">
                <a:latin typeface="Times New Roman" panose="02020603050405020304" pitchFamily="18" charset="0"/>
                <a:cs typeface="Times New Roman" panose="02020603050405020304" pitchFamily="18" charset="0"/>
              </a:rPr>
              <a:t>, τον περασμένο χρόνο γύρω από τούτο το τραπέζι, την πολύ μεγάλη διαφορά ανάμεσα στις ανακαλύψεις της σύγχρονης επιστήμης και στη λογοτεχνία· παρατήρησαν πως ανάμεσα σ' ένα αρχαίο ελληνικό δράμα και ένα σημερινό, η διαφορά είναι λίγη. </a:t>
            </a:r>
          </a:p>
          <a:p>
            <a:pPr lvl="0">
              <a:buClr>
                <a:srgbClr val="5BD078"/>
              </a:buClr>
            </a:pPr>
            <a:r>
              <a:rPr lang="el-GR" dirty="0" smtClean="0">
                <a:solidFill>
                  <a:prstClr val="black"/>
                </a:solidFill>
                <a:latin typeface="Times New Roman" panose="02020603050405020304" pitchFamily="18" charset="0"/>
                <a:cs typeface="Times New Roman" panose="02020603050405020304" pitchFamily="18" charset="0"/>
              </a:rPr>
              <a:t>Ως προς το </a:t>
            </a:r>
            <a:r>
              <a:rPr lang="el-GR" b="1" dirty="0" smtClean="0">
                <a:solidFill>
                  <a:prstClr val="black"/>
                </a:solidFill>
                <a:latin typeface="Times New Roman" panose="02020603050405020304" pitchFamily="18" charset="0"/>
                <a:cs typeface="Times New Roman" panose="02020603050405020304" pitchFamily="18" charset="0"/>
              </a:rPr>
              <a:t>νόημα</a:t>
            </a:r>
            <a:r>
              <a:rPr lang="el-GR" dirty="0" smtClean="0">
                <a:solidFill>
                  <a:prstClr val="black"/>
                </a:solidFill>
                <a:latin typeface="Times New Roman" panose="02020603050405020304" pitchFamily="18" charset="0"/>
                <a:cs typeface="Times New Roman" panose="02020603050405020304" pitchFamily="18" charset="0"/>
              </a:rPr>
              <a:t> αναδεικνύεται:</a:t>
            </a:r>
            <a:endParaRPr lang="el-GR" dirty="0" smtClean="0">
              <a:latin typeface="Times New Roman" panose="02020603050405020304" pitchFamily="18" charset="0"/>
              <a:cs typeface="Times New Roman" panose="02020603050405020304" pitchFamily="18" charset="0"/>
            </a:endParaRPr>
          </a:p>
          <a:p>
            <a:pPr lvl="2"/>
            <a:r>
              <a:rPr lang="el-GR" dirty="0" smtClean="0">
                <a:latin typeface="Times New Roman" panose="02020603050405020304" pitchFamily="18" charset="0"/>
                <a:cs typeface="Times New Roman" panose="02020603050405020304" pitchFamily="18" charset="0"/>
              </a:rPr>
              <a:t>Η απλή </a:t>
            </a:r>
            <a:r>
              <a:rPr lang="el-GR" dirty="0">
                <a:latin typeface="Times New Roman" panose="02020603050405020304" pitchFamily="18" charset="0"/>
                <a:cs typeface="Times New Roman" panose="02020603050405020304" pitchFamily="18" charset="0"/>
              </a:rPr>
              <a:t>επικοινωνιακή περίσταση. </a:t>
            </a:r>
          </a:p>
          <a:p>
            <a:pPr marL="667512" lvl="2" indent="0">
              <a:buNone/>
            </a:pPr>
            <a:r>
              <a:rPr lang="el-GR" i="1" dirty="0">
                <a:latin typeface="Times New Roman" panose="02020603050405020304" pitchFamily="18" charset="0"/>
                <a:cs typeface="Times New Roman" panose="02020603050405020304" pitchFamily="18" charset="0"/>
              </a:rPr>
              <a:t>-Από φρούτα πήρα μήλα, κεράσια και φράουλες· από λαχανικά, ντομάτες, πατάτες, καρότα</a:t>
            </a:r>
            <a:r>
              <a:rPr lang="el-GR" i="1" dirty="0" smtClean="0">
                <a:latin typeface="Times New Roman" panose="02020603050405020304" pitchFamily="18" charset="0"/>
                <a:cs typeface="Times New Roman" panose="02020603050405020304" pitchFamily="18" charset="0"/>
              </a:rPr>
              <a:t>.</a:t>
            </a:r>
          </a:p>
          <a:p>
            <a:pPr marL="667512" lvl="2" indent="0">
              <a:buNone/>
            </a:pPr>
            <a:endParaRPr lang="el-GR" i="1" dirty="0">
              <a:latin typeface="Times New Roman" panose="02020603050405020304" pitchFamily="18" charset="0"/>
              <a:cs typeface="Times New Roman" panose="02020603050405020304" pitchFamily="18" charset="0"/>
            </a:endParaRPr>
          </a:p>
          <a:p>
            <a:pPr lvl="1"/>
            <a:endParaRPr lang="el-GR"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4299011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smtClean="0">
                <a:latin typeface="Times New Roman" panose="02020603050405020304" pitchFamily="18" charset="0"/>
                <a:cs typeface="Times New Roman" panose="02020603050405020304" pitchFamily="18" charset="0"/>
              </a:rPr>
              <a:t>ΚΟΜΜΑ </a:t>
            </a:r>
            <a:r>
              <a:rPr lang="el-GR" sz="5600" b="1" dirty="0" smtClean="0">
                <a:latin typeface="Times New Roman" panose="02020603050405020304" pitchFamily="18" charset="0"/>
                <a:cs typeface="Times New Roman" panose="02020603050405020304" pitchFamily="18" charset="0"/>
              </a:rPr>
              <a:t>,</a:t>
            </a:r>
            <a:endParaRPr lang="en-US" sz="56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p>
        </p:txBody>
      </p:sp>
      <p:sp>
        <p:nvSpPr>
          <p:cNvPr id="8" name="Content Placeholder 7"/>
          <p:cNvSpPr>
            <a:spLocks noGrp="1"/>
          </p:cNvSpPr>
          <p:nvPr>
            <p:ph sz="quarter" idx="2"/>
          </p:nvPr>
        </p:nvSpPr>
        <p:spPr>
          <a:xfrm>
            <a:off x="457200" y="1700808"/>
            <a:ext cx="4040188" cy="4659512"/>
          </a:xfrm>
        </p:spPr>
        <p:txBody>
          <a:bodyPr>
            <a:normAutofit fontScale="70000" lnSpcReduction="20000"/>
          </a:bodyPr>
          <a:lstStyle/>
          <a:p>
            <a:r>
              <a:rPr lang="el-GR" dirty="0">
                <a:latin typeface="Times New Roman" panose="02020603050405020304" pitchFamily="18" charset="0"/>
                <a:cs typeface="Times New Roman" panose="02020603050405020304" pitchFamily="18" charset="0"/>
              </a:rPr>
              <a:t>Χρησιμοποιείται για να χωριστούν προτάσεις, νοήματα, όμοιοι όροι, λέξεις, στο ασύνδετο </a:t>
            </a:r>
            <a:r>
              <a:rPr lang="el-GR" dirty="0" smtClean="0">
                <a:latin typeface="Times New Roman" panose="02020603050405020304" pitchFamily="18" charset="0"/>
                <a:cs typeface="Times New Roman" panose="02020603050405020304" pitchFamily="18" charset="0"/>
              </a:rPr>
              <a:t>σχήμα, στους </a:t>
            </a:r>
            <a:r>
              <a:rPr lang="el-GR" dirty="0">
                <a:latin typeface="Times New Roman" panose="02020603050405020304" pitchFamily="18" charset="0"/>
                <a:cs typeface="Times New Roman" panose="02020603050405020304" pitchFamily="18" charset="0"/>
              </a:rPr>
              <a:t>αριθμούς για τη διάκριση των δεκαδικών </a:t>
            </a:r>
            <a:r>
              <a:rPr lang="el-GR" dirty="0" smtClean="0">
                <a:latin typeface="Times New Roman" panose="02020603050405020304" pitchFamily="18" charset="0"/>
                <a:cs typeface="Times New Roman" panose="02020603050405020304" pitchFamily="18" charset="0"/>
              </a:rPr>
              <a:t>ψηφίων</a:t>
            </a:r>
            <a:r>
              <a:rPr lang="el-GR" dirty="0">
                <a:latin typeface="Times New Roman" panose="02020603050405020304" pitchFamily="18" charset="0"/>
                <a:cs typeface="Times New Roman" panose="02020603050405020304" pitchFamily="18" charset="0"/>
              </a:rPr>
              <a:t>,</a:t>
            </a:r>
            <a:r>
              <a:rPr lang="el-GR" dirty="0" smtClean="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πριν και μετά την κλητική προσφώνηση, στην παράθεση και επεξήγηση, πριν και μετά τις δευτερεύουσες προτάσεις (εκτός από τις ειδικές, τις πλάγιες ερωτηματικές, τις </a:t>
            </a:r>
            <a:r>
              <a:rPr lang="el-GR" dirty="0" smtClean="0">
                <a:latin typeface="Times New Roman" panose="02020603050405020304" pitchFamily="18" charset="0"/>
                <a:cs typeface="Times New Roman" panose="02020603050405020304" pitchFamily="18" charset="0"/>
              </a:rPr>
              <a:t>ενδοιαστικές/διστακτικές </a:t>
            </a:r>
            <a:r>
              <a:rPr lang="el-GR" dirty="0">
                <a:latin typeface="Times New Roman" panose="02020603050405020304" pitchFamily="18" charset="0"/>
                <a:cs typeface="Times New Roman" panose="02020603050405020304" pitchFamily="18" charset="0"/>
              </a:rPr>
              <a:t>και τις βουλητικές</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Η χρήση του ενδείκνυται στις πιο σύνθετες μορφές σύνταξης κα αναδεικνύει την εκφραστική δεινότητα του πομπού και ενδεχμένως και του δέκτη.</a:t>
            </a:r>
          </a:p>
          <a:p>
            <a:pPr lvl="2"/>
            <a:r>
              <a:rPr lang="el-GR" i="1" dirty="0">
                <a:latin typeface="Times New Roman" panose="02020603050405020304" pitchFamily="18" charset="0"/>
                <a:cs typeface="Times New Roman" panose="02020603050405020304" pitchFamily="18" charset="0"/>
              </a:rPr>
              <a:t>Είναι η γενιά των σημερινών εφήβων, την οποία οι κοινωνιολόγοι ονομάζουν Generation Ζ4, η πρώτη γενιά που δεν έχει μνήμες από έναν κόσμο χωρίς ίντερνετ, είναι τα παιδιά που έμαθαν από νωρίς πώς είναι να χτυπάει ένα κινητό τηλέφωνο στο σπίτι, είναι τα παιδιά που εξοικειώθηκαν από μικροί με τις οθόνες και σήμερα διαμορφώνουν την προσωπικότητά τους μέσα από τα προφίλ τους στα social media. </a:t>
            </a:r>
            <a:endParaRPr lang="en-US" i="1" dirty="0">
              <a:latin typeface="Times New Roman" panose="02020603050405020304" pitchFamily="18" charset="0"/>
              <a:cs typeface="Times New Roman" panose="02020603050405020304" pitchFamily="18" charset="0"/>
            </a:endParaRPr>
          </a:p>
          <a:p>
            <a:pPr lvl="1"/>
            <a:endParaRPr lang="el-GR" dirty="0" smtClean="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700808"/>
            <a:ext cx="4041775" cy="4659512"/>
          </a:xfrm>
        </p:spPr>
        <p:txBody>
          <a:bodyPr>
            <a:normAutofit fontScale="70000" lnSpcReduction="20000"/>
          </a:bodyPr>
          <a:lstStyle/>
          <a:p>
            <a:pPr marL="0" indent="0" algn="ctr">
              <a:buNone/>
            </a:pPr>
            <a:r>
              <a:rPr lang="el-GR" dirty="0" smtClean="0">
                <a:latin typeface="Times New Roman" panose="02020603050405020304" pitchFamily="18" charset="0"/>
                <a:cs typeface="Times New Roman" panose="02020603050405020304" pitchFamily="18" charset="0"/>
              </a:rPr>
              <a:t>Συνήθως σχολιάζεται στο ασύνδετο σχήμα:</a:t>
            </a:r>
          </a:p>
          <a:p>
            <a:r>
              <a:rPr lang="el-GR" dirty="0" smtClean="0">
                <a:latin typeface="Times New Roman" panose="02020603050405020304" pitchFamily="18" charset="0"/>
                <a:cs typeface="Times New Roman" panose="02020603050405020304" pitchFamily="18" charset="0"/>
              </a:rPr>
              <a:t>Ως προς το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Πυκνότητα, λιτότητα, προφορικότητα, επεξηγηματική και πληροφοριακή διάθεση, </a:t>
            </a:r>
            <a:r>
              <a:rPr lang="el-GR" dirty="0">
                <a:latin typeface="Times New Roman" panose="02020603050405020304" pitchFamily="18" charset="0"/>
                <a:cs typeface="Times New Roman" panose="02020603050405020304" pitchFamily="18" charset="0"/>
              </a:rPr>
              <a:t>επιγραμματική απαρίθμηση πολλών </a:t>
            </a:r>
            <a:r>
              <a:rPr lang="el-GR" dirty="0" smtClean="0">
                <a:latin typeface="Times New Roman" panose="02020603050405020304" pitchFamily="18" charset="0"/>
                <a:cs typeface="Times New Roman" panose="02020603050405020304" pitchFamily="18" charset="0"/>
              </a:rPr>
              <a:t>στοιχείων. </a:t>
            </a:r>
          </a:p>
          <a:p>
            <a:r>
              <a:rPr lang="el-GR" dirty="0" smtClean="0">
                <a:latin typeface="Times New Roman" panose="02020603050405020304" pitchFamily="18" charset="0"/>
                <a:cs typeface="Times New Roman" panose="02020603050405020304" pitchFamily="18" charset="0"/>
              </a:rPr>
              <a:t>Ως προς το </a:t>
            </a:r>
            <a:r>
              <a:rPr lang="el-GR" b="1" dirty="0" smtClean="0">
                <a:latin typeface="Times New Roman" panose="02020603050405020304" pitchFamily="18" charset="0"/>
                <a:cs typeface="Times New Roman" panose="02020603050405020304" pitchFamily="18" charset="0"/>
              </a:rPr>
              <a:t>νόημα</a:t>
            </a:r>
            <a:r>
              <a:rPr lang="el-GR" dirty="0" smtClean="0">
                <a:latin typeface="Times New Roman" panose="02020603050405020304" pitchFamily="18" charset="0"/>
                <a:cs typeface="Times New Roman" panose="02020603050405020304" pitchFamily="18" charset="0"/>
              </a:rPr>
              <a:t>:</a:t>
            </a:r>
          </a:p>
          <a:p>
            <a:pPr lvl="1"/>
            <a:r>
              <a:rPr lang="el-GR" dirty="0" smtClean="0">
                <a:latin typeface="Times New Roman" panose="02020603050405020304" pitchFamily="18" charset="0"/>
                <a:cs typeface="Times New Roman" panose="02020603050405020304" pitchFamily="18" charset="0"/>
              </a:rPr>
              <a:t>Άλλοτε αναδεικνύει τον προβληματισμό, την  </a:t>
            </a:r>
            <a:r>
              <a:rPr lang="el-GR" dirty="0">
                <a:latin typeface="Times New Roman" panose="02020603050405020304" pitchFamily="18" charset="0"/>
                <a:cs typeface="Times New Roman" panose="02020603050405020304" pitchFamily="18" charset="0"/>
              </a:rPr>
              <a:t>συναισθηματική </a:t>
            </a:r>
            <a:r>
              <a:rPr lang="el-GR" dirty="0" smtClean="0">
                <a:latin typeface="Times New Roman" panose="02020603050405020304" pitchFamily="18" charset="0"/>
                <a:cs typeface="Times New Roman" panose="02020603050405020304" pitchFamily="18" charset="0"/>
              </a:rPr>
              <a:t>φόρτιση.</a:t>
            </a:r>
          </a:p>
          <a:p>
            <a:pPr lvl="2"/>
            <a:r>
              <a:rPr lang="el-GR" i="1" dirty="0">
                <a:latin typeface="Times New Roman" panose="02020603050405020304" pitchFamily="18" charset="0"/>
                <a:cs typeface="Times New Roman" panose="02020603050405020304" pitchFamily="18" charset="0"/>
              </a:rPr>
              <a:t>Δεν εύρισκα πάντ’ αφορμή να σκαρφαλώνω στο παράθυρο, να βρίσκουμαι στο δρόμο, να παίζω στ’ ακρογιάλι, γύρους να φέρνω με τις βάρκες, να λευκαίνω3 στο ποτάμι, να θερίζω στον κάμπο, ν’ απλώνω στ’ αλώνι,4 να φυτεύω στο περιβόλι, να ξενυχτάω κάτου από τ’ άστρα, να πλάθω πανηγύρια, χορούς να πλέκω, να χαίρουμαι τις χαρές του ήλιου, να γιορτάζω του αέρα τις γιορτές; </a:t>
            </a:r>
            <a:endParaRPr lang="el-GR" i="1"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Άλλοτε φανερώνει άγχος και ασθματικό ρυθμό.</a:t>
            </a:r>
          </a:p>
          <a:p>
            <a:pPr lvl="2"/>
            <a:r>
              <a:rPr lang="el-GR" i="1" dirty="0">
                <a:latin typeface="Times New Roman" panose="02020603050405020304" pitchFamily="18" charset="0"/>
                <a:cs typeface="Times New Roman" panose="02020603050405020304" pitchFamily="18" charset="0"/>
              </a:rPr>
              <a:t>Να με νοιαστώ, να με προσέξω, να με γνωρίσω, να με αποδεχτώ, να με αγαπήσω, να με αγκαλιάσω, να με δυναμώσω, να με ενθαρρύνω, να με παρακινήσω, να με </a:t>
            </a:r>
            <a:r>
              <a:rPr lang="el-GR" i="1" dirty="0" smtClean="0">
                <a:latin typeface="Times New Roman" panose="02020603050405020304" pitchFamily="18" charset="0"/>
                <a:cs typeface="Times New Roman" panose="02020603050405020304" pitchFamily="18" charset="0"/>
              </a:rPr>
              <a:t>εξελίξω.</a:t>
            </a: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5</a:t>
            </a:fld>
            <a:endParaRPr lang="el-GR"/>
          </a:p>
        </p:txBody>
      </p:sp>
    </p:spTree>
    <p:extLst>
      <p:ext uri="{BB962C8B-B14F-4D97-AF65-F5344CB8AC3E}">
        <p14:creationId xmlns:p14="http://schemas.microsoft.com/office/powerpoint/2010/main" val="9166214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a:latin typeface="Times New Roman" panose="02020603050405020304" pitchFamily="18" charset="0"/>
                <a:cs typeface="Times New Roman" panose="02020603050405020304" pitchFamily="18" charset="0"/>
              </a:rPr>
              <a:t>ΚΑΘΕΤΗ </a:t>
            </a:r>
            <a:r>
              <a:rPr lang="el-GR" sz="3000" b="1" dirty="0" smtClean="0">
                <a:latin typeface="Times New Roman" panose="02020603050405020304" pitchFamily="18" charset="0"/>
                <a:cs typeface="Times New Roman" panose="02020603050405020304" pitchFamily="18" charset="0"/>
              </a:rPr>
              <a:t>ΓΡΑΜΜΗ </a:t>
            </a:r>
            <a:r>
              <a:rPr lang="el-GR" sz="3300" b="1" dirty="0" smtClean="0">
                <a:latin typeface="Times New Roman" panose="02020603050405020304" pitchFamily="18" charset="0"/>
                <a:cs typeface="Times New Roman" panose="02020603050405020304" pitchFamily="18" charset="0"/>
              </a:rPr>
              <a:t>/</a:t>
            </a:r>
            <a:endParaRPr lang="en-US" sz="33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p>
        </p:txBody>
      </p:sp>
      <p:sp>
        <p:nvSpPr>
          <p:cNvPr id="8" name="Content Placeholder 7"/>
          <p:cNvSpPr>
            <a:spLocks noGrp="1"/>
          </p:cNvSpPr>
          <p:nvPr>
            <p:ph sz="quarter" idx="2"/>
          </p:nvPr>
        </p:nvSpPr>
        <p:spPr>
          <a:xfrm>
            <a:off x="457200" y="1700808"/>
            <a:ext cx="4040188" cy="4659512"/>
          </a:xfrm>
        </p:spPr>
        <p:txBody>
          <a:bodyPr>
            <a:normAutofit fontScale="85000" lnSpcReduction="20000"/>
          </a:bodyPr>
          <a:lstStyle/>
          <a:p>
            <a:r>
              <a:rPr lang="el-GR" dirty="0">
                <a:latin typeface="Times New Roman" panose="02020603050405020304" pitchFamily="18" charset="0"/>
                <a:cs typeface="Times New Roman" panose="02020603050405020304" pitchFamily="18" charset="0"/>
              </a:rPr>
              <a:t>Η κάθετη γραμμή χρησιμοποιείται συνήθως ανάμεσα σε λέξεις συνώνυμες ή με παραπλήσιο σημασιολογικό </a:t>
            </a:r>
            <a:r>
              <a:rPr lang="el-GR" dirty="0" smtClean="0">
                <a:latin typeface="Times New Roman" panose="02020603050405020304" pitchFamily="18" charset="0"/>
                <a:cs typeface="Times New Roman" panose="02020603050405020304" pitchFamily="18" charset="0"/>
              </a:rPr>
              <a:t>περιεχόμενο για να δηλωθεί η διάζευξη.</a:t>
            </a:r>
          </a:p>
          <a:p>
            <a:pPr lvl="1"/>
            <a:r>
              <a:rPr lang="el-GR" i="1" dirty="0" smtClean="0">
                <a:latin typeface="Times New Roman" panose="02020603050405020304" pitchFamily="18" charset="0"/>
                <a:cs typeface="Times New Roman" panose="02020603050405020304" pitchFamily="18" charset="0"/>
              </a:rPr>
              <a:t>Τα ΜΜΕ απευθύνονται στους τηλεθεατές/ακροατές.</a:t>
            </a:r>
            <a:endParaRPr lang="el-GR"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σε παραθέματα ποίησης για να δηλώσει την αλλαγή στίχου:</a:t>
            </a:r>
          </a:p>
          <a:p>
            <a:pPr lvl="1"/>
            <a:r>
              <a:rPr lang="el-GR" i="1" dirty="0" smtClean="0">
                <a:latin typeface="Times New Roman" panose="02020603050405020304" pitchFamily="18" charset="0"/>
                <a:cs typeface="Times New Roman" panose="02020603050405020304" pitchFamily="18" charset="0"/>
              </a:rPr>
              <a:t>Σε γνωρίζω από την κόψη του σπαθιού την τρομερή / Σε γνωρίζω από την όψη που με βια μετράει τη γη.</a:t>
            </a:r>
            <a:endParaRPr lang="el-GR" dirty="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για την σύντμηση </a:t>
            </a:r>
            <a:r>
              <a:rPr lang="el-GR" dirty="0">
                <a:latin typeface="Times New Roman" panose="02020603050405020304" pitchFamily="18" charset="0"/>
                <a:cs typeface="Times New Roman" panose="02020603050405020304" pitchFamily="18" charset="0"/>
              </a:rPr>
              <a:t>λέξεων:</a:t>
            </a:r>
          </a:p>
          <a:p>
            <a:pPr lvl="1"/>
            <a:r>
              <a:rPr lang="el-GR" i="1" dirty="0" smtClean="0">
                <a:latin typeface="Times New Roman" panose="02020603050405020304" pitchFamily="18" charset="0"/>
                <a:cs typeface="Times New Roman" panose="02020603050405020304" pitchFamily="18" charset="0"/>
              </a:rPr>
              <a:t>Κων/νος (αντί Κωνσταντίνος).</a:t>
            </a:r>
            <a:endParaRPr lang="el-GR" dirty="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για την απόδοση φωνολογικής μεταγραφής</a:t>
            </a:r>
            <a:r>
              <a:rPr lang="el-GR" dirty="0">
                <a:latin typeface="Times New Roman" panose="02020603050405020304" pitchFamily="18" charset="0"/>
                <a:cs typeface="Times New Roman" panose="02020603050405020304" pitchFamily="18" charset="0"/>
              </a:rPr>
              <a:t>: </a:t>
            </a:r>
            <a:endParaRPr lang="el-GR" dirty="0" smtClean="0">
              <a:latin typeface="Times New Roman" panose="02020603050405020304" pitchFamily="18" charset="0"/>
              <a:cs typeface="Times New Roman" panose="02020603050405020304" pitchFamily="18" charset="0"/>
            </a:endParaRPr>
          </a:p>
          <a:p>
            <a:pPr lvl="1"/>
            <a:r>
              <a:rPr lang="el-GR"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kato</a:t>
            </a:r>
            <a:r>
              <a:rPr lang="el-GR"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endParaRPr lang="el-GR" dirty="0" smtClean="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700808"/>
            <a:ext cx="4041775" cy="4659512"/>
          </a:xfrm>
        </p:spPr>
        <p:txBody>
          <a:bodyPr/>
          <a:lstStyle/>
          <a:p>
            <a:r>
              <a:rPr lang="el-GR" dirty="0" smtClean="0">
                <a:latin typeface="Times New Roman" panose="02020603050405020304" pitchFamily="18" charset="0"/>
                <a:cs typeface="Times New Roman" panose="02020603050405020304" pitchFamily="18" charset="0"/>
              </a:rPr>
              <a:t>Στην ανάδειξη συνωνύμων ή παραπλήσιων λέξεων δίνει έμφαση στο </a:t>
            </a:r>
            <a:r>
              <a:rPr lang="el-GR" b="1" dirty="0" smtClean="0">
                <a:latin typeface="Times New Roman" panose="02020603050405020304" pitchFamily="18" charset="0"/>
                <a:cs typeface="Times New Roman" panose="02020603050405020304" pitchFamily="18" charset="0"/>
              </a:rPr>
              <a:t>ύφος </a:t>
            </a:r>
            <a:r>
              <a:rPr lang="el-GR" dirty="0" smtClean="0">
                <a:latin typeface="Times New Roman" panose="02020603050405020304" pitchFamily="18" charset="0"/>
                <a:cs typeface="Times New Roman" panose="02020603050405020304" pitchFamily="18" charset="0"/>
              </a:rPr>
              <a:t>και έλκει την προσοχή του δέκτη.</a:t>
            </a:r>
          </a:p>
          <a:p>
            <a:pPr lvl="1"/>
            <a:r>
              <a:rPr lang="el-GR" i="1" dirty="0">
                <a:latin typeface="Times New Roman" panose="02020603050405020304" pitchFamily="18" charset="0"/>
                <a:cs typeface="Times New Roman" panose="02020603050405020304" pitchFamily="18" charset="0"/>
              </a:rPr>
              <a:t>Τα ΜΜΕ απευθύνονται στους τηλεθεατές/ακροατές</a:t>
            </a:r>
            <a:r>
              <a:rPr lang="el-GR" i="1" dirty="0" smtClean="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Όσον αφορά το </a:t>
            </a:r>
            <a:r>
              <a:rPr lang="el-GR" b="1" dirty="0">
                <a:latin typeface="Times New Roman" panose="02020603050405020304" pitchFamily="18" charset="0"/>
                <a:cs typeface="Times New Roman" panose="02020603050405020304" pitchFamily="18" charset="0"/>
              </a:rPr>
              <a:t>νόημα</a:t>
            </a:r>
            <a:r>
              <a:rPr lang="el-GR" dirty="0">
                <a:latin typeface="Times New Roman" panose="02020603050405020304" pitchFamily="18" charset="0"/>
                <a:cs typeface="Times New Roman" panose="02020603050405020304" pitchFamily="18" charset="0"/>
              </a:rPr>
              <a:t>, αναδεικνύει </a:t>
            </a:r>
            <a:r>
              <a:rPr lang="el-GR" dirty="0" smtClean="0">
                <a:latin typeface="Times New Roman" panose="02020603050405020304" pitchFamily="18" charset="0"/>
                <a:cs typeface="Times New Roman" panose="02020603050405020304" pitchFamily="18" charset="0"/>
              </a:rPr>
              <a:t>τους παραπλήσιους όρους.</a:t>
            </a:r>
          </a:p>
          <a:p>
            <a:pPr lvl="1"/>
            <a:r>
              <a:rPr lang="el-GR" i="1" dirty="0">
                <a:latin typeface="Times New Roman" panose="02020603050405020304" pitchFamily="18" charset="0"/>
                <a:cs typeface="Times New Roman" panose="02020603050405020304" pitchFamily="18" charset="0"/>
              </a:rPr>
              <a:t>Τα ΜΜΕ απευθύνονται στους τηλεθεατές/ακροατές.</a:t>
            </a:r>
            <a:endParaRPr lang="el-GR" dirty="0">
              <a:latin typeface="Times New Roman" panose="02020603050405020304" pitchFamily="18" charset="0"/>
              <a:cs typeface="Times New Roman" panose="02020603050405020304" pitchFamily="18" charset="0"/>
            </a:endParaRPr>
          </a:p>
          <a:p>
            <a:endParaRPr lang="el-GR" dirty="0"/>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6</a:t>
            </a:fld>
            <a:endParaRPr lang="el-GR"/>
          </a:p>
        </p:txBody>
      </p:sp>
    </p:spTree>
    <p:extLst>
      <p:ext uri="{BB962C8B-B14F-4D97-AF65-F5344CB8AC3E}">
        <p14:creationId xmlns:p14="http://schemas.microsoft.com/office/powerpoint/2010/main" val="25049025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276639"/>
          </a:xfrm>
        </p:spPr>
        <p:txBody>
          <a:bodyPr>
            <a:noAutofit/>
          </a:bodyPr>
          <a:lstStyle/>
          <a:p>
            <a:pPr algn="ctr"/>
            <a:r>
              <a:rPr lang="el-GR" sz="2000" b="1" dirty="0" smtClean="0">
                <a:latin typeface="Times New Roman" panose="02020603050405020304" pitchFamily="18" charset="0"/>
                <a:cs typeface="Times New Roman" panose="02020603050405020304" pitchFamily="18" charset="0"/>
              </a:rPr>
              <a:t>ΠΑΥΛΑ</a:t>
            </a:r>
            <a:r>
              <a:rPr lang="el-GR" sz="3600" b="1" dirty="0" smtClean="0">
                <a:latin typeface="Times New Roman" panose="02020603050405020304" pitchFamily="18" charset="0"/>
                <a:cs typeface="Times New Roman" panose="02020603050405020304" pitchFamily="18" charset="0"/>
              </a:rPr>
              <a:t> -</a:t>
            </a:r>
            <a:endParaRPr lang="en-US" sz="36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980729"/>
            <a:ext cx="4040188" cy="350984"/>
          </a:xfrm>
        </p:spPr>
        <p:txBody>
          <a:bodyPr/>
          <a:lstStyle/>
          <a:p>
            <a:r>
              <a:rPr lang="el-GR" sz="2000" dirty="0"/>
              <a:t>ΧΡΗΣΗ</a:t>
            </a:r>
            <a:endParaRPr lang="en-US" sz="2000" dirty="0"/>
          </a:p>
        </p:txBody>
      </p:sp>
      <p:sp>
        <p:nvSpPr>
          <p:cNvPr id="9" name="Text Placeholder 8"/>
          <p:cNvSpPr>
            <a:spLocks noGrp="1"/>
          </p:cNvSpPr>
          <p:nvPr>
            <p:ph type="body" sz="half" idx="3"/>
          </p:nvPr>
        </p:nvSpPr>
        <p:spPr>
          <a:xfrm>
            <a:off x="4645025" y="980729"/>
            <a:ext cx="4041775" cy="350984"/>
          </a:xfrm>
        </p:spPr>
        <p:txBody>
          <a:bodyPr>
            <a:normAutofit/>
          </a:bodyPr>
          <a:lstStyle/>
          <a:p>
            <a:r>
              <a:rPr lang="el-GR" sz="2000" dirty="0"/>
              <a:t>ΛΕΙΤΟΥΡΓΙΑ</a:t>
            </a:r>
          </a:p>
        </p:txBody>
      </p:sp>
      <p:sp>
        <p:nvSpPr>
          <p:cNvPr id="8" name="Content Placeholder 7"/>
          <p:cNvSpPr>
            <a:spLocks noGrp="1"/>
          </p:cNvSpPr>
          <p:nvPr>
            <p:ph sz="quarter" idx="2"/>
          </p:nvPr>
        </p:nvSpPr>
        <p:spPr>
          <a:xfrm>
            <a:off x="457200" y="1331713"/>
            <a:ext cx="4040188" cy="5193631"/>
          </a:xfrm>
        </p:spPr>
        <p:txBody>
          <a:bodyPr>
            <a:normAutofit fontScale="25000" lnSpcReduction="20000"/>
          </a:bodyPr>
          <a:lstStyle/>
          <a:p>
            <a:r>
              <a:rPr lang="el-GR" sz="4800" dirty="0" smtClean="0">
                <a:latin typeface="Times New Roman" panose="02020603050405020304" pitchFamily="18" charset="0"/>
                <a:cs typeface="Times New Roman" panose="02020603050405020304" pitchFamily="18" charset="0"/>
              </a:rPr>
              <a:t>Στον διάλογο δηλώνει την </a:t>
            </a:r>
            <a:r>
              <a:rPr lang="el-GR" sz="4800" dirty="0">
                <a:latin typeface="Times New Roman" panose="02020603050405020304" pitchFamily="18" charset="0"/>
                <a:cs typeface="Times New Roman" panose="02020603050405020304" pitchFamily="18" charset="0"/>
              </a:rPr>
              <a:t>αλλαγή του </a:t>
            </a:r>
            <a:r>
              <a:rPr lang="el-GR" sz="4800" dirty="0" smtClean="0">
                <a:latin typeface="Times New Roman" panose="02020603050405020304" pitchFamily="18" charset="0"/>
                <a:cs typeface="Times New Roman" panose="02020603050405020304" pitchFamily="18" charset="0"/>
              </a:rPr>
              <a:t>ομιλούντος: </a:t>
            </a:r>
          </a:p>
          <a:p>
            <a:pPr lvl="1"/>
            <a:r>
              <a:rPr lang="el-GR" sz="4800" i="1" dirty="0">
                <a:latin typeface="Times New Roman" panose="02020603050405020304" pitchFamily="18" charset="0"/>
                <a:cs typeface="Times New Roman" panose="02020603050405020304" pitchFamily="18" charset="0"/>
              </a:rPr>
              <a:t>– Μη με τρομάζεις με τα λόγια σου. </a:t>
            </a:r>
            <a:endParaRPr lang="el-GR" sz="4800" i="1" dirty="0" smtClean="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 </a:t>
            </a:r>
            <a:r>
              <a:rPr lang="el-GR" sz="4800" i="1" dirty="0">
                <a:latin typeface="Times New Roman" panose="02020603050405020304" pitchFamily="18" charset="0"/>
                <a:cs typeface="Times New Roman" panose="02020603050405020304" pitchFamily="18" charset="0"/>
              </a:rPr>
              <a:t>Δε θέλω </a:t>
            </a:r>
            <a:r>
              <a:rPr lang="el-GR" sz="4800" i="1" dirty="0" smtClean="0">
                <a:latin typeface="Times New Roman" panose="02020603050405020304" pitchFamily="18" charset="0"/>
                <a:cs typeface="Times New Roman" panose="02020603050405020304" pitchFamily="18" charset="0"/>
              </a:rPr>
              <a:t>να τρομάξεις</a:t>
            </a:r>
            <a:r>
              <a:rPr lang="el-GR" sz="4800" i="1" dirty="0">
                <a:latin typeface="Times New Roman" panose="02020603050405020304" pitchFamily="18" charset="0"/>
                <a:cs typeface="Times New Roman" panose="02020603050405020304" pitchFamily="18" charset="0"/>
              </a:rPr>
              <a:t>. Θέλω να σκεφτείς.</a:t>
            </a:r>
            <a:endParaRPr lang="el-GR" sz="4800" i="1" dirty="0" smtClean="0">
              <a:latin typeface="Times New Roman" panose="02020603050405020304" pitchFamily="18" charset="0"/>
              <a:cs typeface="Times New Roman" panose="02020603050405020304" pitchFamily="18" charset="0"/>
            </a:endParaRPr>
          </a:p>
          <a:p>
            <a:r>
              <a:rPr lang="el-GR" sz="4800" dirty="0" smtClean="0">
                <a:latin typeface="Times New Roman" panose="02020603050405020304" pitchFamily="18" charset="0"/>
                <a:cs typeface="Times New Roman" panose="02020603050405020304" pitchFamily="18" charset="0"/>
              </a:rPr>
              <a:t>το </a:t>
            </a:r>
            <a:r>
              <a:rPr lang="el-GR" sz="4800" dirty="0">
                <a:latin typeface="Times New Roman" panose="02020603050405020304" pitchFamily="18" charset="0"/>
                <a:cs typeface="Times New Roman" panose="02020603050405020304" pitchFamily="18" charset="0"/>
              </a:rPr>
              <a:t>διάστημα μεταξύ δυο </a:t>
            </a:r>
            <a:r>
              <a:rPr lang="el-GR" sz="4800" dirty="0" smtClean="0">
                <a:latin typeface="Times New Roman" panose="02020603050405020304" pitchFamily="18" charset="0"/>
                <a:cs typeface="Times New Roman" panose="02020603050405020304" pitchFamily="18" charset="0"/>
              </a:rPr>
              <a:t>ορίων</a:t>
            </a:r>
            <a:r>
              <a:rPr lang="el-GR" sz="4800" dirty="0">
                <a:latin typeface="Times New Roman" panose="02020603050405020304" pitchFamily="18" charset="0"/>
                <a:cs typeface="Times New Roman" panose="02020603050405020304" pitchFamily="18" charset="0"/>
              </a:rPr>
              <a:t>:</a:t>
            </a:r>
            <a:endParaRPr lang="el-GR" sz="4800" dirty="0" smtClean="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Διακοπές Ιουνίου-Αυγούστου</a:t>
            </a:r>
            <a:endParaRPr lang="el-GR" sz="4800" dirty="0" smtClean="0">
              <a:latin typeface="Times New Roman" panose="02020603050405020304" pitchFamily="18" charset="0"/>
              <a:cs typeface="Times New Roman" panose="02020603050405020304" pitchFamily="18" charset="0"/>
            </a:endParaRPr>
          </a:p>
          <a:p>
            <a:r>
              <a:rPr lang="el-GR" sz="4800" dirty="0" smtClean="0">
                <a:latin typeface="Times New Roman" panose="02020603050405020304" pitchFamily="18" charset="0"/>
                <a:cs typeface="Times New Roman" panose="02020603050405020304" pitchFamily="18" charset="0"/>
              </a:rPr>
              <a:t>την </a:t>
            </a:r>
            <a:r>
              <a:rPr lang="el-GR" sz="4800" dirty="0">
                <a:latin typeface="Times New Roman" panose="02020603050405020304" pitchFamily="18" charset="0"/>
                <a:cs typeface="Times New Roman" panose="02020603050405020304" pitchFamily="18" charset="0"/>
              </a:rPr>
              <a:t>ένωση </a:t>
            </a:r>
            <a:r>
              <a:rPr lang="el-GR" sz="4800" dirty="0" smtClean="0">
                <a:latin typeface="Times New Roman" panose="02020603050405020304" pitchFamily="18" charset="0"/>
                <a:cs typeface="Times New Roman" panose="02020603050405020304" pitchFamily="18" charset="0"/>
              </a:rPr>
              <a:t>στοιχείων:</a:t>
            </a:r>
          </a:p>
          <a:p>
            <a:pPr lvl="1"/>
            <a:r>
              <a:rPr lang="el-GR" sz="4800" i="1" dirty="0" smtClean="0">
                <a:latin typeface="Times New Roman" panose="02020603050405020304" pitchFamily="18" charset="0"/>
                <a:cs typeface="Times New Roman" panose="02020603050405020304" pitchFamily="18" charset="0"/>
              </a:rPr>
              <a:t>Θα πνέουν νότιοι-νοτιοανατολικοί άνεμοι.</a:t>
            </a:r>
            <a:endParaRPr lang="el-GR" sz="4800" dirty="0" smtClean="0">
              <a:latin typeface="Times New Roman" panose="02020603050405020304" pitchFamily="18" charset="0"/>
              <a:cs typeface="Times New Roman" panose="02020603050405020304" pitchFamily="18" charset="0"/>
            </a:endParaRPr>
          </a:p>
          <a:p>
            <a:r>
              <a:rPr lang="el-GR" sz="4800" dirty="0" smtClean="0">
                <a:latin typeface="Times New Roman" panose="02020603050405020304" pitchFamily="18" charset="0"/>
                <a:cs typeface="Times New Roman" panose="02020603050405020304" pitchFamily="18" charset="0"/>
              </a:rPr>
              <a:t>την διάζευξη</a:t>
            </a:r>
            <a:r>
              <a:rPr lang="el-GR" sz="4800" dirty="0">
                <a:latin typeface="Times New Roman" panose="02020603050405020304" pitchFamily="18" charset="0"/>
                <a:cs typeface="Times New Roman" panose="02020603050405020304" pitchFamily="18" charset="0"/>
              </a:rPr>
              <a:t>:</a:t>
            </a:r>
            <a:endParaRPr lang="el-GR" sz="4800" dirty="0" smtClean="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Πήρα </a:t>
            </a:r>
            <a:r>
              <a:rPr lang="el-GR" sz="4800" i="1" dirty="0">
                <a:latin typeface="Times New Roman" panose="02020603050405020304" pitchFamily="18" charset="0"/>
                <a:cs typeface="Times New Roman" panose="02020603050405020304" pitchFamily="18" charset="0"/>
              </a:rPr>
              <a:t>τρια-τέσσερα </a:t>
            </a:r>
            <a:r>
              <a:rPr lang="el-GR" sz="4800" i="1" dirty="0" smtClean="0">
                <a:latin typeface="Times New Roman" panose="02020603050405020304" pitchFamily="18" charset="0"/>
                <a:cs typeface="Times New Roman" panose="02020603050405020304" pitchFamily="18" charset="0"/>
              </a:rPr>
              <a:t>κιλά.</a:t>
            </a:r>
          </a:p>
          <a:p>
            <a:r>
              <a:rPr lang="el-GR" sz="4800" dirty="0" smtClean="0">
                <a:latin typeface="Times New Roman" panose="02020603050405020304" pitchFamily="18" charset="0"/>
                <a:cs typeface="Times New Roman" panose="02020603050405020304" pitchFamily="18" charset="0"/>
              </a:rPr>
              <a:t>τα αντιθετικά ζεύγη:</a:t>
            </a:r>
            <a:endParaRPr lang="el-GR" sz="4800" dirty="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Καλό-κακό</a:t>
            </a:r>
          </a:p>
          <a:p>
            <a:r>
              <a:rPr lang="el-GR" sz="4800" dirty="0" smtClean="0">
                <a:latin typeface="Times New Roman" panose="02020603050405020304" pitchFamily="18" charset="0"/>
                <a:cs typeface="Times New Roman" panose="02020603050405020304" pitchFamily="18" charset="0"/>
              </a:rPr>
              <a:t>περιφράσεις με ιδιαίτερη σημασία:</a:t>
            </a:r>
            <a:endParaRPr lang="el-GR" sz="4800" dirty="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Λέξη-κλειδί.</a:t>
            </a:r>
          </a:p>
          <a:p>
            <a:r>
              <a:rPr lang="el-GR" sz="4800" i="1" dirty="0" smtClean="0">
                <a:latin typeface="Times New Roman" panose="02020603050405020304" pitchFamily="18" charset="0"/>
                <a:cs typeface="Times New Roman" panose="02020603050405020304" pitchFamily="18" charset="0"/>
              </a:rPr>
              <a:t>στο </a:t>
            </a:r>
            <a:r>
              <a:rPr lang="el-GR" sz="4800" i="1" dirty="0">
                <a:latin typeface="Times New Roman" panose="02020603050405020304" pitchFamily="18" charset="0"/>
                <a:cs typeface="Times New Roman" panose="02020603050405020304" pitchFamily="18" charset="0"/>
              </a:rPr>
              <a:t>τέλος της σειράς, όταν δε χωράει ολόκληρη η λέξη και πρέπει ένα μέρος της να το </a:t>
            </a:r>
            <a:r>
              <a:rPr lang="el-GR" sz="4800" i="1" dirty="0" smtClean="0">
                <a:latin typeface="Times New Roman" panose="02020603050405020304" pitchFamily="18" charset="0"/>
                <a:cs typeface="Times New Roman" panose="02020603050405020304" pitchFamily="18" charset="0"/>
              </a:rPr>
              <a:t>βάλουμε στην </a:t>
            </a:r>
            <a:r>
              <a:rPr lang="el-GR" sz="4800" i="1" dirty="0">
                <a:latin typeface="Times New Roman" panose="02020603050405020304" pitchFamily="18" charset="0"/>
                <a:cs typeface="Times New Roman" panose="02020603050405020304" pitchFamily="18" charset="0"/>
              </a:rPr>
              <a:t>επόμενη σειρά, </a:t>
            </a:r>
          </a:p>
          <a:p>
            <a:pPr lvl="1"/>
            <a:r>
              <a:rPr lang="el-GR" sz="4800" i="1" dirty="0" smtClean="0">
                <a:latin typeface="Times New Roman" panose="02020603050405020304" pitchFamily="18" charset="0"/>
                <a:cs typeface="Times New Roman" panose="02020603050405020304" pitchFamily="18" charset="0"/>
              </a:rPr>
              <a:t>χα-ρά</a:t>
            </a:r>
            <a:r>
              <a:rPr lang="el-GR" sz="4800" i="1" dirty="0">
                <a:latin typeface="Times New Roman" panose="02020603050405020304" pitchFamily="18" charset="0"/>
                <a:cs typeface="Times New Roman" panose="02020603050405020304" pitchFamily="18" charset="0"/>
              </a:rPr>
              <a:t>.</a:t>
            </a:r>
          </a:p>
          <a:p>
            <a:r>
              <a:rPr lang="el-GR" sz="4800" dirty="0" smtClean="0">
                <a:latin typeface="Times New Roman" panose="02020603050405020304" pitchFamily="18" charset="0"/>
                <a:cs typeface="Times New Roman" panose="02020603050405020304" pitchFamily="18" charset="0"/>
              </a:rPr>
              <a:t>ύστερα </a:t>
            </a:r>
            <a:r>
              <a:rPr lang="el-GR" sz="4800" dirty="0">
                <a:latin typeface="Times New Roman" panose="02020603050405020304" pitchFamily="18" charset="0"/>
                <a:cs typeface="Times New Roman" panose="02020603050405020304" pitchFamily="18" charset="0"/>
              </a:rPr>
              <a:t>από τις </a:t>
            </a:r>
            <a:r>
              <a:rPr lang="el-GR" sz="4800" dirty="0" smtClean="0">
                <a:latin typeface="Times New Roman" panose="02020603050405020304" pitchFamily="18" charset="0"/>
                <a:cs typeface="Times New Roman" panose="02020603050405020304" pitchFamily="18" charset="0"/>
              </a:rPr>
              <a:t>λέξεις Αγια-</a:t>
            </a:r>
            <a:r>
              <a:rPr lang="el-GR" sz="4800" dirty="0">
                <a:latin typeface="Times New Roman" panose="02020603050405020304" pitchFamily="18" charset="0"/>
                <a:cs typeface="Times New Roman" panose="02020603050405020304" pitchFamily="18" charset="0"/>
              </a:rPr>
              <a:t>, Αϊ-, γερο-, γρια-, θεια-, </a:t>
            </a:r>
            <a:r>
              <a:rPr lang="el-GR" sz="4800" dirty="0" smtClean="0">
                <a:latin typeface="Times New Roman" panose="02020603050405020304" pitchFamily="18" charset="0"/>
                <a:cs typeface="Times New Roman" panose="02020603050405020304" pitchFamily="18" charset="0"/>
              </a:rPr>
              <a:t>κυρα, </a:t>
            </a:r>
            <a:r>
              <a:rPr lang="el-GR" sz="4800" dirty="0">
                <a:latin typeface="Times New Roman" panose="02020603050405020304" pitchFamily="18" charset="0"/>
                <a:cs typeface="Times New Roman" panose="02020603050405020304" pitchFamily="18" charset="0"/>
              </a:rPr>
              <a:t>μαστρο-, μπαρμπα-, παπα-, που </a:t>
            </a:r>
            <a:r>
              <a:rPr lang="el-GR" sz="4800" dirty="0" smtClean="0">
                <a:latin typeface="Times New Roman" panose="02020603050405020304" pitchFamily="18" charset="0"/>
                <a:cs typeface="Times New Roman" panose="02020603050405020304" pitchFamily="18" charset="0"/>
              </a:rPr>
              <a:t>πηγαίνουν </a:t>
            </a:r>
            <a:r>
              <a:rPr lang="el-GR" sz="4800" dirty="0">
                <a:latin typeface="Times New Roman" panose="02020603050405020304" pitchFamily="18" charset="0"/>
                <a:cs typeface="Times New Roman" panose="02020603050405020304" pitchFamily="18" charset="0"/>
              </a:rPr>
              <a:t>μαζί με κύριο όνομα, </a:t>
            </a:r>
            <a:endParaRPr lang="el-GR" sz="4800" dirty="0" smtClean="0">
              <a:latin typeface="Times New Roman" panose="02020603050405020304" pitchFamily="18" charset="0"/>
              <a:cs typeface="Times New Roman" panose="02020603050405020304" pitchFamily="18" charset="0"/>
            </a:endParaRPr>
          </a:p>
          <a:p>
            <a:pPr lvl="1"/>
            <a:r>
              <a:rPr lang="el-GR" sz="4600" i="1" dirty="0" smtClean="0">
                <a:latin typeface="Times New Roman" panose="02020603050405020304" pitchFamily="18" charset="0"/>
                <a:cs typeface="Times New Roman" panose="02020603050405020304" pitchFamily="18" charset="0"/>
              </a:rPr>
              <a:t> </a:t>
            </a:r>
            <a:r>
              <a:rPr lang="el-GR" sz="4600" i="1" dirty="0">
                <a:latin typeface="Times New Roman" panose="02020603050405020304" pitchFamily="18" charset="0"/>
                <a:cs typeface="Times New Roman" panose="02020603050405020304" pitchFamily="18" charset="0"/>
              </a:rPr>
              <a:t>Αγια-Σοφιά, ο παπα-Κώστας. </a:t>
            </a:r>
          </a:p>
          <a:p>
            <a:r>
              <a:rPr lang="el-GR" sz="4800" i="1" dirty="0" smtClean="0">
                <a:latin typeface="Times New Roman" panose="02020603050405020304" pitchFamily="18" charset="0"/>
                <a:cs typeface="Times New Roman" panose="02020603050405020304" pitchFamily="18" charset="0"/>
              </a:rPr>
              <a:t>ανάμεσα </a:t>
            </a:r>
            <a:r>
              <a:rPr lang="el-GR" sz="4800" i="1" dirty="0">
                <a:latin typeface="Times New Roman" panose="02020603050405020304" pitchFamily="18" charset="0"/>
                <a:cs typeface="Times New Roman" panose="02020603050405020304" pitchFamily="18" charset="0"/>
              </a:rPr>
              <a:t>σε δύο λέξεις, όταν πρόκειται για διπλά ονόματα ή επώνυμα ή –συνήθως– </a:t>
            </a:r>
            <a:r>
              <a:rPr lang="el-GR" sz="4800" i="1" dirty="0" smtClean="0">
                <a:latin typeface="Times New Roman" panose="02020603050405020304" pitchFamily="18" charset="0"/>
                <a:cs typeface="Times New Roman" panose="02020603050405020304" pitchFamily="18" charset="0"/>
              </a:rPr>
              <a:t>παραθετικές σύνθετες </a:t>
            </a:r>
            <a:r>
              <a:rPr lang="el-GR" sz="4800" i="1" dirty="0">
                <a:latin typeface="Times New Roman" panose="02020603050405020304" pitchFamily="18" charset="0"/>
                <a:cs typeface="Times New Roman" panose="02020603050405020304" pitchFamily="18" charset="0"/>
              </a:rPr>
              <a:t>λέξεις</a:t>
            </a:r>
            <a:r>
              <a:rPr lang="el-GR" sz="4800" i="1" dirty="0" smtClean="0">
                <a:latin typeface="Times New Roman" panose="02020603050405020304" pitchFamily="18" charset="0"/>
                <a:cs typeface="Times New Roman" panose="02020603050405020304" pitchFamily="18" charset="0"/>
              </a:rPr>
              <a:t>,</a:t>
            </a:r>
          </a:p>
          <a:p>
            <a:pPr lvl="1"/>
            <a:r>
              <a:rPr lang="el-GR" sz="4800" i="1" dirty="0" smtClean="0">
                <a:latin typeface="Times New Roman" panose="02020603050405020304" pitchFamily="18" charset="0"/>
                <a:cs typeface="Times New Roman" panose="02020603050405020304" pitchFamily="18" charset="0"/>
              </a:rPr>
              <a:t> </a:t>
            </a:r>
            <a:r>
              <a:rPr lang="el-GR" sz="4800" i="1" dirty="0">
                <a:latin typeface="Times New Roman" panose="02020603050405020304" pitchFamily="18" charset="0"/>
                <a:cs typeface="Times New Roman" panose="02020603050405020304" pitchFamily="18" charset="0"/>
              </a:rPr>
              <a:t>Άννα-Μαρία, νόμος-πλαίσιο, αλλά και νόμος πλαίσιο. </a:t>
            </a:r>
            <a:endParaRPr lang="el-GR" sz="4800" i="1" dirty="0" smtClean="0">
              <a:latin typeface="Times New Roman" panose="02020603050405020304" pitchFamily="18" charset="0"/>
              <a:cs typeface="Times New Roman" panose="02020603050405020304" pitchFamily="18" charset="0"/>
            </a:endParaRPr>
          </a:p>
          <a:p>
            <a:r>
              <a:rPr lang="el-GR" sz="4800" dirty="0" smtClean="0">
                <a:latin typeface="Times New Roman" panose="02020603050405020304" pitchFamily="18" charset="0"/>
                <a:cs typeface="Times New Roman" panose="02020603050405020304" pitchFamily="18" charset="0"/>
              </a:rPr>
              <a:t>για να δοθεί έμφαση </a:t>
            </a:r>
            <a:r>
              <a:rPr lang="el-GR" sz="4800" dirty="0">
                <a:latin typeface="Times New Roman" panose="02020603050405020304" pitchFamily="18" charset="0"/>
                <a:cs typeface="Times New Roman" panose="02020603050405020304" pitchFamily="18" charset="0"/>
              </a:rPr>
              <a:t>σε </a:t>
            </a:r>
            <a:r>
              <a:rPr lang="el-GR" sz="4800" dirty="0" smtClean="0">
                <a:latin typeface="Times New Roman" panose="02020603050405020304" pitchFamily="18" charset="0"/>
                <a:cs typeface="Times New Roman" panose="02020603050405020304" pitchFamily="18" charset="0"/>
              </a:rPr>
              <a:t>ερώτημα </a:t>
            </a:r>
            <a:r>
              <a:rPr lang="el-GR" sz="4800" dirty="0">
                <a:latin typeface="Times New Roman" panose="02020603050405020304" pitchFamily="18" charset="0"/>
                <a:cs typeface="Times New Roman" panose="02020603050405020304" pitchFamily="18" charset="0"/>
              </a:rPr>
              <a:t>στο </a:t>
            </a:r>
            <a:r>
              <a:rPr lang="el-GR" sz="4800" dirty="0" smtClean="0">
                <a:latin typeface="Times New Roman" panose="02020603050405020304" pitchFamily="18" charset="0"/>
                <a:cs typeface="Times New Roman" panose="02020603050405020304" pitchFamily="18" charset="0"/>
              </a:rPr>
              <a:t>τέλος.</a:t>
            </a:r>
            <a:endParaRPr lang="el-GR" sz="4800" dirty="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Πρέπει να υπηρετούμε την επιστήμη </a:t>
            </a:r>
            <a:r>
              <a:rPr lang="el-GR" sz="4800" i="1" dirty="0">
                <a:latin typeface="Times New Roman" panose="02020603050405020304" pitchFamily="18" charset="0"/>
                <a:cs typeface="Times New Roman" panose="02020603050405020304" pitchFamily="18" charset="0"/>
              </a:rPr>
              <a:t>–αλλά με </a:t>
            </a:r>
            <a:r>
              <a:rPr lang="el-GR" sz="4800" i="1" dirty="0" smtClean="0">
                <a:latin typeface="Times New Roman" panose="02020603050405020304" pitchFamily="18" charset="0"/>
                <a:cs typeface="Times New Roman" panose="02020603050405020304" pitchFamily="18" charset="0"/>
              </a:rPr>
              <a:t>ποιο </a:t>
            </a:r>
            <a:r>
              <a:rPr lang="el-GR" sz="4800" i="1" dirty="0">
                <a:latin typeface="Times New Roman" panose="02020603050405020304" pitchFamily="18" charset="0"/>
                <a:cs typeface="Times New Roman" panose="02020603050405020304" pitchFamily="18" charset="0"/>
              </a:rPr>
              <a:t>κόστος; </a:t>
            </a:r>
            <a:endParaRPr lang="el-GR" sz="4800" dirty="0">
              <a:latin typeface="Times New Roman" panose="02020603050405020304" pitchFamily="18" charset="0"/>
              <a:cs typeface="Times New Roman" panose="02020603050405020304" pitchFamily="18" charset="0"/>
            </a:endParaRPr>
          </a:p>
          <a:p>
            <a:r>
              <a:rPr lang="el-GR" sz="4800" dirty="0" smtClean="0">
                <a:latin typeface="Times New Roman" panose="02020603050405020304" pitchFamily="18" charset="0"/>
                <a:cs typeface="Times New Roman" panose="02020603050405020304" pitchFamily="18" charset="0"/>
              </a:rPr>
              <a:t>για την διατύπωση γενικευτικού συμπεράσματος στο τέλος.</a:t>
            </a:r>
            <a:endParaRPr lang="el-GR" sz="4800" dirty="0">
              <a:latin typeface="Times New Roman" panose="02020603050405020304" pitchFamily="18" charset="0"/>
              <a:cs typeface="Times New Roman" panose="02020603050405020304" pitchFamily="18" charset="0"/>
            </a:endParaRPr>
          </a:p>
          <a:p>
            <a:pPr lvl="1"/>
            <a:r>
              <a:rPr lang="el-GR" sz="4800" i="1" dirty="0" smtClean="0">
                <a:latin typeface="Times New Roman" panose="02020603050405020304" pitchFamily="18" charset="0"/>
                <a:cs typeface="Times New Roman" panose="02020603050405020304" pitchFamily="18" charset="0"/>
              </a:rPr>
              <a:t>Γάμος και παιδιά – αυτά ήταν τα όνειρά της. </a:t>
            </a:r>
            <a:endParaRPr lang="el-GR" sz="4800" dirty="0">
              <a:latin typeface="Times New Roman" panose="02020603050405020304" pitchFamily="18" charset="0"/>
              <a:cs typeface="Times New Roman" panose="02020603050405020304" pitchFamily="18" charset="0"/>
            </a:endParaRPr>
          </a:p>
          <a:p>
            <a:pPr marL="393192" lvl="1" indent="0">
              <a:buNone/>
            </a:pPr>
            <a:endParaRPr lang="el-GR" i="1" dirty="0" smtClean="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331713"/>
            <a:ext cx="4041775" cy="5193631"/>
          </a:xfrm>
        </p:spPr>
        <p:txBody>
          <a:bodyPr>
            <a:normAutofit fontScale="55000" lnSpcReduction="20000"/>
          </a:bodyPr>
          <a:lstStyle/>
          <a:p>
            <a:pPr marL="0" indent="0" algn="ctr">
              <a:buNone/>
            </a:pPr>
            <a:r>
              <a:rPr lang="el-GR" sz="2700" u="sng" dirty="0" smtClean="0">
                <a:latin typeface="Times New Roman" panose="02020603050405020304" pitchFamily="18" charset="0"/>
                <a:cs typeface="Times New Roman" panose="02020603050405020304" pitchFamily="18" charset="0"/>
              </a:rPr>
              <a:t>Ως δηλωτικό σημάδι του διαλόγου:</a:t>
            </a:r>
          </a:p>
          <a:p>
            <a:r>
              <a:rPr lang="el-GR" sz="2700" dirty="0">
                <a:latin typeface="Times New Roman" panose="02020603050405020304" pitchFamily="18" charset="0"/>
                <a:cs typeface="Times New Roman" panose="02020603050405020304" pitchFamily="18" charset="0"/>
              </a:rPr>
              <a:t>Α</a:t>
            </a:r>
            <a:r>
              <a:rPr lang="el-GR" sz="2700" dirty="0" smtClean="0">
                <a:latin typeface="Times New Roman" panose="02020603050405020304" pitchFamily="18" charset="0"/>
                <a:cs typeface="Times New Roman" panose="02020603050405020304" pitchFamily="18" charset="0"/>
              </a:rPr>
              <a:t>ναδεικνύει την επικοινωνιακή διάθεση και χαρίζει στο </a:t>
            </a:r>
            <a:r>
              <a:rPr lang="el-GR" sz="2700" b="1" dirty="0" smtClean="0">
                <a:latin typeface="Times New Roman" panose="02020603050405020304" pitchFamily="18" charset="0"/>
                <a:cs typeface="Times New Roman" panose="02020603050405020304" pitchFamily="18" charset="0"/>
              </a:rPr>
              <a:t>ύφος</a:t>
            </a:r>
            <a:r>
              <a:rPr lang="el-GR" sz="2700" dirty="0" smtClean="0">
                <a:latin typeface="Times New Roman" panose="02020603050405020304" pitchFamily="18" charset="0"/>
                <a:cs typeface="Times New Roman" panose="02020603050405020304" pitchFamily="18" charset="0"/>
              </a:rPr>
              <a:t> ζωντάνια, αμεσότητα και αληθοφάνεια:</a:t>
            </a:r>
          </a:p>
          <a:p>
            <a:pPr lvl="1"/>
            <a:r>
              <a:rPr lang="el-GR" sz="2700" i="1" dirty="0">
                <a:latin typeface="Times New Roman" panose="02020603050405020304" pitchFamily="18" charset="0"/>
                <a:cs typeface="Times New Roman" panose="02020603050405020304" pitchFamily="18" charset="0"/>
              </a:rPr>
              <a:t>– Μη με τρομάζεις με τα λόγια σου. </a:t>
            </a:r>
          </a:p>
          <a:p>
            <a:pPr lvl="1"/>
            <a:r>
              <a:rPr lang="el-GR" sz="2700" i="1" dirty="0">
                <a:latin typeface="Times New Roman" panose="02020603050405020304" pitchFamily="18" charset="0"/>
                <a:cs typeface="Times New Roman" panose="02020603050405020304" pitchFamily="18" charset="0"/>
              </a:rPr>
              <a:t>– Δε θέλω να τρομάξεις. Θέλω να σκεφτείς.</a:t>
            </a:r>
          </a:p>
          <a:p>
            <a:r>
              <a:rPr lang="el-GR" sz="2700" dirty="0" smtClean="0">
                <a:latin typeface="Times New Roman" panose="02020603050405020304" pitchFamily="18" charset="0"/>
                <a:cs typeface="Times New Roman" panose="02020603050405020304" pitchFamily="18" charset="0"/>
              </a:rPr>
              <a:t>Ως προς το </a:t>
            </a:r>
            <a:r>
              <a:rPr lang="el-GR" sz="2700" b="1" dirty="0" smtClean="0">
                <a:latin typeface="Times New Roman" panose="02020603050405020304" pitchFamily="18" charset="0"/>
                <a:cs typeface="Times New Roman" panose="02020603050405020304" pitchFamily="18" charset="0"/>
              </a:rPr>
              <a:t>νόημα</a:t>
            </a:r>
            <a:r>
              <a:rPr lang="el-GR" sz="2700" dirty="0" smtClean="0">
                <a:latin typeface="Times New Roman" panose="02020603050405020304" pitchFamily="18" charset="0"/>
                <a:cs typeface="Times New Roman" panose="02020603050405020304" pitchFamily="18" charset="0"/>
              </a:rPr>
              <a:t>, αναλόγως του περιεχομένου του διαλόγου αναδεικνύεται η απλή ή επίσημη επικοινωνιακή περίσταση, οι σχέσεις μεταξύ των προσώπων, οι προσωπικότητες των προσώπων (μορφωμένοι ή αμόρφωτοι, με ιδιαίτερη καταγωγή κλπ.).</a:t>
            </a:r>
          </a:p>
          <a:p>
            <a:pPr lvl="1"/>
            <a:r>
              <a:rPr lang="el-GR" sz="2700" i="1" dirty="0" smtClean="0">
                <a:latin typeface="Times New Roman" panose="02020603050405020304" pitchFamily="18" charset="0"/>
                <a:cs typeface="Times New Roman" panose="02020603050405020304" pitchFamily="18" charset="0"/>
              </a:rPr>
              <a:t>-Τι σκέφτεσαι γιόκα μ’;</a:t>
            </a:r>
          </a:p>
          <a:p>
            <a:endParaRPr lang="el-GR" sz="2700" dirty="0" smtClean="0">
              <a:latin typeface="Times New Roman" panose="02020603050405020304" pitchFamily="18" charset="0"/>
              <a:cs typeface="Times New Roman" panose="02020603050405020304" pitchFamily="18" charset="0"/>
            </a:endParaRPr>
          </a:p>
          <a:p>
            <a:pPr marL="0" indent="0" algn="ctr">
              <a:buNone/>
            </a:pPr>
            <a:r>
              <a:rPr lang="el-GR" sz="2700" u="sng" dirty="0" smtClean="0">
                <a:latin typeface="Times New Roman" panose="02020603050405020304" pitchFamily="18" charset="0"/>
                <a:cs typeface="Times New Roman" panose="02020603050405020304" pitchFamily="18" charset="0"/>
              </a:rPr>
              <a:t>Ως μονή παύλα</a:t>
            </a:r>
          </a:p>
          <a:p>
            <a:r>
              <a:rPr lang="el-GR" sz="2700" dirty="0" smtClean="0">
                <a:latin typeface="Times New Roman" panose="02020603050405020304" pitchFamily="18" charset="0"/>
                <a:cs typeface="Times New Roman" panose="02020603050405020304" pitchFamily="18" charset="0"/>
              </a:rPr>
              <a:t>Χαρίζει ένταση στο </a:t>
            </a:r>
            <a:r>
              <a:rPr lang="el-GR" sz="2700" b="1" dirty="0" smtClean="0">
                <a:latin typeface="Times New Roman" panose="02020603050405020304" pitchFamily="18" charset="0"/>
                <a:cs typeface="Times New Roman" panose="02020603050405020304" pitchFamily="18" charset="0"/>
              </a:rPr>
              <a:t>ύφος </a:t>
            </a:r>
            <a:r>
              <a:rPr lang="el-GR" sz="2700" dirty="0" smtClean="0">
                <a:latin typeface="Times New Roman" panose="02020603050405020304" pitchFamily="18" charset="0"/>
                <a:cs typeface="Times New Roman" panose="02020603050405020304" pitchFamily="18" charset="0"/>
              </a:rPr>
              <a:t>και </a:t>
            </a:r>
            <a:r>
              <a:rPr lang="el-GR" sz="2700" dirty="0">
                <a:latin typeface="Times New Roman" panose="02020603050405020304" pitchFamily="18" charset="0"/>
                <a:cs typeface="Times New Roman" panose="02020603050405020304" pitchFamily="18" charset="0"/>
              </a:rPr>
              <a:t>έλκει την προσοχή του δέκτη</a:t>
            </a:r>
            <a:r>
              <a:rPr lang="el-GR" sz="2700" dirty="0" smtClean="0">
                <a:latin typeface="Times New Roman" panose="02020603050405020304" pitchFamily="18" charset="0"/>
                <a:cs typeface="Times New Roman" panose="02020603050405020304" pitchFamily="18" charset="0"/>
              </a:rPr>
              <a:t>.</a:t>
            </a:r>
            <a:endParaRPr lang="el-GR" sz="2700" dirty="0">
              <a:latin typeface="Times New Roman" panose="02020603050405020304" pitchFamily="18" charset="0"/>
              <a:cs typeface="Times New Roman" panose="02020603050405020304" pitchFamily="18" charset="0"/>
            </a:endParaRPr>
          </a:p>
          <a:p>
            <a:pPr lvl="1"/>
            <a:r>
              <a:rPr lang="el-GR" sz="2700" i="1" dirty="0">
                <a:latin typeface="Times New Roman" panose="02020603050405020304" pitchFamily="18" charset="0"/>
                <a:cs typeface="Times New Roman" panose="02020603050405020304" pitchFamily="18" charset="0"/>
              </a:rPr>
              <a:t>Διάβαζε με πείσα για τις εξετάσεις–και στο τέλος τα παράτησε</a:t>
            </a:r>
            <a:r>
              <a:rPr lang="el-GR" sz="2700" i="1" dirty="0" smtClean="0">
                <a:latin typeface="Times New Roman" panose="02020603050405020304" pitchFamily="18" charset="0"/>
                <a:cs typeface="Times New Roman" panose="02020603050405020304" pitchFamily="18" charset="0"/>
              </a:rPr>
              <a:t>.</a:t>
            </a:r>
            <a:endParaRPr lang="el-GR" sz="2700" u="sng" dirty="0" smtClean="0">
              <a:latin typeface="Times New Roman" panose="02020603050405020304" pitchFamily="18" charset="0"/>
              <a:cs typeface="Times New Roman" panose="02020603050405020304" pitchFamily="18" charset="0"/>
            </a:endParaRPr>
          </a:p>
          <a:p>
            <a:r>
              <a:rPr lang="el-GR" sz="2700" dirty="0" smtClean="0">
                <a:latin typeface="Times New Roman" panose="02020603050405020304" pitchFamily="18" charset="0"/>
                <a:cs typeface="Times New Roman" panose="02020603050405020304" pitchFamily="18" charset="0"/>
              </a:rPr>
              <a:t>Ως προς το </a:t>
            </a:r>
            <a:r>
              <a:rPr lang="el-GR" sz="2700" b="1" dirty="0" smtClean="0">
                <a:latin typeface="Times New Roman" panose="02020603050405020304" pitchFamily="18" charset="0"/>
                <a:cs typeface="Times New Roman" panose="02020603050405020304" pitchFamily="18" charset="0"/>
              </a:rPr>
              <a:t>νόημα</a:t>
            </a:r>
            <a:r>
              <a:rPr lang="el-GR" sz="2700" dirty="0" smtClean="0">
                <a:latin typeface="Times New Roman" panose="02020603050405020304" pitchFamily="18" charset="0"/>
                <a:cs typeface="Times New Roman" panose="02020603050405020304" pitchFamily="18" charset="0"/>
              </a:rPr>
              <a:t> αναδεικνύει την απροσδόκητη τροπήτων </a:t>
            </a:r>
            <a:r>
              <a:rPr lang="el-GR" sz="2700" dirty="0">
                <a:latin typeface="Times New Roman" panose="02020603050405020304" pitchFamily="18" charset="0"/>
                <a:cs typeface="Times New Roman" panose="02020603050405020304" pitchFamily="18" charset="0"/>
              </a:rPr>
              <a:t>γεγονότων στο τέλος.</a:t>
            </a:r>
          </a:p>
          <a:p>
            <a:pPr lvl="1"/>
            <a:r>
              <a:rPr lang="el-GR" sz="2700" i="1" dirty="0" smtClean="0">
                <a:latin typeface="Times New Roman" panose="02020603050405020304" pitchFamily="18" charset="0"/>
                <a:cs typeface="Times New Roman" panose="02020603050405020304" pitchFamily="18" charset="0"/>
              </a:rPr>
              <a:t>Διάβαζε με πείσα για τις εξετάσεις–και </a:t>
            </a:r>
            <a:r>
              <a:rPr lang="el-GR" sz="2700" i="1" dirty="0">
                <a:latin typeface="Times New Roman" panose="02020603050405020304" pitchFamily="18" charset="0"/>
                <a:cs typeface="Times New Roman" panose="02020603050405020304" pitchFamily="18" charset="0"/>
              </a:rPr>
              <a:t>στο τέλος </a:t>
            </a:r>
            <a:r>
              <a:rPr lang="el-GR" sz="2700" i="1" dirty="0" smtClean="0">
                <a:latin typeface="Times New Roman" panose="02020603050405020304" pitchFamily="18" charset="0"/>
                <a:cs typeface="Times New Roman" panose="02020603050405020304" pitchFamily="18" charset="0"/>
              </a:rPr>
              <a:t>τα παράτησε.</a:t>
            </a:r>
          </a:p>
          <a:p>
            <a:pPr lvl="1"/>
            <a:endParaRPr lang="el-GR" sz="2700" dirty="0">
              <a:latin typeface="Times New Roman" panose="02020603050405020304" pitchFamily="18" charset="0"/>
              <a:cs typeface="Times New Roman" panose="02020603050405020304" pitchFamily="18" charset="0"/>
            </a:endParaRPr>
          </a:p>
          <a:p>
            <a:pPr lvl="1"/>
            <a:endParaRPr lang="en-US" i="1"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a:xfrm>
            <a:off x="2667000" y="6525344"/>
            <a:ext cx="3352800" cy="196131"/>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7</a:t>
            </a:fld>
            <a:endParaRPr lang="el-GR"/>
          </a:p>
        </p:txBody>
      </p:sp>
    </p:spTree>
    <p:extLst>
      <p:ext uri="{BB962C8B-B14F-4D97-AF65-F5344CB8AC3E}">
        <p14:creationId xmlns:p14="http://schemas.microsoft.com/office/powerpoint/2010/main" val="17811834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348647"/>
          </a:xfrm>
        </p:spPr>
        <p:txBody>
          <a:bodyPr>
            <a:noAutofit/>
          </a:bodyPr>
          <a:lstStyle/>
          <a:p>
            <a:pPr algn="ctr"/>
            <a:r>
              <a:rPr lang="el-GR" sz="2000" b="1" dirty="0" smtClean="0">
                <a:latin typeface="Times New Roman" panose="02020603050405020304" pitchFamily="18" charset="0"/>
                <a:cs typeface="Times New Roman" panose="02020603050405020304" pitchFamily="18" charset="0"/>
              </a:rPr>
              <a:t>ΔΙΠΛΗ ΠΑΥΛΑ </a:t>
            </a:r>
            <a:r>
              <a:rPr lang="el-GR" sz="3000" dirty="0" smtClean="0">
                <a:latin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052736"/>
            <a:ext cx="4040188" cy="286918"/>
          </a:xfrm>
        </p:spPr>
        <p:txBody>
          <a:bodyPr/>
          <a:lstStyle/>
          <a:p>
            <a:r>
              <a:rPr lang="el-GR" sz="2000" dirty="0" smtClean="0"/>
              <a:t>ΣΤΑ ΜΗ ΛΟΓΟΤΕΧΝΙΚΑ</a:t>
            </a:r>
            <a:endParaRPr lang="en-US" sz="2000" dirty="0"/>
          </a:p>
        </p:txBody>
      </p:sp>
      <p:sp>
        <p:nvSpPr>
          <p:cNvPr id="9" name="Text Placeholder 8"/>
          <p:cNvSpPr>
            <a:spLocks noGrp="1"/>
          </p:cNvSpPr>
          <p:nvPr>
            <p:ph type="body" sz="half" idx="3"/>
          </p:nvPr>
        </p:nvSpPr>
        <p:spPr>
          <a:xfrm>
            <a:off x="4645025" y="1052735"/>
            <a:ext cx="4041775" cy="360041"/>
          </a:xfrm>
        </p:spPr>
        <p:txBody>
          <a:bodyPr>
            <a:normAutofit/>
          </a:bodyPr>
          <a:lstStyle/>
          <a:p>
            <a:r>
              <a:rPr lang="el-GR" sz="2000" dirty="0"/>
              <a:t>ΛΕΙΤΟΥΡΓΙΑ</a:t>
            </a:r>
          </a:p>
        </p:txBody>
      </p:sp>
      <p:sp>
        <p:nvSpPr>
          <p:cNvPr id="8" name="Content Placeholder 7"/>
          <p:cNvSpPr>
            <a:spLocks noGrp="1"/>
          </p:cNvSpPr>
          <p:nvPr>
            <p:ph sz="quarter" idx="2"/>
          </p:nvPr>
        </p:nvSpPr>
        <p:spPr>
          <a:xfrm>
            <a:off x="457200" y="1401383"/>
            <a:ext cx="4040188" cy="5123961"/>
          </a:xfrm>
        </p:spPr>
        <p:txBody>
          <a:bodyPr>
            <a:normAutofit fontScale="92500"/>
          </a:bodyPr>
          <a:lstStyle/>
          <a:p>
            <a:r>
              <a:rPr lang="el-GR" dirty="0">
                <a:latin typeface="Times New Roman" panose="02020603050405020304" pitchFamily="18" charset="0"/>
                <a:cs typeface="Times New Roman" panose="02020603050405020304" pitchFamily="18" charset="0"/>
              </a:rPr>
              <a:t>Στη διπλή παύλα εμπεριέχεται μια φράση, η οποία επεξηγεί ή συμπληρώνει τα γραφόμενα και αποτελεί απαραίτητο στοιχείο για την κατανόηση του </a:t>
            </a:r>
            <a:r>
              <a:rPr lang="el-GR" dirty="0" smtClean="0">
                <a:latin typeface="Times New Roman" panose="02020603050405020304" pitchFamily="18" charset="0"/>
                <a:cs typeface="Times New Roman" panose="02020603050405020304" pitchFamily="18" charset="0"/>
              </a:rPr>
              <a:t>λόγου. Δηλώνει </a:t>
            </a:r>
            <a:r>
              <a:rPr lang="el-GR" dirty="0">
                <a:latin typeface="Times New Roman" panose="02020603050405020304" pitchFamily="18" charset="0"/>
                <a:cs typeface="Times New Roman" panose="02020603050405020304" pitchFamily="18" charset="0"/>
              </a:rPr>
              <a:t>την οριοθέτηση παρενθετικών σχολίων, τα οποία είναι επεξηγηματικά ή συμπληρωματικά και θεωρούνται αρκετά χρήσιμα ώστε να συμπεριλαμβάνονται στα </a:t>
            </a:r>
            <a:r>
              <a:rPr lang="el-GR" dirty="0" smtClean="0">
                <a:latin typeface="Times New Roman" panose="02020603050405020304" pitchFamily="18" charset="0"/>
                <a:cs typeface="Times New Roman" panose="02020603050405020304" pitchFamily="18" charset="0"/>
              </a:rPr>
              <a:t>γραφόμενα, αναδεικνύοντας την πληροφοριακή διάθεση του πομπού.</a:t>
            </a:r>
          </a:p>
          <a:p>
            <a:pPr lvl="1"/>
            <a:r>
              <a:rPr lang="el-GR" i="1" dirty="0">
                <a:latin typeface="Times New Roman" panose="02020603050405020304" pitchFamily="18" charset="0"/>
                <a:cs typeface="Times New Roman" panose="02020603050405020304" pitchFamily="18" charset="0"/>
              </a:rPr>
              <a:t>Ο μαύρος χρυσός –το πετρέλαιο– ακριβαίνει συνεχώς.</a:t>
            </a:r>
          </a:p>
          <a:p>
            <a:endParaRPr lang="el-GR" dirty="0" smtClean="0">
              <a:latin typeface="Times New Roman" panose="02020603050405020304" pitchFamily="18" charset="0"/>
              <a:cs typeface="Times New Roman" panose="02020603050405020304" pitchFamily="18" charset="0"/>
            </a:endParaRPr>
          </a:p>
        </p:txBody>
      </p:sp>
      <p:sp>
        <p:nvSpPr>
          <p:cNvPr id="10" name="Content Placeholder 9"/>
          <p:cNvSpPr>
            <a:spLocks noGrp="1"/>
          </p:cNvSpPr>
          <p:nvPr>
            <p:ph sz="quarter" idx="4"/>
          </p:nvPr>
        </p:nvSpPr>
        <p:spPr>
          <a:xfrm>
            <a:off x="4645025" y="1401383"/>
            <a:ext cx="4041775" cy="5123961"/>
          </a:xfrm>
        </p:spPr>
        <p:txBody>
          <a:bodyPr/>
          <a:lstStyle/>
          <a:p>
            <a:r>
              <a:rPr lang="el-GR" dirty="0" smtClean="0">
                <a:latin typeface="Times New Roman" panose="02020603050405020304" pitchFamily="18" charset="0"/>
                <a:cs typeface="Times New Roman" panose="02020603050405020304" pitchFamily="18" charset="0"/>
              </a:rPr>
              <a:t>Το </a:t>
            </a:r>
            <a:r>
              <a:rPr lang="el-GR" b="1" dirty="0" smtClean="0">
                <a:latin typeface="Times New Roman" panose="02020603050405020304" pitchFamily="18" charset="0"/>
                <a:cs typeface="Times New Roman" panose="02020603050405020304" pitchFamily="18" charset="0"/>
              </a:rPr>
              <a:t>ύφος</a:t>
            </a:r>
            <a:r>
              <a:rPr lang="el-GR" dirty="0" smtClean="0">
                <a:latin typeface="Times New Roman" panose="02020603050405020304" pitchFamily="18" charset="0"/>
                <a:cs typeface="Times New Roman" panose="02020603050405020304" pitchFamily="18" charset="0"/>
              </a:rPr>
              <a:t> καθίσταται πιο επεξηγηματικό </a:t>
            </a:r>
            <a:r>
              <a:rPr lang="el-GR" dirty="0">
                <a:latin typeface="Times New Roman" panose="02020603050405020304" pitchFamily="18" charset="0"/>
                <a:cs typeface="Times New Roman" panose="02020603050405020304" pitchFamily="18" charset="0"/>
              </a:rPr>
              <a:t>και πεζολογικό και </a:t>
            </a:r>
            <a:r>
              <a:rPr lang="el-GR" dirty="0" smtClean="0">
                <a:latin typeface="Times New Roman" panose="02020603050405020304" pitchFamily="18" charset="0"/>
                <a:cs typeface="Times New Roman" panose="02020603050405020304" pitchFamily="18" charset="0"/>
              </a:rPr>
              <a:t>έλκεται η </a:t>
            </a:r>
            <a:r>
              <a:rPr lang="el-GR" dirty="0">
                <a:latin typeface="Times New Roman" panose="02020603050405020304" pitchFamily="18" charset="0"/>
                <a:cs typeface="Times New Roman" panose="02020603050405020304" pitchFamily="18" charset="0"/>
              </a:rPr>
              <a:t>προσοχή του δέκτη.</a:t>
            </a:r>
            <a:endParaRPr lang="el-GR" dirty="0" smtClean="0">
              <a:latin typeface="Times New Roman" panose="02020603050405020304" pitchFamily="18" charset="0"/>
              <a:cs typeface="Times New Roman" panose="02020603050405020304" pitchFamily="18" charset="0"/>
            </a:endParaRPr>
          </a:p>
          <a:p>
            <a:r>
              <a:rPr lang="el-GR" dirty="0" smtClean="0">
                <a:latin typeface="Times New Roman" panose="02020603050405020304" pitchFamily="18" charset="0"/>
                <a:cs typeface="Times New Roman" panose="02020603050405020304" pitchFamily="18" charset="0"/>
              </a:rPr>
              <a:t>Ως προς το </a:t>
            </a:r>
            <a:r>
              <a:rPr lang="el-GR" b="1" dirty="0" smtClean="0">
                <a:latin typeface="Times New Roman" panose="02020603050405020304" pitchFamily="18" charset="0"/>
                <a:cs typeface="Times New Roman" panose="02020603050405020304" pitchFamily="18" charset="0"/>
              </a:rPr>
              <a:t>νόημα</a:t>
            </a:r>
            <a:r>
              <a:rPr lang="el-GR" dirty="0" smtClean="0">
                <a:latin typeface="Times New Roman" panose="02020603050405020304" pitchFamily="18" charset="0"/>
                <a:cs typeface="Times New Roman" panose="02020603050405020304" pitchFamily="18" charset="0"/>
              </a:rPr>
              <a:t> φανερώνει τη διάθεση του πομπού να αναδείξει ένα φαινόμενο/θέμα/ζήτημα.</a:t>
            </a:r>
          </a:p>
          <a:p>
            <a:pPr lvl="1"/>
            <a:r>
              <a:rPr lang="el-GR" i="1" dirty="0">
                <a:latin typeface="Times New Roman" panose="02020603050405020304" pitchFamily="18" charset="0"/>
                <a:cs typeface="Times New Roman" panose="02020603050405020304" pitchFamily="18" charset="0"/>
              </a:rPr>
              <a:t>Ο μαύρος χρυσός –το πετρέλαιο– ακριβαίνει συνεχώς.</a:t>
            </a:r>
          </a:p>
          <a:p>
            <a:endParaRPr lang="el-GR" dirty="0"/>
          </a:p>
          <a:p>
            <a:endParaRPr lang="en-US" dirty="0"/>
          </a:p>
        </p:txBody>
      </p:sp>
      <p:sp>
        <p:nvSpPr>
          <p:cNvPr id="4" name="Footer Placeholder 3"/>
          <p:cNvSpPr>
            <a:spLocks noGrp="1"/>
          </p:cNvSpPr>
          <p:nvPr>
            <p:ph type="ftr" sz="quarter" idx="11"/>
          </p:nvPr>
        </p:nvSpPr>
        <p:spPr>
          <a:xfrm>
            <a:off x="2667000" y="6525344"/>
            <a:ext cx="3352800" cy="196131"/>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8</a:t>
            </a:fld>
            <a:endParaRPr lang="el-GR"/>
          </a:p>
        </p:txBody>
      </p:sp>
    </p:spTree>
    <p:extLst>
      <p:ext uri="{BB962C8B-B14F-4D97-AF65-F5344CB8AC3E}">
        <p14:creationId xmlns:p14="http://schemas.microsoft.com/office/powerpoint/2010/main" val="3166919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4089"/>
            <a:ext cx="8229600" cy="463520"/>
          </a:xfrm>
        </p:spPr>
        <p:txBody>
          <a:bodyPr>
            <a:normAutofit fontScale="90000"/>
          </a:bodyPr>
          <a:lstStyle/>
          <a:p>
            <a:pPr algn="ctr"/>
            <a:r>
              <a:rPr lang="el-GR" sz="3000" b="1" dirty="0">
                <a:latin typeface="Times New Roman" panose="02020603050405020304" pitchFamily="18" charset="0"/>
                <a:cs typeface="Times New Roman" panose="02020603050405020304" pitchFamily="18" charset="0"/>
              </a:rPr>
              <a:t>ΠΑΡΕΝΘΕΣΗ Ή </a:t>
            </a:r>
            <a:r>
              <a:rPr lang="el-GR" sz="3000" b="1" dirty="0" smtClean="0">
                <a:latin typeface="Times New Roman" panose="02020603050405020304" pitchFamily="18" charset="0"/>
                <a:cs typeface="Times New Roman" panose="02020603050405020304" pitchFamily="18" charset="0"/>
              </a:rPr>
              <a:t>ΑΓΚΥΛΕΣ [()] </a:t>
            </a:r>
            <a:endParaRPr lang="en-US" sz="3000" b="1"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idx="1"/>
          </p:nvPr>
        </p:nvSpPr>
        <p:spPr>
          <a:xfrm>
            <a:off x="457200" y="1167609"/>
            <a:ext cx="4040188" cy="533199"/>
          </a:xfrm>
        </p:spPr>
        <p:txBody>
          <a:bodyPr/>
          <a:lstStyle/>
          <a:p>
            <a:r>
              <a:rPr lang="el-GR" dirty="0"/>
              <a:t>ΧΡΗΣΗ</a:t>
            </a:r>
            <a:endParaRPr lang="en-US" dirty="0"/>
          </a:p>
        </p:txBody>
      </p:sp>
      <p:sp>
        <p:nvSpPr>
          <p:cNvPr id="9" name="Text Placeholder 8"/>
          <p:cNvSpPr>
            <a:spLocks noGrp="1"/>
          </p:cNvSpPr>
          <p:nvPr>
            <p:ph type="body" sz="half" idx="3"/>
          </p:nvPr>
        </p:nvSpPr>
        <p:spPr>
          <a:xfrm>
            <a:off x="4645025" y="1167609"/>
            <a:ext cx="4041775" cy="533199"/>
          </a:xfrm>
        </p:spPr>
        <p:txBody>
          <a:bodyPr/>
          <a:lstStyle/>
          <a:p>
            <a:r>
              <a:rPr lang="el-GR" dirty="0"/>
              <a:t>ΛΕΙΤΟΥΡΓΙΑ</a:t>
            </a:r>
          </a:p>
        </p:txBody>
      </p:sp>
      <p:sp>
        <p:nvSpPr>
          <p:cNvPr id="8" name="Content Placeholder 7"/>
          <p:cNvSpPr>
            <a:spLocks noGrp="1"/>
          </p:cNvSpPr>
          <p:nvPr>
            <p:ph sz="quarter" idx="2"/>
          </p:nvPr>
        </p:nvSpPr>
        <p:spPr>
          <a:xfrm>
            <a:off x="457200" y="1700808"/>
            <a:ext cx="4040188" cy="4659512"/>
          </a:xfrm>
        </p:spPr>
        <p:txBody>
          <a:bodyPr>
            <a:normAutofit/>
          </a:bodyPr>
          <a:lstStyle/>
          <a:p>
            <a:r>
              <a:rPr lang="el-GR" dirty="0">
                <a:latin typeface="Times New Roman" panose="02020603050405020304" pitchFamily="18" charset="0"/>
                <a:cs typeface="Times New Roman" panose="02020603050405020304" pitchFamily="18" charset="0"/>
              </a:rPr>
              <a:t>Μέσα στην παρένθεση περικλείεται μια λέξη ή μια φράση, που επεξηγεί ή συμπληρώνει ένα </a:t>
            </a:r>
            <a:r>
              <a:rPr lang="el-GR" dirty="0" smtClean="0">
                <a:latin typeface="Times New Roman" panose="02020603050405020304" pitchFamily="18" charset="0"/>
                <a:cs typeface="Times New Roman" panose="02020603050405020304" pitchFamily="18" charset="0"/>
              </a:rPr>
              <a:t>νόημα:</a:t>
            </a:r>
          </a:p>
          <a:p>
            <a:pPr lvl="1"/>
            <a:r>
              <a:rPr lang="el-GR" i="1" dirty="0" smtClean="0">
                <a:latin typeface="Times New Roman" panose="02020603050405020304" pitchFamily="18" charset="0"/>
                <a:cs typeface="Times New Roman" panose="02020603050405020304" pitchFamily="18" charset="0"/>
              </a:rPr>
              <a:t>Οι </a:t>
            </a:r>
            <a:r>
              <a:rPr lang="el-GR" i="1" dirty="0">
                <a:latin typeface="Times New Roman" panose="02020603050405020304" pitchFamily="18" charset="0"/>
                <a:cs typeface="Times New Roman" panose="02020603050405020304" pitchFamily="18" charset="0"/>
              </a:rPr>
              <a:t>θεωρητικές </a:t>
            </a:r>
            <a:r>
              <a:rPr lang="el-GR" i="1" dirty="0" smtClean="0">
                <a:latin typeface="Times New Roman" panose="02020603050405020304" pitchFamily="18" charset="0"/>
                <a:cs typeface="Times New Roman" panose="02020603050405020304" pitchFamily="18" charset="0"/>
              </a:rPr>
              <a:t>επιστήμες </a:t>
            </a:r>
            <a:r>
              <a:rPr lang="el-GR" i="1" dirty="0">
                <a:latin typeface="Times New Roman" panose="02020603050405020304" pitchFamily="18" charset="0"/>
                <a:cs typeface="Times New Roman" panose="02020603050405020304" pitchFamily="18" charset="0"/>
              </a:rPr>
              <a:t>(Φιλοσοφία, Θεολογία, Νομική κ.ά.) αντιδιαστέλλονται προς τις </a:t>
            </a:r>
            <a:r>
              <a:rPr lang="el-GR" i="1" dirty="0" smtClean="0">
                <a:latin typeface="Times New Roman" panose="02020603050405020304" pitchFamily="18" charset="0"/>
                <a:cs typeface="Times New Roman" panose="02020603050405020304" pitchFamily="18" charset="0"/>
              </a:rPr>
              <a:t>θετικές.</a:t>
            </a:r>
          </a:p>
          <a:p>
            <a:r>
              <a:rPr lang="el-GR" dirty="0" smtClean="0">
                <a:latin typeface="Times New Roman" panose="02020603050405020304" pitchFamily="18" charset="0"/>
                <a:cs typeface="Times New Roman" panose="02020603050405020304" pitchFamily="18" charset="0"/>
              </a:rPr>
              <a:t>Επίσης</a:t>
            </a:r>
            <a:r>
              <a:rPr lang="el-GR" dirty="0">
                <a:latin typeface="Times New Roman" panose="02020603050405020304" pitchFamily="18" charset="0"/>
                <a:cs typeface="Times New Roman" panose="02020603050405020304" pitchFamily="18" charset="0"/>
              </a:rPr>
              <a:t>, περικλείονται παραπομπές ή πηγές παραθεμάτων</a:t>
            </a:r>
            <a:r>
              <a:rPr lang="el-GR" dirty="0" smtClean="0">
                <a:latin typeface="Times New Roman" panose="02020603050405020304" pitchFamily="18" charset="0"/>
                <a:cs typeface="Times New Roman" panose="02020603050405020304" pitchFamily="18" charset="0"/>
              </a:rPr>
              <a:t>.</a:t>
            </a:r>
          </a:p>
          <a:p>
            <a:pPr lvl="1"/>
            <a:r>
              <a:rPr lang="el-GR" i="1" dirty="0">
                <a:latin typeface="Times New Roman" panose="02020603050405020304" pitchFamily="18" charset="0"/>
                <a:cs typeface="Times New Roman" panose="02020603050405020304" pitchFamily="18" charset="0"/>
              </a:rPr>
              <a:t>Τὰ πάντα </a:t>
            </a:r>
            <a:r>
              <a:rPr lang="el-GR" i="1" dirty="0" smtClean="0">
                <a:latin typeface="Times New Roman" panose="02020603050405020304" pitchFamily="18" charset="0"/>
                <a:cs typeface="Times New Roman" panose="02020603050405020304" pitchFamily="18" charset="0"/>
              </a:rPr>
              <a:t>ῥεῖ (</a:t>
            </a:r>
            <a:r>
              <a:rPr lang="el-GR" i="1" dirty="0">
                <a:latin typeface="Times New Roman" panose="02020603050405020304" pitchFamily="18" charset="0"/>
                <a:cs typeface="Times New Roman" panose="02020603050405020304" pitchFamily="18" charset="0"/>
              </a:rPr>
              <a:t>Ηράκλειτος</a:t>
            </a:r>
            <a:r>
              <a:rPr lang="el-GR" i="1" dirty="0" smtClean="0">
                <a:latin typeface="Times New Roman" panose="02020603050405020304" pitchFamily="18" charset="0"/>
                <a:cs typeface="Times New Roman" panose="02020603050405020304" pitchFamily="18" charset="0"/>
              </a:rPr>
              <a:t>)</a:t>
            </a:r>
          </a:p>
        </p:txBody>
      </p:sp>
      <p:sp>
        <p:nvSpPr>
          <p:cNvPr id="10" name="Content Placeholder 9"/>
          <p:cNvSpPr>
            <a:spLocks noGrp="1"/>
          </p:cNvSpPr>
          <p:nvPr>
            <p:ph sz="quarter" idx="4"/>
          </p:nvPr>
        </p:nvSpPr>
        <p:spPr>
          <a:xfrm>
            <a:off x="4645025" y="1700808"/>
            <a:ext cx="4041775" cy="4659512"/>
          </a:xfrm>
        </p:spPr>
        <p:txBody>
          <a:bodyPr/>
          <a:lstStyle/>
          <a:p>
            <a:r>
              <a:rPr lang="el-GR" dirty="0">
                <a:latin typeface="Times New Roman" panose="02020603050405020304" pitchFamily="18" charset="0"/>
                <a:cs typeface="Times New Roman" panose="02020603050405020304" pitchFamily="18" charset="0"/>
              </a:rPr>
              <a:t>Το </a:t>
            </a:r>
            <a:r>
              <a:rPr lang="el-GR" b="1" dirty="0">
                <a:latin typeface="Times New Roman" panose="02020603050405020304" pitchFamily="18" charset="0"/>
                <a:cs typeface="Times New Roman" panose="02020603050405020304" pitchFamily="18" charset="0"/>
              </a:rPr>
              <a:t>ύφος</a:t>
            </a:r>
            <a:r>
              <a:rPr lang="el-GR" dirty="0">
                <a:latin typeface="Times New Roman" panose="02020603050405020304" pitchFamily="18" charset="0"/>
                <a:cs typeface="Times New Roman" panose="02020603050405020304" pitchFamily="18" charset="0"/>
              </a:rPr>
              <a:t> καθίσταται </a:t>
            </a:r>
            <a:r>
              <a:rPr lang="el-GR" dirty="0" smtClean="0">
                <a:latin typeface="Times New Roman" panose="02020603050405020304" pitchFamily="18" charset="0"/>
                <a:cs typeface="Times New Roman" panose="02020603050405020304" pitchFamily="18" charset="0"/>
              </a:rPr>
              <a:t>πιο επεξηγηματικό </a:t>
            </a:r>
            <a:r>
              <a:rPr lang="el-GR" dirty="0">
                <a:latin typeface="Times New Roman" panose="02020603050405020304" pitchFamily="18" charset="0"/>
                <a:cs typeface="Times New Roman" panose="02020603050405020304" pitchFamily="18" charset="0"/>
              </a:rPr>
              <a:t>και πεζολογικό και έλκεται η προσοχή του </a:t>
            </a:r>
            <a:r>
              <a:rPr lang="el-GR" dirty="0" smtClean="0">
                <a:latin typeface="Times New Roman" panose="02020603050405020304" pitchFamily="18" charset="0"/>
                <a:cs typeface="Times New Roman" panose="02020603050405020304" pitchFamily="18" charset="0"/>
              </a:rPr>
              <a:t>δέκτη.</a:t>
            </a:r>
            <a:endParaRPr lang="el-GR" dirty="0">
              <a:latin typeface="Times New Roman" panose="02020603050405020304" pitchFamily="18" charset="0"/>
              <a:cs typeface="Times New Roman" panose="02020603050405020304" pitchFamily="18" charset="0"/>
            </a:endParaRPr>
          </a:p>
          <a:p>
            <a:r>
              <a:rPr lang="el-GR" dirty="0">
                <a:latin typeface="Times New Roman" panose="02020603050405020304" pitchFamily="18" charset="0"/>
                <a:cs typeface="Times New Roman" panose="02020603050405020304" pitchFamily="18" charset="0"/>
              </a:rPr>
              <a:t>Όσον αφορά το </a:t>
            </a:r>
            <a:r>
              <a:rPr lang="el-GR" b="1" dirty="0" smtClean="0">
                <a:latin typeface="Times New Roman" panose="02020603050405020304" pitchFamily="18" charset="0"/>
                <a:cs typeface="Times New Roman" panose="02020603050405020304" pitchFamily="18" charset="0"/>
              </a:rPr>
              <a:t>νόημα</a:t>
            </a:r>
            <a:r>
              <a:rPr lang="el-GR" dirty="0" smtClean="0">
                <a:latin typeface="Times New Roman" panose="02020603050405020304" pitchFamily="18" charset="0"/>
                <a:cs typeface="Times New Roman" panose="02020603050405020304" pitchFamily="18" charset="0"/>
              </a:rPr>
              <a:t>, αναδεικνύεται το περιεχόμενο του σχολίου στην παρένεθση με την αντίστοιχη συγκινησιακή φόρτιση.</a:t>
            </a:r>
          </a:p>
          <a:p>
            <a:pPr lvl="1"/>
            <a:r>
              <a:rPr lang="el-GR" i="1" dirty="0" smtClean="0">
                <a:latin typeface="Times New Roman" panose="02020603050405020304" pitchFamily="18" charset="0"/>
                <a:cs typeface="Times New Roman" panose="02020603050405020304" pitchFamily="18" charset="0"/>
              </a:rPr>
              <a:t>Το αυτοκίνητο (ακόμα συγκινούμαι που </a:t>
            </a:r>
            <a:r>
              <a:rPr lang="el-GR" i="1" dirty="0">
                <a:latin typeface="Times New Roman" panose="02020603050405020304" pitchFamily="18" charset="0"/>
                <a:cs typeface="Times New Roman" panose="02020603050405020304" pitchFamily="18" charset="0"/>
              </a:rPr>
              <a:t>το </a:t>
            </a:r>
            <a:r>
              <a:rPr lang="el-GR" i="1" dirty="0" smtClean="0">
                <a:latin typeface="Times New Roman" panose="02020603050405020304" pitchFamily="18" charset="0"/>
                <a:cs typeface="Times New Roman" panose="02020603050405020304" pitchFamily="18" charset="0"/>
              </a:rPr>
              <a:t>σκέπτομαι) γλίτωσε τη σύγκρουση.</a:t>
            </a:r>
            <a:endParaRPr lang="en-US" i="1" dirty="0">
              <a:latin typeface="Times New Roman" panose="02020603050405020304" pitchFamily="18" charset="0"/>
              <a:cs typeface="Times New Roman" panose="02020603050405020304" pitchFamily="18" charset="0"/>
            </a:endParaRPr>
          </a:p>
          <a:p>
            <a:endParaRPr lang="el-GR" dirty="0" smtClean="0">
              <a:latin typeface="Times New Roman" panose="02020603050405020304" pitchFamily="18" charset="0"/>
              <a:cs typeface="Times New Roman" panose="02020603050405020304" pitchFamily="18" charset="0"/>
            </a:endParaRPr>
          </a:p>
          <a:p>
            <a:endParaRPr lang="en-US" dirty="0"/>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9</a:t>
            </a:fld>
            <a:endParaRPr lang="el-GR"/>
          </a:p>
        </p:txBody>
      </p:sp>
    </p:spTree>
    <p:extLst>
      <p:ext uri="{BB962C8B-B14F-4D97-AF65-F5344CB8AC3E}">
        <p14:creationId xmlns:p14="http://schemas.microsoft.com/office/powerpoint/2010/main" val="4031083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406</TotalTime>
  <Words>2502</Words>
  <Application>Microsoft Office PowerPoint</Application>
  <PresentationFormat>On-screen Show (4:3)</PresentationFormat>
  <Paragraphs>277</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Constantia</vt:lpstr>
      <vt:lpstr>Times New Roman</vt:lpstr>
      <vt:lpstr>Wingdings 2</vt:lpstr>
      <vt:lpstr>Ροή</vt:lpstr>
      <vt:lpstr>ΣΗΜΕΙΑ ΣΤΙΞΗΣ</vt:lpstr>
      <vt:lpstr>ΕΞΩΓΛΩΣΣΙΚΑ ΚΑΙ ΠΑΡΑΓΛΩΣΣΙΚΑ ΣΤΟΙΧΕΙΑ</vt:lpstr>
      <vt:lpstr>ΤΕΛΕΙΑ .</vt:lpstr>
      <vt:lpstr>ΑΝΩ ΤΕΛΕΙΑ Ή ΣΤΙΓΜΗ · </vt:lpstr>
      <vt:lpstr>ΚΟΜΜΑ ,</vt:lpstr>
      <vt:lpstr>ΚΑΘΕΤΗ ΓΡΑΜΜΗ /</vt:lpstr>
      <vt:lpstr>ΠΑΥΛΑ -</vt:lpstr>
      <vt:lpstr>ΔΙΠΛΗ ΠΑΥΛΑ -...-</vt:lpstr>
      <vt:lpstr>ΠΑΡΕΝΘΕΣΗ Ή ΑΓΚΥΛΕΣ [()] </vt:lpstr>
      <vt:lpstr>ΔΙΠΛΗ ΤΕΛΕΙΑ Ή ΑΝΩ ΚΑΙ ΚΑΤΩ ΤΕΛΕΙΑ Ή ΔΙΣΤΙΓΜΟ :</vt:lpstr>
      <vt:lpstr>ΕΡΩΤΗΜΑΤΙΚΟ ;</vt:lpstr>
      <vt:lpstr>ΘΑΥΜΑΣΤΙΚΟ !</vt:lpstr>
      <vt:lpstr>ΑΠΟΣΙΩΠΗΤΙΚΑ ...</vt:lpstr>
      <vt:lpstr>ΕΙΣΑΓΩΓΙΚΑ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EVI</cp:lastModifiedBy>
  <cp:revision>98</cp:revision>
  <dcterms:created xsi:type="dcterms:W3CDTF">2020-11-12T11:14:24Z</dcterms:created>
  <dcterms:modified xsi:type="dcterms:W3CDTF">2024-05-19T05:52:14Z</dcterms:modified>
</cp:coreProperties>
</file>