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0"/>
  </p:notesMasterIdLst>
  <p:handoutMasterIdLst>
    <p:handoutMasterId r:id="rId31"/>
  </p:handout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1" autoAdjust="0"/>
    <p:restoredTop sz="94662" autoAdjust="0"/>
  </p:normalViewPr>
  <p:slideViewPr>
    <p:cSldViewPr>
      <p:cViewPr varScale="1">
        <p:scale>
          <a:sx n="67" d="100"/>
          <a:sy n="67" d="100"/>
        </p:scale>
        <p:origin x="173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5/18/2026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5/18/2026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18/5/2026</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18/5/2026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18/5/2026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18/5/2026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18/5/2026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18/5/2026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18/5/2026</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18/5/2026</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18/5/2026</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18/5/2026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18/5/2026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18/5/2026</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pPr algn="ctr"/>
            <a:r>
              <a:rPr lang="el-GR" dirty="0" smtClean="0">
                <a:latin typeface="+mn-lt"/>
              </a:rPr>
              <a:t>Γ΄ΚΛΙΣΗ </a:t>
            </a:r>
            <a:br>
              <a:rPr lang="el-GR" dirty="0" smtClean="0">
                <a:latin typeface="+mn-lt"/>
              </a:rPr>
            </a:br>
            <a:r>
              <a:rPr lang="el-GR" dirty="0" smtClean="0">
                <a:latin typeface="+mn-lt"/>
              </a:rPr>
              <a:t>ΕΠΙΘΕΤΩΝ</a:t>
            </a:r>
            <a:endParaRPr lang="el-GR"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74246"/>
          </a:xfrm>
        </p:spPr>
        <p:txBody>
          <a:bodyPr>
            <a:normAutofit/>
          </a:bodyPr>
          <a:lstStyle/>
          <a:p>
            <a:r>
              <a:rPr lang="el-GR" sz="2200" b="1" dirty="0">
                <a:solidFill>
                  <a:schemeClr val="tx1"/>
                </a:solidFill>
                <a:latin typeface="+mn-lt"/>
              </a:rPr>
              <a:t>συμφωνόληκτα αφωνόληκτα τριγενή και τρικατάληκτα σε  -ων, -ουσα, -ον</a:t>
            </a:r>
            <a:r>
              <a:rPr lang="el-GR" sz="2200" b="1" dirty="0" smtClean="0">
                <a:solidFill>
                  <a:schemeClr val="tx1"/>
                </a:solidFill>
                <a:latin typeface="+mn-lt"/>
              </a:rPr>
              <a:t>:</a:t>
            </a:r>
            <a:r>
              <a:rPr lang="el-GR" sz="2200" b="1" dirty="0">
                <a:solidFill>
                  <a:schemeClr val="tx1"/>
                </a:solidFill>
                <a:latin typeface="+mn-lt"/>
              </a:rPr>
              <a:t/>
            </a:r>
            <a:br>
              <a:rPr lang="el-GR" sz="2200" b="1" dirty="0">
                <a:solidFill>
                  <a:schemeClr val="tx1"/>
                </a:solidFill>
                <a:latin typeface="+mn-lt"/>
              </a:rPr>
            </a:br>
            <a:r>
              <a:rPr lang="el-GR" sz="2200" b="1" dirty="0">
                <a:solidFill>
                  <a:schemeClr val="tx1"/>
                </a:solidFill>
                <a:latin typeface="+mn-lt"/>
              </a:rPr>
              <a:t>παροξύτονο</a:t>
            </a:r>
            <a:r>
              <a:rPr lang="el-GR" sz="2200" b="1" dirty="0" smtClean="0">
                <a:solidFill>
                  <a:schemeClr val="tx1"/>
                </a:solidFill>
                <a:latin typeface="+mn-lt"/>
              </a:rPr>
              <a:t>: </a:t>
            </a:r>
            <a:r>
              <a:rPr lang="el-GR" sz="2200" dirty="0" smtClean="0">
                <a:solidFill>
                  <a:schemeClr val="tx1"/>
                </a:solidFill>
                <a:latin typeface="+mn-lt"/>
              </a:rPr>
              <a:t>η </a:t>
            </a:r>
            <a:r>
              <a:rPr lang="el-GR" sz="2200" dirty="0">
                <a:solidFill>
                  <a:schemeClr val="tx1"/>
                </a:solidFill>
                <a:latin typeface="+mn-lt"/>
              </a:rPr>
              <a:t>κλητική ενικού του αρσενικού σχηματίζεται όμοια με την ονομαστική / αιτιατική / κλτική ενικού του ουδετέρου.</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9604141"/>
              </p:ext>
            </p:extLst>
          </p:nvPr>
        </p:nvGraphicFramePr>
        <p:xfrm>
          <a:off x="483543" y="2348880"/>
          <a:ext cx="8229600" cy="3645408"/>
        </p:xfrm>
        <a:graphic>
          <a:graphicData uri="http://schemas.openxmlformats.org/drawingml/2006/table">
            <a:tbl>
              <a:tblPr firstRow="1" firstCol="1" bandRow="1">
                <a:tableStyleId>{93296810-A885-4BE3-A3E7-6D5BEEA58F35}</a:tableStyleId>
              </a:tblPr>
              <a:tblGrid>
                <a:gridCol w="1712193"/>
                <a:gridCol w="544363"/>
                <a:gridCol w="1399853"/>
                <a:gridCol w="603231"/>
                <a:gridCol w="1340985"/>
                <a:gridCol w="792088"/>
                <a:gridCol w="1836887"/>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ἄκων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ἄκοντος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ἄκοντι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ἄκοντα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ἆκον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τήν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ἄκουσα</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ἀκούσης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ἀκούσῃ</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ἄκουσαν</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ἄκουσα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ἆκον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ἄκοντος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ἄκοντι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ἆκον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ἆκον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ἄκοντες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ἀκόντων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ἄκουσι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ἄκοντας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ἄκουσαι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ἀκουσῶν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ἀκούσαις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ἀκούσας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ἄκουσαι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ἄκοντα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ἀκόντων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ἄκουσι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ἄκοντα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ἄκοντα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063250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613042"/>
          </a:xfrm>
        </p:spPr>
        <p:txBody>
          <a:bodyPr>
            <a:noAutofit/>
          </a:bodyPr>
          <a:lstStyle/>
          <a:p>
            <a:r>
              <a:rPr lang="el-GR" sz="1800" b="1" dirty="0">
                <a:solidFill>
                  <a:schemeClr val="tx1"/>
                </a:solidFill>
                <a:latin typeface="+mn-lt"/>
              </a:rPr>
              <a:t>συμφωνόληκτα αφωνόληκτα τριγενή και τρικατάληκτα σε  -εις,-εσσα,-εν (επίθετα που σημαίνουν πλησμονή): </a:t>
            </a:r>
            <a:r>
              <a:rPr lang="el-GR" sz="1800" dirty="0">
                <a:solidFill>
                  <a:schemeClr val="tx1"/>
                </a:solidFill>
                <a:latin typeface="+mn-lt"/>
              </a:rPr>
              <a:t>χαρίεις, -εσσα, -εν (= γεμάτος χάρη. χαριτωμένος) ἀστερόεις, ἠνεμόεις και ἀνεμόεις (αυτός που έχει πολύ άνεμο ή γρήγορος όπως ο άνεμος), ἰχθυόεις, ὑλήεις (γεμάτος δάση), φωνήεις (αυτός που έχει φωνή)</a:t>
            </a:r>
            <a:br>
              <a:rPr lang="el-GR" sz="1800" dirty="0">
                <a:solidFill>
                  <a:schemeClr val="tx1"/>
                </a:solidFill>
                <a:latin typeface="+mn-lt"/>
              </a:rPr>
            </a:br>
            <a:r>
              <a:rPr lang="el-GR" sz="1800" b="1" dirty="0">
                <a:solidFill>
                  <a:schemeClr val="tx1"/>
                </a:solidFill>
                <a:latin typeface="+mn-lt"/>
              </a:rPr>
              <a:t>οξύτονο</a:t>
            </a:r>
            <a:r>
              <a:rPr lang="el-GR" sz="1800" dirty="0">
                <a:solidFill>
                  <a:schemeClr val="tx1"/>
                </a:solidFill>
                <a:latin typeface="+mn-lt"/>
              </a:rPr>
              <a:t>: η κλητική ενικού του αρσενικού σχηματίζεται όμοια με την ονομαστική ενικού</a:t>
            </a:r>
            <a:endParaRPr lang="en-US" sz="18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31255969"/>
              </p:ext>
            </p:extLst>
          </p:nvPr>
        </p:nvGraphicFramePr>
        <p:xfrm>
          <a:off x="457201" y="2492896"/>
          <a:ext cx="8229603" cy="3645408"/>
        </p:xfrm>
        <a:graphic>
          <a:graphicData uri="http://schemas.openxmlformats.org/drawingml/2006/table">
            <a:tbl>
              <a:tblPr firstRow="1" firstCol="1" bandRow="1">
                <a:tableStyleId>{93296810-A885-4BE3-A3E7-6D5BEEA58F35}</a:tableStyleId>
              </a:tblPr>
              <a:tblGrid>
                <a:gridCol w="2098575"/>
                <a:gridCol w="792089"/>
                <a:gridCol w="1296145"/>
                <a:gridCol w="576065"/>
                <a:gridCol w="1440160"/>
                <a:gridCol w="720080"/>
                <a:gridCol w="1306489"/>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a:solidFill>
                            <a:schemeClr val="tx1"/>
                          </a:solidFill>
                          <a:effectLst/>
                        </a:rPr>
                        <a:t>ΑΡΣΕΝΙΚΟ</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dirty="0">
                          <a:solidFill>
                            <a:schemeClr val="tx1"/>
                          </a:solidFill>
                          <a:effectLst/>
                        </a:rPr>
                        <a:t>ΘΗΛΥΚΟ</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χαρίεις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χαρίεντος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χαρίεντι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χαρίεντα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χαρίεσσα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χαριέσσης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χαριέσσῃ</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χαρίεσσαν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χαρίεσσα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τό</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τοῦ</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τό</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dirty="0">
                          <a:solidFill>
                            <a:schemeClr val="tx1"/>
                          </a:solidFill>
                          <a:effectLst/>
                        </a:rPr>
                        <a:t>χαρίεν</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χαρίεντος</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χαρίεντι</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χαρίεν</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χαρίεν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χαρίεντες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χαριέντων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χαρίεσι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χαρίεντας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χαρίεντες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χαρίεσσαι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χαριεσσῶν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χαριέσσαις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χαριέσσας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χαρίεσσαι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χαρίεντα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χαριέντων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χαρίεσι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χαρίεντα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χαρίεντα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76283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0736"/>
          </a:xfrm>
        </p:spPr>
        <p:txBody>
          <a:bodyPr>
            <a:noAutofit/>
          </a:bodyPr>
          <a:lstStyle/>
          <a:p>
            <a:r>
              <a:rPr lang="el-GR" sz="1600" b="1" dirty="0">
                <a:solidFill>
                  <a:schemeClr val="tx1"/>
                </a:solidFill>
                <a:latin typeface="+mn-lt"/>
              </a:rPr>
              <a:t>συμφωνόληκτα αφωνόληκτα τριγενή και τρικατάληκτα σε  -εις,-εσσα,-εν (επίθετα που σημαίνουν πλησμονή): </a:t>
            </a:r>
            <a:r>
              <a:rPr lang="el-GR" sz="1600" dirty="0">
                <a:solidFill>
                  <a:schemeClr val="tx1"/>
                </a:solidFill>
                <a:latin typeface="+mn-lt"/>
              </a:rPr>
              <a:t>χαρίεις, -εσσα, -εν (= γεμάτος χάρη. χαριτωμένος) ἀστερόεις, ἠνεμόεις και ἀνεμόεις (αυτός που έχει πολύ άνεμο ή γρήγορος όπως ο άνεμος), ἰχθυόεις, ὑλήεις (γεμάτος δάση), φωνήεις (αυτός που έχει φωνή)</a:t>
            </a:r>
            <a:br>
              <a:rPr lang="el-GR" sz="1600" dirty="0">
                <a:solidFill>
                  <a:schemeClr val="tx1"/>
                </a:solidFill>
                <a:latin typeface="+mn-lt"/>
              </a:rPr>
            </a:br>
            <a:r>
              <a:rPr lang="el-GR" sz="1600" b="1" dirty="0">
                <a:solidFill>
                  <a:schemeClr val="tx1"/>
                </a:solidFill>
                <a:latin typeface="+mn-lt"/>
              </a:rPr>
              <a:t>συμφωνόληκτα ενρινόληκτα  τριγενή και τρικατάληκτα σε </a:t>
            </a:r>
            <a:r>
              <a:rPr lang="el-GR" sz="1600" b="1" dirty="0" smtClean="0">
                <a:solidFill>
                  <a:schemeClr val="tx1"/>
                </a:solidFill>
                <a:latin typeface="+mn-lt"/>
              </a:rPr>
              <a:t>–ας-αινα-αν</a:t>
            </a:r>
            <a:endParaRPr lang="en-US" sz="16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74720905"/>
              </p:ext>
            </p:extLst>
          </p:nvPr>
        </p:nvGraphicFramePr>
        <p:xfrm>
          <a:off x="457200" y="1988841"/>
          <a:ext cx="8229600" cy="4600575"/>
        </p:xfrm>
        <a:graphic>
          <a:graphicData uri="http://schemas.openxmlformats.org/drawingml/2006/table">
            <a:tbl>
              <a:tblPr firstRow="1" firstCol="1" bandRow="1">
                <a:tableStyleId>{93296810-A885-4BE3-A3E7-6D5BEEA58F35}</a:tableStyleId>
              </a:tblPr>
              <a:tblGrid>
                <a:gridCol w="1831908"/>
                <a:gridCol w="1135685"/>
                <a:gridCol w="1038576"/>
                <a:gridCol w="1038576"/>
                <a:gridCol w="1435242"/>
                <a:gridCol w="557967"/>
                <a:gridCol w="1191646"/>
              </a:tblGrid>
              <a:tr h="172293">
                <a:tc>
                  <a:txBody>
                    <a:bodyPr/>
                    <a:lstStyle/>
                    <a:p>
                      <a:pPr marL="0" marR="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gridSpan="2">
                  <a:txBody>
                    <a:bodyPr/>
                    <a:lstStyle/>
                    <a:p>
                      <a:pPr marL="0" marR="0">
                        <a:lnSpc>
                          <a:spcPct val="115000"/>
                        </a:lnSpc>
                        <a:spcBef>
                          <a:spcPts val="0"/>
                        </a:spcBef>
                        <a:spcAft>
                          <a:spcPts val="0"/>
                        </a:spcAft>
                      </a:pPr>
                      <a:r>
                        <a:rPr lang="el-GR" sz="1050">
                          <a:solidFill>
                            <a:schemeClr val="tx1"/>
                          </a:solidFill>
                          <a:effectLst/>
                        </a:rPr>
                        <a:t>ΑΡΣΕΝΙΚΟ</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hMerge="1">
                  <a:txBody>
                    <a:bodyPr/>
                    <a:lstStyle/>
                    <a:p>
                      <a:endParaRPr lang="en-US"/>
                    </a:p>
                  </a:txBody>
                  <a:tcPr/>
                </a:tc>
                <a:tc gridSpan="2">
                  <a:txBody>
                    <a:bodyPr/>
                    <a:lstStyle/>
                    <a:p>
                      <a:pPr marL="0" marR="0">
                        <a:lnSpc>
                          <a:spcPct val="115000"/>
                        </a:lnSpc>
                        <a:spcBef>
                          <a:spcPts val="0"/>
                        </a:spcBef>
                        <a:spcAft>
                          <a:spcPts val="0"/>
                        </a:spcAft>
                      </a:pPr>
                      <a:r>
                        <a:rPr lang="el-GR" sz="1050">
                          <a:solidFill>
                            <a:schemeClr val="tx1"/>
                          </a:solidFill>
                          <a:effectLst/>
                        </a:rPr>
                        <a:t>ΘΗΛΥΚΟ</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hMerge="1">
                  <a:txBody>
                    <a:bodyPr/>
                    <a:lstStyle/>
                    <a:p>
                      <a:endParaRPr lang="en-US"/>
                    </a:p>
                  </a:txBody>
                  <a:tcPr/>
                </a:tc>
                <a:tc gridSpan="2">
                  <a:txBody>
                    <a:bodyPr/>
                    <a:lstStyle/>
                    <a:p>
                      <a:pPr marL="0" marR="0">
                        <a:lnSpc>
                          <a:spcPct val="115000"/>
                        </a:lnSpc>
                        <a:spcBef>
                          <a:spcPts val="0"/>
                        </a:spcBef>
                        <a:spcAft>
                          <a:spcPts val="0"/>
                        </a:spcAft>
                      </a:pPr>
                      <a:r>
                        <a:rPr lang="el-GR" sz="1050">
                          <a:solidFill>
                            <a:schemeClr val="tx1"/>
                          </a:solidFill>
                          <a:effectLst/>
                        </a:rPr>
                        <a:t>ΟΥΔΕΤΕΡΟ</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hMerge="1">
                  <a:txBody>
                    <a:bodyPr/>
                    <a:lstStyle/>
                    <a:p>
                      <a:endParaRPr lang="en-US"/>
                    </a:p>
                  </a:txBody>
                  <a:tcPr/>
                </a:tc>
              </a:tr>
              <a:tr h="172293">
                <a:tc>
                  <a:txBody>
                    <a:bodyPr/>
                    <a:lstStyle/>
                    <a:p>
                      <a:pPr marL="0" marR="0">
                        <a:lnSpc>
                          <a:spcPct val="115000"/>
                        </a:lnSpc>
                        <a:spcBef>
                          <a:spcPts val="0"/>
                        </a:spcBef>
                        <a:spcAft>
                          <a:spcPts val="0"/>
                        </a:spcAft>
                      </a:pPr>
                      <a:r>
                        <a:rPr lang="el-GR" sz="1050" dirty="0">
                          <a:solidFill>
                            <a:schemeClr val="tx1"/>
                          </a:solidFill>
                          <a:effectLst/>
                        </a:rPr>
                        <a:t>ΕΝΙΚΟΣ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876511">
                <a:tc>
                  <a:txBody>
                    <a:bodyPr/>
                    <a:lstStyle/>
                    <a:p>
                      <a:pPr marL="0" marR="0">
                        <a:lnSpc>
                          <a:spcPct val="115000"/>
                        </a:lnSpc>
                        <a:spcBef>
                          <a:spcPts val="0"/>
                        </a:spcBef>
                        <a:spcAft>
                          <a:spcPts val="0"/>
                        </a:spcAft>
                      </a:pPr>
                      <a:r>
                        <a:rPr lang="el-GR" sz="1050" dirty="0">
                          <a:solidFill>
                            <a:schemeClr val="tx1"/>
                          </a:solidFill>
                          <a:effectLst/>
                        </a:rPr>
                        <a:t>ΟΝΟΜΑΣΤΙΚΗ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ΓΕΝΙΚΗ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ΔΟΤΙΚΗ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ΑΙΤΙΑΤΙΚΗ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ΚΛΗΤΙΚΗ</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ὁ</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τοῦ</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τόν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ὦ</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dirty="0">
                          <a:solidFill>
                            <a:schemeClr val="tx1"/>
                          </a:solidFill>
                          <a:effectLst/>
                        </a:rPr>
                        <a:t>μέλας</a:t>
                      </a:r>
                      <a:endParaRPr lang="en-US" sz="1100" dirty="0">
                        <a:solidFill>
                          <a:schemeClr val="tx1"/>
                        </a:solidFill>
                        <a:effectLst/>
                      </a:endParaRPr>
                    </a:p>
                    <a:p>
                      <a:pPr marL="19050" marR="19050">
                        <a:lnSpc>
                          <a:spcPct val="115000"/>
                        </a:lnSpc>
                        <a:spcBef>
                          <a:spcPts val="0"/>
                        </a:spcBef>
                        <a:spcAft>
                          <a:spcPts val="0"/>
                        </a:spcAft>
                      </a:pPr>
                      <a:r>
                        <a:rPr lang="el-GR" sz="1050" dirty="0">
                          <a:solidFill>
                            <a:schemeClr val="tx1"/>
                          </a:solidFill>
                          <a:effectLst/>
                        </a:rPr>
                        <a:t>μέλανος</a:t>
                      </a:r>
                      <a:endParaRPr lang="en-US" sz="1100" dirty="0">
                        <a:solidFill>
                          <a:schemeClr val="tx1"/>
                        </a:solidFill>
                        <a:effectLst/>
                      </a:endParaRPr>
                    </a:p>
                    <a:p>
                      <a:pPr marL="19050" marR="19050">
                        <a:lnSpc>
                          <a:spcPct val="115000"/>
                        </a:lnSpc>
                        <a:spcBef>
                          <a:spcPts val="0"/>
                        </a:spcBef>
                        <a:spcAft>
                          <a:spcPts val="0"/>
                        </a:spcAft>
                      </a:pPr>
                      <a:r>
                        <a:rPr lang="el-GR" sz="1050" dirty="0">
                          <a:solidFill>
                            <a:schemeClr val="tx1"/>
                          </a:solidFill>
                          <a:effectLst/>
                        </a:rPr>
                        <a:t>μέλανι</a:t>
                      </a:r>
                      <a:endParaRPr lang="en-US" sz="1100" dirty="0">
                        <a:solidFill>
                          <a:schemeClr val="tx1"/>
                        </a:solidFill>
                        <a:effectLst/>
                      </a:endParaRPr>
                    </a:p>
                    <a:p>
                      <a:pPr marL="19050" marR="19050">
                        <a:lnSpc>
                          <a:spcPct val="115000"/>
                        </a:lnSpc>
                        <a:spcBef>
                          <a:spcPts val="0"/>
                        </a:spcBef>
                        <a:spcAft>
                          <a:spcPts val="0"/>
                        </a:spcAft>
                      </a:pPr>
                      <a:r>
                        <a:rPr lang="el-GR" sz="1050" dirty="0">
                          <a:solidFill>
                            <a:schemeClr val="tx1"/>
                          </a:solidFill>
                          <a:effectLst/>
                        </a:rPr>
                        <a:t>μέλανα</a:t>
                      </a:r>
                      <a:endParaRPr lang="en-US" sz="1100" dirty="0">
                        <a:solidFill>
                          <a:schemeClr val="tx1"/>
                        </a:solidFill>
                        <a:effectLst/>
                      </a:endParaRPr>
                    </a:p>
                    <a:p>
                      <a:pPr marL="19050" marR="19050">
                        <a:lnSpc>
                          <a:spcPct val="115000"/>
                        </a:lnSpc>
                        <a:spcBef>
                          <a:spcPts val="0"/>
                        </a:spcBef>
                        <a:spcAft>
                          <a:spcPts val="0"/>
                        </a:spcAft>
                      </a:pPr>
                      <a:r>
                        <a:rPr lang="el-GR" sz="1050" dirty="0">
                          <a:solidFill>
                            <a:schemeClr val="tx1"/>
                          </a:solidFill>
                          <a:effectLst/>
                        </a:rPr>
                        <a:t>μέλαν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ἡ</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τῆς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τῇ</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τήν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a:solidFill>
                            <a:schemeClr val="tx1"/>
                          </a:solidFill>
                          <a:effectLst/>
                        </a:rPr>
                        <a:t>μέλαινα</a:t>
                      </a:r>
                      <a:endParaRPr lang="en-US" sz="1100">
                        <a:solidFill>
                          <a:schemeClr val="tx1"/>
                        </a:solidFill>
                        <a:effectLst/>
                      </a:endParaRPr>
                    </a:p>
                    <a:p>
                      <a:pPr marL="19050" marR="19050">
                        <a:lnSpc>
                          <a:spcPct val="115000"/>
                        </a:lnSpc>
                        <a:spcBef>
                          <a:spcPts val="0"/>
                        </a:spcBef>
                        <a:spcAft>
                          <a:spcPts val="0"/>
                        </a:spcAft>
                      </a:pPr>
                      <a:r>
                        <a:rPr lang="el-GR" sz="1050">
                          <a:solidFill>
                            <a:schemeClr val="tx1"/>
                          </a:solidFill>
                          <a:effectLst/>
                        </a:rPr>
                        <a:t>μελαίνης</a:t>
                      </a:r>
                      <a:endParaRPr lang="en-US" sz="1100">
                        <a:solidFill>
                          <a:schemeClr val="tx1"/>
                        </a:solidFill>
                        <a:effectLst/>
                      </a:endParaRPr>
                    </a:p>
                    <a:p>
                      <a:pPr marL="19050" marR="19050">
                        <a:lnSpc>
                          <a:spcPct val="115000"/>
                        </a:lnSpc>
                        <a:spcBef>
                          <a:spcPts val="0"/>
                        </a:spcBef>
                        <a:spcAft>
                          <a:spcPts val="0"/>
                        </a:spcAft>
                      </a:pPr>
                      <a:r>
                        <a:rPr lang="el-GR" sz="1050">
                          <a:solidFill>
                            <a:schemeClr val="tx1"/>
                          </a:solidFill>
                          <a:effectLst/>
                        </a:rPr>
                        <a:t>μελαίνῃ</a:t>
                      </a:r>
                      <a:endParaRPr lang="en-US" sz="1100">
                        <a:solidFill>
                          <a:schemeClr val="tx1"/>
                        </a:solidFill>
                        <a:effectLst/>
                      </a:endParaRPr>
                    </a:p>
                    <a:p>
                      <a:pPr marL="19050" marR="19050">
                        <a:lnSpc>
                          <a:spcPct val="115000"/>
                        </a:lnSpc>
                        <a:spcBef>
                          <a:spcPts val="0"/>
                        </a:spcBef>
                        <a:spcAft>
                          <a:spcPts val="0"/>
                        </a:spcAft>
                      </a:pPr>
                      <a:r>
                        <a:rPr lang="el-GR" sz="1050">
                          <a:solidFill>
                            <a:schemeClr val="tx1"/>
                          </a:solidFill>
                          <a:effectLst/>
                        </a:rPr>
                        <a:t>μέλαιναν</a:t>
                      </a:r>
                      <a:endParaRPr lang="en-US" sz="1100">
                        <a:solidFill>
                          <a:schemeClr val="tx1"/>
                        </a:solidFill>
                        <a:effectLst/>
                      </a:endParaRPr>
                    </a:p>
                    <a:p>
                      <a:pPr marL="19050" marR="19050">
                        <a:lnSpc>
                          <a:spcPct val="115000"/>
                        </a:lnSpc>
                        <a:spcBef>
                          <a:spcPts val="0"/>
                        </a:spcBef>
                        <a:spcAft>
                          <a:spcPts val="0"/>
                        </a:spcAft>
                      </a:pPr>
                      <a:r>
                        <a:rPr lang="el-GR" sz="1050">
                          <a:solidFill>
                            <a:schemeClr val="tx1"/>
                          </a:solidFill>
                          <a:effectLst/>
                        </a:rPr>
                        <a:t>μέλαινα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τό</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τοῦ</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τό</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19050">
                        <a:lnSpc>
                          <a:spcPct val="115000"/>
                        </a:lnSpc>
                        <a:spcBef>
                          <a:spcPts val="0"/>
                        </a:spcBef>
                        <a:spcAft>
                          <a:spcPts val="0"/>
                        </a:spcAft>
                      </a:pPr>
                      <a:r>
                        <a:rPr lang="el-GR" sz="1050">
                          <a:solidFill>
                            <a:schemeClr val="tx1"/>
                          </a:solidFill>
                          <a:effectLst/>
                        </a:rPr>
                        <a:t>μέλαν</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μέλανος</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μέλανι</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μέλαν</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μέλαν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172293">
                <a:tc>
                  <a:txBody>
                    <a:bodyPr/>
                    <a:lstStyle/>
                    <a:p>
                      <a:pPr marL="0" marR="0">
                        <a:lnSpc>
                          <a:spcPct val="115000"/>
                        </a:lnSpc>
                        <a:spcBef>
                          <a:spcPts val="0"/>
                        </a:spcBef>
                        <a:spcAft>
                          <a:spcPts val="0"/>
                        </a:spcAft>
                      </a:pPr>
                      <a:r>
                        <a:rPr lang="el-GR" sz="1050">
                          <a:solidFill>
                            <a:schemeClr val="tx1"/>
                          </a:solidFill>
                          <a:effectLst/>
                        </a:rPr>
                        <a:t>ΠΛΗΘΥΝΤΙΚΟΣ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876511">
                <a:tc>
                  <a:txBody>
                    <a:bodyPr/>
                    <a:lstStyle/>
                    <a:p>
                      <a:pPr marL="0" marR="0">
                        <a:lnSpc>
                          <a:spcPct val="115000"/>
                        </a:lnSpc>
                        <a:spcBef>
                          <a:spcPts val="0"/>
                        </a:spcBef>
                        <a:spcAft>
                          <a:spcPts val="0"/>
                        </a:spcAft>
                      </a:pPr>
                      <a:r>
                        <a:rPr lang="el-GR" sz="1050">
                          <a:solidFill>
                            <a:schemeClr val="tx1"/>
                          </a:solidFill>
                          <a:effectLst/>
                        </a:rPr>
                        <a:t>ΟΝΟΜΑΣΤΙΚΗ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ΓΕΝΙΚΗ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ΔΟΤΙΚΗ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ΑΙΤΙΑΤΙΚΗ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ΚΛΗΤΙΚΗ</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οἱ</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τῶν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τοῖς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τούς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ὦ</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μέλανες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μελάνων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μέλασιν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μέλανας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μέλανες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αἱ</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τῶν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ταῖς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τάς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μέλαιναι</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μελαινῶν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μελαίναις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μελαίνας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μέλαιναι</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τά</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τῶν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τοῖς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τά</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μέλανα</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μελάνων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μέλασιν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μέλανα</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μέλανα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172293">
                <a:tc>
                  <a:txBody>
                    <a:bodyPr/>
                    <a:lstStyle/>
                    <a:p>
                      <a:pPr marL="0" marR="0">
                        <a:lnSpc>
                          <a:spcPct val="115000"/>
                        </a:lnSpc>
                        <a:spcBef>
                          <a:spcPts val="0"/>
                        </a:spcBef>
                        <a:spcAft>
                          <a:spcPts val="0"/>
                        </a:spcAft>
                      </a:pPr>
                      <a:r>
                        <a:rPr lang="el-GR" sz="1050">
                          <a:solidFill>
                            <a:schemeClr val="tx1"/>
                          </a:solidFill>
                          <a:effectLst/>
                        </a:rPr>
                        <a:t>ΕΝΙΚΟΣ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876511">
                <a:tc>
                  <a:txBody>
                    <a:bodyPr/>
                    <a:lstStyle/>
                    <a:p>
                      <a:pPr marL="0" marR="0">
                        <a:lnSpc>
                          <a:spcPct val="115000"/>
                        </a:lnSpc>
                        <a:spcBef>
                          <a:spcPts val="0"/>
                        </a:spcBef>
                        <a:spcAft>
                          <a:spcPts val="0"/>
                        </a:spcAft>
                      </a:pPr>
                      <a:r>
                        <a:rPr lang="el-GR" sz="1050">
                          <a:solidFill>
                            <a:schemeClr val="tx1"/>
                          </a:solidFill>
                          <a:effectLst/>
                        </a:rPr>
                        <a:t>ΟΝΟΜΑΣΤΙΚΗ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ΓΕΝΙΚΗ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ΔΟΤΙΚΗ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ΑΙΤΙΑΤΙΚΗ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ΚΛΗΤΙΚΗ</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ὁ</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τοῦ</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τῷ</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τόν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ὦ</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smtClean="0">
                          <a:solidFill>
                            <a:schemeClr val="tx1"/>
                          </a:solidFill>
                          <a:effectLst/>
                        </a:rPr>
                        <a:t>τάλας</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τάλανος</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τάλανι</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τάλανα</a:t>
                      </a:r>
                      <a:endParaRPr lang="en-US" sz="1100" dirty="0">
                        <a:solidFill>
                          <a:schemeClr val="tx1"/>
                        </a:solidFill>
                        <a:effectLst/>
                      </a:endParaRPr>
                    </a:p>
                    <a:p>
                      <a:pPr marL="0" marR="19050">
                        <a:lnSpc>
                          <a:spcPct val="115000"/>
                        </a:lnSpc>
                        <a:spcBef>
                          <a:spcPts val="0"/>
                        </a:spcBef>
                        <a:spcAft>
                          <a:spcPts val="0"/>
                        </a:spcAft>
                      </a:pPr>
                      <a:r>
                        <a:rPr lang="el-GR" sz="1050" dirty="0">
                          <a:solidFill>
                            <a:schemeClr val="tx1"/>
                          </a:solidFill>
                          <a:effectLst/>
                        </a:rPr>
                        <a:t>τάλαν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ἡ</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τῆς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τῇ</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τήν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ὦ</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τάλαινα	 </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ταλαίνης	</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ταλαίνῃ	</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τάλαινα	</a:t>
                      </a:r>
                      <a:endParaRPr lang="en-US" sz="1100" dirty="0">
                        <a:solidFill>
                          <a:schemeClr val="tx1"/>
                        </a:solidFill>
                        <a:effectLst/>
                      </a:endParaRPr>
                    </a:p>
                    <a:p>
                      <a:pPr marL="19050" marR="19050">
                        <a:lnSpc>
                          <a:spcPct val="115000"/>
                        </a:lnSpc>
                        <a:spcBef>
                          <a:spcPts val="0"/>
                        </a:spcBef>
                        <a:spcAft>
                          <a:spcPts val="0"/>
                        </a:spcAft>
                      </a:pPr>
                      <a:r>
                        <a:rPr lang="el-GR" sz="1050" dirty="0">
                          <a:solidFill>
                            <a:schemeClr val="tx1"/>
                          </a:solidFill>
                          <a:effectLst/>
                        </a:rPr>
                        <a:t>τάλαινα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τό</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τοῦ</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τό</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19050">
                        <a:lnSpc>
                          <a:spcPct val="115000"/>
                        </a:lnSpc>
                        <a:spcBef>
                          <a:spcPts val="0"/>
                        </a:spcBef>
                        <a:spcAft>
                          <a:spcPts val="0"/>
                        </a:spcAft>
                      </a:pPr>
                      <a:r>
                        <a:rPr lang="el-GR" sz="1050">
                          <a:solidFill>
                            <a:schemeClr val="tx1"/>
                          </a:solidFill>
                          <a:effectLst/>
                        </a:rPr>
                        <a:t>τάλαν</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τάλανος</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τάλανι</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τάλαν</a:t>
                      </a:r>
                      <a:endParaRPr lang="en-US" sz="1100">
                        <a:solidFill>
                          <a:schemeClr val="tx1"/>
                        </a:solidFill>
                        <a:effectLst/>
                      </a:endParaRPr>
                    </a:p>
                    <a:p>
                      <a:pPr marL="0" marR="19050">
                        <a:lnSpc>
                          <a:spcPct val="115000"/>
                        </a:lnSpc>
                        <a:spcBef>
                          <a:spcPts val="0"/>
                        </a:spcBef>
                        <a:spcAft>
                          <a:spcPts val="0"/>
                        </a:spcAft>
                      </a:pPr>
                      <a:r>
                        <a:rPr lang="el-GR" sz="1050">
                          <a:solidFill>
                            <a:schemeClr val="tx1"/>
                          </a:solidFill>
                          <a:effectLst/>
                        </a:rPr>
                        <a:t>τάλαν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172293">
                <a:tc>
                  <a:txBody>
                    <a:bodyPr/>
                    <a:lstStyle/>
                    <a:p>
                      <a:pPr marL="0" marR="0">
                        <a:lnSpc>
                          <a:spcPct val="115000"/>
                        </a:lnSpc>
                        <a:spcBef>
                          <a:spcPts val="0"/>
                        </a:spcBef>
                        <a:spcAft>
                          <a:spcPts val="0"/>
                        </a:spcAft>
                      </a:pPr>
                      <a:r>
                        <a:rPr lang="el-GR" sz="1050">
                          <a:solidFill>
                            <a:schemeClr val="tx1"/>
                          </a:solidFill>
                          <a:effectLst/>
                        </a:rPr>
                        <a:t>ΠΛΗΘΥΝΤΙΚΟΣ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19050" marR="19050">
                        <a:lnSpc>
                          <a:spcPct val="115000"/>
                        </a:lnSpc>
                        <a:spcBef>
                          <a:spcPts val="0"/>
                        </a:spcBef>
                        <a:spcAft>
                          <a:spcPts val="0"/>
                        </a:spcAft>
                      </a:pPr>
                      <a:r>
                        <a:rPr lang="el-GR" sz="105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r h="876511">
                <a:tc>
                  <a:txBody>
                    <a:bodyPr/>
                    <a:lstStyle/>
                    <a:p>
                      <a:pPr marL="0" marR="0">
                        <a:lnSpc>
                          <a:spcPct val="115000"/>
                        </a:lnSpc>
                        <a:spcBef>
                          <a:spcPts val="0"/>
                        </a:spcBef>
                        <a:spcAft>
                          <a:spcPts val="0"/>
                        </a:spcAft>
                      </a:pPr>
                      <a:r>
                        <a:rPr lang="el-GR" sz="1050">
                          <a:solidFill>
                            <a:schemeClr val="tx1"/>
                          </a:solidFill>
                          <a:effectLst/>
                        </a:rPr>
                        <a:t>ΟΝΟΜΑΣΤΙΚΗ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ΓΕΝΙΚΗ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ΔΟΤΙΚΗ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ΑΙΤΙΑΤΙΚΗ</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ΚΛΗΤΙΚΗ</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οἱ</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τῶν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τοῖς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τούς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τάλανες</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ταλάνων</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τάλασιν</a:t>
                      </a:r>
                      <a:endParaRPr lang="en-US" sz="1100" dirty="0">
                        <a:solidFill>
                          <a:schemeClr val="tx1"/>
                        </a:solidFill>
                        <a:effectLst/>
                      </a:endParaRPr>
                    </a:p>
                    <a:p>
                      <a:pPr marL="0" marR="0">
                        <a:lnSpc>
                          <a:spcPct val="115000"/>
                        </a:lnSpc>
                        <a:spcBef>
                          <a:spcPts val="0"/>
                        </a:spcBef>
                        <a:spcAft>
                          <a:spcPts val="0"/>
                        </a:spcAft>
                      </a:pPr>
                      <a:r>
                        <a:rPr lang="el-GR" sz="1050" dirty="0" smtClean="0">
                          <a:solidFill>
                            <a:schemeClr val="tx1"/>
                          </a:solidFill>
                          <a:effectLst/>
                        </a:rPr>
                        <a:t>τάλανας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τάλανες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αἱ</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τῶν</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ταῖς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τάς</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ὦ</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a:solidFill>
                            <a:schemeClr val="tx1"/>
                          </a:solidFill>
                          <a:effectLst/>
                        </a:rPr>
                        <a:t>τάλαιναι	 </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ταλαινῶ	</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ταλαίναι	</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ταλαίνας	</a:t>
                      </a:r>
                      <a:endParaRPr lang="en-US" sz="1100">
                        <a:solidFill>
                          <a:schemeClr val="tx1"/>
                        </a:solidFill>
                        <a:effectLst/>
                      </a:endParaRPr>
                    </a:p>
                    <a:p>
                      <a:pPr marL="0" marR="0">
                        <a:lnSpc>
                          <a:spcPct val="115000"/>
                        </a:lnSpc>
                        <a:spcBef>
                          <a:spcPts val="0"/>
                        </a:spcBef>
                        <a:spcAft>
                          <a:spcPts val="0"/>
                        </a:spcAft>
                      </a:pPr>
                      <a:r>
                        <a:rPr lang="el-GR" sz="1050">
                          <a:solidFill>
                            <a:schemeClr val="tx1"/>
                          </a:solidFill>
                          <a:effectLst/>
                        </a:rPr>
                        <a:t>τάλαιναι</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τά</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τῶν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τοῖς</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ὦ</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c>
                  <a:txBody>
                    <a:bodyPr/>
                    <a:lstStyle/>
                    <a:p>
                      <a:pPr marL="0" marR="0">
                        <a:lnSpc>
                          <a:spcPct val="115000"/>
                        </a:lnSpc>
                        <a:spcBef>
                          <a:spcPts val="0"/>
                        </a:spcBef>
                        <a:spcAft>
                          <a:spcPts val="0"/>
                        </a:spcAft>
                      </a:pPr>
                      <a:r>
                        <a:rPr lang="el-GR" sz="1050" dirty="0">
                          <a:solidFill>
                            <a:schemeClr val="tx1"/>
                          </a:solidFill>
                          <a:effectLst/>
                        </a:rPr>
                        <a:t>τάλανα</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ταλάνων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τάλασιν</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τάλανα</a:t>
                      </a:r>
                      <a:endParaRPr lang="en-US" sz="1100" dirty="0">
                        <a:solidFill>
                          <a:schemeClr val="tx1"/>
                        </a:solidFill>
                        <a:effectLst/>
                      </a:endParaRPr>
                    </a:p>
                    <a:p>
                      <a:pPr marL="0" marR="0">
                        <a:lnSpc>
                          <a:spcPct val="115000"/>
                        </a:lnSpc>
                        <a:spcBef>
                          <a:spcPts val="0"/>
                        </a:spcBef>
                        <a:spcAft>
                          <a:spcPts val="0"/>
                        </a:spcAft>
                      </a:pPr>
                      <a:r>
                        <a:rPr lang="el-GR" sz="1050" dirty="0">
                          <a:solidFill>
                            <a:schemeClr val="tx1"/>
                          </a:solidFill>
                          <a:effectLst/>
                        </a:rPr>
                        <a:t>τάλανα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82" marR="54782" marT="0" marB="0"/>
                </a:tc>
              </a:tr>
            </a:tbl>
          </a:graphicData>
        </a:graphic>
      </p:graphicFrame>
    </p:spTree>
    <p:extLst>
      <p:ext uri="{BB962C8B-B14F-4D97-AF65-F5344CB8AC3E}">
        <p14:creationId xmlns:p14="http://schemas.microsoft.com/office/powerpoint/2010/main" val="3009577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73" y="548680"/>
            <a:ext cx="8229600" cy="780696"/>
          </a:xfrm>
        </p:spPr>
        <p:txBody>
          <a:bodyPr>
            <a:noAutofit/>
          </a:bodyPr>
          <a:lstStyle/>
          <a:p>
            <a:r>
              <a:rPr lang="el-GR" sz="1200" b="1" dirty="0">
                <a:solidFill>
                  <a:schemeClr val="tx1"/>
                </a:solidFill>
                <a:latin typeface="+mn-lt"/>
              </a:rPr>
              <a:t>συμφωνόληκτα ενρινόληκτα  τριγενή και δικατάληκτα σε –ων, –ον, (γεν. –ονος):</a:t>
            </a:r>
            <a:br>
              <a:rPr lang="el-GR" sz="1200" b="1" dirty="0">
                <a:solidFill>
                  <a:schemeClr val="tx1"/>
                </a:solidFill>
                <a:latin typeface="+mn-lt"/>
              </a:rPr>
            </a:br>
            <a:r>
              <a:rPr lang="el-GR" sz="1200" dirty="0">
                <a:solidFill>
                  <a:schemeClr val="tx1"/>
                </a:solidFill>
                <a:latin typeface="+mn-lt"/>
              </a:rPr>
              <a:t>ὁ, ἡ κακοδαίμων/ ὁ, ἡ ἀγνώμων/ ὁ, ἡ εὐσχήμων/ ὁ, ἡ μεγαλοπράγμων/ ὁ, ἡ ἐλεήμων/ὁ, ἡ μνήμων/ ὁ, ἡ ἄφρων/ ὁ, ἡ μεγαλόφρωντὸ κακόδαιμον, τὸ ἄγνωμον/ τὸ εὔσχημον/ τὸ μεγαλόπραγμον/ τὸ ἐλεῆμον/ τὸ μνῆμον/ τὸ ἄφρον/ τὸ μεγαλόφρον κ.α. Τα δικατάληκτα ενρινόληκτα επίθετα της γ΄ κλίσης έχουν τη κλητική του ενικού όμοια με το αρχικό </a:t>
            </a:r>
            <a:r>
              <a:rPr lang="el-GR" sz="1200" dirty="0" smtClean="0">
                <a:solidFill>
                  <a:schemeClr val="tx1"/>
                </a:solidFill>
                <a:latin typeface="+mn-lt"/>
              </a:rPr>
              <a:t>θέμα</a:t>
            </a:r>
            <a:endParaRPr lang="en-US" sz="12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47560125"/>
              </p:ext>
            </p:extLst>
          </p:nvPr>
        </p:nvGraphicFramePr>
        <p:xfrm>
          <a:off x="457200" y="1484784"/>
          <a:ext cx="8229600" cy="4979834"/>
        </p:xfrm>
        <a:graphic>
          <a:graphicData uri="http://schemas.openxmlformats.org/drawingml/2006/table">
            <a:tbl>
              <a:tblPr firstRow="1" firstCol="1" bandRow="1">
                <a:tableStyleId>{93296810-A885-4BE3-A3E7-6D5BEEA58F35}</a:tableStyleId>
              </a:tblPr>
              <a:tblGrid>
                <a:gridCol w="2009668"/>
                <a:gridCol w="638617"/>
                <a:gridCol w="1275588"/>
                <a:gridCol w="798271"/>
                <a:gridCol w="1196584"/>
                <a:gridCol w="636971"/>
                <a:gridCol w="1673901"/>
              </a:tblGrid>
              <a:tr h="190529">
                <a:tc>
                  <a:txBody>
                    <a:bodyPr/>
                    <a:lstStyle/>
                    <a:p>
                      <a:pPr marL="0" marR="0">
                        <a:lnSpc>
                          <a:spcPct val="115000"/>
                        </a:lnSpc>
                        <a:spcBef>
                          <a:spcPts val="0"/>
                        </a:spcBef>
                        <a:spcAft>
                          <a:spcPts val="0"/>
                        </a:spcAft>
                      </a:pPr>
                      <a:r>
                        <a:rPr lang="el-GR" sz="11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100">
                          <a:solidFill>
                            <a:schemeClr val="tx1"/>
                          </a:solidFill>
                          <a:effectLst/>
                        </a:rPr>
                        <a:t>ΑΡΣΕΝΙΚΟ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100">
                          <a:solidFill>
                            <a:schemeClr val="tx1"/>
                          </a:solidFill>
                          <a:effectLst/>
                        </a:rPr>
                        <a:t>ΘΗΛΥΚΟ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100">
                          <a:solidFill>
                            <a:schemeClr val="tx1"/>
                          </a:solidFill>
                          <a:effectLst/>
                        </a:rPr>
                        <a:t>ΟΥΔΕΤΕΡΟ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90529">
                <a:tc>
                  <a:txBody>
                    <a:bodyPr/>
                    <a:lstStyle/>
                    <a:p>
                      <a:pPr marL="0" marR="0">
                        <a:lnSpc>
                          <a:spcPct val="115000"/>
                        </a:lnSpc>
                        <a:spcBef>
                          <a:spcPts val="0"/>
                        </a:spcBef>
                        <a:spcAft>
                          <a:spcPts val="0"/>
                        </a:spcAft>
                      </a:pPr>
                      <a:r>
                        <a:rPr lang="el-GR" sz="1100">
                          <a:solidFill>
                            <a:schemeClr val="tx1"/>
                          </a:solidFill>
                          <a:effectLst/>
                        </a:rPr>
                        <a:t>ΕΝΙΚΟΣ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03976">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εὐδαίμων</a:t>
                      </a:r>
                      <a:br>
                        <a:rPr lang="el-GR" sz="1100">
                          <a:solidFill>
                            <a:schemeClr val="tx1"/>
                          </a:solidFill>
                          <a:effectLst/>
                        </a:rPr>
                      </a:br>
                      <a:r>
                        <a:rPr lang="el-GR" sz="1100">
                          <a:solidFill>
                            <a:schemeClr val="tx1"/>
                          </a:solidFill>
                          <a:effectLst/>
                        </a:rPr>
                        <a:t>εὐδαίμονος</a:t>
                      </a:r>
                      <a:br>
                        <a:rPr lang="el-GR" sz="1100">
                          <a:solidFill>
                            <a:schemeClr val="tx1"/>
                          </a:solidFill>
                          <a:effectLst/>
                        </a:rPr>
                      </a:br>
                      <a:r>
                        <a:rPr lang="el-GR" sz="1100">
                          <a:solidFill>
                            <a:schemeClr val="tx1"/>
                          </a:solidFill>
                          <a:effectLst/>
                        </a:rPr>
                        <a:t>εὐδαίμονι</a:t>
                      </a:r>
                      <a:br>
                        <a:rPr lang="el-GR" sz="1100">
                          <a:solidFill>
                            <a:schemeClr val="tx1"/>
                          </a:solidFill>
                          <a:effectLst/>
                        </a:rPr>
                      </a:br>
                      <a:r>
                        <a:rPr lang="el-GR" sz="1100">
                          <a:solidFill>
                            <a:schemeClr val="tx1"/>
                          </a:solidFill>
                          <a:effectLst/>
                        </a:rPr>
                        <a:t>εὐδαίμονα</a:t>
                      </a:r>
                      <a:br>
                        <a:rPr lang="el-GR" sz="1100">
                          <a:solidFill>
                            <a:schemeClr val="tx1"/>
                          </a:solidFill>
                          <a:effectLst/>
                        </a:rPr>
                      </a:br>
                      <a:r>
                        <a:rPr lang="el-GR" sz="1100">
                          <a:solidFill>
                            <a:schemeClr val="tx1"/>
                          </a:solidFill>
                          <a:effectLst/>
                        </a:rPr>
                        <a:t>εὔδαιμον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τήν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εὐδαίμων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εὐδαίμονος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εὐδαίμονι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εὐδαίμονα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εὔδαιμον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εὔδαιμον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εὐδαίμονος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εὐδαίμονι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εὔδαιμον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εὔδαιμον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0529">
                <a:tc>
                  <a:txBody>
                    <a:bodyPr/>
                    <a:lstStyle/>
                    <a:p>
                      <a:pPr marL="0" marR="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03976">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οἱ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τούς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εὐδαίμονες</a:t>
                      </a:r>
                      <a:br>
                        <a:rPr lang="el-GR" sz="1100">
                          <a:solidFill>
                            <a:schemeClr val="tx1"/>
                          </a:solidFill>
                          <a:effectLst/>
                        </a:rPr>
                      </a:br>
                      <a:r>
                        <a:rPr lang="el-GR" sz="1100">
                          <a:solidFill>
                            <a:schemeClr val="tx1"/>
                          </a:solidFill>
                          <a:effectLst/>
                        </a:rPr>
                        <a:t>εὐδαιμόνων</a:t>
                      </a:r>
                      <a:br>
                        <a:rPr lang="el-GR" sz="1100">
                          <a:solidFill>
                            <a:schemeClr val="tx1"/>
                          </a:solidFill>
                          <a:effectLst/>
                        </a:rPr>
                      </a:br>
                      <a:r>
                        <a:rPr lang="el-GR" sz="1100">
                          <a:solidFill>
                            <a:schemeClr val="tx1"/>
                          </a:solidFill>
                          <a:effectLst/>
                        </a:rPr>
                        <a:t>εὐδαίμοσιν</a:t>
                      </a:r>
                      <a:br>
                        <a:rPr lang="el-GR" sz="1100">
                          <a:solidFill>
                            <a:schemeClr val="tx1"/>
                          </a:solidFill>
                          <a:effectLst/>
                        </a:rPr>
                      </a:br>
                      <a:r>
                        <a:rPr lang="el-GR" sz="1100">
                          <a:solidFill>
                            <a:schemeClr val="tx1"/>
                          </a:solidFill>
                          <a:effectLst/>
                        </a:rPr>
                        <a:t>εὐδαίμονας</a:t>
                      </a:r>
                      <a:br>
                        <a:rPr lang="el-GR" sz="1100">
                          <a:solidFill>
                            <a:schemeClr val="tx1"/>
                          </a:solidFill>
                          <a:effectLst/>
                        </a:rPr>
                      </a:br>
                      <a:r>
                        <a:rPr lang="el-GR" sz="1100">
                          <a:solidFill>
                            <a:schemeClr val="tx1"/>
                          </a:solidFill>
                          <a:effectLst/>
                        </a:rPr>
                        <a:t>εὐδαίμονες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αἱ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ταῖς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εὐδαίμονες</a:t>
                      </a:r>
                      <a:br>
                        <a:rPr lang="el-GR" sz="1100">
                          <a:solidFill>
                            <a:schemeClr val="tx1"/>
                          </a:solidFill>
                          <a:effectLst/>
                        </a:rPr>
                      </a:br>
                      <a:r>
                        <a:rPr lang="el-GR" sz="1100">
                          <a:solidFill>
                            <a:schemeClr val="tx1"/>
                          </a:solidFill>
                          <a:effectLst/>
                        </a:rPr>
                        <a:t>εὐδαιμόνων</a:t>
                      </a:r>
                      <a:br>
                        <a:rPr lang="el-GR" sz="1100">
                          <a:solidFill>
                            <a:schemeClr val="tx1"/>
                          </a:solidFill>
                          <a:effectLst/>
                        </a:rPr>
                      </a:br>
                      <a:r>
                        <a:rPr lang="el-GR" sz="1100">
                          <a:solidFill>
                            <a:schemeClr val="tx1"/>
                          </a:solidFill>
                          <a:effectLst/>
                        </a:rPr>
                        <a:t>εὐδαίμοσιν</a:t>
                      </a:r>
                      <a:br>
                        <a:rPr lang="el-GR" sz="1100">
                          <a:solidFill>
                            <a:schemeClr val="tx1"/>
                          </a:solidFill>
                          <a:effectLst/>
                        </a:rPr>
                      </a:br>
                      <a:r>
                        <a:rPr lang="el-GR" sz="1100">
                          <a:solidFill>
                            <a:schemeClr val="tx1"/>
                          </a:solidFill>
                          <a:effectLst/>
                        </a:rPr>
                        <a:t>εὐδαίμονας</a:t>
                      </a:r>
                      <a:br>
                        <a:rPr lang="el-GR" sz="1100">
                          <a:solidFill>
                            <a:schemeClr val="tx1"/>
                          </a:solidFill>
                          <a:effectLst/>
                        </a:rPr>
                      </a:br>
                      <a:r>
                        <a:rPr lang="el-GR" sz="1100">
                          <a:solidFill>
                            <a:schemeClr val="tx1"/>
                          </a:solidFill>
                          <a:effectLst/>
                        </a:rPr>
                        <a:t>εὐδαίμονες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εὐδαίμονα</a:t>
                      </a:r>
                      <a:br>
                        <a:rPr lang="el-GR" sz="1100">
                          <a:solidFill>
                            <a:schemeClr val="tx1"/>
                          </a:solidFill>
                          <a:effectLst/>
                        </a:rPr>
                      </a:br>
                      <a:r>
                        <a:rPr lang="el-GR" sz="1100">
                          <a:solidFill>
                            <a:schemeClr val="tx1"/>
                          </a:solidFill>
                          <a:effectLst/>
                        </a:rPr>
                        <a:t>εὐδαιμόνων</a:t>
                      </a:r>
                      <a:br>
                        <a:rPr lang="el-GR" sz="1100">
                          <a:solidFill>
                            <a:schemeClr val="tx1"/>
                          </a:solidFill>
                          <a:effectLst/>
                        </a:rPr>
                      </a:br>
                      <a:r>
                        <a:rPr lang="el-GR" sz="1100">
                          <a:solidFill>
                            <a:schemeClr val="tx1"/>
                          </a:solidFill>
                          <a:effectLst/>
                        </a:rPr>
                        <a:t>εὐδαίμοσιν</a:t>
                      </a:r>
                      <a:br>
                        <a:rPr lang="el-GR" sz="1100">
                          <a:solidFill>
                            <a:schemeClr val="tx1"/>
                          </a:solidFill>
                          <a:effectLst/>
                        </a:rPr>
                      </a:br>
                      <a:r>
                        <a:rPr lang="el-GR" sz="1100">
                          <a:solidFill>
                            <a:schemeClr val="tx1"/>
                          </a:solidFill>
                          <a:effectLst/>
                        </a:rPr>
                        <a:t>εὐδαίμονα</a:t>
                      </a:r>
                      <a:br>
                        <a:rPr lang="el-GR" sz="1100">
                          <a:solidFill>
                            <a:schemeClr val="tx1"/>
                          </a:solidFill>
                          <a:effectLst/>
                        </a:rPr>
                      </a:br>
                      <a:r>
                        <a:rPr lang="el-GR" sz="1100">
                          <a:solidFill>
                            <a:schemeClr val="tx1"/>
                          </a:solidFill>
                          <a:effectLst/>
                        </a:rPr>
                        <a:t>εὐδαίμονα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0529">
                <a:tc>
                  <a:txBody>
                    <a:bodyPr/>
                    <a:lstStyle/>
                    <a:p>
                      <a:pPr marL="0" marR="0">
                        <a:lnSpc>
                          <a:spcPct val="115000"/>
                        </a:lnSpc>
                        <a:spcBef>
                          <a:spcPts val="0"/>
                        </a:spcBef>
                        <a:spcAft>
                          <a:spcPts val="0"/>
                        </a:spcAft>
                      </a:pPr>
                      <a:r>
                        <a:rPr lang="el-GR" sz="1100">
                          <a:solidFill>
                            <a:schemeClr val="tx1"/>
                          </a:solidFill>
                          <a:effectLst/>
                        </a:rPr>
                        <a:t>ΕΝΙΚΟΣ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03976">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σώφρων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σώφρονα</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σῶφρον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τήν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σώφρων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σῶφρον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σῶφρον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σώφρονι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σῶφρον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σῶφρον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0529">
                <a:tc>
                  <a:txBody>
                    <a:bodyPr/>
                    <a:lstStyle/>
                    <a:p>
                      <a:pPr marL="0" marR="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03976">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οἱ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τούς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σώφρονες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σωφρόνων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σώφρονας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αἱ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ταῖς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σώφρονες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σωφρόνων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σώφρονας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σώφρονα</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σωφρόνων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σώφρονα</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σώφρονα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84956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73" y="548680"/>
            <a:ext cx="8229600" cy="864096"/>
          </a:xfrm>
        </p:spPr>
        <p:txBody>
          <a:bodyPr>
            <a:noAutofit/>
          </a:bodyPr>
          <a:lstStyle/>
          <a:p>
            <a:r>
              <a:rPr lang="el-GR" sz="1800" b="1" dirty="0">
                <a:solidFill>
                  <a:schemeClr val="tx1"/>
                </a:solidFill>
                <a:latin typeface="+mn-lt"/>
              </a:rPr>
              <a:t>συμφωνόληκτα ενρινόληκτα  τριγενή και δικατάληκτα σε –ην,  εν, (γεν. ενος):</a:t>
            </a:r>
            <a:br>
              <a:rPr lang="el-GR" sz="1800" b="1" dirty="0">
                <a:solidFill>
                  <a:schemeClr val="tx1"/>
                </a:solidFill>
                <a:latin typeface="+mn-lt"/>
              </a:rPr>
            </a:br>
            <a:r>
              <a:rPr lang="el-GR" sz="1800" b="1" dirty="0">
                <a:solidFill>
                  <a:schemeClr val="tx1"/>
                </a:solidFill>
                <a:latin typeface="+mn-lt"/>
              </a:rPr>
              <a:t>Τα δικατάληκτα ενρινόληκτα επίθετα της γ΄ κλίσης έχουν τη κλητική του ενικού όμοια με το αρχικό θέμα</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28202538"/>
              </p:ext>
            </p:extLst>
          </p:nvPr>
        </p:nvGraphicFramePr>
        <p:xfrm>
          <a:off x="460673" y="1844824"/>
          <a:ext cx="8229601" cy="3645408"/>
        </p:xfrm>
        <a:graphic>
          <a:graphicData uri="http://schemas.openxmlformats.org/drawingml/2006/table">
            <a:tbl>
              <a:tblPr firstRow="1" firstCol="1" bandRow="1">
                <a:tableStyleId>{93296810-A885-4BE3-A3E7-6D5BEEA58F35}</a:tableStyleId>
              </a:tblPr>
              <a:tblGrid>
                <a:gridCol w="1807071"/>
                <a:gridCol w="792088"/>
                <a:gridCol w="1224136"/>
                <a:gridCol w="648072"/>
                <a:gridCol w="1368152"/>
                <a:gridCol w="864096"/>
                <a:gridCol w="1525986"/>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ἄρρην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ἄρρενος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ἄρρενι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ἄρρενα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ἂρρεν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ἄρρην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ἂρρεν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τό</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τοῦ</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τό</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ἄρρεν</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ἄρρενος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ἄρρενι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ἄρρεν</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ἄρρεν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ἄρρενες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ἀρρένων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ἄρρενες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ἀρρένων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ἄρρενες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ἄρρενα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ἀρρένων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ἄρρενα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ἄρρενα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76910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5813"/>
            <a:ext cx="8229600" cy="492664"/>
          </a:xfrm>
        </p:spPr>
        <p:txBody>
          <a:bodyPr>
            <a:noAutofit/>
          </a:bodyPr>
          <a:lstStyle/>
          <a:p>
            <a:r>
              <a:rPr lang="el-GR" sz="1600" b="1" dirty="0">
                <a:solidFill>
                  <a:schemeClr val="tx1"/>
                </a:solidFill>
                <a:latin typeface="+mn-lt"/>
              </a:rPr>
              <a:t>συμφωνόληκτα υγρόληκτα τριγενή και δικατάληκτα σε –ωρ, -ορ (γεν. –ορος</a:t>
            </a:r>
            <a:r>
              <a:rPr lang="el-GR" sz="1600" b="1" dirty="0" smtClean="0">
                <a:solidFill>
                  <a:schemeClr val="tx1"/>
                </a:solidFill>
                <a:latin typeface="+mn-lt"/>
              </a:rPr>
              <a:t>):</a:t>
            </a:r>
            <a:r>
              <a:rPr lang="el-GR" sz="1600" dirty="0" smtClean="0">
                <a:solidFill>
                  <a:schemeClr val="tx1"/>
                </a:solidFill>
                <a:latin typeface="+mn-lt"/>
              </a:rPr>
              <a:t>Τα </a:t>
            </a:r>
            <a:r>
              <a:rPr lang="el-GR" sz="1600" dirty="0">
                <a:solidFill>
                  <a:schemeClr val="tx1"/>
                </a:solidFill>
                <a:latin typeface="+mn-lt"/>
              </a:rPr>
              <a:t>δικατάληκτα υγρόληκτα επίθετα της γ΄ κλίσης έχουν τη κλητική του ενικού όμοια με το αρχικό </a:t>
            </a:r>
            <a:r>
              <a:rPr lang="el-GR" sz="1600" dirty="0" smtClean="0">
                <a:solidFill>
                  <a:schemeClr val="tx1"/>
                </a:solidFill>
                <a:latin typeface="+mn-lt"/>
              </a:rPr>
              <a:t>θέμα</a:t>
            </a:r>
            <a:endParaRPr lang="en-US" sz="16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8488973"/>
              </p:ext>
            </p:extLst>
          </p:nvPr>
        </p:nvGraphicFramePr>
        <p:xfrm>
          <a:off x="457200" y="1217989"/>
          <a:ext cx="8078504" cy="5257800"/>
        </p:xfrm>
        <a:graphic>
          <a:graphicData uri="http://schemas.openxmlformats.org/drawingml/2006/table">
            <a:tbl>
              <a:tblPr firstRow="1" firstCol="1" bandRow="1">
                <a:tableStyleId>{93296810-A885-4BE3-A3E7-6D5BEEA58F35}</a:tableStyleId>
              </a:tblPr>
              <a:tblGrid>
                <a:gridCol w="2285059"/>
                <a:gridCol w="627017"/>
                <a:gridCol w="1095664"/>
                <a:gridCol w="704587"/>
                <a:gridCol w="1254034"/>
                <a:gridCol w="625401"/>
                <a:gridCol w="1486742"/>
              </a:tblGrid>
              <a:tr h="196523">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gridSpan="2">
                  <a:txBody>
                    <a:bodyPr/>
                    <a:lstStyle/>
                    <a:p>
                      <a:pPr marL="0" marR="0">
                        <a:lnSpc>
                          <a:spcPct val="115000"/>
                        </a:lnSpc>
                        <a:spcBef>
                          <a:spcPts val="0"/>
                        </a:spcBef>
                        <a:spcAft>
                          <a:spcPts val="0"/>
                        </a:spcAft>
                      </a:pPr>
                      <a:r>
                        <a:rPr lang="el-GR" sz="1200" dirty="0">
                          <a:solidFill>
                            <a:schemeClr val="tx1"/>
                          </a:solidFill>
                          <a:effectLst/>
                        </a:rPr>
                        <a:t>ΑΡΣΕΝΙΚΟ</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gridSpan="2">
                  <a:txBody>
                    <a:bodyPr/>
                    <a:lstStyle/>
                    <a:p>
                      <a:pPr marL="0" marR="0">
                        <a:lnSpc>
                          <a:spcPct val="115000"/>
                        </a:lnSpc>
                        <a:spcBef>
                          <a:spcPts val="0"/>
                        </a:spcBef>
                        <a:spcAft>
                          <a:spcPts val="0"/>
                        </a:spcAft>
                      </a:pPr>
                      <a:r>
                        <a:rPr lang="el-GR" sz="1200">
                          <a:solidFill>
                            <a:schemeClr val="tx1"/>
                          </a:solidFill>
                          <a:effectLst/>
                        </a:rPr>
                        <a:t>ΘΗΛΥΚΟ</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gridSpan="2">
                  <a:txBody>
                    <a:bodyPr/>
                    <a:lstStyle/>
                    <a:p>
                      <a:pPr marL="0" marR="0">
                        <a:lnSpc>
                          <a:spcPct val="115000"/>
                        </a:lnSpc>
                        <a:spcBef>
                          <a:spcPts val="0"/>
                        </a:spcBef>
                        <a:spcAft>
                          <a:spcPts val="0"/>
                        </a:spcAft>
                      </a:pPr>
                      <a:r>
                        <a:rPr lang="el-GR" sz="1200">
                          <a:solidFill>
                            <a:schemeClr val="tx1"/>
                          </a:solidFill>
                          <a:effectLst/>
                        </a:rPr>
                        <a:t>ΟΥΔΕΤΕΡΟ</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r>
              <a:tr h="196523">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679682">
                <a:tc>
                  <a:txBody>
                    <a:bodyPr/>
                    <a:lstStyle/>
                    <a:p>
                      <a:pPr marL="0" marR="0">
                        <a:lnSpc>
                          <a:spcPct val="115000"/>
                        </a:lnSpc>
                        <a:spcBef>
                          <a:spcPts val="0"/>
                        </a:spcBef>
                        <a:spcAft>
                          <a:spcPts val="0"/>
                        </a:spcAft>
                      </a:pPr>
                      <a:r>
                        <a:rPr lang="el-GR" sz="1200" dirty="0">
                          <a:solidFill>
                            <a:schemeClr val="tx1"/>
                          </a:solidFill>
                          <a:effectLst/>
                        </a:rPr>
                        <a:t>ΟΝΟΜΑΣΤΙΚΗ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ΓΕΝΙΚΗ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ΔΟΤΙΚΗ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ΑΙΤΙΑΤΙΚΗ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ὁ</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τόν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ἀπάτωρ</a:t>
                      </a:r>
                      <a:br>
                        <a:rPr lang="el-GR" sz="1200" dirty="0">
                          <a:solidFill>
                            <a:schemeClr val="tx1"/>
                          </a:solidFill>
                          <a:effectLst/>
                        </a:rPr>
                      </a:br>
                      <a:r>
                        <a:rPr lang="el-GR" sz="1200" dirty="0">
                          <a:solidFill>
                            <a:schemeClr val="tx1"/>
                          </a:solidFill>
                          <a:effectLst/>
                        </a:rPr>
                        <a:t>ἀπάτορος</a:t>
                      </a:r>
                      <a:br>
                        <a:rPr lang="el-GR" sz="1200" dirty="0">
                          <a:solidFill>
                            <a:schemeClr val="tx1"/>
                          </a:solidFill>
                          <a:effectLst/>
                        </a:rPr>
                      </a:br>
                      <a:r>
                        <a:rPr lang="el-GR" sz="1200" dirty="0">
                          <a:solidFill>
                            <a:schemeClr val="tx1"/>
                          </a:solidFill>
                          <a:effectLst/>
                        </a:rPr>
                        <a:t>ἀπάτορι</a:t>
                      </a:r>
                      <a:br>
                        <a:rPr lang="el-GR" sz="1200" dirty="0">
                          <a:solidFill>
                            <a:schemeClr val="tx1"/>
                          </a:solidFill>
                          <a:effectLst/>
                        </a:rPr>
                      </a:br>
                      <a:r>
                        <a:rPr lang="el-GR" sz="1200" dirty="0">
                          <a:solidFill>
                            <a:schemeClr val="tx1"/>
                          </a:solidFill>
                          <a:effectLst/>
                        </a:rPr>
                        <a:t>ἀπάτορα</a:t>
                      </a:r>
                      <a:br>
                        <a:rPr lang="el-GR" sz="1200" dirty="0">
                          <a:solidFill>
                            <a:schemeClr val="tx1"/>
                          </a:solidFill>
                          <a:effectLst/>
                        </a:rPr>
                      </a:br>
                      <a:r>
                        <a:rPr lang="el-GR" sz="1200" dirty="0">
                          <a:solidFill>
                            <a:schemeClr val="tx1"/>
                          </a:solidFill>
                          <a:effectLst/>
                        </a:rPr>
                        <a:t>ἀπάτορ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ἡ</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τῆς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τῇ</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τήν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200">
                          <a:solidFill>
                            <a:schemeClr val="tx1"/>
                          </a:solidFill>
                          <a:effectLst/>
                        </a:rPr>
                        <a:t>ἀπάτωρ</a:t>
                      </a:r>
                      <a:br>
                        <a:rPr lang="el-GR" sz="1200">
                          <a:solidFill>
                            <a:schemeClr val="tx1"/>
                          </a:solidFill>
                          <a:effectLst/>
                        </a:rPr>
                      </a:br>
                      <a:r>
                        <a:rPr lang="el-GR" sz="1200">
                          <a:solidFill>
                            <a:schemeClr val="tx1"/>
                          </a:solidFill>
                          <a:effectLst/>
                        </a:rPr>
                        <a:t>ἀπάτορος</a:t>
                      </a:r>
                      <a:br>
                        <a:rPr lang="el-GR" sz="1200">
                          <a:solidFill>
                            <a:schemeClr val="tx1"/>
                          </a:solidFill>
                          <a:effectLst/>
                        </a:rPr>
                      </a:br>
                      <a:r>
                        <a:rPr lang="el-GR" sz="1200">
                          <a:solidFill>
                            <a:schemeClr val="tx1"/>
                          </a:solidFill>
                          <a:effectLst/>
                        </a:rPr>
                        <a:t>ἀπάτορι</a:t>
                      </a:r>
                      <a:br>
                        <a:rPr lang="el-GR" sz="1200">
                          <a:solidFill>
                            <a:schemeClr val="tx1"/>
                          </a:solidFill>
                          <a:effectLst/>
                        </a:rPr>
                      </a:br>
                      <a:r>
                        <a:rPr lang="el-GR" sz="1200">
                          <a:solidFill>
                            <a:schemeClr val="tx1"/>
                          </a:solidFill>
                          <a:effectLst/>
                        </a:rPr>
                        <a:t>ἀπάτορα</a:t>
                      </a:r>
                      <a:br>
                        <a:rPr lang="el-GR" sz="1200">
                          <a:solidFill>
                            <a:schemeClr val="tx1"/>
                          </a:solidFill>
                          <a:effectLst/>
                        </a:rPr>
                      </a:br>
                      <a:r>
                        <a:rPr lang="el-GR" sz="1200">
                          <a:solidFill>
                            <a:schemeClr val="tx1"/>
                          </a:solidFill>
                          <a:effectLst/>
                        </a:rPr>
                        <a:t>ἀπάτορ</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τό</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τό</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200">
                          <a:solidFill>
                            <a:schemeClr val="tx1"/>
                          </a:solidFill>
                          <a:effectLst/>
                        </a:rPr>
                        <a:t>ἀπάτορ</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ἀπάτορος</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ἀπάτορι</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ἀπάτορ</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ἀπάτορ</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96523">
                <a:tc>
                  <a:txBody>
                    <a:bodyPr/>
                    <a:lstStyle/>
                    <a:p>
                      <a:pPr marL="0" marR="0">
                        <a:lnSpc>
                          <a:spcPct val="115000"/>
                        </a:lnSpc>
                        <a:spcBef>
                          <a:spcPts val="0"/>
                        </a:spcBef>
                        <a:spcAft>
                          <a:spcPts val="0"/>
                        </a:spcAft>
                      </a:pPr>
                      <a:r>
                        <a:rPr lang="el-GR" sz="1200">
                          <a:solidFill>
                            <a:schemeClr val="tx1"/>
                          </a:solidFill>
                          <a:effectLst/>
                        </a:rPr>
                        <a:t>ΠΛΗΘΥΝΤΙΚΟΣ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67169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οἱ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τούς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ἀπάτορες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ἀπατόρων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ἀπάτορσι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αἱ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ταῖς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τάς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ἀπάτορες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ἀπατόρων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ἀπάτορσι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ἀπάτορες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τά</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τά</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ἀπάτορα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ἀπατόρων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ἀπάτορσι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ἀπάτορα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ἀπάτορα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96523">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976735">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ὁ</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τόν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ἀμήτωρ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ἀμήτορι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ἀμῆτορ</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ἡ</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τῆς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τῇ</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τήν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ἀμήτωρ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ἀμήτορος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ἀμήτορι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ἀμήτορα	</a:t>
                      </a:r>
                      <a:endParaRPr lang="en-US" sz="1600" dirty="0">
                        <a:solidFill>
                          <a:schemeClr val="tx1"/>
                        </a:solidFill>
                        <a:effectLst/>
                      </a:endParaRPr>
                    </a:p>
                    <a:p>
                      <a:pPr marL="19050" marR="19050">
                        <a:lnSpc>
                          <a:spcPct val="115000"/>
                        </a:lnSpc>
                        <a:spcBef>
                          <a:spcPts val="0"/>
                        </a:spcBef>
                        <a:spcAft>
                          <a:spcPts val="0"/>
                        </a:spcAft>
                      </a:pPr>
                      <a:r>
                        <a:rPr lang="el-GR" sz="1200" dirty="0">
                          <a:solidFill>
                            <a:schemeClr val="tx1"/>
                          </a:solidFill>
                          <a:effectLst/>
                        </a:rPr>
                        <a:t>ἀμῆτορ</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τό</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τό</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200" dirty="0" smtClean="0">
                          <a:solidFill>
                            <a:schemeClr val="tx1"/>
                          </a:solidFill>
                          <a:effectLst/>
                        </a:rPr>
                        <a:t>ἀμῆτορ</a:t>
                      </a:r>
                      <a:r>
                        <a:rPr lang="el-GR" sz="1200" dirty="0">
                          <a:solidFill>
                            <a:schemeClr val="tx1"/>
                          </a:solidFill>
                          <a:effectLst/>
                        </a:rPr>
                        <a:t>	 </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ἀμήτορος	</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ἀμήτορι	</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ἀμῆτορ	</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ἀμῆτορ</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96523">
                <a:tc>
                  <a:txBody>
                    <a:bodyPr/>
                    <a:lstStyle/>
                    <a:p>
                      <a:pPr marL="0" marR="0">
                        <a:lnSpc>
                          <a:spcPct val="115000"/>
                        </a:lnSpc>
                        <a:spcBef>
                          <a:spcPts val="0"/>
                        </a:spcBef>
                        <a:spcAft>
                          <a:spcPts val="0"/>
                        </a:spcAft>
                      </a:pPr>
                      <a:r>
                        <a:rPr lang="el-GR" sz="1200">
                          <a:solidFill>
                            <a:schemeClr val="tx1"/>
                          </a:solidFill>
                          <a:effectLst/>
                        </a:rPr>
                        <a:t>ΠΛΗΘΥΝΤΙΚΟΣ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63698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οἱ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τούς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ἀμήτορες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ἀμητόρων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αἱ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ταῖς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τάς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ἀμήτορες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ἀμητόρων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ἀμήτορες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a:solidFill>
                            <a:schemeClr val="tx1"/>
                          </a:solidFill>
                          <a:effectLst/>
                        </a:rPr>
                        <a:t>τά</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τά</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nSpc>
                          <a:spcPct val="115000"/>
                        </a:lnSpc>
                        <a:spcBef>
                          <a:spcPts val="0"/>
                        </a:spcBef>
                        <a:spcAft>
                          <a:spcPts val="0"/>
                        </a:spcAft>
                      </a:pPr>
                      <a:r>
                        <a:rPr lang="el-GR" sz="1200" dirty="0">
                          <a:solidFill>
                            <a:schemeClr val="tx1"/>
                          </a:solidFill>
                          <a:effectLst/>
                        </a:rPr>
                        <a:t>ἀμήτορα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ἀμητόρων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ἀμήτορα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077536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996720"/>
          </a:xfrm>
        </p:spPr>
        <p:txBody>
          <a:bodyPr>
            <a:noAutofit/>
          </a:bodyPr>
          <a:lstStyle/>
          <a:p>
            <a:r>
              <a:rPr lang="el-GR" sz="1400" b="1" dirty="0">
                <a:solidFill>
                  <a:schemeClr val="tx1"/>
                </a:solidFill>
                <a:latin typeface="+mn-lt"/>
              </a:rPr>
              <a:t>συμφωνόληκτα υγρόληκτα διγενή και μονοκατάληκτα: </a:t>
            </a:r>
            <a:br>
              <a:rPr lang="el-GR" sz="1400" b="1" dirty="0">
                <a:solidFill>
                  <a:schemeClr val="tx1"/>
                </a:solidFill>
                <a:latin typeface="+mn-lt"/>
              </a:rPr>
            </a:br>
            <a:r>
              <a:rPr lang="el-GR" sz="1400" dirty="0">
                <a:solidFill>
                  <a:schemeClr val="tx1"/>
                </a:solidFill>
                <a:latin typeface="+mn-lt"/>
              </a:rPr>
              <a:t>Αυτά είναι απλά ή σύνθετα με β΄ συνθετικό τριτόκλιτο ενρινόληκτο ή υγρόληκτο και κλίνονται όπως τα αντίστοιχα ουσιαστικά της γ΄ κλίσης. Όμοια κλίνονται: ὁ, ἡ ἄχειρ, γεν. ἄχειρ-ος, δοτ. ἄχειρ-ι, αιτ. ἄχειρ-α κτλ, ὁ, ἡ μακρόχειρ, γεν. μακρόχειρ-ος, δοτ. μακρόχειρ-ι, αιτ. μακρόχειρ-α κτλ, ὁ, ἡ ὑψαύχην, γεν. ὑψαύχεν-ος, δοτ. ὑψαύχεν-ι, αιτ. ὑψαύχεν-α κτλ</a:t>
            </a:r>
            <a:r>
              <a:rPr lang="el-GR" sz="1400" dirty="0" smtClean="0">
                <a:solidFill>
                  <a:schemeClr val="tx1"/>
                </a:solidFill>
                <a:latin typeface="+mn-lt"/>
              </a:rPr>
              <a:t>.</a:t>
            </a:r>
            <a:endParaRPr lang="en-US" sz="14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56601426"/>
              </p:ext>
            </p:extLst>
          </p:nvPr>
        </p:nvGraphicFramePr>
        <p:xfrm>
          <a:off x="469255" y="1620160"/>
          <a:ext cx="8229600" cy="4819650"/>
        </p:xfrm>
        <a:graphic>
          <a:graphicData uri="http://schemas.openxmlformats.org/drawingml/2006/table">
            <a:tbl>
              <a:tblPr firstRow="1" firstCol="1" bandRow="1">
                <a:tableStyleId>{93296810-A885-4BE3-A3E7-6D5BEEA58F35}</a:tableStyleId>
              </a:tblPr>
              <a:tblGrid>
                <a:gridCol w="1836847"/>
                <a:gridCol w="869046"/>
                <a:gridCol w="1706819"/>
                <a:gridCol w="808147"/>
                <a:gridCol w="1336487"/>
                <a:gridCol w="796625"/>
                <a:gridCol w="875629"/>
              </a:tblGrid>
              <a:tr h="0">
                <a:tc>
                  <a:txBody>
                    <a:bodyPr/>
                    <a:lstStyle/>
                    <a:p>
                      <a:pPr marL="0" marR="0">
                        <a:lnSpc>
                          <a:spcPct val="115000"/>
                        </a:lnSpc>
                        <a:spcBef>
                          <a:spcPts val="0"/>
                        </a:spcBef>
                        <a:spcAft>
                          <a:spcPts val="0"/>
                        </a:spcAft>
                      </a:pPr>
                      <a:r>
                        <a:rPr lang="el-GR" sz="11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100" dirty="0">
                          <a:solidFill>
                            <a:schemeClr val="tx1"/>
                          </a:solidFill>
                          <a:effectLst/>
                        </a:rPr>
                        <a:t>ΑΡΣΕΝΙΚΟ</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100">
                          <a:solidFill>
                            <a:schemeClr val="tx1"/>
                          </a:solidFill>
                          <a:effectLst/>
                        </a:rPr>
                        <a:t>ΘΗΛΥΚΟ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100">
                          <a:solidFill>
                            <a:schemeClr val="tx1"/>
                          </a:solidFill>
                          <a:effectLst/>
                        </a:rPr>
                        <a:t>ΟΥΔΕΤΕΡΟ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100" dirty="0">
                          <a:solidFill>
                            <a:schemeClr val="tx1"/>
                          </a:solidFill>
                          <a:effectLst/>
                        </a:rPr>
                        <a:t>ΕΝΙΚΟΣ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μάκαρ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μάκαρος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τήν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μάκαρ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μάκαρος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μάκαρα</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μάκαρ</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dirty="0">
                          <a:solidFill>
                            <a:schemeClr val="tx1"/>
                          </a:solidFill>
                          <a:effectLst/>
                        </a:rPr>
                        <a:t>ΟΝΟΜΑΣΤΙΚΗ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ΓΕΝΙΚΗ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ΔΟΤΙΚΗ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ΑΙΤΙΑΤΙΚΗ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ΚΛΗΤΙΚΗ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οἱ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τούς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μάκαρες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μακάρων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μάκαρσι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μάκαρας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μάκαρες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αἱ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ταῖς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μάκαρες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μακάρων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μάκαρσι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μάκαρας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μάκαρες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ΕΝΙΚΟΣ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ἄχειρ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ἄχειρος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τήν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ἄχειρ</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ἄχειρος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ἄχειρι</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ἄχειρ</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τό</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οἱ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τούς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ἄχειρες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ἀχείρων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ἄχερσιν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ἄχειρας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αἱ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ταῖς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ἄχειρες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ἀχείρων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ἄχερσιν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ἄχειρας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ἄχειρες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τά</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100" dirty="0">
                          <a:solidFill>
                            <a:schemeClr val="tx1"/>
                          </a:solidFill>
                          <a:effectLst/>
                        </a:rPr>
                        <a:t>-</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314150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996720"/>
          </a:xfrm>
        </p:spPr>
        <p:txBody>
          <a:bodyPr>
            <a:noAutofit/>
          </a:bodyPr>
          <a:lstStyle/>
          <a:p>
            <a:r>
              <a:rPr lang="el-GR" sz="1400" b="1" dirty="0">
                <a:solidFill>
                  <a:schemeClr val="tx1"/>
                </a:solidFill>
                <a:latin typeface="+mn-lt"/>
              </a:rPr>
              <a:t>συμφωνόληκτα υγρόληκτα διγενή και μονοκατάληκτα: </a:t>
            </a:r>
            <a:br>
              <a:rPr lang="el-GR" sz="1400" b="1" dirty="0">
                <a:solidFill>
                  <a:schemeClr val="tx1"/>
                </a:solidFill>
                <a:latin typeface="+mn-lt"/>
              </a:rPr>
            </a:br>
            <a:r>
              <a:rPr lang="el-GR" sz="1400" dirty="0">
                <a:solidFill>
                  <a:schemeClr val="tx1"/>
                </a:solidFill>
                <a:latin typeface="+mn-lt"/>
              </a:rPr>
              <a:t>Αυτά είναι απλά ή σύνθετα με β΄ συνθετικό τριτόκλιτο ενρινόληκτο ή υγρόληκτο και κλίνονται όπως τα αντίστοιχα ουσιαστικά της γ΄ κλίσης. Όμοια κλίνονται: ὁ, ἡ ἄχειρ, γεν. ἄχειρ-ος, δοτ. ἄχειρ-ι, αιτ. ἄχειρ-α κτλ, ὁ, ἡ μακρόχειρ, γεν. μακρόχειρ-ος, δοτ. μακρόχειρ-ι, αιτ. μακρόχειρ-α κτλ, ὁ, ἡ ὑψαύχην, γεν. ὑψαύχεν-ος, δοτ. ὑψαύχεν-ι, αιτ. ὑψαύχεν-α κτλ</a:t>
            </a:r>
            <a:r>
              <a:rPr lang="el-GR" sz="1400" dirty="0" smtClean="0">
                <a:solidFill>
                  <a:schemeClr val="tx1"/>
                </a:solidFill>
                <a:latin typeface="+mn-lt"/>
              </a:rPr>
              <a:t>.</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30371430"/>
              </p:ext>
            </p:extLst>
          </p:nvPr>
        </p:nvGraphicFramePr>
        <p:xfrm>
          <a:off x="457200" y="1844824"/>
          <a:ext cx="8229600" cy="3645408"/>
        </p:xfrm>
        <a:graphic>
          <a:graphicData uri="http://schemas.openxmlformats.org/drawingml/2006/table">
            <a:tbl>
              <a:tblPr firstRow="1" firstCol="1" bandRow="1">
                <a:tableStyleId>{93296810-A885-4BE3-A3E7-6D5BEEA58F35}</a:tableStyleId>
              </a:tblPr>
              <a:tblGrid>
                <a:gridCol w="1836847"/>
                <a:gridCol w="869046"/>
                <a:gridCol w="1706819"/>
                <a:gridCol w="808147"/>
                <a:gridCol w="1336487"/>
                <a:gridCol w="796625"/>
                <a:gridCol w="875629"/>
              </a:tblGrid>
              <a:tr h="0">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ὑψαύχην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ὑψαύχην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ὑψαύχην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ὑψαύχενος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ὑψαύχενι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ὑψαύχενα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ὑψαύχην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οἱ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τούς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ὑψαύχενες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ὑψαυχένων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ὑψαύχενες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ὑψαυχένων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ὑψαύχενες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366354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525" y="692696"/>
            <a:ext cx="8229600" cy="2160240"/>
          </a:xfrm>
        </p:spPr>
        <p:txBody>
          <a:bodyPr>
            <a:noAutofit/>
          </a:bodyPr>
          <a:lstStyle/>
          <a:p>
            <a:r>
              <a:rPr lang="el-GR" sz="1400" b="1" dirty="0">
                <a:solidFill>
                  <a:schemeClr val="tx1"/>
                </a:solidFill>
                <a:latin typeface="+mn-lt"/>
              </a:rPr>
              <a:t>συμφωνόληκτα οξύτονα σιγμόληκτα τριγενή και δικατάληκτα σε -ης, -ης, -ες: </a:t>
            </a:r>
            <a:r>
              <a:rPr lang="el-GR" sz="1400" dirty="0">
                <a:solidFill>
                  <a:schemeClr val="tx1"/>
                </a:solidFill>
                <a:latin typeface="+mn-lt"/>
              </a:rPr>
              <a:t>ἀγενής, ἀκριβής, ἀσεβής, ἀσθενής, ἀμελής, ἀτυχής, δυστυχής, ἐπιμελής, εὐγενής, εὐσεβής, εὐτυχής, σαφής, ψευδής, </a:t>
            </a:r>
            <a:br>
              <a:rPr lang="el-GR" sz="1400" dirty="0">
                <a:solidFill>
                  <a:schemeClr val="tx1"/>
                </a:solidFill>
                <a:latin typeface="+mn-lt"/>
              </a:rPr>
            </a:br>
            <a:r>
              <a:rPr lang="el-GR" sz="1400" dirty="0">
                <a:solidFill>
                  <a:schemeClr val="tx1"/>
                </a:solidFill>
                <a:latin typeface="+mn-lt"/>
              </a:rPr>
              <a:t>Τα σιγμόληκτα επίθετα της γ΄ κλίσης σε -ης, -ες έχουν θέμα σε -εσ-. Στα επίθετα αυτά:</a:t>
            </a:r>
            <a:br>
              <a:rPr lang="el-GR" sz="1400" dirty="0">
                <a:solidFill>
                  <a:schemeClr val="tx1"/>
                </a:solidFill>
                <a:latin typeface="+mn-lt"/>
              </a:rPr>
            </a:br>
            <a:r>
              <a:rPr lang="el-GR" sz="1400" dirty="0">
                <a:solidFill>
                  <a:schemeClr val="tx1"/>
                </a:solidFill>
                <a:latin typeface="+mn-lt"/>
              </a:rPr>
              <a:t>α) η ονομαστική του ενικού του αρσενικού και του θηλυκού γένους σχηματίζεται χωρίς κατάληξη, αλλά το βραχύχρονο φωνήεν -ε- που είναι πριν από το χαρακτήρα εκτείνεται σε -η-. Όλες οι άλλες πτώσεις και των τριων γενών σχηματίζονται από το θέμα -εσ-, αλλά ο χαρακτήρας -σ- ανάμεσα στα δυο φωνήεντα αποβάλλεται, και έτσι τα δυο αυτά φωνήεντα συναιρούνται.  </a:t>
            </a:r>
            <a:br>
              <a:rPr lang="el-GR" sz="1400" dirty="0">
                <a:solidFill>
                  <a:schemeClr val="tx1"/>
                </a:solidFill>
                <a:latin typeface="+mn-lt"/>
              </a:rPr>
            </a:br>
            <a:r>
              <a:rPr lang="el-GR" sz="1400" dirty="0">
                <a:solidFill>
                  <a:schemeClr val="tx1"/>
                </a:solidFill>
                <a:latin typeface="+mn-lt"/>
              </a:rPr>
              <a:t>β) η κλητική του ενικού του αρσενικού και του θηλυκού γένους, καθώς και η ονομαστική, η αιτιατική και η κλητική του ενικού του ουδετέρου γένους είναι ίδιες με το θέμα (χωρίς κατάληξη) </a:t>
            </a:r>
            <a:br>
              <a:rPr lang="el-GR" sz="1400" dirty="0">
                <a:solidFill>
                  <a:schemeClr val="tx1"/>
                </a:solidFill>
                <a:latin typeface="+mn-lt"/>
              </a:rPr>
            </a:br>
            <a:r>
              <a:rPr lang="el-GR" sz="1400" dirty="0">
                <a:solidFill>
                  <a:schemeClr val="tx1"/>
                </a:solidFill>
                <a:latin typeface="+mn-lt"/>
              </a:rPr>
              <a:t>π.χ. (ὦ) ἀληθές, τὸ ἀληθές, τὸ ἀληθές, (ὦ) </a:t>
            </a:r>
            <a:r>
              <a:rPr lang="el-GR" sz="1400" dirty="0" smtClean="0">
                <a:solidFill>
                  <a:schemeClr val="tx1"/>
                </a:solidFill>
                <a:latin typeface="+mn-lt"/>
              </a:rPr>
              <a:t>ἀληθές</a:t>
            </a:r>
            <a:endParaRPr lang="en-US" sz="14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6191016"/>
              </p:ext>
            </p:extLst>
          </p:nvPr>
        </p:nvGraphicFramePr>
        <p:xfrm>
          <a:off x="463526" y="2944973"/>
          <a:ext cx="8229600" cy="3189732"/>
        </p:xfrm>
        <a:graphic>
          <a:graphicData uri="http://schemas.openxmlformats.org/drawingml/2006/table">
            <a:tbl>
              <a:tblPr firstRow="1" firstCol="1" bandRow="1">
                <a:tableStyleId>{93296810-A885-4BE3-A3E7-6D5BEEA58F35}</a:tableStyleId>
              </a:tblPr>
              <a:tblGrid>
                <a:gridCol w="1588194"/>
                <a:gridCol w="763121"/>
                <a:gridCol w="1175657"/>
                <a:gridCol w="1175657"/>
                <a:gridCol w="1175657"/>
                <a:gridCol w="1175657"/>
                <a:gridCol w="1175657"/>
              </a:tblGrid>
              <a:tr h="217743">
                <a:tc>
                  <a:txBody>
                    <a:bodyPr/>
                    <a:lstStyle/>
                    <a:p>
                      <a:pPr marL="0" marR="0">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400">
                          <a:solidFill>
                            <a:schemeClr val="tx1"/>
                          </a:solidFill>
                          <a:effectLst/>
                        </a:rPr>
                        <a:t>ΑΡΣΕΝΙΚΟ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400">
                          <a:solidFill>
                            <a:schemeClr val="tx1"/>
                          </a:solidFill>
                          <a:effectLst/>
                        </a:rPr>
                        <a:t>ΘΗΛΥΚΟ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400">
                          <a:solidFill>
                            <a:schemeClr val="tx1"/>
                          </a:solidFill>
                          <a:effectLst/>
                        </a:rPr>
                        <a:t>ΟΥΔΕΤΕΡΟ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a:solidFill>
                            <a:schemeClr val="tx1"/>
                          </a:solidFill>
                          <a:effectLst/>
                        </a:rPr>
                        <a:t>ΟΝΟΜΑΣΤΙΚΗ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ΓΕΝΙΚΗ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ΔΟΤΙΚΗ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ΑΙΤΙΑΤΙΚΗ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ὁ</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τοῦ</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τόν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ἀληθὴς</a:t>
                      </a:r>
                      <a:br>
                        <a:rPr lang="el-GR" sz="1400">
                          <a:solidFill>
                            <a:schemeClr val="tx1"/>
                          </a:solidFill>
                          <a:effectLst/>
                        </a:rPr>
                      </a:br>
                      <a:r>
                        <a:rPr lang="el-GR" sz="1400">
                          <a:solidFill>
                            <a:schemeClr val="tx1"/>
                          </a:solidFill>
                          <a:effectLst/>
                        </a:rPr>
                        <a:t>ἀληθοῦς</a:t>
                      </a:r>
                      <a:br>
                        <a:rPr lang="el-GR" sz="1400">
                          <a:solidFill>
                            <a:schemeClr val="tx1"/>
                          </a:solidFill>
                          <a:effectLst/>
                        </a:rPr>
                      </a:br>
                      <a:r>
                        <a:rPr lang="el-GR" sz="1400">
                          <a:solidFill>
                            <a:schemeClr val="tx1"/>
                          </a:solidFill>
                          <a:effectLst/>
                        </a:rPr>
                        <a:t>ἀληθεῖ</a:t>
                      </a:r>
                      <a:br>
                        <a:rPr lang="el-GR" sz="1400">
                          <a:solidFill>
                            <a:schemeClr val="tx1"/>
                          </a:solidFill>
                          <a:effectLst/>
                        </a:rPr>
                      </a:br>
                      <a:r>
                        <a:rPr lang="el-GR" sz="1400">
                          <a:solidFill>
                            <a:schemeClr val="tx1"/>
                          </a:solidFill>
                          <a:effectLst/>
                        </a:rPr>
                        <a:t>ἀληθῆ</a:t>
                      </a:r>
                      <a:br>
                        <a:rPr lang="el-GR" sz="1400">
                          <a:solidFill>
                            <a:schemeClr val="tx1"/>
                          </a:solidFill>
                          <a:effectLst/>
                        </a:rPr>
                      </a:br>
                      <a:r>
                        <a:rPr lang="el-GR" sz="1400">
                          <a:solidFill>
                            <a:schemeClr val="tx1"/>
                          </a:solidFill>
                          <a:effectLst/>
                        </a:rPr>
                        <a:t>ἀληθὲς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ἡ</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τῆς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τῇ</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τήν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a:solidFill>
                            <a:schemeClr val="tx1"/>
                          </a:solidFill>
                          <a:effectLst/>
                        </a:rPr>
                        <a:t>ἀληθὴς</a:t>
                      </a:r>
                      <a:br>
                        <a:rPr lang="el-GR" sz="1400">
                          <a:solidFill>
                            <a:schemeClr val="tx1"/>
                          </a:solidFill>
                          <a:effectLst/>
                        </a:rPr>
                      </a:br>
                      <a:r>
                        <a:rPr lang="el-GR" sz="1400">
                          <a:solidFill>
                            <a:schemeClr val="tx1"/>
                          </a:solidFill>
                          <a:effectLst/>
                        </a:rPr>
                        <a:t>ἀληθοῦς</a:t>
                      </a:r>
                      <a:br>
                        <a:rPr lang="el-GR" sz="1400">
                          <a:solidFill>
                            <a:schemeClr val="tx1"/>
                          </a:solidFill>
                          <a:effectLst/>
                        </a:rPr>
                      </a:br>
                      <a:r>
                        <a:rPr lang="el-GR" sz="1400">
                          <a:solidFill>
                            <a:schemeClr val="tx1"/>
                          </a:solidFill>
                          <a:effectLst/>
                        </a:rPr>
                        <a:t>ἀληθεῖ</a:t>
                      </a:r>
                      <a:br>
                        <a:rPr lang="el-GR" sz="1400">
                          <a:solidFill>
                            <a:schemeClr val="tx1"/>
                          </a:solidFill>
                          <a:effectLst/>
                        </a:rPr>
                      </a:br>
                      <a:r>
                        <a:rPr lang="el-GR" sz="1400">
                          <a:solidFill>
                            <a:schemeClr val="tx1"/>
                          </a:solidFill>
                          <a:effectLst/>
                        </a:rPr>
                        <a:t>ἀληθῆ</a:t>
                      </a:r>
                      <a:br>
                        <a:rPr lang="el-GR" sz="1400">
                          <a:solidFill>
                            <a:schemeClr val="tx1"/>
                          </a:solidFill>
                          <a:effectLst/>
                        </a:rPr>
                      </a:br>
                      <a:r>
                        <a:rPr lang="el-GR" sz="1400">
                          <a:solidFill>
                            <a:schemeClr val="tx1"/>
                          </a:solidFill>
                          <a:effectLst/>
                        </a:rPr>
                        <a:t>ἀληθὲς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τό</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τοῦ</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τό</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a:solidFill>
                            <a:schemeClr val="tx1"/>
                          </a:solidFill>
                          <a:effectLst/>
                        </a:rPr>
                        <a:t>ἀληθὲς</a:t>
                      </a:r>
                      <a:br>
                        <a:rPr lang="el-GR" sz="1400">
                          <a:solidFill>
                            <a:schemeClr val="tx1"/>
                          </a:solidFill>
                          <a:effectLst/>
                        </a:rPr>
                      </a:br>
                      <a:r>
                        <a:rPr lang="el-GR" sz="1400">
                          <a:solidFill>
                            <a:schemeClr val="tx1"/>
                          </a:solidFill>
                          <a:effectLst/>
                        </a:rPr>
                        <a:t>ἀληθοῦς</a:t>
                      </a:r>
                      <a:br>
                        <a:rPr lang="el-GR" sz="1400">
                          <a:solidFill>
                            <a:schemeClr val="tx1"/>
                          </a:solidFill>
                          <a:effectLst/>
                        </a:rPr>
                      </a:br>
                      <a:r>
                        <a:rPr lang="el-GR" sz="1400">
                          <a:solidFill>
                            <a:schemeClr val="tx1"/>
                          </a:solidFill>
                          <a:effectLst/>
                        </a:rPr>
                        <a:t>ἀληθεῖ</a:t>
                      </a:r>
                      <a:br>
                        <a:rPr lang="el-GR" sz="1400">
                          <a:solidFill>
                            <a:schemeClr val="tx1"/>
                          </a:solidFill>
                          <a:effectLst/>
                        </a:rPr>
                      </a:br>
                      <a:r>
                        <a:rPr lang="el-GR" sz="1400">
                          <a:solidFill>
                            <a:schemeClr val="tx1"/>
                          </a:solidFill>
                          <a:effectLst/>
                        </a:rPr>
                        <a:t>ἀληθὲς</a:t>
                      </a:r>
                      <a:endParaRPr lang="en-US" sz="1800">
                        <a:solidFill>
                          <a:schemeClr val="tx1"/>
                        </a:solidFill>
                        <a:effectLst/>
                      </a:endParaRPr>
                    </a:p>
                    <a:p>
                      <a:pPr marL="0" marR="19050">
                        <a:lnSpc>
                          <a:spcPct val="115000"/>
                        </a:lnSpc>
                        <a:spcBef>
                          <a:spcPts val="0"/>
                        </a:spcBef>
                        <a:spcAft>
                          <a:spcPts val="0"/>
                        </a:spcAft>
                      </a:pPr>
                      <a:r>
                        <a:rPr lang="el-GR" sz="1400">
                          <a:solidFill>
                            <a:schemeClr val="tx1"/>
                          </a:solidFill>
                          <a:effectLst/>
                        </a:rPr>
                        <a:t>ἀληθὲς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a:solidFill>
                            <a:schemeClr val="tx1"/>
                          </a:solidFill>
                          <a:effectLst/>
                        </a:rPr>
                        <a:t>ΠΛΗΘΥΝΤΙΚΟΣ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τούς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ἀληθεῖς</a:t>
                      </a:r>
                      <a:br>
                        <a:rPr lang="el-GR" sz="1400">
                          <a:solidFill>
                            <a:schemeClr val="tx1"/>
                          </a:solidFill>
                          <a:effectLst/>
                        </a:rPr>
                      </a:br>
                      <a:r>
                        <a:rPr lang="el-GR" sz="1400">
                          <a:solidFill>
                            <a:schemeClr val="tx1"/>
                          </a:solidFill>
                          <a:effectLst/>
                        </a:rPr>
                        <a:t>ἀληθῶν</a:t>
                      </a:r>
                      <a:br>
                        <a:rPr lang="el-GR" sz="1400">
                          <a:solidFill>
                            <a:schemeClr val="tx1"/>
                          </a:solidFill>
                          <a:effectLst/>
                        </a:rPr>
                      </a:br>
                      <a:r>
                        <a:rPr lang="el-GR" sz="1400">
                          <a:solidFill>
                            <a:schemeClr val="tx1"/>
                          </a:solidFill>
                          <a:effectLst/>
                        </a:rPr>
                        <a:t>ἀληθέσι</a:t>
                      </a:r>
                      <a:br>
                        <a:rPr lang="el-GR" sz="1400">
                          <a:solidFill>
                            <a:schemeClr val="tx1"/>
                          </a:solidFill>
                          <a:effectLst/>
                        </a:rPr>
                      </a:br>
                      <a:r>
                        <a:rPr lang="el-GR" sz="1400">
                          <a:solidFill>
                            <a:schemeClr val="tx1"/>
                          </a:solidFill>
                          <a:effectLst/>
                        </a:rPr>
                        <a:t>ἀληθεῖς</a:t>
                      </a:r>
                      <a:br>
                        <a:rPr lang="el-GR" sz="1400">
                          <a:solidFill>
                            <a:schemeClr val="tx1"/>
                          </a:solidFill>
                          <a:effectLst/>
                        </a:rPr>
                      </a:br>
                      <a:r>
                        <a:rPr lang="el-GR" sz="1400">
                          <a:solidFill>
                            <a:schemeClr val="tx1"/>
                          </a:solidFill>
                          <a:effectLst/>
                        </a:rPr>
                        <a:t>ἀληθεῖς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αἱ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ταῖς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τάς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ἀληθεῖς</a:t>
                      </a:r>
                      <a:br>
                        <a:rPr lang="el-GR" sz="1400">
                          <a:solidFill>
                            <a:schemeClr val="tx1"/>
                          </a:solidFill>
                          <a:effectLst/>
                        </a:rPr>
                      </a:br>
                      <a:r>
                        <a:rPr lang="el-GR" sz="1400">
                          <a:solidFill>
                            <a:schemeClr val="tx1"/>
                          </a:solidFill>
                          <a:effectLst/>
                        </a:rPr>
                        <a:t>ἀληθῶν</a:t>
                      </a:r>
                      <a:br>
                        <a:rPr lang="el-GR" sz="1400">
                          <a:solidFill>
                            <a:schemeClr val="tx1"/>
                          </a:solidFill>
                          <a:effectLst/>
                        </a:rPr>
                      </a:br>
                      <a:r>
                        <a:rPr lang="el-GR" sz="1400">
                          <a:solidFill>
                            <a:schemeClr val="tx1"/>
                          </a:solidFill>
                          <a:effectLst/>
                        </a:rPr>
                        <a:t>ἀληθέσι</a:t>
                      </a:r>
                      <a:br>
                        <a:rPr lang="el-GR" sz="1400">
                          <a:solidFill>
                            <a:schemeClr val="tx1"/>
                          </a:solidFill>
                          <a:effectLst/>
                        </a:rPr>
                      </a:br>
                      <a:r>
                        <a:rPr lang="el-GR" sz="1400">
                          <a:solidFill>
                            <a:schemeClr val="tx1"/>
                          </a:solidFill>
                          <a:effectLst/>
                        </a:rPr>
                        <a:t>ἀληθεῖς</a:t>
                      </a:r>
                      <a:br>
                        <a:rPr lang="el-GR" sz="1400">
                          <a:solidFill>
                            <a:schemeClr val="tx1"/>
                          </a:solidFill>
                          <a:effectLst/>
                        </a:rPr>
                      </a:br>
                      <a:r>
                        <a:rPr lang="el-GR" sz="1400">
                          <a:solidFill>
                            <a:schemeClr val="tx1"/>
                          </a:solidFill>
                          <a:effectLst/>
                        </a:rPr>
                        <a:t>ἀληθεῖς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τά</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τά</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dirty="0">
                          <a:solidFill>
                            <a:schemeClr val="tx1"/>
                          </a:solidFill>
                          <a:effectLst/>
                        </a:rPr>
                        <a:t>ἀληθῆ</a:t>
                      </a:r>
                      <a:br>
                        <a:rPr lang="el-GR" sz="1400" dirty="0">
                          <a:solidFill>
                            <a:schemeClr val="tx1"/>
                          </a:solidFill>
                          <a:effectLst/>
                        </a:rPr>
                      </a:br>
                      <a:r>
                        <a:rPr lang="el-GR" sz="1400" dirty="0">
                          <a:solidFill>
                            <a:schemeClr val="tx1"/>
                          </a:solidFill>
                          <a:effectLst/>
                        </a:rPr>
                        <a:t>ἀληθῶν</a:t>
                      </a:r>
                      <a:br>
                        <a:rPr lang="el-GR" sz="1400" dirty="0">
                          <a:solidFill>
                            <a:schemeClr val="tx1"/>
                          </a:solidFill>
                          <a:effectLst/>
                        </a:rPr>
                      </a:br>
                      <a:r>
                        <a:rPr lang="el-GR" sz="1400" dirty="0">
                          <a:solidFill>
                            <a:schemeClr val="tx1"/>
                          </a:solidFill>
                          <a:effectLst/>
                        </a:rPr>
                        <a:t>ἀληθέσι</a:t>
                      </a:r>
                      <a:br>
                        <a:rPr lang="el-GR" sz="1400" dirty="0">
                          <a:solidFill>
                            <a:schemeClr val="tx1"/>
                          </a:solidFill>
                          <a:effectLst/>
                        </a:rPr>
                      </a:br>
                      <a:r>
                        <a:rPr lang="el-GR" sz="1400" dirty="0">
                          <a:solidFill>
                            <a:schemeClr val="tx1"/>
                          </a:solidFill>
                          <a:effectLst/>
                        </a:rPr>
                        <a:t>ἀληθῆ</a:t>
                      </a:r>
                      <a:br>
                        <a:rPr lang="el-GR" sz="1400" dirty="0">
                          <a:solidFill>
                            <a:schemeClr val="tx1"/>
                          </a:solidFill>
                          <a:effectLst/>
                        </a:rPr>
                      </a:br>
                      <a:r>
                        <a:rPr lang="el-GR" sz="1400" dirty="0">
                          <a:solidFill>
                            <a:schemeClr val="tx1"/>
                          </a:solidFill>
                          <a:effectLst/>
                        </a:rPr>
                        <a:t>ἀληθῆ</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19316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525" y="692696"/>
            <a:ext cx="8229600" cy="2416522"/>
          </a:xfrm>
        </p:spPr>
        <p:txBody>
          <a:bodyPr>
            <a:noAutofit/>
          </a:bodyPr>
          <a:lstStyle/>
          <a:p>
            <a:r>
              <a:rPr lang="el-GR" sz="1400" b="1" dirty="0">
                <a:solidFill>
                  <a:schemeClr val="tx1"/>
                </a:solidFill>
                <a:latin typeface="+mn-lt"/>
              </a:rPr>
              <a:t>Τα βαρύτονα σιγμόληκτα επίθετα της γ΄ κλίσης σε -ης, -ες:</a:t>
            </a:r>
            <a:r>
              <a:rPr lang="el-GR" sz="1400" dirty="0">
                <a:solidFill>
                  <a:schemeClr val="tx1"/>
                </a:solidFill>
                <a:latin typeface="+mn-lt"/>
              </a:rPr>
              <a:t/>
            </a:r>
            <a:br>
              <a:rPr lang="el-GR" sz="1400" dirty="0">
                <a:solidFill>
                  <a:schemeClr val="tx1"/>
                </a:solidFill>
                <a:latin typeface="+mn-lt"/>
              </a:rPr>
            </a:br>
            <a:r>
              <a:rPr lang="el-GR" sz="1400" dirty="0">
                <a:solidFill>
                  <a:schemeClr val="tx1"/>
                </a:solidFill>
                <a:latin typeface="+mn-lt"/>
              </a:rPr>
              <a:t>α) αν είναι υπερδισύλλαβα ανεβάζουν τον τόνο στην κλητική του ενικού αριθμού του αρσενικού και του θηλυκού γένους και στην ονομαστική, αιτιατική και κλητική του ενικού αριθμού του ουδετέρου γένους: ὁ, ἡ συνήθης, (ὦ) σύνηθες - τὸ σύνηθες, ὁ, ἡ αὐθάδης, (ὦ) αὔθαδες - τὸ αὔθαδες </a:t>
            </a:r>
            <a:br>
              <a:rPr lang="el-GR" sz="1400" dirty="0">
                <a:solidFill>
                  <a:schemeClr val="tx1"/>
                </a:solidFill>
                <a:latin typeface="+mn-lt"/>
              </a:rPr>
            </a:br>
            <a:r>
              <a:rPr lang="el-GR" sz="1400" dirty="0">
                <a:solidFill>
                  <a:schemeClr val="tx1"/>
                </a:solidFill>
                <a:latin typeface="+mn-lt"/>
              </a:rPr>
              <a:t>*Εξαίρεση αποτελούν όσα λήγουν σε -ώδης, -ώλης, -ήρης και κλίνονται κανονικά: π.χ. ὁ, ἡ εὐώδης, (ὦ) εὐῶδες, τὸ εὐῶδες, ὁ, ἡ ἐξώλης, (ὦ) ἐξῶλες, τὸ ἐξῶλες, ὁ, ἡ ποδήρης, (ὦ) ποδῆρες, τὸ ποδῆρες</a:t>
            </a:r>
            <a:br>
              <a:rPr lang="el-GR" sz="1400" dirty="0">
                <a:solidFill>
                  <a:schemeClr val="tx1"/>
                </a:solidFill>
                <a:latin typeface="+mn-lt"/>
              </a:rPr>
            </a:br>
            <a:r>
              <a:rPr lang="el-GR" sz="1400" dirty="0">
                <a:solidFill>
                  <a:schemeClr val="tx1"/>
                </a:solidFill>
                <a:latin typeface="+mn-lt"/>
              </a:rPr>
              <a:t>β) στη γενική του πληθυντικού τονίζονται στην παραλήγουσα αντίθετα με τον κανόνα από αναλογία προς τη γενική του ενικού: τῶν συνήθων (όπως τοῦ συνήθους), τῶν πλήρων (όπως τοῦ πλήρους ), τῶν εὐώδων (όπως τοῦ εὐώδους)</a:t>
            </a:r>
            <a:br>
              <a:rPr lang="el-GR" sz="1400" dirty="0">
                <a:solidFill>
                  <a:schemeClr val="tx1"/>
                </a:solidFill>
                <a:latin typeface="+mn-lt"/>
              </a:rPr>
            </a:br>
            <a:r>
              <a:rPr lang="el-GR" sz="1400" b="1" dirty="0">
                <a:solidFill>
                  <a:schemeClr val="tx1"/>
                </a:solidFill>
                <a:latin typeface="+mn-lt"/>
              </a:rPr>
              <a:t>συμφωνόληκτα βαρύτονα σιγμόληκτα τριγενή δικατάληκτα σε -ήρης:</a:t>
            </a:r>
            <a:r>
              <a:rPr lang="el-GR" sz="1400" dirty="0">
                <a:solidFill>
                  <a:schemeClr val="tx1"/>
                </a:solidFill>
                <a:latin typeface="+mn-lt"/>
              </a:rPr>
              <a:t> ὁ, ἡ μονήρης, τὸ μονῆρες, ὁ, ἡ ξιφήρης, τὸ ξιφῆρες,</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68545743"/>
              </p:ext>
            </p:extLst>
          </p:nvPr>
        </p:nvGraphicFramePr>
        <p:xfrm>
          <a:off x="463526" y="3212976"/>
          <a:ext cx="8229599" cy="3189732"/>
        </p:xfrm>
        <a:graphic>
          <a:graphicData uri="http://schemas.openxmlformats.org/drawingml/2006/table">
            <a:tbl>
              <a:tblPr firstRow="1" firstCol="1" bandRow="1">
                <a:tableStyleId>{93296810-A885-4BE3-A3E7-6D5BEEA58F35}</a:tableStyleId>
              </a:tblPr>
              <a:tblGrid>
                <a:gridCol w="1642628"/>
                <a:gridCol w="594177"/>
                <a:gridCol w="1596542"/>
                <a:gridCol w="572780"/>
                <a:gridCol w="1627815"/>
                <a:gridCol w="534924"/>
                <a:gridCol w="1660733"/>
              </a:tblGrid>
              <a:tr h="0">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400">
                          <a:solidFill>
                            <a:schemeClr val="tx1"/>
                          </a:solidFill>
                          <a:effectLst/>
                        </a:rPr>
                        <a:t>ΑΡΣΕΝΙΚΟ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400">
                          <a:solidFill>
                            <a:schemeClr val="tx1"/>
                          </a:solidFill>
                          <a:effectLst/>
                        </a:rPr>
                        <a:t>ΘΗΛΥΚΟ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400">
                          <a:solidFill>
                            <a:schemeClr val="tx1"/>
                          </a:solidFill>
                          <a:effectLst/>
                        </a:rPr>
                        <a:t>ΟΥΔΕΤΕΡΟ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ὁ</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τοῦ</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τόν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πλήρης</a:t>
                      </a:r>
                      <a:br>
                        <a:rPr lang="el-GR" sz="1400">
                          <a:solidFill>
                            <a:schemeClr val="tx1"/>
                          </a:solidFill>
                          <a:effectLst/>
                        </a:rPr>
                      </a:br>
                      <a:r>
                        <a:rPr lang="el-GR" sz="1400">
                          <a:solidFill>
                            <a:schemeClr val="tx1"/>
                          </a:solidFill>
                          <a:effectLst/>
                        </a:rPr>
                        <a:t>πλήρους</a:t>
                      </a:r>
                      <a:br>
                        <a:rPr lang="el-GR" sz="1400">
                          <a:solidFill>
                            <a:schemeClr val="tx1"/>
                          </a:solidFill>
                          <a:effectLst/>
                        </a:rPr>
                      </a:br>
                      <a:r>
                        <a:rPr lang="el-GR" sz="1400">
                          <a:solidFill>
                            <a:schemeClr val="tx1"/>
                          </a:solidFill>
                          <a:effectLst/>
                        </a:rPr>
                        <a:t>πλήρει</a:t>
                      </a:r>
                      <a:br>
                        <a:rPr lang="el-GR" sz="1400">
                          <a:solidFill>
                            <a:schemeClr val="tx1"/>
                          </a:solidFill>
                          <a:effectLst/>
                        </a:rPr>
                      </a:br>
                      <a:r>
                        <a:rPr lang="el-GR" sz="1400">
                          <a:solidFill>
                            <a:schemeClr val="tx1"/>
                          </a:solidFill>
                          <a:effectLst/>
                        </a:rPr>
                        <a:t>πλήρη</a:t>
                      </a:r>
                      <a:br>
                        <a:rPr lang="el-GR" sz="1400">
                          <a:solidFill>
                            <a:schemeClr val="tx1"/>
                          </a:solidFill>
                          <a:effectLst/>
                        </a:rPr>
                      </a:br>
                      <a:r>
                        <a:rPr lang="el-GR" sz="1400">
                          <a:solidFill>
                            <a:schemeClr val="tx1"/>
                          </a:solidFill>
                          <a:effectLst/>
                        </a:rPr>
                        <a:t>πλῆρες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ἡ</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τῆς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τῇ</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τήν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a:solidFill>
                            <a:schemeClr val="tx1"/>
                          </a:solidFill>
                          <a:effectLst/>
                        </a:rPr>
                        <a:t>πλήρης</a:t>
                      </a:r>
                      <a:br>
                        <a:rPr lang="el-GR" sz="1400">
                          <a:solidFill>
                            <a:schemeClr val="tx1"/>
                          </a:solidFill>
                          <a:effectLst/>
                        </a:rPr>
                      </a:br>
                      <a:r>
                        <a:rPr lang="el-GR" sz="1400">
                          <a:solidFill>
                            <a:schemeClr val="tx1"/>
                          </a:solidFill>
                          <a:effectLst/>
                        </a:rPr>
                        <a:t>πλήρους</a:t>
                      </a:r>
                      <a:br>
                        <a:rPr lang="el-GR" sz="1400">
                          <a:solidFill>
                            <a:schemeClr val="tx1"/>
                          </a:solidFill>
                          <a:effectLst/>
                        </a:rPr>
                      </a:br>
                      <a:r>
                        <a:rPr lang="el-GR" sz="1400">
                          <a:solidFill>
                            <a:schemeClr val="tx1"/>
                          </a:solidFill>
                          <a:effectLst/>
                        </a:rPr>
                        <a:t>πλήρει</a:t>
                      </a:r>
                      <a:br>
                        <a:rPr lang="el-GR" sz="1400">
                          <a:solidFill>
                            <a:schemeClr val="tx1"/>
                          </a:solidFill>
                          <a:effectLst/>
                        </a:rPr>
                      </a:br>
                      <a:r>
                        <a:rPr lang="el-GR" sz="1400">
                          <a:solidFill>
                            <a:schemeClr val="tx1"/>
                          </a:solidFill>
                          <a:effectLst/>
                        </a:rPr>
                        <a:t>πλήρη</a:t>
                      </a:r>
                      <a:br>
                        <a:rPr lang="el-GR" sz="1400">
                          <a:solidFill>
                            <a:schemeClr val="tx1"/>
                          </a:solidFill>
                          <a:effectLst/>
                        </a:rPr>
                      </a:br>
                      <a:r>
                        <a:rPr lang="el-GR" sz="1400">
                          <a:solidFill>
                            <a:schemeClr val="tx1"/>
                          </a:solidFill>
                          <a:effectLst/>
                        </a:rPr>
                        <a:t>πλῆρες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τό</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τοῦ</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τό</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a:solidFill>
                            <a:schemeClr val="tx1"/>
                          </a:solidFill>
                          <a:effectLst/>
                        </a:rPr>
                        <a:t>πλῆρες</a:t>
                      </a:r>
                      <a:br>
                        <a:rPr lang="el-GR" sz="1400">
                          <a:solidFill>
                            <a:schemeClr val="tx1"/>
                          </a:solidFill>
                          <a:effectLst/>
                        </a:rPr>
                      </a:br>
                      <a:r>
                        <a:rPr lang="el-GR" sz="1400">
                          <a:solidFill>
                            <a:schemeClr val="tx1"/>
                          </a:solidFill>
                          <a:effectLst/>
                        </a:rPr>
                        <a:t>πλήρους</a:t>
                      </a:r>
                      <a:br>
                        <a:rPr lang="el-GR" sz="1400">
                          <a:solidFill>
                            <a:schemeClr val="tx1"/>
                          </a:solidFill>
                          <a:effectLst/>
                        </a:rPr>
                      </a:br>
                      <a:r>
                        <a:rPr lang="el-GR" sz="1400">
                          <a:solidFill>
                            <a:schemeClr val="tx1"/>
                          </a:solidFill>
                          <a:effectLst/>
                        </a:rPr>
                        <a:t>πλήρει</a:t>
                      </a:r>
                      <a:br>
                        <a:rPr lang="el-GR" sz="1400">
                          <a:solidFill>
                            <a:schemeClr val="tx1"/>
                          </a:solidFill>
                          <a:effectLst/>
                        </a:rPr>
                      </a:br>
                      <a:r>
                        <a:rPr lang="el-GR" sz="1400">
                          <a:solidFill>
                            <a:schemeClr val="tx1"/>
                          </a:solidFill>
                          <a:effectLst/>
                        </a:rPr>
                        <a:t>πλῆρες</a:t>
                      </a:r>
                      <a:br>
                        <a:rPr lang="el-GR" sz="1400">
                          <a:solidFill>
                            <a:schemeClr val="tx1"/>
                          </a:solidFill>
                          <a:effectLst/>
                        </a:rPr>
                      </a:br>
                      <a:r>
                        <a:rPr lang="el-GR" sz="1400">
                          <a:solidFill>
                            <a:schemeClr val="tx1"/>
                          </a:solidFill>
                          <a:effectLst/>
                        </a:rPr>
                        <a:t>πλῆρες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a:solidFill>
                            <a:schemeClr val="tx1"/>
                          </a:solidFill>
                          <a:effectLst/>
                        </a:rPr>
                        <a:t>ΠΛΗΘΥΝΤΙΚΟΣ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τούς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πλήρων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πλήρεσι</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αἱ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ταῖς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τάς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πλήρων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πλήρεσι</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πλήρεις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τά</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τά</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400" dirty="0">
                          <a:solidFill>
                            <a:schemeClr val="tx1"/>
                          </a:solidFill>
                          <a:effectLst/>
                        </a:rPr>
                        <a:t>πλήρη</a:t>
                      </a:r>
                      <a:br>
                        <a:rPr lang="el-GR" sz="1400" dirty="0">
                          <a:solidFill>
                            <a:schemeClr val="tx1"/>
                          </a:solidFill>
                          <a:effectLst/>
                        </a:rPr>
                      </a:br>
                      <a:r>
                        <a:rPr lang="el-GR" sz="1400" dirty="0">
                          <a:solidFill>
                            <a:schemeClr val="tx1"/>
                          </a:solidFill>
                          <a:effectLst/>
                        </a:rPr>
                        <a:t>πλήρων</a:t>
                      </a:r>
                      <a:br>
                        <a:rPr lang="el-GR" sz="1400" dirty="0">
                          <a:solidFill>
                            <a:schemeClr val="tx1"/>
                          </a:solidFill>
                          <a:effectLst/>
                        </a:rPr>
                      </a:br>
                      <a:r>
                        <a:rPr lang="el-GR" sz="1400" dirty="0">
                          <a:solidFill>
                            <a:schemeClr val="tx1"/>
                          </a:solidFill>
                          <a:effectLst/>
                        </a:rPr>
                        <a:t>πλήρεσι</a:t>
                      </a:r>
                      <a:br>
                        <a:rPr lang="el-GR" sz="1400" dirty="0">
                          <a:solidFill>
                            <a:schemeClr val="tx1"/>
                          </a:solidFill>
                          <a:effectLst/>
                        </a:rPr>
                      </a:br>
                      <a:r>
                        <a:rPr lang="el-GR" sz="1400" dirty="0">
                          <a:solidFill>
                            <a:schemeClr val="tx1"/>
                          </a:solidFill>
                          <a:effectLst/>
                        </a:rPr>
                        <a:t>πλήρη </a:t>
                      </a:r>
                      <a:br>
                        <a:rPr lang="el-GR" sz="1400" dirty="0">
                          <a:solidFill>
                            <a:schemeClr val="tx1"/>
                          </a:solidFill>
                          <a:effectLst/>
                        </a:rPr>
                      </a:br>
                      <a:r>
                        <a:rPr lang="el-GR" sz="1400" dirty="0">
                          <a:solidFill>
                            <a:schemeClr val="tx1"/>
                          </a:solidFill>
                          <a:effectLst/>
                        </a:rPr>
                        <a:t>πλήρη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8608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948105"/>
          </a:xfrm>
        </p:spPr>
        <p:txBody>
          <a:bodyPr>
            <a:noAutofit/>
          </a:bodyPr>
          <a:lstStyle/>
          <a:p>
            <a:pPr marL="0" marR="0">
              <a:lnSpc>
                <a:spcPct val="115000"/>
              </a:lnSpc>
              <a:spcBef>
                <a:spcPts val="0"/>
              </a:spcBef>
              <a:spcAft>
                <a:spcPts val="1000"/>
              </a:spcAft>
            </a:pP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Φωνηεντόληκτα τριγενή και τρικατάληκτα -υς, -εια, -υ: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στο αρσενικό και στο ουδέτερο είναι:</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οξύτονα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βαθύς, βαρύς, βραδύς, γλυκύς, δασύς, εὐθύς, εὐρύς, ἡδύς, θρασύς, ὀξύς, παχύς, ταχύς, τραχύς, κ.α,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βαρύτονα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είναι μόνο το θῆλυς, θήλεια, θῆλυ και το ἥμισυς, ἡμίσεια, ἥμισυ (τοῦ ἡμίσεος, της ἡμισείας, τοῦ ἠμίσεος)</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παρουσιάζονται με δυο θέματα:</a:t>
            </a: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συναιρούν το χαρακτήρα -ε- με το ακόλουθο –ε- ή -ι- σε –ει-,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ἥμισυς συναιρεί πολλές φορές και το -ε- με το –α στο τέλος του ουδετέρου και σχηματίζει και δεύτερο τύπο σε –η: τὰ ἡμίσεα και τὰ ἡμίση.</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την κλητική του ενικού του αρσενικού τη σχηματίζουν χωρίς κατάληξη –ςπ.χ. (ὦ) βαθύ, (ὦ) ταχύ, (ὦ) θῆλυ, (ὦ) ἥμισυ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rPr>
              <a:t>την αιτιατική του πληθυντικού τη σχηματίζουν όμοια με την ονομαστικήπ.χ. τοὺς βαθεῖς, τοὺς ταχεῖς</a:t>
            </a:r>
            <a:endParaRPr lang="en-US" sz="1100" dirty="0">
              <a:solidFill>
                <a:schemeClr val="tx1"/>
              </a:solidFill>
              <a:latin typeface="+mn-lt"/>
            </a:endParaRPr>
          </a:p>
        </p:txBody>
      </p:sp>
      <p:sp>
        <p:nvSpPr>
          <p:cNvPr id="4" name="Footer Placeholder 3"/>
          <p:cNvSpPr>
            <a:spLocks noGrp="1"/>
          </p:cNvSpPr>
          <p:nvPr>
            <p:ph type="ftr" sz="quarter" idx="11"/>
          </p:nvPr>
        </p:nvSpPr>
        <p:spPr>
          <a:xfrm>
            <a:off x="2667000" y="6453336"/>
            <a:ext cx="3352800" cy="268139"/>
          </a:xfrm>
        </p:spPr>
        <p:txBody>
          <a:bodyPr/>
          <a:lstStyle/>
          <a:p>
            <a:r>
              <a:rPr lang="el-GR" dirty="0" smtClean="0"/>
              <a:t>Επιμέλεια: Εύη Πεπέ</a:t>
            </a:r>
            <a:endParaRPr lang="el-GR"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42016477"/>
              </p:ext>
            </p:extLst>
          </p:nvPr>
        </p:nvGraphicFramePr>
        <p:xfrm>
          <a:off x="457200" y="2774510"/>
          <a:ext cx="8229600" cy="3645408"/>
        </p:xfrm>
        <a:graphic>
          <a:graphicData uri="http://schemas.openxmlformats.org/drawingml/2006/table">
            <a:tbl>
              <a:tblPr firstRow="1" firstCol="1" bandRow="1">
                <a:tableStyleId>{93296810-A885-4BE3-A3E7-6D5BEEA58F35}</a:tableStyleId>
              </a:tblPr>
              <a:tblGrid>
                <a:gridCol w="1764426"/>
                <a:gridCol w="895380"/>
                <a:gridCol w="1265712"/>
                <a:gridCol w="890443"/>
                <a:gridCol w="1214689"/>
                <a:gridCol w="893735"/>
                <a:gridCol w="1305215"/>
              </a:tblGrid>
              <a:tr h="0">
                <a:tc>
                  <a:txBody>
                    <a:bodyPr/>
                    <a:lstStyle/>
                    <a:p>
                      <a:pPr marL="0" marR="0">
                        <a:lnSpc>
                          <a:spcPct val="115000"/>
                        </a:lnSpc>
                        <a:spcBef>
                          <a:spcPts val="0"/>
                        </a:spcBef>
                        <a:spcAft>
                          <a:spcPts val="0"/>
                        </a:spcAft>
                      </a:pPr>
                      <a:r>
                        <a:rPr lang="el-GR" sz="1600" dirty="0">
                          <a:solidFill>
                            <a:schemeClr val="tx1"/>
                          </a:solidFill>
                          <a:effectLst/>
                        </a:rPr>
                        <a:t>ΟΞΥΤΟΝΑ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dirty="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βαθὺς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βαθέος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βαθεῖ</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βαθὺν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βαθὺ</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βαθεῖα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βαθείᾳ</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βαθεῖαν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βαθεῖα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βαθὺ</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βαθέος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βαθεῖ</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βαθὺ</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βαθὺ</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βαθεῖς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βαθεῖς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βαθεῖς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βαθεῖαι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βαθειῶν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βαθείαις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βαθεῖαι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βαθέα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βαθέα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583955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525" y="692696"/>
            <a:ext cx="8229600" cy="936104"/>
          </a:xfrm>
        </p:spPr>
        <p:txBody>
          <a:bodyPr>
            <a:noAutofit/>
          </a:bodyPr>
          <a:lstStyle/>
          <a:p>
            <a:r>
              <a:rPr lang="el-GR" sz="1400" b="1" dirty="0">
                <a:solidFill>
                  <a:schemeClr val="tx1"/>
                </a:solidFill>
                <a:latin typeface="+mn-lt"/>
              </a:rPr>
              <a:t>συμφωνόληκτα βαρύτονα σιγμόληκτα τριγενή και δικατάληκτα σε -ώδης: ὁ, ἡ δυσώδης, τὸ δυσῶδες, ὁ, ἡ εὐώδης, τὸ εὐῶδες</a:t>
            </a:r>
            <a:br>
              <a:rPr lang="el-GR" sz="1400" b="1" dirty="0">
                <a:solidFill>
                  <a:schemeClr val="tx1"/>
                </a:solidFill>
                <a:latin typeface="+mn-lt"/>
              </a:rPr>
            </a:br>
            <a:r>
              <a:rPr lang="el-GR" sz="1400" b="1" dirty="0">
                <a:solidFill>
                  <a:schemeClr val="tx1"/>
                </a:solidFill>
                <a:latin typeface="+mn-lt"/>
              </a:rPr>
              <a:t>κλίνονται κανονικά: ὁ, ἡ εὐώδης, (ὦ) εὐῶδες, τὸ εὐῶδες, ὁ, ἡ ἐξώλης, (ὦ) ἐξῶλες, τὸ ἐξῶλες, ὁ, ἡ ποδήρης, (ὦ) ποδῆρες, τὸ ποδῆρες*</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3501960"/>
              </p:ext>
            </p:extLst>
          </p:nvPr>
        </p:nvGraphicFramePr>
        <p:xfrm>
          <a:off x="463525" y="1906528"/>
          <a:ext cx="8229606" cy="2734056"/>
        </p:xfrm>
        <a:graphic>
          <a:graphicData uri="http://schemas.openxmlformats.org/drawingml/2006/table">
            <a:tbl>
              <a:tblPr firstRow="1" firstCol="1" bandRow="1">
                <a:tableStyleId>{93296810-A885-4BE3-A3E7-6D5BEEA58F35}</a:tableStyleId>
              </a:tblPr>
              <a:tblGrid>
                <a:gridCol w="2236267"/>
                <a:gridCol w="504056"/>
                <a:gridCol w="1224137"/>
                <a:gridCol w="720080"/>
                <a:gridCol w="1584176"/>
                <a:gridCol w="576066"/>
                <a:gridCol w="1384824"/>
              </a:tblGrid>
              <a:tr h="0">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200">
                          <a:solidFill>
                            <a:schemeClr val="tx1"/>
                          </a:solidFill>
                          <a:effectLst/>
                        </a:rPr>
                        <a:t>ΑΡΣΕΝΙΚΟ</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200">
                          <a:solidFill>
                            <a:schemeClr val="tx1"/>
                          </a:solidFill>
                          <a:effectLst/>
                        </a:rPr>
                        <a:t>ΘΗΛΥΚΟ</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200">
                          <a:solidFill>
                            <a:schemeClr val="tx1"/>
                          </a:solidFill>
                          <a:effectLst/>
                        </a:rPr>
                        <a:t>ΟΥΔΕΤΕΡΟ</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ὁ</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τόν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εὐώδης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εὐώδους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εὐώδει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εὐώδη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εὐῶδες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τῆς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τῇ</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τήν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200" dirty="0">
                          <a:solidFill>
                            <a:schemeClr val="tx1"/>
                          </a:solidFill>
                          <a:effectLst/>
                        </a:rPr>
                        <a:t>εὐώδης</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εὐώδους</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εὐώδει</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εὐώδη</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εὐῶδες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τό</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τό</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200">
                          <a:solidFill>
                            <a:schemeClr val="tx1"/>
                          </a:solidFill>
                          <a:effectLst/>
                        </a:rPr>
                        <a:t>εὐῶδες</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εὐώδους</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εὐώδει</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εὐῶδες</a:t>
                      </a:r>
                      <a:endParaRPr lang="en-US" sz="1600">
                        <a:solidFill>
                          <a:schemeClr val="tx1"/>
                        </a:solidFill>
                        <a:effectLst/>
                      </a:endParaRPr>
                    </a:p>
                    <a:p>
                      <a:pPr marL="0" marR="19050">
                        <a:lnSpc>
                          <a:spcPct val="115000"/>
                        </a:lnSpc>
                        <a:spcBef>
                          <a:spcPts val="0"/>
                        </a:spcBef>
                        <a:spcAft>
                          <a:spcPts val="0"/>
                        </a:spcAft>
                      </a:pPr>
                      <a:r>
                        <a:rPr lang="el-GR" sz="1200">
                          <a:solidFill>
                            <a:schemeClr val="tx1"/>
                          </a:solidFill>
                          <a:effectLst/>
                        </a:rPr>
                        <a:t>εὐῶδες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200">
                          <a:solidFill>
                            <a:schemeClr val="tx1"/>
                          </a:solidFill>
                          <a:effectLst/>
                        </a:rPr>
                        <a:t>ΠΛΗΘΥΝΤΙΚΟΣ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οἱ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τούς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εὐωδῶν/εὐώδων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αἱ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ταῖς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τάς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εὐωδῶν/εὐώδων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εὐώδεις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τά</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τά</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εὐώδη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εὐωδῶν / εὐώδων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εὐώδεσιν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εὐώδη</a:t>
                      </a:r>
                      <a:endParaRPr lang="en-US" sz="1600" dirty="0">
                        <a:solidFill>
                          <a:schemeClr val="tx1"/>
                        </a:solidFill>
                        <a:effectLst/>
                      </a:endParaRPr>
                    </a:p>
                    <a:p>
                      <a:pPr marL="0" marR="19050">
                        <a:lnSpc>
                          <a:spcPct val="115000"/>
                        </a:lnSpc>
                        <a:spcBef>
                          <a:spcPts val="0"/>
                        </a:spcBef>
                        <a:spcAft>
                          <a:spcPts val="0"/>
                        </a:spcAft>
                      </a:pPr>
                      <a:r>
                        <a:rPr lang="el-GR" sz="1200" dirty="0">
                          <a:solidFill>
                            <a:schemeClr val="tx1"/>
                          </a:solidFill>
                          <a:effectLst/>
                        </a:rPr>
                        <a:t>εὐώδη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16470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641729"/>
          </a:xfrm>
        </p:spPr>
        <p:txBody>
          <a:bodyPr>
            <a:noAutofit/>
          </a:bodyPr>
          <a:lstStyle/>
          <a:p>
            <a:r>
              <a:rPr lang="el-GR" sz="1800" b="1" dirty="0">
                <a:solidFill>
                  <a:schemeClr val="tx1"/>
                </a:solidFill>
                <a:latin typeface="+mn-lt"/>
              </a:rPr>
              <a:t>συμφωνόληκτα βαρύτονα σιγμόληκτα τριγενή και δικατάληκτα σε -ώλης: </a:t>
            </a:r>
            <a:r>
              <a:rPr lang="el-GR" sz="1800" dirty="0">
                <a:solidFill>
                  <a:schemeClr val="tx1"/>
                </a:solidFill>
                <a:latin typeface="+mn-lt"/>
              </a:rPr>
              <a:t>ὁ, ἡ ἐξώλης, τὸ ἐξῶλες (= εντελώς, χαμένος), ὁ, ἡ προώλης, τὸ προῶλες (= από πριν χαμένος, άξιος να χαθεί πριν από την ώρα του), ὁ, ἡ πανώλης, τὸ πανῶλες (= εντελώς χαμένος και με ενεργητική σημασία: αυτός που καταστρέφει τα πάντα) κ.α</a:t>
            </a:r>
            <a:br>
              <a:rPr lang="el-GR" sz="1800" dirty="0">
                <a:solidFill>
                  <a:schemeClr val="tx1"/>
                </a:solidFill>
                <a:latin typeface="+mn-lt"/>
              </a:rPr>
            </a:br>
            <a:r>
              <a:rPr lang="el-GR" sz="1800" dirty="0">
                <a:solidFill>
                  <a:schemeClr val="tx1"/>
                </a:solidFill>
                <a:latin typeface="+mn-lt"/>
              </a:rPr>
              <a:t>κλίνονται κανονικά: ὁ, ἡ εὐώδης, (ὦ) εὐῶδες, τὸ εὐῶδες, ὁ, ἡ ἐξώλης, (ὦ) ἐξῶλες, τὸ ἐξῶλες, ὁ, ἡ ποδήρης, (ὦ) ποδῆρες, τὸ ποδῆρες</a:t>
            </a:r>
            <a:r>
              <a:rPr lang="el-GR" sz="1800" dirty="0" smtClean="0">
                <a:solidFill>
                  <a:schemeClr val="tx1"/>
                </a:solidFill>
                <a:latin typeface="+mn-lt"/>
              </a:rPr>
              <a:t>*</a:t>
            </a:r>
            <a:endParaRPr lang="en-US" sz="18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66885792"/>
              </p:ext>
            </p:extLst>
          </p:nvPr>
        </p:nvGraphicFramePr>
        <p:xfrm>
          <a:off x="469255" y="2710942"/>
          <a:ext cx="8229600" cy="3645408"/>
        </p:xfrm>
        <a:graphic>
          <a:graphicData uri="http://schemas.openxmlformats.org/drawingml/2006/table">
            <a:tbl>
              <a:tblPr firstRow="1" firstCol="1" bandRow="1">
                <a:tableStyleId>{93296810-A885-4BE3-A3E7-6D5BEEA58F35}</a:tableStyleId>
              </a:tblPr>
              <a:tblGrid>
                <a:gridCol w="2017364"/>
                <a:gridCol w="504056"/>
                <a:gridCol w="1311928"/>
                <a:gridCol w="572780"/>
                <a:gridCol w="1573500"/>
                <a:gridCol w="572780"/>
                <a:gridCol w="1677192"/>
              </a:tblGrid>
              <a:tr h="0">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πανώλης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πανώλους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πανώλει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πανῶλες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πανώλης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πανώλους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πανώλει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πανώλη</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πανῶλες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πανῶλες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πανώλους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πανώλει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πανῶλες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πανῶλες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πανώλεις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πανώλη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πανώλεσιν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πανώλη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πανώλη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67510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dirty="0">
                <a:solidFill>
                  <a:schemeClr val="tx1"/>
                </a:solidFill>
                <a:latin typeface="+mn-lt"/>
              </a:rPr>
              <a:t>συμφωνόληκτα σιγμόληκτα τριγενή και δικατάληκτα σε -ηθης: ὁ, ἡ εὐήθης, τὸ εὔηθες (= αγαθός, απλοϊκός, ανόητος), ὁ, ἡ χρηστοήθης, τὸ χρηστόηθες </a:t>
            </a:r>
            <a:endParaRPr lang="en-US" sz="24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11495510"/>
              </p:ext>
            </p:extLst>
          </p:nvPr>
        </p:nvGraphicFramePr>
        <p:xfrm>
          <a:off x="425252" y="2165546"/>
          <a:ext cx="8229599" cy="3645408"/>
        </p:xfrm>
        <a:graphic>
          <a:graphicData uri="http://schemas.openxmlformats.org/drawingml/2006/table">
            <a:tbl>
              <a:tblPr firstRow="1" firstCol="1" bandRow="1">
                <a:tableStyleId>{93296810-A885-4BE3-A3E7-6D5BEEA58F35}</a:tableStyleId>
              </a:tblPr>
              <a:tblGrid>
                <a:gridCol w="1770484"/>
                <a:gridCol w="864096"/>
                <a:gridCol w="1198767"/>
                <a:gridCol w="572780"/>
                <a:gridCol w="1627815"/>
                <a:gridCol w="534924"/>
                <a:gridCol w="1660733"/>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dirty="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συνήθης</a:t>
                      </a:r>
                      <a:br>
                        <a:rPr lang="el-GR" sz="1600">
                          <a:solidFill>
                            <a:schemeClr val="tx1"/>
                          </a:solidFill>
                          <a:effectLst/>
                        </a:rPr>
                      </a:br>
                      <a:r>
                        <a:rPr lang="el-GR" sz="1600">
                          <a:solidFill>
                            <a:schemeClr val="tx1"/>
                          </a:solidFill>
                          <a:effectLst/>
                        </a:rPr>
                        <a:t>συνήθους</a:t>
                      </a:r>
                      <a:br>
                        <a:rPr lang="el-GR" sz="1600">
                          <a:solidFill>
                            <a:schemeClr val="tx1"/>
                          </a:solidFill>
                          <a:effectLst/>
                        </a:rPr>
                      </a:br>
                      <a:r>
                        <a:rPr lang="el-GR" sz="1600">
                          <a:solidFill>
                            <a:schemeClr val="tx1"/>
                          </a:solidFill>
                          <a:effectLst/>
                        </a:rPr>
                        <a:t>συνήθει</a:t>
                      </a:r>
                      <a:br>
                        <a:rPr lang="el-GR" sz="1600">
                          <a:solidFill>
                            <a:schemeClr val="tx1"/>
                          </a:solidFill>
                          <a:effectLst/>
                        </a:rPr>
                      </a:br>
                      <a:r>
                        <a:rPr lang="el-GR" sz="1600">
                          <a:solidFill>
                            <a:schemeClr val="tx1"/>
                          </a:solidFill>
                          <a:effectLst/>
                        </a:rPr>
                        <a:t>συνήθη</a:t>
                      </a:r>
                      <a:br>
                        <a:rPr lang="el-GR" sz="1600">
                          <a:solidFill>
                            <a:schemeClr val="tx1"/>
                          </a:solidFill>
                          <a:effectLst/>
                        </a:rPr>
                      </a:br>
                      <a:r>
                        <a:rPr lang="el-GR" sz="1600">
                          <a:solidFill>
                            <a:schemeClr val="tx1"/>
                          </a:solidFill>
                          <a:effectLst/>
                        </a:rPr>
                        <a:t>σύνηθες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συνήθης</a:t>
                      </a:r>
                      <a:br>
                        <a:rPr lang="el-GR" sz="1600">
                          <a:solidFill>
                            <a:schemeClr val="tx1"/>
                          </a:solidFill>
                          <a:effectLst/>
                        </a:rPr>
                      </a:br>
                      <a:r>
                        <a:rPr lang="el-GR" sz="1600">
                          <a:solidFill>
                            <a:schemeClr val="tx1"/>
                          </a:solidFill>
                          <a:effectLst/>
                        </a:rPr>
                        <a:t>συνήθους</a:t>
                      </a:r>
                      <a:br>
                        <a:rPr lang="el-GR" sz="1600">
                          <a:solidFill>
                            <a:schemeClr val="tx1"/>
                          </a:solidFill>
                          <a:effectLst/>
                        </a:rPr>
                      </a:br>
                      <a:r>
                        <a:rPr lang="el-GR" sz="1600">
                          <a:solidFill>
                            <a:schemeClr val="tx1"/>
                          </a:solidFill>
                          <a:effectLst/>
                        </a:rPr>
                        <a:t>συνήθει</a:t>
                      </a:r>
                      <a:br>
                        <a:rPr lang="el-GR" sz="1600">
                          <a:solidFill>
                            <a:schemeClr val="tx1"/>
                          </a:solidFill>
                          <a:effectLst/>
                        </a:rPr>
                      </a:br>
                      <a:r>
                        <a:rPr lang="el-GR" sz="1600">
                          <a:solidFill>
                            <a:schemeClr val="tx1"/>
                          </a:solidFill>
                          <a:effectLst/>
                        </a:rPr>
                        <a:t>συνήθη</a:t>
                      </a:r>
                      <a:br>
                        <a:rPr lang="el-GR" sz="1600">
                          <a:solidFill>
                            <a:schemeClr val="tx1"/>
                          </a:solidFill>
                          <a:effectLst/>
                        </a:rPr>
                      </a:br>
                      <a:r>
                        <a:rPr lang="el-GR" sz="1600">
                          <a:solidFill>
                            <a:schemeClr val="tx1"/>
                          </a:solidFill>
                          <a:effectLst/>
                        </a:rPr>
                        <a:t>σύνηθες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σύνηθες</a:t>
                      </a:r>
                      <a:br>
                        <a:rPr lang="el-GR" sz="1600">
                          <a:solidFill>
                            <a:schemeClr val="tx1"/>
                          </a:solidFill>
                          <a:effectLst/>
                        </a:rPr>
                      </a:br>
                      <a:r>
                        <a:rPr lang="el-GR" sz="1600">
                          <a:solidFill>
                            <a:schemeClr val="tx1"/>
                          </a:solidFill>
                          <a:effectLst/>
                        </a:rPr>
                        <a:t>συνήθους</a:t>
                      </a:r>
                      <a:br>
                        <a:rPr lang="el-GR" sz="1600">
                          <a:solidFill>
                            <a:schemeClr val="tx1"/>
                          </a:solidFill>
                          <a:effectLst/>
                        </a:rPr>
                      </a:br>
                      <a:r>
                        <a:rPr lang="el-GR" sz="1600">
                          <a:solidFill>
                            <a:schemeClr val="tx1"/>
                          </a:solidFill>
                          <a:effectLst/>
                        </a:rPr>
                        <a:t>συνήθει</a:t>
                      </a:r>
                      <a:br>
                        <a:rPr lang="el-GR" sz="1600">
                          <a:solidFill>
                            <a:schemeClr val="tx1"/>
                          </a:solidFill>
                          <a:effectLst/>
                        </a:rPr>
                      </a:br>
                      <a:r>
                        <a:rPr lang="el-GR" sz="1600">
                          <a:solidFill>
                            <a:schemeClr val="tx1"/>
                          </a:solidFill>
                          <a:effectLst/>
                        </a:rPr>
                        <a:t>σύνηθες</a:t>
                      </a:r>
                      <a:br>
                        <a:rPr lang="el-GR" sz="1600">
                          <a:solidFill>
                            <a:schemeClr val="tx1"/>
                          </a:solidFill>
                          <a:effectLst/>
                        </a:rPr>
                      </a:br>
                      <a:r>
                        <a:rPr lang="el-GR" sz="1600">
                          <a:solidFill>
                            <a:schemeClr val="tx1"/>
                          </a:solidFill>
                          <a:effectLst/>
                        </a:rPr>
                        <a:t>σύνηθες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συνήθεις</a:t>
                      </a:r>
                      <a:br>
                        <a:rPr lang="el-GR" sz="1600">
                          <a:solidFill>
                            <a:schemeClr val="tx1"/>
                          </a:solidFill>
                          <a:effectLst/>
                        </a:rPr>
                      </a:br>
                      <a:r>
                        <a:rPr lang="el-GR" sz="1600">
                          <a:solidFill>
                            <a:schemeClr val="tx1"/>
                          </a:solidFill>
                          <a:effectLst/>
                        </a:rPr>
                        <a:t>συνήθων</a:t>
                      </a:r>
                      <a:br>
                        <a:rPr lang="el-GR" sz="1600">
                          <a:solidFill>
                            <a:schemeClr val="tx1"/>
                          </a:solidFill>
                          <a:effectLst/>
                        </a:rPr>
                      </a:br>
                      <a:r>
                        <a:rPr lang="el-GR" sz="1600">
                          <a:solidFill>
                            <a:schemeClr val="tx1"/>
                          </a:solidFill>
                          <a:effectLst/>
                        </a:rPr>
                        <a:t>συνήθεσιν</a:t>
                      </a:r>
                      <a:br>
                        <a:rPr lang="el-GR" sz="1600">
                          <a:solidFill>
                            <a:schemeClr val="tx1"/>
                          </a:solidFill>
                          <a:effectLst/>
                        </a:rPr>
                      </a:br>
                      <a:r>
                        <a:rPr lang="el-GR" sz="1600">
                          <a:solidFill>
                            <a:schemeClr val="tx1"/>
                          </a:solidFill>
                          <a:effectLst/>
                        </a:rPr>
                        <a:t>συνήθεις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συνήθεις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συνήθεις</a:t>
                      </a:r>
                      <a:br>
                        <a:rPr lang="el-GR" sz="1600">
                          <a:solidFill>
                            <a:schemeClr val="tx1"/>
                          </a:solidFill>
                          <a:effectLst/>
                        </a:rPr>
                      </a:br>
                      <a:r>
                        <a:rPr lang="el-GR" sz="1600">
                          <a:solidFill>
                            <a:schemeClr val="tx1"/>
                          </a:solidFill>
                          <a:effectLst/>
                        </a:rPr>
                        <a:t>συνήθων</a:t>
                      </a:r>
                      <a:br>
                        <a:rPr lang="el-GR" sz="1600">
                          <a:solidFill>
                            <a:schemeClr val="tx1"/>
                          </a:solidFill>
                          <a:effectLst/>
                        </a:rPr>
                      </a:br>
                      <a:r>
                        <a:rPr lang="el-GR" sz="1600">
                          <a:solidFill>
                            <a:schemeClr val="tx1"/>
                          </a:solidFill>
                          <a:effectLst/>
                        </a:rPr>
                        <a:t>συνήθεσιν</a:t>
                      </a:r>
                      <a:br>
                        <a:rPr lang="el-GR" sz="1600">
                          <a:solidFill>
                            <a:schemeClr val="tx1"/>
                          </a:solidFill>
                          <a:effectLst/>
                        </a:rPr>
                      </a:br>
                      <a:r>
                        <a:rPr lang="el-GR" sz="1600">
                          <a:solidFill>
                            <a:schemeClr val="tx1"/>
                          </a:solidFill>
                          <a:effectLst/>
                        </a:rPr>
                        <a:t>συνήθεις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συνήθεις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συνήθη</a:t>
                      </a:r>
                      <a:br>
                        <a:rPr lang="el-GR" sz="1600" dirty="0">
                          <a:solidFill>
                            <a:schemeClr val="tx1"/>
                          </a:solidFill>
                          <a:effectLst/>
                        </a:rPr>
                      </a:br>
                      <a:r>
                        <a:rPr lang="el-GR" sz="1600" dirty="0">
                          <a:solidFill>
                            <a:schemeClr val="tx1"/>
                          </a:solidFill>
                          <a:effectLst/>
                        </a:rPr>
                        <a:t>συνήθων</a:t>
                      </a:r>
                      <a:br>
                        <a:rPr lang="el-GR" sz="1600" dirty="0">
                          <a:solidFill>
                            <a:schemeClr val="tx1"/>
                          </a:solidFill>
                          <a:effectLst/>
                        </a:rPr>
                      </a:br>
                      <a:r>
                        <a:rPr lang="el-GR" sz="1600" dirty="0">
                          <a:solidFill>
                            <a:schemeClr val="tx1"/>
                          </a:solidFill>
                          <a:effectLst/>
                        </a:rPr>
                        <a:t>συνήθεσιν</a:t>
                      </a:r>
                      <a:br>
                        <a:rPr lang="el-GR" sz="1600" dirty="0">
                          <a:solidFill>
                            <a:schemeClr val="tx1"/>
                          </a:solidFill>
                          <a:effectLst/>
                        </a:rPr>
                      </a:br>
                      <a:r>
                        <a:rPr lang="el-GR" sz="1600" dirty="0">
                          <a:solidFill>
                            <a:schemeClr val="tx1"/>
                          </a:solidFill>
                          <a:effectLst/>
                        </a:rPr>
                        <a:t>συνήθη</a:t>
                      </a:r>
                      <a:br>
                        <a:rPr lang="el-GR" sz="1600" dirty="0">
                          <a:solidFill>
                            <a:schemeClr val="tx1"/>
                          </a:solidFill>
                          <a:effectLst/>
                        </a:rPr>
                      </a:br>
                      <a:r>
                        <a:rPr lang="el-GR" sz="1600" dirty="0">
                          <a:solidFill>
                            <a:schemeClr val="tx1"/>
                          </a:solidFill>
                          <a:effectLst/>
                        </a:rPr>
                        <a:t>συνήθη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30653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b="1" dirty="0">
                <a:solidFill>
                  <a:schemeClr val="tx1"/>
                </a:solidFill>
                <a:latin typeface="+mn-lt"/>
              </a:rPr>
              <a:t>συμφωνόληκτα σιγμόληκτα τριγενή και δικατάληκτα σε -έθης: </a:t>
            </a:r>
            <a:r>
              <a:rPr lang="el-GR" sz="2800" dirty="0">
                <a:solidFill>
                  <a:schemeClr val="tx1"/>
                </a:solidFill>
                <a:latin typeface="+mn-lt"/>
              </a:rPr>
              <a:t>ὁ, ἡ εὐμεγέθης, τὸ εὐμέγεθες, ὁ, ἡ παμμεγέθης, τὸ παμμέγεθες κ.α</a:t>
            </a:r>
            <a:endParaRPr lang="en-US" sz="28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60741047"/>
              </p:ext>
            </p:extLst>
          </p:nvPr>
        </p:nvGraphicFramePr>
        <p:xfrm>
          <a:off x="457200" y="2204864"/>
          <a:ext cx="8229600" cy="3645408"/>
        </p:xfrm>
        <a:graphic>
          <a:graphicData uri="http://schemas.openxmlformats.org/drawingml/2006/table">
            <a:tbl>
              <a:tblPr firstRow="1" firstCol="1" bandRow="1">
                <a:tableStyleId>{93296810-A885-4BE3-A3E7-6D5BEEA58F35}</a:tableStyleId>
              </a:tblPr>
              <a:tblGrid>
                <a:gridCol w="1882552"/>
                <a:gridCol w="576064"/>
                <a:gridCol w="1374732"/>
                <a:gridCol w="572780"/>
                <a:gridCol w="1627815"/>
                <a:gridCol w="534924"/>
                <a:gridCol w="1660733"/>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εὐμεγέθης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εὐμεγέθους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εὐμέγεθες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εὐμεγέθης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εὐμεγέθους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εὐμεγέθη</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εὐμέγεθες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εὐμέγεθες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εὐμεγέθους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εὐμέγεθες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εὐμέγεθες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εὐμεγέθεις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εὐμεγέθη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εὐμεγέθων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εὐμεγέθεσιν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εὐμεγέθη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εὐμεγέθη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73884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000" b="1" dirty="0">
                <a:solidFill>
                  <a:schemeClr val="tx1"/>
                </a:solidFill>
                <a:latin typeface="+mn-lt"/>
              </a:rPr>
              <a:t>συμφωνόληκτα σιγμόληκτα τριγενή και δικατάληκτα σε -άντης: </a:t>
            </a:r>
            <a:r>
              <a:rPr lang="el-GR" sz="2000" dirty="0">
                <a:solidFill>
                  <a:schemeClr val="tx1"/>
                </a:solidFill>
                <a:latin typeface="+mn-lt"/>
              </a:rPr>
              <a:t>ὁ, ἡ ἀνάντης, τὸ ἄναντες (= ανηφορικός ), ὁ, ἡ κατάντης, τὸ κάταντες (= κατηφορικός), ὁ, ἡ προσάντης, τὸ πρόσαντες (= ανηφορικός, απόκρημνος) κ.α</a:t>
            </a:r>
            <a:endParaRPr lang="en-US" sz="2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45648025"/>
              </p:ext>
            </p:extLst>
          </p:nvPr>
        </p:nvGraphicFramePr>
        <p:xfrm>
          <a:off x="439540" y="2060848"/>
          <a:ext cx="8229599" cy="3645408"/>
        </p:xfrm>
        <a:graphic>
          <a:graphicData uri="http://schemas.openxmlformats.org/drawingml/2006/table">
            <a:tbl>
              <a:tblPr firstRow="1" firstCol="1" bandRow="1">
                <a:tableStyleId>{93296810-A885-4BE3-A3E7-6D5BEEA58F35}</a:tableStyleId>
              </a:tblPr>
              <a:tblGrid>
                <a:gridCol w="1900212"/>
                <a:gridCol w="720080"/>
                <a:gridCol w="1213055"/>
                <a:gridCol w="572780"/>
                <a:gridCol w="1573500"/>
                <a:gridCol w="572780"/>
                <a:gridCol w="1677192"/>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κατάντης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κατάντους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κατάντει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κατάντη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κάταντες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dirty="0">
                          <a:solidFill>
                            <a:schemeClr val="tx1"/>
                          </a:solidFill>
                          <a:effectLst/>
                        </a:rPr>
                        <a:t>κατάντης</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κατάντους</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κατάντει</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κάταντες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κάταντες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κατάντους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κατάντει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κάταντες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κάταντες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κατάντεις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dirty="0">
                          <a:solidFill>
                            <a:schemeClr val="tx1"/>
                          </a:solidFill>
                          <a:effectLst/>
                        </a:rPr>
                        <a:t>κατάντη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κατάντων</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κατάντεσιν</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κατάντη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646645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51484"/>
          </a:xfrm>
        </p:spPr>
        <p:txBody>
          <a:bodyPr>
            <a:noAutofit/>
          </a:bodyPr>
          <a:lstStyle/>
          <a:p>
            <a:r>
              <a:rPr lang="el-GR" sz="2800" b="1" dirty="0">
                <a:solidFill>
                  <a:schemeClr val="tx1"/>
                </a:solidFill>
                <a:latin typeface="+mn-lt"/>
              </a:rPr>
              <a:t>συμφωνόληκτα σιγμόληκτα τριγενή και δικατάληκτα: </a:t>
            </a:r>
            <a:r>
              <a:rPr lang="el-GR" sz="2800" dirty="0">
                <a:solidFill>
                  <a:schemeClr val="tx1"/>
                </a:solidFill>
                <a:latin typeface="+mn-lt"/>
              </a:rPr>
              <a:t/>
            </a:r>
            <a:br>
              <a:rPr lang="el-GR" sz="2800" dirty="0">
                <a:solidFill>
                  <a:schemeClr val="tx1"/>
                </a:solidFill>
                <a:latin typeface="+mn-lt"/>
              </a:rPr>
            </a:br>
            <a:r>
              <a:rPr lang="el-GR" sz="2800" dirty="0">
                <a:solidFill>
                  <a:schemeClr val="tx1"/>
                </a:solidFill>
                <a:latin typeface="+mn-lt"/>
              </a:rPr>
              <a:t>ὁ, ἡ αὐθάδης, τὸ αὔθαδες, ὁ, ἡ αὐτάρκης, τὸ </a:t>
            </a:r>
            <a:r>
              <a:rPr lang="el-GR" sz="2800" dirty="0" smtClean="0">
                <a:solidFill>
                  <a:schemeClr val="tx1"/>
                </a:solidFill>
                <a:latin typeface="+mn-lt"/>
              </a:rPr>
              <a:t>αὔταρκες</a:t>
            </a:r>
            <a:endParaRPr lang="en-US" sz="28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4163109"/>
              </p:ext>
            </p:extLst>
          </p:nvPr>
        </p:nvGraphicFramePr>
        <p:xfrm>
          <a:off x="439539" y="2183257"/>
          <a:ext cx="8229600" cy="3645408"/>
        </p:xfrm>
        <a:graphic>
          <a:graphicData uri="http://schemas.openxmlformats.org/drawingml/2006/table">
            <a:tbl>
              <a:tblPr firstRow="1" firstCol="1" bandRow="1">
                <a:tableStyleId>{93296810-A885-4BE3-A3E7-6D5BEEA58F35}</a:tableStyleId>
              </a:tblPr>
              <a:tblGrid>
                <a:gridCol w="1828205"/>
                <a:gridCol w="576064"/>
                <a:gridCol w="1429079"/>
                <a:gridCol w="572780"/>
                <a:gridCol w="1573500"/>
                <a:gridCol w="572780"/>
                <a:gridCol w="1677192"/>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αὐθάδης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αὐθάδους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αὔθαδες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αὐθάδης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αὐθάδους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αὐθάδει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αὐθάδη</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αὔθαδες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αὔθαδες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αὐθάδους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αὐθάδει</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αὔθαδες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αὔθαδες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αὐθάδεσιν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αὐθάδεις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αὐθάδη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αὐθάδων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αὐθάδεσιν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αὐθάδη</a:t>
                      </a:r>
                      <a:endParaRPr lang="en-US" sz="2000" dirty="0">
                        <a:solidFill>
                          <a:schemeClr val="tx1"/>
                        </a:solidFill>
                        <a:effectLst/>
                      </a:endParaRPr>
                    </a:p>
                    <a:p>
                      <a:pPr marL="0" marR="19050">
                        <a:lnSpc>
                          <a:spcPct val="115000"/>
                        </a:lnSpc>
                        <a:spcBef>
                          <a:spcPts val="0"/>
                        </a:spcBef>
                        <a:spcAft>
                          <a:spcPts val="0"/>
                        </a:spcAft>
                      </a:pPr>
                      <a:r>
                        <a:rPr lang="el-GR" sz="1600" dirty="0">
                          <a:solidFill>
                            <a:schemeClr val="tx1"/>
                          </a:solidFill>
                          <a:effectLst/>
                        </a:rPr>
                        <a:t>αὐθάδη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12956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833753"/>
          </a:xfrm>
        </p:spPr>
        <p:txBody>
          <a:bodyPr>
            <a:noAutofit/>
          </a:bodyPr>
          <a:lstStyle/>
          <a:p>
            <a:r>
              <a:rPr lang="el-GR" sz="1400" b="1" dirty="0">
                <a:solidFill>
                  <a:schemeClr val="tx1"/>
                </a:solidFill>
                <a:latin typeface="+mn-lt"/>
              </a:rPr>
              <a:t>ΣΥΜΦΩΝΟΛΗΚΤΑ ΑΦΩΝΟΛΗΚΤΑ ΤΡΙΓΕΝΗ ΚΑΙ ΔΙΚΑΤΑΛΗΚΤΑ</a:t>
            </a:r>
            <a:r>
              <a:rPr lang="en-US" sz="1400" dirty="0">
                <a:solidFill>
                  <a:schemeClr val="tx1"/>
                </a:solidFill>
                <a:latin typeface="+mn-lt"/>
              </a:rPr>
              <a:t/>
            </a:r>
            <a:br>
              <a:rPr lang="en-US" sz="1400" dirty="0">
                <a:solidFill>
                  <a:schemeClr val="tx1"/>
                </a:solidFill>
                <a:latin typeface="+mn-lt"/>
              </a:rPr>
            </a:br>
            <a:r>
              <a:rPr lang="el-GR" sz="1400" b="1" dirty="0">
                <a:solidFill>
                  <a:schemeClr val="tx1"/>
                </a:solidFill>
                <a:latin typeface="+mn-lt"/>
              </a:rPr>
              <a:t>Αυτά είναι σύνθετα με β΄ συνθετικό ουσιαστικό τριτόκλιτο αφωνόληκτο (χάρις, ἐλπίς, πούς, ὀδοὺς, κ.α) κλίνονται όπως το β΄ συνθετικό τους:</a:t>
            </a:r>
            <a:r>
              <a:rPr lang="el-GR" sz="1400" dirty="0">
                <a:solidFill>
                  <a:schemeClr val="tx1"/>
                </a:solidFill>
                <a:latin typeface="+mn-lt"/>
              </a:rPr>
              <a:t> Όμοια κλίνονται και τα: ἄχαρις, ἄπελπις, φέρελπις, ἄπους, μονόπους, τρίπους, κτλ.</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36154367"/>
              </p:ext>
            </p:extLst>
          </p:nvPr>
        </p:nvGraphicFramePr>
        <p:xfrm>
          <a:off x="483543" y="1465834"/>
          <a:ext cx="8006687" cy="5012436"/>
        </p:xfrm>
        <a:graphic>
          <a:graphicData uri="http://schemas.openxmlformats.org/drawingml/2006/table">
            <a:tbl>
              <a:tblPr firstRow="1" firstCol="1" bandRow="1">
                <a:tableStyleId>{93296810-A885-4BE3-A3E7-6D5BEEA58F35}</a:tableStyleId>
              </a:tblPr>
              <a:tblGrid>
                <a:gridCol w="1397967"/>
                <a:gridCol w="843905"/>
                <a:gridCol w="691778"/>
                <a:gridCol w="1151362"/>
                <a:gridCol w="1093713"/>
                <a:gridCol w="1450812"/>
                <a:gridCol w="1377150"/>
              </a:tblGrid>
              <a:tr h="168824">
                <a:tc gridSpan="7">
                  <a:txBody>
                    <a:bodyPr/>
                    <a:lstStyle/>
                    <a:p>
                      <a:pPr marL="0" marR="19050">
                        <a:lnSpc>
                          <a:spcPct val="115000"/>
                        </a:lnSpc>
                        <a:spcBef>
                          <a:spcPts val="0"/>
                        </a:spcBef>
                        <a:spcAft>
                          <a:spcPts val="0"/>
                        </a:spcAft>
                      </a:pPr>
                      <a:r>
                        <a:rPr lang="el-GR" sz="1100" dirty="0">
                          <a:solidFill>
                            <a:schemeClr val="tx1"/>
                          </a:solidFill>
                          <a:effectLst/>
                        </a:rPr>
                        <a:t>ΑΡΣΕΝΙΚΑ &amp; ΘΗΛΥΚΑ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8824">
                <a:tc gridSpan="7">
                  <a:txBody>
                    <a:bodyPr/>
                    <a:lstStyle/>
                    <a:p>
                      <a:pPr marL="0" marR="19050">
                        <a:lnSpc>
                          <a:spcPct val="115000"/>
                        </a:lnSpc>
                        <a:spcBef>
                          <a:spcPts val="0"/>
                        </a:spcBef>
                        <a:spcAft>
                          <a:spcPts val="0"/>
                        </a:spcAft>
                      </a:pPr>
                      <a:r>
                        <a:rPr lang="el-GR" sz="1100">
                          <a:solidFill>
                            <a:schemeClr val="tx1"/>
                          </a:solidFill>
                          <a:effectLst/>
                        </a:rPr>
                        <a:t>ΕΝΙΚΟΣ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44122">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a:solidFill>
                            <a:schemeClr val="tx1"/>
                          </a:solidFill>
                          <a:effectLst/>
                        </a:rPr>
                        <a:t>ὁ</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τὸν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ἡ</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τῆς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τῇ</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τὴν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εὔχαρις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εὔχαριν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εὔχαρι</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εὔελπις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εὔελπιν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εὔελπι</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δίπους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δίποδα/ δίπουν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δίπου</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μονόδους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μονόδοντος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μονόδοντι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μονόδοντα</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μονόδου</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68824">
                <a:tc gridSpan="7">
                  <a:txBody>
                    <a:bodyPr/>
                    <a:lstStyle/>
                    <a:p>
                      <a:pPr marL="0" marR="1905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44122">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οἱ</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των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τοὺς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a:solidFill>
                            <a:schemeClr val="tx1"/>
                          </a:solidFill>
                          <a:effectLst/>
                        </a:rPr>
                        <a:t>αἱ</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ταῖς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τὰς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dirty="0">
                          <a:solidFill>
                            <a:schemeClr val="tx1"/>
                          </a:solidFill>
                          <a:effectLst/>
                        </a:rPr>
                        <a:t>εὐχάριτες</a:t>
                      </a:r>
                      <a:endParaRPr lang="en-US" sz="1400" dirty="0">
                        <a:solidFill>
                          <a:schemeClr val="tx1"/>
                        </a:solidFill>
                        <a:effectLst/>
                      </a:endParaRPr>
                    </a:p>
                    <a:p>
                      <a:pPr marL="19050" marR="19050">
                        <a:lnSpc>
                          <a:spcPct val="115000"/>
                        </a:lnSpc>
                        <a:spcBef>
                          <a:spcPts val="0"/>
                        </a:spcBef>
                        <a:spcAft>
                          <a:spcPts val="0"/>
                        </a:spcAft>
                      </a:pPr>
                      <a:r>
                        <a:rPr lang="el-GR" sz="1100" dirty="0">
                          <a:solidFill>
                            <a:schemeClr val="tx1"/>
                          </a:solidFill>
                          <a:effectLst/>
                        </a:rPr>
                        <a:t>εὐχαρίτων</a:t>
                      </a:r>
                      <a:endParaRPr lang="en-US" sz="1400" dirty="0">
                        <a:solidFill>
                          <a:schemeClr val="tx1"/>
                        </a:solidFill>
                        <a:effectLst/>
                      </a:endParaRPr>
                    </a:p>
                    <a:p>
                      <a:pPr marL="19050" marR="19050">
                        <a:lnSpc>
                          <a:spcPct val="115000"/>
                        </a:lnSpc>
                        <a:spcBef>
                          <a:spcPts val="0"/>
                        </a:spcBef>
                        <a:spcAft>
                          <a:spcPts val="0"/>
                        </a:spcAft>
                      </a:pPr>
                      <a:r>
                        <a:rPr lang="el-GR" sz="1100" dirty="0">
                          <a:solidFill>
                            <a:schemeClr val="tx1"/>
                          </a:solidFill>
                          <a:effectLst/>
                        </a:rPr>
                        <a:t>εὐχάρισι</a:t>
                      </a:r>
                      <a:endParaRPr lang="en-US" sz="1400" dirty="0">
                        <a:solidFill>
                          <a:schemeClr val="tx1"/>
                        </a:solidFill>
                        <a:effectLst/>
                      </a:endParaRPr>
                    </a:p>
                    <a:p>
                      <a:pPr marL="19050" marR="19050">
                        <a:lnSpc>
                          <a:spcPct val="115000"/>
                        </a:lnSpc>
                        <a:spcBef>
                          <a:spcPts val="0"/>
                        </a:spcBef>
                        <a:spcAft>
                          <a:spcPts val="0"/>
                        </a:spcAft>
                      </a:pPr>
                      <a:r>
                        <a:rPr lang="el-GR" sz="1100" dirty="0">
                          <a:solidFill>
                            <a:schemeClr val="tx1"/>
                          </a:solidFill>
                          <a:effectLst/>
                        </a:rPr>
                        <a:t>εὐχάριτας</a:t>
                      </a:r>
                      <a:endParaRPr lang="en-US" sz="1400" dirty="0">
                        <a:solidFill>
                          <a:schemeClr val="tx1"/>
                        </a:solidFill>
                        <a:effectLst/>
                      </a:endParaRPr>
                    </a:p>
                    <a:p>
                      <a:pPr marL="19050" marR="19050">
                        <a:lnSpc>
                          <a:spcPct val="115000"/>
                        </a:lnSpc>
                        <a:spcBef>
                          <a:spcPts val="0"/>
                        </a:spcBef>
                        <a:spcAft>
                          <a:spcPts val="0"/>
                        </a:spcAft>
                      </a:pPr>
                      <a:r>
                        <a:rPr lang="el-GR" sz="1100" dirty="0">
                          <a:solidFill>
                            <a:schemeClr val="tx1"/>
                          </a:solidFill>
                          <a:effectLst/>
                        </a:rPr>
                        <a:t>εὐχάριτες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εὐέλπιδες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εὐελπίδων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εὐέλπιδας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δίποδες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διπόδων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δίποδας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μονόδοντες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μονοδόντων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μονόδουσι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μονόδοντας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μονόδοντες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68824">
                <a:tc gridSpan="7">
                  <a:txBody>
                    <a:bodyPr/>
                    <a:lstStyle/>
                    <a:p>
                      <a:pPr marL="19050" marR="19050">
                        <a:lnSpc>
                          <a:spcPct val="115000"/>
                        </a:lnSpc>
                        <a:spcBef>
                          <a:spcPts val="0"/>
                        </a:spcBef>
                        <a:spcAft>
                          <a:spcPts val="0"/>
                        </a:spcAft>
                      </a:pPr>
                      <a:r>
                        <a:rPr lang="el-GR" sz="1100">
                          <a:solidFill>
                            <a:schemeClr val="tx1"/>
                          </a:solidFill>
                          <a:effectLst/>
                        </a:rPr>
                        <a:t>ΟΥΔΕΤΕΡΑ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8824">
                <a:tc gridSpan="7">
                  <a:txBody>
                    <a:bodyPr/>
                    <a:lstStyle/>
                    <a:p>
                      <a:pPr marL="0" marR="19050">
                        <a:lnSpc>
                          <a:spcPct val="115000"/>
                        </a:lnSpc>
                        <a:spcBef>
                          <a:spcPts val="0"/>
                        </a:spcBef>
                        <a:spcAft>
                          <a:spcPts val="0"/>
                        </a:spcAft>
                      </a:pPr>
                      <a:r>
                        <a:rPr lang="el-GR" sz="1100">
                          <a:solidFill>
                            <a:schemeClr val="tx1"/>
                          </a:solidFill>
                          <a:effectLst/>
                        </a:rPr>
                        <a:t>ΕΝΙΚΟΣ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44122">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gridSpan="2">
                  <a:txBody>
                    <a:bodyPr/>
                    <a:lstStyle/>
                    <a:p>
                      <a:pPr marL="0" marR="19050">
                        <a:lnSpc>
                          <a:spcPct val="115000"/>
                        </a:lnSpc>
                        <a:spcBef>
                          <a:spcPts val="0"/>
                        </a:spcBef>
                        <a:spcAft>
                          <a:spcPts val="0"/>
                        </a:spcAft>
                      </a:pPr>
                      <a:r>
                        <a:rPr lang="el-GR" sz="1100">
                          <a:solidFill>
                            <a:schemeClr val="tx1"/>
                          </a:solidFill>
                          <a:effectLst/>
                        </a:rPr>
                        <a:t>τὸ</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τοῦ</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τῷ</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τὸ</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a:txBody>
                    <a:bodyPr/>
                    <a:lstStyle/>
                    <a:p>
                      <a:pPr marL="19050" marR="19050">
                        <a:lnSpc>
                          <a:spcPct val="115000"/>
                        </a:lnSpc>
                        <a:spcBef>
                          <a:spcPts val="0"/>
                        </a:spcBef>
                        <a:spcAft>
                          <a:spcPts val="0"/>
                        </a:spcAft>
                      </a:pPr>
                      <a:r>
                        <a:rPr lang="el-GR" sz="1100">
                          <a:solidFill>
                            <a:schemeClr val="tx1"/>
                          </a:solidFill>
                          <a:effectLst/>
                        </a:rPr>
                        <a:t>εὔχαρι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εὐχάριτος</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εὔχαρι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εὔχαρι</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a:solidFill>
                            <a:schemeClr val="tx1"/>
                          </a:solidFill>
                          <a:effectLst/>
                        </a:rPr>
                        <a:t>εὔελπι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εὐέλπιδος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εὐέλπιδι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εὔελπι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εὔελπι</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a:solidFill>
                            <a:schemeClr val="tx1"/>
                          </a:solidFill>
                          <a:effectLst/>
                        </a:rPr>
                        <a:t>δίπουν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δίποδος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δίποδι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δίπουν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δίπουν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a:solidFill>
                            <a:schemeClr val="tx1"/>
                          </a:solidFill>
                          <a:effectLst/>
                        </a:rPr>
                        <a:t>μονόδουν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μονόδοντος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μονόδοντι</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μονόδουν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μονόδουν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68824">
                <a:tc gridSpan="7">
                  <a:txBody>
                    <a:bodyPr/>
                    <a:lstStyle/>
                    <a:p>
                      <a:pPr marL="0" marR="19050">
                        <a:lnSpc>
                          <a:spcPct val="115000"/>
                        </a:lnSpc>
                        <a:spcBef>
                          <a:spcPts val="0"/>
                        </a:spcBef>
                        <a:spcAft>
                          <a:spcPts val="0"/>
                        </a:spcAft>
                      </a:pPr>
                      <a:r>
                        <a:rPr lang="el-GR" sz="1100">
                          <a:solidFill>
                            <a:schemeClr val="tx1"/>
                          </a:solidFill>
                          <a:effectLst/>
                        </a:rPr>
                        <a:t>ΠΛΗΘΥΝΤΙΚΟΣ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44122">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gridSpan="2">
                  <a:txBody>
                    <a:bodyPr/>
                    <a:lstStyle/>
                    <a:p>
                      <a:pPr marL="0" marR="19050">
                        <a:lnSpc>
                          <a:spcPct val="115000"/>
                        </a:lnSpc>
                        <a:spcBef>
                          <a:spcPts val="0"/>
                        </a:spcBef>
                        <a:spcAft>
                          <a:spcPts val="0"/>
                        </a:spcAft>
                      </a:pPr>
                      <a:r>
                        <a:rPr lang="el-GR" sz="1100">
                          <a:solidFill>
                            <a:schemeClr val="tx1"/>
                          </a:solidFill>
                          <a:effectLst/>
                        </a:rPr>
                        <a:t>τὰ</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τῶν</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τοῖς</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τὰ</a:t>
                      </a:r>
                      <a:endParaRPr lang="en-US" sz="1400">
                        <a:solidFill>
                          <a:schemeClr val="tx1"/>
                        </a:solidFill>
                        <a:effectLst/>
                      </a:endParaRPr>
                    </a:p>
                    <a:p>
                      <a:pPr marL="0" marR="19050">
                        <a:lnSpc>
                          <a:spcPct val="115000"/>
                        </a:lnSpc>
                        <a:spcBef>
                          <a:spcPts val="0"/>
                        </a:spcBef>
                        <a:spcAft>
                          <a:spcPts val="0"/>
                        </a:spcAft>
                      </a:pPr>
                      <a:r>
                        <a:rPr lang="el-GR" sz="1100">
                          <a:solidFill>
                            <a:schemeClr val="tx1"/>
                          </a:solidFill>
                          <a:effectLst/>
                        </a:rPr>
                        <a:t>ὦ</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c>
                  <a:txBody>
                    <a:bodyPr/>
                    <a:lstStyle/>
                    <a:p>
                      <a:pPr marL="19050" marR="19050">
                        <a:lnSpc>
                          <a:spcPct val="115000"/>
                        </a:lnSpc>
                        <a:spcBef>
                          <a:spcPts val="0"/>
                        </a:spcBef>
                        <a:spcAft>
                          <a:spcPts val="0"/>
                        </a:spcAft>
                      </a:pPr>
                      <a:r>
                        <a:rPr lang="el-GR" sz="1100">
                          <a:solidFill>
                            <a:schemeClr val="tx1"/>
                          </a:solidFill>
                          <a:effectLst/>
                        </a:rPr>
                        <a:t>εὐχάριτα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εὐχαρίτων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εὐχάριτα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εὐέλπιδα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εὐελπίδων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εὐέλπιδα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19050" marR="19050">
                        <a:lnSpc>
                          <a:spcPct val="115000"/>
                        </a:lnSpc>
                        <a:spcBef>
                          <a:spcPts val="0"/>
                        </a:spcBef>
                        <a:spcAft>
                          <a:spcPts val="0"/>
                        </a:spcAft>
                      </a:pPr>
                      <a:r>
                        <a:rPr lang="el-GR" sz="1100">
                          <a:solidFill>
                            <a:schemeClr val="tx1"/>
                          </a:solidFill>
                          <a:effectLst/>
                        </a:rPr>
                        <a:t>δίποδα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διπόδων</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δίποσι</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δίποδα</a:t>
                      </a:r>
                      <a:endParaRPr lang="en-US" sz="1400">
                        <a:solidFill>
                          <a:schemeClr val="tx1"/>
                        </a:solidFill>
                        <a:effectLst/>
                      </a:endParaRPr>
                    </a:p>
                    <a:p>
                      <a:pPr marL="19050" marR="19050">
                        <a:lnSpc>
                          <a:spcPct val="115000"/>
                        </a:lnSpc>
                        <a:spcBef>
                          <a:spcPts val="0"/>
                        </a:spcBef>
                        <a:spcAft>
                          <a:spcPts val="0"/>
                        </a:spcAft>
                      </a:pPr>
                      <a:r>
                        <a:rPr lang="el-GR" sz="1100">
                          <a:solidFill>
                            <a:schemeClr val="tx1"/>
                          </a:solidFill>
                          <a:effectLst/>
                        </a:rPr>
                        <a:t>δίποδα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19050">
                        <a:lnSpc>
                          <a:spcPct val="115000"/>
                        </a:lnSpc>
                        <a:spcBef>
                          <a:spcPts val="0"/>
                        </a:spcBef>
                        <a:spcAft>
                          <a:spcPts val="0"/>
                        </a:spcAft>
                      </a:pPr>
                      <a:r>
                        <a:rPr lang="el-GR" sz="1100" dirty="0">
                          <a:solidFill>
                            <a:schemeClr val="tx1"/>
                          </a:solidFill>
                          <a:effectLst/>
                        </a:rPr>
                        <a:t>μονόδοντα</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μονοδόντων</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μονόδουσι</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μονόδοντα</a:t>
                      </a:r>
                      <a:endParaRPr lang="en-US" sz="1400" dirty="0">
                        <a:solidFill>
                          <a:schemeClr val="tx1"/>
                        </a:solidFill>
                        <a:effectLst/>
                      </a:endParaRPr>
                    </a:p>
                    <a:p>
                      <a:pPr marL="0" marR="19050">
                        <a:lnSpc>
                          <a:spcPct val="115000"/>
                        </a:lnSpc>
                        <a:spcBef>
                          <a:spcPts val="0"/>
                        </a:spcBef>
                        <a:spcAft>
                          <a:spcPts val="0"/>
                        </a:spcAft>
                      </a:pPr>
                      <a:r>
                        <a:rPr lang="el-GR" sz="1100" dirty="0">
                          <a:solidFill>
                            <a:schemeClr val="tx1"/>
                          </a:solidFill>
                          <a:effectLst/>
                        </a:rPr>
                        <a:t>μονόδοντα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bl>
          </a:graphicData>
        </a:graphic>
      </p:graphicFrame>
    </p:spTree>
    <p:extLst>
      <p:ext uri="{BB962C8B-B14F-4D97-AF65-F5344CB8AC3E}">
        <p14:creationId xmlns:p14="http://schemas.microsoft.com/office/powerpoint/2010/main" val="4208453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1800" b="1" dirty="0">
                <a:solidFill>
                  <a:schemeClr val="tx1"/>
                </a:solidFill>
                <a:latin typeface="+mn-lt"/>
              </a:rPr>
              <a:t>Μερικά αφωνόληκτα επίθετα της γ΄ κλίσης, απλά ή σύνθετα, είναι διγενή και μονοκατάληκτα. Αυτά κλίνονται όπως τα αντίστοιχα ουσιαστικά της γ΄ κλίσης: </a:t>
            </a:r>
            <a:r>
              <a:rPr lang="el-GR" sz="1800" dirty="0">
                <a:solidFill>
                  <a:schemeClr val="tx1"/>
                </a:solidFill>
                <a:latin typeface="+mn-lt"/>
              </a:rPr>
              <a:t>ὁ, ἡ βλάξ-ὁ, ἡ κόλαξ-ὁ, ἡ ἅρπαξ-ὁ, ἡ γαμψῶνυξ-ὁ, ἡ λογάς-ὁ, ἡ μιγάς-ὁ, ἡ φυγάς-ὁ ἡ ἄπαις-ὁ, ἡ πένης-ὁ, ἡ ἡμιθνής-ὁ,ἡ ἀγνὼς-ὁ,ἡ φιλόγελως</a:t>
            </a:r>
            <a:endParaRPr lang="en-US" sz="18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39171347"/>
              </p:ext>
            </p:extLst>
          </p:nvPr>
        </p:nvGraphicFramePr>
        <p:xfrm>
          <a:off x="469827" y="2204864"/>
          <a:ext cx="8229599" cy="3435096"/>
        </p:xfrm>
        <a:graphic>
          <a:graphicData uri="http://schemas.openxmlformats.org/drawingml/2006/table">
            <a:tbl>
              <a:tblPr firstRow="1" firstCol="1" bandRow="1">
                <a:tableStyleId>{93296810-A885-4BE3-A3E7-6D5BEEA58F35}</a:tableStyleId>
              </a:tblPr>
              <a:tblGrid>
                <a:gridCol w="1530706"/>
                <a:gridCol w="957925"/>
                <a:gridCol w="1435242"/>
                <a:gridCol w="878921"/>
                <a:gridCol w="1435242"/>
                <a:gridCol w="1991563"/>
              </a:tblGrid>
              <a:tr h="0">
                <a:tc gridSpan="6">
                  <a:txBody>
                    <a:bodyPr/>
                    <a:lstStyle/>
                    <a:p>
                      <a:pPr marL="0" marR="0">
                        <a:lnSpc>
                          <a:spcPct val="115000"/>
                        </a:lnSpc>
                        <a:spcBef>
                          <a:spcPts val="0"/>
                        </a:spcBef>
                        <a:spcAft>
                          <a:spcPts val="0"/>
                        </a:spcAft>
                      </a:pPr>
                      <a:r>
                        <a:rPr lang="el-GR" sz="1400" dirty="0">
                          <a:solidFill>
                            <a:schemeClr val="tx1"/>
                          </a:solidFill>
                          <a:effectLst/>
                        </a:rPr>
                        <a:t>ΣΥΜΦΩΝΟΛΗΚΤΑ ΑΦΩΝΟΛΗΚΤΑ ΜΟΝΟΚΑΤΑΛΗΚΤΑ (ΜΕ ΔΥΟ ΓΕΝΗ)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ΑΡΣΕΝΙΚΑ &amp; ΘΗΛΥΚΑ</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450">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6609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ὁ</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τοῦ</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τῷ</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τὸν</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dirty="0">
                          <a:solidFill>
                            <a:schemeClr val="tx1"/>
                          </a:solidFill>
                          <a:effectLst/>
                        </a:rPr>
                        <a:t>ἡ</a:t>
                      </a:r>
                      <a:endParaRPr lang="en-US" sz="1800" dirty="0">
                        <a:solidFill>
                          <a:schemeClr val="tx1"/>
                        </a:solidFill>
                        <a:effectLst/>
                      </a:endParaRPr>
                    </a:p>
                    <a:p>
                      <a:pPr marL="19050" marR="19050" algn="ctr">
                        <a:lnSpc>
                          <a:spcPct val="115000"/>
                        </a:lnSpc>
                        <a:spcBef>
                          <a:spcPts val="0"/>
                        </a:spcBef>
                        <a:spcAft>
                          <a:spcPts val="0"/>
                        </a:spcAft>
                      </a:pPr>
                      <a:r>
                        <a:rPr lang="el-GR" sz="1400" dirty="0">
                          <a:solidFill>
                            <a:schemeClr val="tx1"/>
                          </a:solidFill>
                          <a:effectLst/>
                        </a:rPr>
                        <a:t>τῆς</a:t>
                      </a:r>
                      <a:endParaRPr lang="en-US" sz="1800" dirty="0">
                        <a:solidFill>
                          <a:schemeClr val="tx1"/>
                        </a:solidFill>
                        <a:effectLst/>
                      </a:endParaRPr>
                    </a:p>
                    <a:p>
                      <a:pPr marL="19050" marR="19050" algn="ctr">
                        <a:lnSpc>
                          <a:spcPct val="115000"/>
                        </a:lnSpc>
                        <a:spcBef>
                          <a:spcPts val="0"/>
                        </a:spcBef>
                        <a:spcAft>
                          <a:spcPts val="0"/>
                        </a:spcAft>
                      </a:pPr>
                      <a:r>
                        <a:rPr lang="el-GR" sz="1400" dirty="0">
                          <a:solidFill>
                            <a:schemeClr val="tx1"/>
                          </a:solidFill>
                          <a:effectLst/>
                        </a:rPr>
                        <a:t>τῇ</a:t>
                      </a:r>
                      <a:endParaRPr lang="en-US" sz="1800" dirty="0">
                        <a:solidFill>
                          <a:schemeClr val="tx1"/>
                        </a:solidFill>
                        <a:effectLst/>
                      </a:endParaRPr>
                    </a:p>
                    <a:p>
                      <a:pPr marL="19050" marR="19050" algn="ctr">
                        <a:lnSpc>
                          <a:spcPct val="115000"/>
                        </a:lnSpc>
                        <a:spcBef>
                          <a:spcPts val="0"/>
                        </a:spcBef>
                        <a:spcAft>
                          <a:spcPts val="0"/>
                        </a:spcAft>
                      </a:pPr>
                      <a:r>
                        <a:rPr lang="el-GR" sz="1400" dirty="0">
                          <a:solidFill>
                            <a:schemeClr val="tx1"/>
                          </a:solidFill>
                          <a:effectLst/>
                        </a:rPr>
                        <a:t>τὴν</a:t>
                      </a:r>
                      <a:endParaRPr lang="en-US" sz="1800" dirty="0">
                        <a:solidFill>
                          <a:schemeClr val="tx1"/>
                        </a:solidFill>
                        <a:effectLst/>
                      </a:endParaRPr>
                    </a:p>
                    <a:p>
                      <a:pPr marL="19050" marR="19050" algn="ctr">
                        <a:lnSpc>
                          <a:spcPct val="115000"/>
                        </a:lnSpc>
                        <a:spcBef>
                          <a:spcPts val="0"/>
                        </a:spcBef>
                        <a:spcAft>
                          <a:spcPts val="0"/>
                        </a:spcAft>
                      </a:pPr>
                      <a:r>
                        <a:rPr lang="el-GR" sz="1400" dirty="0">
                          <a:solidFill>
                            <a:schemeClr val="tx1"/>
                          </a:solidFill>
                          <a:effectLst/>
                        </a:rPr>
                        <a:t>ὦ</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ἅρπαξ</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ἅρπαγος </a:t>
                      </a:r>
                      <a:endParaRPr lang="en-US" sz="1800" dirty="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ἅρπαγι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ἅρπαγα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 </a:t>
                      </a:r>
                      <a:r>
                        <a:rPr lang="el-GR" sz="1400" dirty="0" smtClean="0">
                          <a:solidFill>
                            <a:schemeClr val="tx1"/>
                          </a:solidFill>
                          <a:effectLst/>
                        </a:rPr>
                        <a:t>ἅρπαξ</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γαμψώνυξ</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γαμψώνυχος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γαμψώνυχι</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γαμψώνυχα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γαμψώνυξ</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κόλαξ</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κόλακος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κόλακι</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κόλακα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κόλαξ</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400">
                          <a:solidFill>
                            <a:schemeClr val="tx1"/>
                          </a:solidFill>
                          <a:effectLst/>
                        </a:rPr>
                        <a:t>ΠΛΗΘΥΝΤΙΚΟΣ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6609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οἱ</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τοῖς</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τοὺς</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400">
                          <a:solidFill>
                            <a:schemeClr val="tx1"/>
                          </a:solidFill>
                          <a:effectLst/>
                        </a:rPr>
                        <a:t>αἱ</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τῶν</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ταῖς</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τὰς</a:t>
                      </a:r>
                      <a:endParaRPr lang="en-US" sz="1800">
                        <a:solidFill>
                          <a:schemeClr val="tx1"/>
                        </a:solidFill>
                        <a:effectLst/>
                      </a:endParaRPr>
                    </a:p>
                    <a:p>
                      <a:pPr marL="19050" marR="19050" algn="ctr">
                        <a:lnSpc>
                          <a:spcPct val="115000"/>
                        </a:lnSpc>
                        <a:spcBef>
                          <a:spcPts val="0"/>
                        </a:spcBef>
                        <a:spcAft>
                          <a:spcPts val="0"/>
                        </a:spcAft>
                      </a:pPr>
                      <a:r>
                        <a:rPr lang="el-GR" sz="1400">
                          <a:solidFill>
                            <a:schemeClr val="tx1"/>
                          </a:solidFill>
                          <a:effectLst/>
                        </a:rPr>
                        <a:t>ὦ</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ἅρπαγες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ἁρπάγων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ἅρπαξιν</a:t>
                      </a:r>
                      <a:endParaRPr lang="en-US" sz="1800" dirty="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ἅρπαγας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ἅρπαγες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γαμψώνυχες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γαμψωνύχων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γαμψώνυξιν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γαμψώνυχας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γαμψώνυχες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κόλακες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κολάκων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κόλαξιν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κόλακας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κόλακες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0445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72"/>
            <a:ext cx="8229600" cy="636680"/>
          </a:xfrm>
        </p:spPr>
        <p:txBody>
          <a:bodyPr>
            <a:noAutofit/>
          </a:bodyPr>
          <a:lstStyle/>
          <a:p>
            <a:r>
              <a:rPr lang="el-GR" sz="1400" b="1" dirty="0">
                <a:solidFill>
                  <a:schemeClr val="tx1"/>
                </a:solidFill>
                <a:latin typeface="+mn-lt"/>
              </a:rPr>
              <a:t>Μερικά αφωνόληκτα επίθετα της γ΄ κλίσης, απλά ή σύνθετα, είναι διγενή και μονοκατάληκτα. Αυτά κλίνονται όπως τα αντίστοιχα ουσιαστικά της γ΄ κλίσης: </a:t>
            </a:r>
            <a:r>
              <a:rPr lang="el-GR" sz="1400" dirty="0">
                <a:solidFill>
                  <a:schemeClr val="tx1"/>
                </a:solidFill>
                <a:latin typeface="+mn-lt"/>
              </a:rPr>
              <a:t>ὁ, ἡ βλάξ-ὁ, ἡ κόλαξ-ὁ, ἡ ἅρπαξ-ὁ, ἡ γαμψῶνυξ-ὁ, ἡ λογάς-ὁ, ἡ μιγάς-ὁ, ἡ φυγάς-ὁ ἡ ἄπαις-ὁ, ἡ πένης-ὁ, ἡ ἡμιθνής-ὁ,ἡ ἀγνὼς-ὁ,ἡ φιλόγελως</a:t>
            </a:r>
            <a:endParaRPr lang="en-US" sz="14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37532202"/>
              </p:ext>
            </p:extLst>
          </p:nvPr>
        </p:nvGraphicFramePr>
        <p:xfrm>
          <a:off x="457200" y="1357933"/>
          <a:ext cx="8186738" cy="5257800"/>
        </p:xfrm>
        <a:graphic>
          <a:graphicData uri="http://schemas.openxmlformats.org/drawingml/2006/table">
            <a:tbl>
              <a:tblPr firstRow="1" firstCol="1" bandRow="1">
                <a:tableStyleId>{93296810-A885-4BE3-A3E7-6D5BEEA58F35}</a:tableStyleId>
              </a:tblPr>
              <a:tblGrid>
                <a:gridCol w="1522733"/>
                <a:gridCol w="952936"/>
                <a:gridCol w="476468"/>
                <a:gridCol w="1191807"/>
                <a:gridCol w="2061604"/>
                <a:gridCol w="1981190"/>
              </a:tblGrid>
              <a:tr h="174530">
                <a:tc gridSpan="6">
                  <a:txBody>
                    <a:bodyPr/>
                    <a:lstStyle/>
                    <a:p>
                      <a:pPr marL="0" marR="0">
                        <a:lnSpc>
                          <a:spcPct val="115000"/>
                        </a:lnSpc>
                        <a:spcBef>
                          <a:spcPts val="0"/>
                        </a:spcBef>
                        <a:spcAft>
                          <a:spcPts val="0"/>
                        </a:spcAft>
                      </a:pPr>
                      <a:r>
                        <a:rPr lang="el-GR" sz="1200" dirty="0">
                          <a:solidFill>
                            <a:schemeClr val="tx1"/>
                          </a:solidFill>
                          <a:effectLst/>
                        </a:rPr>
                        <a:t>ΣΥΜΦΩΝΟΛΗΚΤΑ ΟΔΟΝΤΙΚΟΛΗΚΤΑ ΜΟΝΟΚΑΤΑΛΗΚΤΑ (ΜΕ ΔΥΟ ΓΕΝΗ</a:t>
                      </a:r>
                      <a:r>
                        <a:rPr lang="el-GR" sz="1200" dirty="0" smtClean="0">
                          <a:solidFill>
                            <a:schemeClr val="tx1"/>
                          </a:solidFill>
                          <a:effectLst/>
                        </a:rPr>
                        <a:t>): ΑΡΣΕΝΙΚΑ</a:t>
                      </a:r>
                      <a:r>
                        <a:rPr lang="el-GR" sz="1200" baseline="0" dirty="0" smtClean="0">
                          <a:solidFill>
                            <a:schemeClr val="tx1"/>
                          </a:solidFill>
                          <a:effectLst/>
                        </a:rPr>
                        <a:t> &amp; ΘΗΛΥΚΑ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4530">
                <a:tc gridSpan="6">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264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ὁ</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τοῦ</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τῷ</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τὸν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ἡ</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τῆς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τῇ</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τὴν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ἡμιθνής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ἡμιθνῆτος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ἡμιθνῆτι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ἡμιθνῆτα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ἡμιθνής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φιλόγελως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φιλογέλωτος / φιλόγελω</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φιλογέλωτι / φιλόγελῳ</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φιλογέλωτα / φιλόγελων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φιλόγελως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ἀγνώς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ἀγνώς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4530">
                <a:tc gridSpan="6">
                  <a:txBody>
                    <a:bodyPr/>
                    <a:lstStyle/>
                    <a:p>
                      <a:pPr marL="0" marR="0">
                        <a:lnSpc>
                          <a:spcPct val="115000"/>
                        </a:lnSpc>
                        <a:spcBef>
                          <a:spcPts val="0"/>
                        </a:spcBef>
                        <a:spcAft>
                          <a:spcPts val="0"/>
                        </a:spcAft>
                      </a:pPr>
                      <a:r>
                        <a:rPr lang="el-GR" sz="1200">
                          <a:solidFill>
                            <a:schemeClr val="tx1"/>
                          </a:solidFill>
                          <a:effectLst/>
                        </a:rPr>
                        <a:t>ΠΛΗΘΥΝΤΙΚΟΣ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264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οἱ</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τοὺς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αἱ</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ταῖς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τὰς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ἡμιθνῆτες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ἡμιθνήτων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ἡμιθνῆσιν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ἡμιθνῆτας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ἡμιθνῆτες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φιλογέλωτες / φιλόγελῳ</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φιλογελώτων / φιλόγελων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φιλογέλωσιν / φιλόγελῳς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φιλογέλωτας / φιλόγελως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φιλογέλωτες / φιλόγελῳ</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ἀγνῶτες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ἀγνώτων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ἀγνῶτας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ἀγνῶτες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4530">
                <a:tc gridSpan="6">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264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ὁ</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τοῦ</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τῷ</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τὸν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ἡ</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τῆς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τῇ</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τὴν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φυγάς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ἄπαις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ἄπαιδος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ἄπαιδι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ἄπαιδα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πένης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πένητος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πένητι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πένητα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πένης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4530">
                <a:tc gridSpan="6">
                  <a:txBody>
                    <a:bodyPr/>
                    <a:lstStyle/>
                    <a:p>
                      <a:pPr marL="0" marR="0">
                        <a:lnSpc>
                          <a:spcPct val="115000"/>
                        </a:lnSpc>
                        <a:spcBef>
                          <a:spcPts val="0"/>
                        </a:spcBef>
                        <a:spcAft>
                          <a:spcPts val="0"/>
                        </a:spcAft>
                      </a:pPr>
                      <a:r>
                        <a:rPr lang="el-GR" sz="1200">
                          <a:solidFill>
                            <a:schemeClr val="tx1"/>
                          </a:solidFill>
                          <a:effectLst/>
                        </a:rPr>
                        <a:t>ΠΛΗΘΥΝΤΙΚΟΣ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2649">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οἱ</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τοῖς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τοὺς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gn="ctr">
                        <a:lnSpc>
                          <a:spcPct val="115000"/>
                        </a:lnSpc>
                        <a:spcBef>
                          <a:spcPts val="0"/>
                        </a:spcBef>
                        <a:spcAft>
                          <a:spcPts val="0"/>
                        </a:spcAft>
                      </a:pPr>
                      <a:r>
                        <a:rPr lang="el-GR" sz="1200">
                          <a:solidFill>
                            <a:schemeClr val="tx1"/>
                          </a:solidFill>
                          <a:effectLst/>
                        </a:rPr>
                        <a:t>αἱ</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τῶν</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ταῖς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τὰς</a:t>
                      </a:r>
                      <a:endParaRPr lang="en-US" sz="1600">
                        <a:solidFill>
                          <a:schemeClr val="tx1"/>
                        </a:solidFill>
                        <a:effectLst/>
                      </a:endParaRPr>
                    </a:p>
                    <a:p>
                      <a:pPr marL="19050" marR="19050" algn="ctr">
                        <a:lnSpc>
                          <a:spcPct val="115000"/>
                        </a:lnSpc>
                        <a:spcBef>
                          <a:spcPts val="0"/>
                        </a:spcBef>
                        <a:spcAft>
                          <a:spcPts val="0"/>
                        </a:spcAft>
                      </a:pPr>
                      <a:r>
                        <a:rPr lang="el-GR" sz="1200">
                          <a:solidFill>
                            <a:schemeClr val="tx1"/>
                          </a:solidFill>
                          <a:effectLst/>
                        </a:rPr>
                        <a:t>ὦ</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φυγάδες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φυγάδες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ἄπαιδες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ἀπαίδων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ἄπαιδας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ἄπαιδες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πένητες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πενήτων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πένησιν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πένητας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πένητες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67184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948105"/>
          </a:xfrm>
        </p:spPr>
        <p:txBody>
          <a:bodyPr>
            <a:noAutofit/>
          </a:bodyPr>
          <a:lstStyle/>
          <a:p>
            <a:pPr marL="0" marR="0">
              <a:lnSpc>
                <a:spcPct val="115000"/>
              </a:lnSpc>
              <a:spcBef>
                <a:spcPts val="0"/>
              </a:spcBef>
              <a:spcAft>
                <a:spcPts val="1000"/>
              </a:spcAft>
            </a:pP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Φωνηεντόληκτα τριγενή και τρικατάληκτα -υς, -εια, -υ: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στο αρσενικό και στο ουδέτερο είναι:</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οξύτονα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βαθύς, βαρύς, βραδύς, γλυκύς, δασύς, εὐθύς, εὐρύς, ἡδύς, θρασύς, ὀξύς, παχύς, ταχύς, τραχύς, κ.α,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βαρύτονα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είναι μόνο το θῆλυς, θήλεια, θῆλυ και το ἥμισυς, ἡμίσεια, ἥμισυ (τοῦ ἡμίσεος, της ἡμισείας, τοῦ ἠμίσεος)</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παρουσιάζονται με δυο θέματα:</a:t>
            </a: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συναιρούν το χαρακτήρα -ε- με το ακόλουθο –ε- ή -ι- σε –ει-,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ἥμισυς συναιρεί πολλές φορές και το -ε- με το –α στο τέλος του ουδετέρου και σχηματίζει και δεύτερο τύπο σε –η: τὰ ἡμίσεα και τὰ ἡμίση.</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την κλητική του ενικού του αρσενικού τη σχηματίζουν χωρίς κατάληξη –ςπ.χ. (ὦ) βαθύ, (ὦ) ταχύ, (ὦ) θῆλυ, (ὦ) ἥμισυ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rPr>
              <a:t>την αιτιατική του πληθυντικού τη σχηματίζουν όμοια με την ονομαστικήπ.χ. τοὺς βαθεῖς, τοὺς ταχεῖς</a:t>
            </a:r>
            <a:endParaRPr lang="en-US" sz="1100" dirty="0">
              <a:solidFill>
                <a:schemeClr val="tx1"/>
              </a:solidFill>
              <a:latin typeface="+mn-lt"/>
            </a:endParaRPr>
          </a:p>
        </p:txBody>
      </p:sp>
      <p:sp>
        <p:nvSpPr>
          <p:cNvPr id="4" name="Footer Placeholder 3"/>
          <p:cNvSpPr>
            <a:spLocks noGrp="1"/>
          </p:cNvSpPr>
          <p:nvPr>
            <p:ph type="ftr" sz="quarter" idx="11"/>
          </p:nvPr>
        </p:nvSpPr>
        <p:spPr>
          <a:xfrm>
            <a:off x="2667000" y="6453336"/>
            <a:ext cx="3352800" cy="268139"/>
          </a:xfrm>
        </p:spPr>
        <p:txBody>
          <a:bodyPr/>
          <a:lstStyle/>
          <a:p>
            <a:r>
              <a:rPr lang="el-GR" dirty="0" smtClean="0"/>
              <a:t>Επιμέλεια: Εύη Πεπέ</a:t>
            </a:r>
            <a:endParaRPr lang="el-GR"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3690763"/>
              </p:ext>
            </p:extLst>
          </p:nvPr>
        </p:nvGraphicFramePr>
        <p:xfrm>
          <a:off x="457200" y="2652192"/>
          <a:ext cx="8229599" cy="3645408"/>
        </p:xfrm>
        <a:graphic>
          <a:graphicData uri="http://schemas.openxmlformats.org/drawingml/2006/table">
            <a:tbl>
              <a:tblPr firstRow="1" firstCol="1" bandRow="1">
                <a:tableStyleId>{93296810-A885-4BE3-A3E7-6D5BEEA58F35}</a:tableStyleId>
              </a:tblPr>
              <a:tblGrid>
                <a:gridCol w="1848368"/>
                <a:gridCol w="880567"/>
                <a:gridCol w="1250899"/>
                <a:gridCol w="877275"/>
                <a:gridCol w="1201522"/>
                <a:gridCol w="880567"/>
                <a:gridCol w="1290401"/>
              </a:tblGrid>
              <a:tr h="0">
                <a:tc>
                  <a:txBody>
                    <a:bodyPr/>
                    <a:lstStyle/>
                    <a:p>
                      <a:pPr marL="0" marR="0">
                        <a:lnSpc>
                          <a:spcPct val="115000"/>
                        </a:lnSpc>
                        <a:spcBef>
                          <a:spcPts val="0"/>
                        </a:spcBef>
                        <a:spcAft>
                          <a:spcPts val="0"/>
                        </a:spcAft>
                      </a:pPr>
                      <a:r>
                        <a:rPr lang="el-GR" sz="1600">
                          <a:solidFill>
                            <a:schemeClr val="tx1"/>
                          </a:solidFill>
                          <a:effectLst/>
                        </a:rPr>
                        <a:t>ΠΑΡΟΞΥΤΟΝΑ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θῆλυς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θήλεος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θήλει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θῆλυν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θῆλυ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θήλεια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θηλείᾳ</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θήλειαν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θῆλυ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θῆλυ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θῆλυ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θήλεις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θηλέων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θήλειαι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θηλειῶν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θηλείαις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θηλείας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θήλειαι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θήλεα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θηλέων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θήλεσι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θήλεα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θήλεα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31366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948105"/>
          </a:xfrm>
        </p:spPr>
        <p:txBody>
          <a:bodyPr>
            <a:noAutofit/>
          </a:bodyPr>
          <a:lstStyle/>
          <a:p>
            <a:pPr marL="0" marR="0">
              <a:lnSpc>
                <a:spcPct val="115000"/>
              </a:lnSpc>
              <a:spcBef>
                <a:spcPts val="0"/>
              </a:spcBef>
              <a:spcAft>
                <a:spcPts val="1000"/>
              </a:spcAft>
            </a:pP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Φωνηεντόληκτα τριγενή και τρικατάληκτα -υς, -εια, -υ: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στο αρσενικό και στο ουδέτερο είναι:</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οξύτονα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βαθύς, βαρύς, βραδύς, γλυκύς, δασύς, εὐθύς, εὐρύς, ἡδύς, θρασύς, ὀξύς, παχύς, ταχύς, τραχύς, κ.α,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βαρύτονα</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είναι μόνο το θῆλυς, θήλεια, θῆλυ και το ἥμισυς, ἡμίσεια, ἥμισυ (τοῦ ἡμίσεος, της ἡμισείας, τοῦ ἠμίσεος)</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b="1"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παρουσιάζονται με δυο θέματα:</a:t>
            </a:r>
            <a:r>
              <a:rPr lang="el-GR" sz="11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συναιρούν το χαρακτήρα -ε- με το ακόλουθο –ε- ή -ι- σε –ει-, </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το ἥμισυς συναιρεί πολλές φορές και το -ε- με το –α στο τέλος του ουδετέρου και σχηματίζει και δεύτερο τύπο σε –η: τὰ ἡμίσεα και τὰ ἡμίση.</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την κλητική του ενικού του αρσενικού τη σχηματίζουν χωρίς κατάληξη –ςπ.χ. (ὦ) βαθύ, (ὦ) ταχύ, (ὦ) θῆλυ, (ὦ) ἥμισυ</a:t>
            </a:r>
            <a: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100" dirty="0">
                <a:solidFill>
                  <a:schemeClr val="tx1"/>
                </a:solidFill>
                <a:latin typeface="Times New Roman" panose="02020603050405020304" pitchFamily="18" charset="0"/>
                <a:ea typeface="Calibri" panose="020F0502020204030204" pitchFamily="34" charset="0"/>
              </a:rPr>
              <a:t>την αιτιατική του πληθυντικού τη σχηματίζουν όμοια με την ονομαστικήπ.χ. τοὺς βαθεῖς, τοὺς ταχεῖς</a:t>
            </a:r>
            <a:endParaRPr lang="en-US" sz="1100" dirty="0">
              <a:solidFill>
                <a:schemeClr val="tx1"/>
              </a:solidFill>
              <a:latin typeface="+mn-lt"/>
            </a:endParaRPr>
          </a:p>
        </p:txBody>
      </p:sp>
      <p:sp>
        <p:nvSpPr>
          <p:cNvPr id="4" name="Footer Placeholder 3"/>
          <p:cNvSpPr>
            <a:spLocks noGrp="1"/>
          </p:cNvSpPr>
          <p:nvPr>
            <p:ph type="ftr" sz="quarter" idx="11"/>
          </p:nvPr>
        </p:nvSpPr>
        <p:spPr>
          <a:xfrm>
            <a:off x="2667000" y="6453336"/>
            <a:ext cx="3352800" cy="268139"/>
          </a:xfrm>
        </p:spPr>
        <p:txBody>
          <a:bodyPr/>
          <a:lstStyle/>
          <a:p>
            <a:r>
              <a:rPr lang="el-GR" dirty="0" smtClean="0"/>
              <a:t>Επιμέλεια: Εύη Πεπέ</a:t>
            </a:r>
            <a:endParaRPr lang="el-G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14932229"/>
              </p:ext>
            </p:extLst>
          </p:nvPr>
        </p:nvGraphicFramePr>
        <p:xfrm>
          <a:off x="425252" y="2652192"/>
          <a:ext cx="8229599" cy="3925824"/>
        </p:xfrm>
        <a:graphic>
          <a:graphicData uri="http://schemas.openxmlformats.org/drawingml/2006/table">
            <a:tbl>
              <a:tblPr firstRow="1" firstCol="1" bandRow="1">
                <a:tableStyleId>{93296810-A885-4BE3-A3E7-6D5BEEA58F35}</a:tableStyleId>
              </a:tblPr>
              <a:tblGrid>
                <a:gridCol w="1848368"/>
                <a:gridCol w="880567"/>
                <a:gridCol w="1250899"/>
                <a:gridCol w="877275"/>
                <a:gridCol w="1201522"/>
                <a:gridCol w="880567"/>
                <a:gridCol w="1290401"/>
              </a:tblGrid>
              <a:tr h="0">
                <a:tc>
                  <a:txBody>
                    <a:bodyPr/>
                    <a:lstStyle/>
                    <a:p>
                      <a:pPr marL="0" marR="0">
                        <a:lnSpc>
                          <a:spcPct val="115000"/>
                        </a:lnSpc>
                        <a:spcBef>
                          <a:spcPts val="0"/>
                        </a:spcBef>
                        <a:spcAft>
                          <a:spcPts val="0"/>
                        </a:spcAft>
                      </a:pPr>
                      <a:r>
                        <a:rPr lang="el-GR" sz="1600" dirty="0" smtClean="0">
                          <a:solidFill>
                            <a:schemeClr val="tx1"/>
                          </a:solidFill>
                          <a:effectLst/>
                        </a:rPr>
                        <a:t>ΠΡΟΠΑΡΟ-ΞΥΤΟΝΑ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ἥμισυς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ἡμίσεος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ἡμίσει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ἥμισυν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ἥμισυ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τήν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ἡμίσεια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ἡμισείᾳ</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ἡμίσειαν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ἥμισυ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ἥμισυ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ἥμισυ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ἡμίσεις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ἡμισέων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ἡμίσεις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ἡμίσειαι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ἡμισειῶν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ἡμισείαις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ἡμισείας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ἡμίσειαι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ἡμίσεα/ἡμίση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ἡμισέων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ἡμίσεσι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ἡμίσεα/ἡμίση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ἡμίσεα/ἡμίση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765791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70762"/>
          </a:xfrm>
        </p:spPr>
        <p:txBody>
          <a:bodyPr>
            <a:noAutofit/>
          </a:bodyPr>
          <a:lstStyle/>
          <a:p>
            <a:r>
              <a:rPr lang="el-GR" sz="1400" b="1" dirty="0">
                <a:solidFill>
                  <a:schemeClr val="tx1"/>
                </a:solidFill>
                <a:latin typeface="+mn-lt"/>
              </a:rPr>
              <a:t>Φωνηεντόληκτα τριγενή και δικατάληκτα σε -υς, -υς, -υ (γεν.-υος)</a:t>
            </a:r>
            <a:r>
              <a:rPr lang="el-GR" sz="1400" dirty="0">
                <a:solidFill>
                  <a:schemeClr val="tx1"/>
                </a:solidFill>
                <a:latin typeface="+mn-lt"/>
              </a:rPr>
              <a:t/>
            </a:r>
            <a:br>
              <a:rPr lang="el-GR" sz="1400" dirty="0">
                <a:solidFill>
                  <a:schemeClr val="tx1"/>
                </a:solidFill>
                <a:latin typeface="+mn-lt"/>
              </a:rPr>
            </a:br>
            <a:r>
              <a:rPr lang="el-GR" sz="1400" dirty="0">
                <a:solidFill>
                  <a:schemeClr val="tx1"/>
                </a:solidFill>
                <a:latin typeface="+mn-lt"/>
              </a:rPr>
              <a:t>Κατά την γ΄ κλίση κλίνονται και μερικά σύνθετα δικατάληκτα επίθετα με β΄συνθετικό ουσιαστικό φωνηεντόληκτο σε –υς, που λήγουν στην ονομαστική το αρσενικό και το θηλυκό σε –υς και το ουδέτερο σε –υ και σχηματίζουν τη γενική σε -υος ή –εος.</a:t>
            </a:r>
            <a:br>
              <a:rPr lang="el-GR" sz="1400" dirty="0">
                <a:solidFill>
                  <a:schemeClr val="tx1"/>
                </a:solidFill>
                <a:latin typeface="+mn-lt"/>
              </a:rPr>
            </a:br>
            <a:r>
              <a:rPr lang="el-GR" sz="1400" b="1" dirty="0">
                <a:solidFill>
                  <a:schemeClr val="tx1"/>
                </a:solidFill>
                <a:latin typeface="+mn-lt"/>
              </a:rPr>
              <a:t>Δικατάληκτα σε -υς, -υ, (γεν.-υος) </a:t>
            </a:r>
            <a:r>
              <a:rPr lang="el-GR" sz="1400" dirty="0">
                <a:solidFill>
                  <a:schemeClr val="tx1"/>
                </a:solidFill>
                <a:latin typeface="+mn-lt"/>
              </a:rPr>
              <a:t/>
            </a:r>
            <a:br>
              <a:rPr lang="el-GR" sz="1400" dirty="0">
                <a:solidFill>
                  <a:schemeClr val="tx1"/>
                </a:solidFill>
                <a:latin typeface="+mn-lt"/>
              </a:rPr>
            </a:br>
            <a:r>
              <a:rPr lang="el-GR" sz="1400" dirty="0">
                <a:solidFill>
                  <a:schemeClr val="tx1"/>
                </a:solidFill>
                <a:latin typeface="+mn-lt"/>
              </a:rPr>
              <a:t>Κατά το εὔβοτρυς (= αυτός που έχει αφθονα σταφύλια) κλίνονται: πολύιχθυς, φίλιχθυς, λεύκοφρυς, σύνοφρυς, ἄδακρυς, πολύδακρυς, φιλόδακρυς κ.α</a:t>
            </a:r>
            <a:r>
              <a:rPr lang="el-GR" sz="1400" dirty="0" smtClean="0">
                <a:solidFill>
                  <a:schemeClr val="tx1"/>
                </a:solidFill>
                <a:latin typeface="+mn-lt"/>
              </a:rPr>
              <a:t>.</a:t>
            </a:r>
            <a:endParaRPr lang="en-US" sz="4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27647738"/>
              </p:ext>
            </p:extLst>
          </p:nvPr>
        </p:nvGraphicFramePr>
        <p:xfrm>
          <a:off x="457200" y="2492896"/>
          <a:ext cx="8229600" cy="3645408"/>
        </p:xfrm>
        <a:graphic>
          <a:graphicData uri="http://schemas.openxmlformats.org/drawingml/2006/table">
            <a:tbl>
              <a:tblPr firstRow="1" firstCol="1" bandRow="1">
                <a:tableStyleId>{93296810-A885-4BE3-A3E7-6D5BEEA58F35}</a:tableStyleId>
              </a:tblPr>
              <a:tblGrid>
                <a:gridCol w="1738535"/>
                <a:gridCol w="518022"/>
                <a:gridCol w="1145560"/>
                <a:gridCol w="857524"/>
                <a:gridCol w="1145560"/>
                <a:gridCol w="572780"/>
                <a:gridCol w="2251619"/>
              </a:tblGrid>
              <a:tr h="0">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εὔβοτρυς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εὐβότρυος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εὐβότρυϊ</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εὔβοτρυν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εὔβοτρυ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εὔβοτρυς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εὐβότρυϊ</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εὔβοτρυν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εὔβοτρυ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εὔβοτρυ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εὐβότρυϊ</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εὔβοτρυ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εὔβοτρυ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εὐβότρυες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εὐβοτρύων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εὐβότρυες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εὐβοτρύων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εὐβότρυες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εὐβότρυα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εὐβοτρύων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εὐβότρυσι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εὐβότρυα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εὐβότρυα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70954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70762"/>
          </a:xfrm>
        </p:spPr>
        <p:txBody>
          <a:bodyPr>
            <a:noAutofit/>
          </a:bodyPr>
          <a:lstStyle/>
          <a:p>
            <a:pPr marL="0" marR="0">
              <a:lnSpc>
                <a:spcPct val="115000"/>
              </a:lnSpc>
              <a:spcBef>
                <a:spcPts val="0"/>
              </a:spcBef>
              <a:spcAft>
                <a:spcPts val="1000"/>
              </a:spcAft>
            </a:pPr>
            <a:r>
              <a:rPr lang="el-GR"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Φωνηεντόληκτα τριγενή και δικατάληκτα σε -υς, -υς, -υ (γεν.-εος)</a:t>
            </a:r>
            <a: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Κατά την γ΄ κλίση κλίνονται και μερικά σύνθετα δικατάληκτα επίθετα με β΄συνθετικό ουσιαστικό φωνηεντόληκτο σε –υς, που λήγουν στην ονομαστική το αρσενικό και το θηλυκό σε –υς και το ουδέτερο σε –υ και σχηματίζουν τη γενική σε –εος.</a:t>
            </a:r>
            <a: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Δικατάληκτα σε -υς, -υς, -υ, (γεν. –εος)</a:t>
            </a:r>
            <a: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400" dirty="0">
                <a:solidFill>
                  <a:schemeClr val="tx1"/>
                </a:solidFill>
                <a:latin typeface="Times New Roman" panose="02020603050405020304" pitchFamily="18" charset="0"/>
                <a:ea typeface="Calibri" panose="020F0502020204030204" pitchFamily="34" charset="0"/>
              </a:rPr>
              <a:t>Κατά το δίπηχυς κλίνονται: τρίπηχυς, τετράπηχυς κτλ, διπέλεκυς, τριπέλεκυς κτλ</a:t>
            </a:r>
            <a:endParaRPr lang="en-US" sz="4400" dirty="0">
              <a:solidFill>
                <a:schemeClr val="tx1"/>
              </a:solidFill>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85387626"/>
              </p:ext>
            </p:extLst>
          </p:nvPr>
        </p:nvGraphicFramePr>
        <p:xfrm>
          <a:off x="457201" y="2492896"/>
          <a:ext cx="8229600" cy="3645408"/>
        </p:xfrm>
        <a:graphic>
          <a:graphicData uri="http://schemas.openxmlformats.org/drawingml/2006/table">
            <a:tbl>
              <a:tblPr firstRow="1" firstCol="1" bandRow="1">
                <a:tableStyleId>{93296810-A885-4BE3-A3E7-6D5BEEA58F35}</a:tableStyleId>
              </a:tblPr>
              <a:tblGrid>
                <a:gridCol w="1810543"/>
                <a:gridCol w="576064"/>
                <a:gridCol w="1015510"/>
                <a:gridCol w="857524"/>
                <a:gridCol w="1145560"/>
                <a:gridCol w="572780"/>
                <a:gridCol w="2251619"/>
              </a:tblGrid>
              <a:tr h="0">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u="sng" dirty="0">
                          <a:solidFill>
                            <a:schemeClr val="tx1"/>
                          </a:solidFill>
                          <a:effectLst/>
                        </a:rPr>
                        <a:t>ὁ</a:t>
                      </a:r>
                      <a:endParaRPr lang="en-US" sz="2000" u="sng" dirty="0">
                        <a:solidFill>
                          <a:schemeClr val="tx1"/>
                        </a:solidFill>
                        <a:effectLst/>
                      </a:endParaRPr>
                    </a:p>
                    <a:p>
                      <a:pPr marL="0" marR="0">
                        <a:lnSpc>
                          <a:spcPct val="115000"/>
                        </a:lnSpc>
                        <a:spcBef>
                          <a:spcPts val="0"/>
                        </a:spcBef>
                        <a:spcAft>
                          <a:spcPts val="0"/>
                        </a:spcAft>
                      </a:pPr>
                      <a:r>
                        <a:rPr lang="el-GR" sz="1600" u="sng" dirty="0">
                          <a:solidFill>
                            <a:schemeClr val="tx1"/>
                          </a:solidFill>
                          <a:effectLst/>
                        </a:rPr>
                        <a:t>τοῦ</a:t>
                      </a:r>
                      <a:endParaRPr lang="en-US" sz="2000" u="sng" dirty="0">
                        <a:solidFill>
                          <a:schemeClr val="tx1"/>
                        </a:solidFill>
                        <a:effectLst/>
                      </a:endParaRPr>
                    </a:p>
                    <a:p>
                      <a:pPr marL="0" marR="0">
                        <a:lnSpc>
                          <a:spcPct val="115000"/>
                        </a:lnSpc>
                        <a:spcBef>
                          <a:spcPts val="0"/>
                        </a:spcBef>
                        <a:spcAft>
                          <a:spcPts val="0"/>
                        </a:spcAft>
                      </a:pPr>
                      <a:r>
                        <a:rPr lang="el-GR" sz="1600" u="sng" dirty="0">
                          <a:solidFill>
                            <a:schemeClr val="tx1"/>
                          </a:solidFill>
                          <a:effectLst/>
                        </a:rPr>
                        <a:t>τῷ</a:t>
                      </a:r>
                      <a:endParaRPr lang="en-US" sz="2000" u="sng" dirty="0">
                        <a:solidFill>
                          <a:schemeClr val="tx1"/>
                        </a:solidFill>
                        <a:effectLst/>
                      </a:endParaRPr>
                    </a:p>
                    <a:p>
                      <a:pPr marL="0" marR="0">
                        <a:lnSpc>
                          <a:spcPct val="115000"/>
                        </a:lnSpc>
                        <a:spcBef>
                          <a:spcPts val="0"/>
                        </a:spcBef>
                        <a:spcAft>
                          <a:spcPts val="0"/>
                        </a:spcAft>
                      </a:pPr>
                      <a:r>
                        <a:rPr lang="el-GR" sz="1600" u="sng" dirty="0">
                          <a:solidFill>
                            <a:schemeClr val="tx1"/>
                          </a:solidFill>
                          <a:effectLst/>
                        </a:rPr>
                        <a:t>τόν</a:t>
                      </a:r>
                      <a:endParaRPr lang="en-US" sz="2000" u="sng" dirty="0">
                        <a:solidFill>
                          <a:schemeClr val="tx1"/>
                        </a:solidFill>
                        <a:effectLst/>
                      </a:endParaRPr>
                    </a:p>
                    <a:p>
                      <a:pPr marL="0" marR="0">
                        <a:lnSpc>
                          <a:spcPct val="115000"/>
                        </a:lnSpc>
                        <a:spcBef>
                          <a:spcPts val="0"/>
                        </a:spcBef>
                        <a:spcAft>
                          <a:spcPts val="0"/>
                        </a:spcAft>
                      </a:pPr>
                      <a:r>
                        <a:rPr lang="el-GR" sz="1600" u="sng" dirty="0">
                          <a:solidFill>
                            <a:schemeClr val="tx1"/>
                          </a:solidFill>
                          <a:effectLst/>
                        </a:rPr>
                        <a:t>ὦ</a:t>
                      </a:r>
                      <a:endParaRPr lang="en-US" sz="20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dirty="0" smtClean="0">
                          <a:solidFill>
                            <a:schemeClr val="tx1"/>
                          </a:solidFill>
                          <a:effectLst/>
                        </a:rPr>
                        <a:t>δίπηχυς</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διπήχεος</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διπήχει</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δίπηχυν</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δίπηχυ</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smtClean="0">
                          <a:solidFill>
                            <a:schemeClr val="tx1"/>
                          </a:solidFill>
                          <a:effectLst/>
                        </a:rPr>
                        <a:t>δίπηχυς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διπήχεος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διπήχει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δίπηχυν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δίπηχυ</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δίπηχυ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διπήχεος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δίπηχυ</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δίπηχυ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διπηχέων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διπηχέων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διπήχεις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διπήχεα  και διπήχη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διπηχέων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διπήχεσι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διπήχεα  και διπήχη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διπήχεα  και διπήχη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46959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74246"/>
          </a:xfrm>
        </p:spPr>
        <p:txBody>
          <a:bodyPr>
            <a:normAutofit fontScale="90000"/>
          </a:bodyPr>
          <a:lstStyle/>
          <a:p>
            <a:r>
              <a:rPr lang="el-GR" sz="2200" b="1" dirty="0">
                <a:solidFill>
                  <a:schemeClr val="tx1"/>
                </a:solidFill>
                <a:latin typeface="+mn-lt"/>
              </a:rPr>
              <a:t>συμφωνόληκτα αφωνόληκτα τριγενή και τρικατάληκτα σε  -ας,-ασα,-αν:</a:t>
            </a:r>
            <a:br>
              <a:rPr lang="el-GR" sz="2200" b="1" dirty="0">
                <a:solidFill>
                  <a:schemeClr val="tx1"/>
                </a:solidFill>
                <a:latin typeface="+mn-lt"/>
              </a:rPr>
            </a:br>
            <a:r>
              <a:rPr lang="el-GR" sz="2200" dirty="0">
                <a:solidFill>
                  <a:schemeClr val="tx1"/>
                </a:solidFill>
                <a:latin typeface="+mn-lt"/>
              </a:rPr>
              <a:t>πᾶς, πᾶσα, πᾶν· ἅπας, ἅπασα, ἅπαν· σύμπας, σύμπασα, σύμπαν· ἁπαξάπας, ἁπαξάπασα, ἁπαξάπαν.</a:t>
            </a:r>
            <a:br>
              <a:rPr lang="el-GR" sz="2200" dirty="0">
                <a:solidFill>
                  <a:schemeClr val="tx1"/>
                </a:solidFill>
                <a:latin typeface="+mn-lt"/>
              </a:rPr>
            </a:br>
            <a:r>
              <a:rPr lang="el-GR" sz="2200" b="1" dirty="0">
                <a:solidFill>
                  <a:schemeClr val="tx1"/>
                </a:solidFill>
                <a:latin typeface="+mn-lt"/>
              </a:rPr>
              <a:t>οξύτονο</a:t>
            </a:r>
            <a:r>
              <a:rPr lang="el-GR" sz="2200" dirty="0">
                <a:solidFill>
                  <a:schemeClr val="tx1"/>
                </a:solidFill>
                <a:latin typeface="+mn-lt"/>
              </a:rPr>
              <a:t>: η κλητική ενικού του αρσενικού σχηματίζεται όμοια με την ονομαστική ενικού</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99377468"/>
              </p:ext>
            </p:extLst>
          </p:nvPr>
        </p:nvGraphicFramePr>
        <p:xfrm>
          <a:off x="457200" y="2348880"/>
          <a:ext cx="8229600" cy="3645408"/>
        </p:xfrm>
        <a:graphic>
          <a:graphicData uri="http://schemas.openxmlformats.org/drawingml/2006/table">
            <a:tbl>
              <a:tblPr firstRow="1" firstCol="1" bandRow="1">
                <a:tableStyleId>{93296810-A885-4BE3-A3E7-6D5BEEA58F35}</a:tableStyleId>
              </a:tblPr>
              <a:tblGrid>
                <a:gridCol w="1738536"/>
                <a:gridCol w="518021"/>
                <a:gridCol w="1145560"/>
                <a:gridCol w="857524"/>
                <a:gridCol w="1145560"/>
                <a:gridCol w="572780"/>
                <a:gridCol w="2251619"/>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dirty="0">
                          <a:solidFill>
                            <a:schemeClr val="tx1"/>
                          </a:solidFill>
                          <a:effectLst/>
                        </a:rPr>
                        <a:t>ΟΝΟΜΑΣΤΙΚΗ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ΓΕΝΙΚΗ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ΔΟΤΙΚΗ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ΑΙΤΙΑΤΙΚΗ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πᾶς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παντὸς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παντὶ</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πάντα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πᾶς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πᾶσα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πάσης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πάσῃ</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πᾶσαν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πᾶσα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πᾶν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παντὸς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παντὶ</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πᾶν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πάντες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πάντων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πᾶσι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πάντας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πάντες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πᾶσαι</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πασῶν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πάσαις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πάσας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πᾶσαι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πάντα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πάντων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πᾶσι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πάντα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πάντα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39312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74246"/>
          </a:xfrm>
        </p:spPr>
        <p:txBody>
          <a:bodyPr>
            <a:normAutofit fontScale="90000"/>
          </a:bodyPr>
          <a:lstStyle/>
          <a:p>
            <a:r>
              <a:rPr lang="el-GR" sz="2200" b="1" dirty="0">
                <a:solidFill>
                  <a:schemeClr val="tx1"/>
                </a:solidFill>
                <a:latin typeface="+mn-lt"/>
              </a:rPr>
              <a:t>συμφωνόληκτα αφωνόληκτα τριγενή και τρικατάληκτα σε  -ας,-ασα,-αν:</a:t>
            </a:r>
            <a:br>
              <a:rPr lang="el-GR" sz="2200" b="1" dirty="0">
                <a:solidFill>
                  <a:schemeClr val="tx1"/>
                </a:solidFill>
                <a:latin typeface="+mn-lt"/>
              </a:rPr>
            </a:br>
            <a:r>
              <a:rPr lang="el-GR" sz="2200" dirty="0">
                <a:solidFill>
                  <a:schemeClr val="tx1"/>
                </a:solidFill>
                <a:latin typeface="+mn-lt"/>
              </a:rPr>
              <a:t>πᾶς, πᾶσα, πᾶν· ἅπας, ἅπασα, ἅπαν· σύμπας, σύμπασα, σύμπαν· ἁπαξάπας, ἁπαξάπασα, ἁπαξάπαν.</a:t>
            </a:r>
            <a:br>
              <a:rPr lang="el-GR" sz="2200" dirty="0">
                <a:solidFill>
                  <a:schemeClr val="tx1"/>
                </a:solidFill>
                <a:latin typeface="+mn-lt"/>
              </a:rPr>
            </a:br>
            <a:r>
              <a:rPr lang="el-GR" sz="2200" b="1" dirty="0">
                <a:solidFill>
                  <a:schemeClr val="tx1"/>
                </a:solidFill>
                <a:latin typeface="+mn-lt"/>
              </a:rPr>
              <a:t>παροξύτονο: </a:t>
            </a:r>
            <a:r>
              <a:rPr lang="el-GR" sz="2200" dirty="0">
                <a:solidFill>
                  <a:schemeClr val="tx1"/>
                </a:solidFill>
                <a:latin typeface="+mn-lt"/>
              </a:rPr>
              <a:t>η κλητική ενικού του αρσενικού σχηματίζεται με την προσθήκη –ν στο θέμα</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14295421"/>
              </p:ext>
            </p:extLst>
          </p:nvPr>
        </p:nvGraphicFramePr>
        <p:xfrm>
          <a:off x="457200" y="2348880"/>
          <a:ext cx="8229600" cy="3645408"/>
        </p:xfrm>
        <a:graphic>
          <a:graphicData uri="http://schemas.openxmlformats.org/drawingml/2006/table">
            <a:tbl>
              <a:tblPr firstRow="1" firstCol="1" bandRow="1">
                <a:tableStyleId>{93296810-A885-4BE3-A3E7-6D5BEEA58F35}</a:tableStyleId>
              </a:tblPr>
              <a:tblGrid>
                <a:gridCol w="1882552"/>
                <a:gridCol w="504056"/>
                <a:gridCol w="1296144"/>
                <a:gridCol w="720080"/>
                <a:gridCol w="1412589"/>
                <a:gridCol w="819659"/>
                <a:gridCol w="1594520"/>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ἅπας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ἅπαντος</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ἅπαντι </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ἅπαντα</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ἅπαν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ἅπασα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ἁπάσης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ἁπάσῃ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ἅπασαν	</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ἅπασα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ἅπαν	</a:t>
                      </a:r>
                      <a:r>
                        <a:rPr lang="el-GR" sz="1600" dirty="0" smtClean="0">
                          <a:solidFill>
                            <a:schemeClr val="tx1"/>
                          </a:solidFill>
                          <a:effectLst/>
                        </a:rPr>
                        <a:t>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ἅπαντος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ἅπαντι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ἅπαντες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ἁπάντων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ἅπασιν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ἅπαντας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ἅπαντες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ἅπασαι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ἁπασῶν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ἁπάσαις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ἁπάσας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ἅπασαι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ἅπαντα	</a:t>
                      </a:r>
                      <a:r>
                        <a:rPr lang="el-GR" sz="1600" dirty="0" smtClean="0">
                          <a:solidFill>
                            <a:schemeClr val="tx1"/>
                          </a:solidFill>
                          <a:effectLst/>
                        </a:rPr>
                        <a:t>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ἁπάντων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ἅπασιν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ἅπαντα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ἅπαντα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5594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74246"/>
          </a:xfrm>
        </p:spPr>
        <p:txBody>
          <a:bodyPr>
            <a:normAutofit/>
          </a:bodyPr>
          <a:lstStyle/>
          <a:p>
            <a:r>
              <a:rPr lang="el-GR" sz="2200" b="1" dirty="0">
                <a:solidFill>
                  <a:schemeClr val="tx1"/>
                </a:solidFill>
                <a:latin typeface="+mn-lt"/>
              </a:rPr>
              <a:t>συμφωνόληκτα αφωνόληκτα τριγενή και τρικατάληκτα σε  -ων, -ουσα, -ον</a:t>
            </a:r>
            <a:r>
              <a:rPr lang="el-GR" sz="2200" b="1" dirty="0" smtClean="0">
                <a:solidFill>
                  <a:schemeClr val="tx1"/>
                </a:solidFill>
                <a:latin typeface="+mn-lt"/>
              </a:rPr>
              <a:t>:</a:t>
            </a:r>
            <a:br>
              <a:rPr lang="el-GR" sz="2200" b="1" dirty="0" smtClean="0">
                <a:solidFill>
                  <a:schemeClr val="tx1"/>
                </a:solidFill>
                <a:latin typeface="+mn-lt"/>
              </a:rPr>
            </a:br>
            <a:r>
              <a:rPr lang="el-GR" sz="2200" b="1" dirty="0" smtClean="0">
                <a:solidFill>
                  <a:schemeClr val="tx1"/>
                </a:solidFill>
                <a:latin typeface="+mn-lt"/>
              </a:rPr>
              <a:t>οξύτονο</a:t>
            </a:r>
            <a:r>
              <a:rPr lang="el-GR" sz="2200" b="1" dirty="0">
                <a:solidFill>
                  <a:schemeClr val="tx1"/>
                </a:solidFill>
                <a:latin typeface="+mn-lt"/>
              </a:rPr>
              <a:t>: </a:t>
            </a:r>
            <a:r>
              <a:rPr lang="el-GR" sz="2200" dirty="0">
                <a:solidFill>
                  <a:schemeClr val="tx1"/>
                </a:solidFill>
                <a:latin typeface="+mn-lt"/>
              </a:rPr>
              <a:t>η κλητική ενικού του αρσενικού σχηματίζεται όμοια με την ονομαστική ενικού</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58345625"/>
              </p:ext>
            </p:extLst>
          </p:nvPr>
        </p:nvGraphicFramePr>
        <p:xfrm>
          <a:off x="457200" y="2348880"/>
          <a:ext cx="8229600" cy="3645408"/>
        </p:xfrm>
        <a:graphic>
          <a:graphicData uri="http://schemas.openxmlformats.org/drawingml/2006/table">
            <a:tbl>
              <a:tblPr firstRow="1" firstCol="1" bandRow="1">
                <a:tableStyleId>{93296810-A885-4BE3-A3E7-6D5BEEA58F35}</a:tableStyleId>
              </a:tblPr>
              <a:tblGrid>
                <a:gridCol w="1738536"/>
                <a:gridCol w="648072"/>
                <a:gridCol w="1296144"/>
                <a:gridCol w="576889"/>
                <a:gridCol w="1145560"/>
                <a:gridCol w="572780"/>
                <a:gridCol w="2251619"/>
              </a:tblGrid>
              <a:tr h="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a:solidFill>
                            <a:schemeClr val="tx1"/>
                          </a:solidFill>
                          <a:effectLst/>
                        </a:rPr>
                        <a:t>ΑΡΣΕΝΙΚΟ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ΘΗΛΥΚΟ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a:solidFill>
                            <a:schemeClr val="tx1"/>
                          </a:solidFill>
                          <a:effectLst/>
                        </a:rPr>
                        <a:t>ΟΥΔΕΤΕΡΟ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dirty="0">
                          <a:solidFill>
                            <a:schemeClr val="tx1"/>
                          </a:solidFill>
                          <a:effectLst/>
                        </a:rPr>
                        <a:t>ἑκών</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ἑκόντος</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ἑκόντι ἑκόντα</a:t>
                      </a:r>
                      <a:endParaRPr lang="en-US" sz="2000" dirty="0">
                        <a:solidFill>
                          <a:schemeClr val="tx1"/>
                        </a:solidFill>
                        <a:effectLst/>
                      </a:endParaRPr>
                    </a:p>
                    <a:p>
                      <a:pPr marL="19050" marR="19050">
                        <a:lnSpc>
                          <a:spcPct val="115000"/>
                        </a:lnSpc>
                        <a:spcBef>
                          <a:spcPts val="0"/>
                        </a:spcBef>
                        <a:spcAft>
                          <a:spcPts val="0"/>
                        </a:spcAft>
                      </a:pPr>
                      <a:r>
                        <a:rPr lang="el-GR" sz="1600" dirty="0">
                          <a:solidFill>
                            <a:schemeClr val="tx1"/>
                          </a:solidFill>
                          <a:effectLst/>
                        </a:rPr>
                        <a:t>ἑκών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τήν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ἑκοῦσα	</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ἑκούσης	</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ἑκούσῃ	</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ἑκοῦσαν</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ἑκοῦσα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τό</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19050">
                        <a:lnSpc>
                          <a:spcPct val="115000"/>
                        </a:lnSpc>
                        <a:spcBef>
                          <a:spcPts val="0"/>
                        </a:spcBef>
                        <a:spcAft>
                          <a:spcPts val="0"/>
                        </a:spcAft>
                      </a:pPr>
                      <a:r>
                        <a:rPr lang="el-GR" sz="1600">
                          <a:solidFill>
                            <a:schemeClr val="tx1"/>
                          </a:solidFill>
                          <a:effectLst/>
                        </a:rPr>
                        <a:t>ἑκόν</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ἑκόντος</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ἑκόντι</a:t>
                      </a:r>
                      <a:endParaRPr lang="en-US" sz="2000">
                        <a:solidFill>
                          <a:schemeClr val="tx1"/>
                        </a:solidFill>
                        <a:effectLst/>
                      </a:endParaRPr>
                    </a:p>
                    <a:p>
                      <a:pPr marL="19050" marR="19050">
                        <a:lnSpc>
                          <a:spcPct val="115000"/>
                        </a:lnSpc>
                        <a:spcBef>
                          <a:spcPts val="0"/>
                        </a:spcBef>
                        <a:spcAft>
                          <a:spcPts val="0"/>
                        </a:spcAft>
                      </a:pPr>
                      <a:r>
                        <a:rPr lang="el-GR" sz="1600">
                          <a:solidFill>
                            <a:schemeClr val="tx1"/>
                          </a:solidFill>
                          <a:effectLst/>
                        </a:rPr>
                        <a:t>ἑκόν</a:t>
                      </a:r>
                      <a:endParaRPr lang="en-US" sz="2000">
                        <a:solidFill>
                          <a:schemeClr val="tx1"/>
                        </a:solidFill>
                        <a:effectLst/>
                      </a:endParaRPr>
                    </a:p>
                    <a:p>
                      <a:pPr marL="0" marR="19050">
                        <a:lnSpc>
                          <a:spcPct val="115000"/>
                        </a:lnSpc>
                        <a:spcBef>
                          <a:spcPts val="0"/>
                        </a:spcBef>
                        <a:spcAft>
                          <a:spcPts val="0"/>
                        </a:spcAft>
                      </a:pPr>
                      <a:r>
                        <a:rPr lang="el-GR" sz="1600">
                          <a:solidFill>
                            <a:schemeClr val="tx1"/>
                          </a:solidFill>
                          <a:effectLst/>
                        </a:rPr>
                        <a:t>ἑκόν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ΠΛΗΘΥΝΤΙΚΟΣ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9050" marR="1905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οἱ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τούς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ἑκόντες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ἑκόντων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ἑκοῦσιν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ἑκόντας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ἑκόντες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αἱ</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ταῖς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ἑκοῦσαι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ἑκουσῶν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ἑκούσαις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ἑκούσας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ἑκοῦσαι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τῶν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τοῖς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τά</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ἑκόντα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ἑκόντων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ἑκοῦσιν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ἑκόντα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ἑκόντα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0904518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578</TotalTime>
  <Words>3141</Words>
  <Application>Microsoft Office PowerPoint</Application>
  <PresentationFormat>On-screen Show (4:3)</PresentationFormat>
  <Paragraphs>2752</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Wingdings 2</vt:lpstr>
      <vt:lpstr>Ροή</vt:lpstr>
      <vt:lpstr>Γ΄ΚΛΙΣΗ  ΕΠΙΘΕΤΩΝ</vt:lpstr>
      <vt:lpstr>Φωνηεντόληκτα τριγενή και τρικατάληκτα -υς, -εια, -υ: στο αρσενικό και στο ουδέτερο είναι: οξύτονα: βαθύς, βαρύς, βραδύς, γλυκύς, δασύς, εὐθύς, εὐρύς, ἡδύς, θρασύς, ὀξύς, παχύς, ταχύς, τραχύς, κ.α,  βαρύτονα είναι μόνο το θῆλυς, θήλεια, θῆλυ και το ἥμισυς, ἡμίσεια, ἥμισυ (τοῦ ἡμίσεος, της ἡμισείας, τοῦ ἠμίσεος) παρουσιάζονται με δυο θέματα: 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 συναιρούν το χαρακτήρα -ε- με το ακόλουθο –ε- ή -ι- σε –ει-,  το ἥμισυς συναιρεί πολλές φορές και το -ε- με το –α στο τέλος του ουδετέρου και σχηματίζει και δεύτερο τύπο σε –η: τὰ ἡμίσεα και τὰ ἡμίση. την κλητική του ενικού του αρσενικού τη σχηματίζουν χωρίς κατάληξη –ςπ.χ. (ὦ) βαθύ, (ὦ) ταχύ, (ὦ) θῆλυ, (ὦ) ἥμισυ την αιτιατική του πληθυντικού τη σχηματίζουν όμοια με την ονομαστικήπ.χ. τοὺς βαθεῖς, τοὺς ταχεῖς</vt:lpstr>
      <vt:lpstr>Φωνηεντόληκτα τριγενή και τρικατάληκτα -υς, -εια, -υ: στο αρσενικό και στο ουδέτερο είναι: οξύτονα: βαθύς, βαρύς, βραδύς, γλυκύς, δασύς, εὐθύς, εὐρύς, ἡδύς, θρασύς, ὀξύς, παχύς, ταχύς, τραχύς, κ.α,  βαρύτονα είναι μόνο το θῆλυς, θήλεια, θῆλυ και το ἥμισυς, ἡμίσεια, ἥμισυ (τοῦ ἡμίσεος, της ἡμισείας, τοῦ ἠμίσεος) παρουσιάζονται με δυο θέματα: 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 συναιρούν το χαρακτήρα -ε- με το ακόλουθο –ε- ή -ι- σε –ει-,  το ἥμισυς συναιρεί πολλές φορές και το -ε- με το –α στο τέλος του ουδετέρου και σχηματίζει και δεύτερο τύπο σε –η: τὰ ἡμίσεα και τὰ ἡμίση. την κλητική του ενικού του αρσενικού τη σχηματίζουν χωρίς κατάληξη –ςπ.χ. (ὦ) βαθύ, (ὦ) ταχύ, (ὦ) θῆλυ, (ὦ) ἥμισυ την αιτιατική του πληθυντικού τη σχηματίζουν όμοια με την ονομαστικήπ.χ. τοὺς βαθεῖς, τοὺς ταχεῖς</vt:lpstr>
      <vt:lpstr>Φωνηεντόληκτα τριγενή και τρικατάληκτα -υς, -εια, -υ: στο αρσενικό και στο ουδέτερο είναι: οξύτονα: βαθύς, βαρύς, βραδύς, γλυκύς, δασύς, εὐθύς, εὐρύς, ἡδύς, θρασύς, ὀξύς, παχύς, ταχύς, τραχύς, κ.α,  βαρύτονα είναι μόνο το θῆλυς, θήλεια, θῆλυ και το ἥμισυς, ἡμίσεια, ἥμισυ (τοῦ ἡμίσεος, της ἡμισείας, τοῦ ἠμίσεος) παρουσιάζονται με δυο θέματα: το ένα σε –υ, από το οποίο σχηματίζονται η ονομαστική, η αιτιατική και η κλητική του ενικού του αρσενικού και του ουδετέρου, και το άλλο σε –ε, από το οποίο σχηματίζονται όλες οι άλλες πτώσεις και των τριών γενών. συναιρούν το χαρακτήρα -ε- με το ακόλουθο –ε- ή -ι- σε –ει-,  το ἥμισυς συναιρεί πολλές φορές και το -ε- με το –α στο τέλος του ουδετέρου και σχηματίζει και δεύτερο τύπο σε –η: τὰ ἡμίσεα και τὰ ἡμίση. την κλητική του ενικού του αρσενικού τη σχηματίζουν χωρίς κατάληξη –ςπ.χ. (ὦ) βαθύ, (ὦ) ταχύ, (ὦ) θῆλυ, (ὦ) ἥμισυ την αιτιατική του πληθυντικού τη σχηματίζουν όμοια με την ονομαστικήπ.χ. τοὺς βαθεῖς, τοὺς ταχεῖς</vt:lpstr>
      <vt:lpstr>Φωνηεντόληκτα τριγενή και δικατάληκτα σε -υς, -υς, -υ (γεν.-υος) Κατά την γ΄ κλίση κλίνονται και μερικά σύνθετα δικατάληκτα επίθετα με β΄συνθετικό ουσιαστικό φωνηεντόληκτο σε –υς, που λήγουν στην ονομαστική το αρσενικό και το θηλυκό σε –υς και το ουδέτερο σε –υ και σχηματίζουν τη γενική σε -υος ή –εος. Δικατάληκτα σε -υς, -υ, (γεν.-υος)  Κατά το εὔβοτρυς (= αυτός που έχει αφθονα σταφύλια) κλίνονται: πολύιχθυς, φίλιχθυς, λεύκοφρυς, σύνοφρυς, ἄδακρυς, πολύδακρυς, φιλόδακρυς κ.α.</vt:lpstr>
      <vt:lpstr>Φωνηεντόληκτα τριγενή και δικατάληκτα σε -υς, -υς, -υ (γεν.-εος) Κατά την γ΄ κλίση κλίνονται και μερικά σύνθετα δικατάληκτα επίθετα με β΄συνθετικό ουσιαστικό φωνηεντόληκτο σε –υς, που λήγουν στην ονομαστική το αρσενικό και το θηλυκό σε –υς και το ουδέτερο σε –υ και σχηματίζουν τη γενική σε –εος. Δικατάληκτα σε -υς, -υς, -υ, (γεν. –εος) Κατά το δίπηχυς κλίνονται: τρίπηχυς, τετράπηχυς κτλ, διπέλεκυς, τριπέλεκυς κτλ</vt:lpstr>
      <vt:lpstr>συμφωνόληκτα αφωνόληκτα τριγενή και τρικατάληκτα σε  -ας,-ασα,-αν: πᾶς, πᾶσα, πᾶν· ἅπας, ἅπασα, ἅπαν· σύμπας, σύμπασα, σύμπαν· ἁπαξάπας, ἁπαξάπασα, ἁπαξάπαν. οξύτονο: η κλητική ενικού του αρσενικού σχηματίζεται όμοια με την ονομαστική ενικού</vt:lpstr>
      <vt:lpstr>συμφωνόληκτα αφωνόληκτα τριγενή και τρικατάληκτα σε  -ας,-ασα,-αν: πᾶς, πᾶσα, πᾶν· ἅπας, ἅπασα, ἅπαν· σύμπας, σύμπασα, σύμπαν· ἁπαξάπας, ἁπαξάπασα, ἁπαξάπαν. παροξύτονο: η κλητική ενικού του αρσενικού σχηματίζεται με την προσθήκη –ν στο θέμα</vt:lpstr>
      <vt:lpstr>συμφωνόληκτα αφωνόληκτα τριγενή και τρικατάληκτα σε  -ων, -ουσα, -ον: οξύτονο: η κλητική ενικού του αρσενικού σχηματίζεται όμοια με την ονομαστική ενικού</vt:lpstr>
      <vt:lpstr>συμφωνόληκτα αφωνόληκτα τριγενή και τρικατάληκτα σε  -ων, -ουσα, -ον: παροξύτονο: η κλητική ενικού του αρσενικού σχηματίζεται όμοια με την ονομαστική / αιτιατική / κλτική ενικού του ουδετέρου.</vt:lpstr>
      <vt:lpstr>συμφωνόληκτα αφωνόληκτα τριγενή και τρικατάληκτα σε  -εις,-εσσα,-εν (επίθετα που σημαίνουν πλησμονή): χαρίεις, -εσσα, -εν (= γεμάτος χάρη. χαριτωμένος) ἀστερόεις, ἠνεμόεις και ἀνεμόεις (αυτός που έχει πολύ άνεμο ή γρήγορος όπως ο άνεμος), ἰχθυόεις, ὑλήεις (γεμάτος δάση), φωνήεις (αυτός που έχει φωνή) οξύτονο: η κλητική ενικού του αρσενικού σχηματίζεται όμοια με την ονομαστική ενικού</vt:lpstr>
      <vt:lpstr>συμφωνόληκτα αφωνόληκτα τριγενή και τρικατάληκτα σε  -εις,-εσσα,-εν (επίθετα που σημαίνουν πλησμονή): χαρίεις, -εσσα, -εν (= γεμάτος χάρη. χαριτωμένος) ἀστερόεις, ἠνεμόεις και ἀνεμόεις (αυτός που έχει πολύ άνεμο ή γρήγορος όπως ο άνεμος), ἰχθυόεις, ὑλήεις (γεμάτος δάση), φωνήεις (αυτός που έχει φωνή) συμφωνόληκτα ενρινόληκτα  τριγενή και τρικατάληκτα σε –ας-αινα-αν</vt:lpstr>
      <vt:lpstr>συμφωνόληκτα ενρινόληκτα  τριγενή και δικατάληκτα σε –ων, –ον, (γεν. –ονος): ὁ, ἡ κακοδαίμων/ ὁ, ἡ ἀγνώμων/ ὁ, ἡ εὐσχήμων/ ὁ, ἡ μεγαλοπράγμων/ ὁ, ἡ ἐλεήμων/ὁ, ἡ μνήμων/ ὁ, ἡ ἄφρων/ ὁ, ἡ μεγαλόφρωντὸ κακόδαιμον, τὸ ἄγνωμον/ τὸ εὔσχημον/ τὸ μεγαλόπραγμον/ τὸ ἐλεῆμον/ τὸ μνῆμον/ τὸ ἄφρον/ τὸ μεγαλόφρον κ.α. Τα δικατάληκτα ενρινόληκτα επίθετα της γ΄ κλίσης έχουν τη κλητική του ενικού όμοια με το αρχικό θέμα</vt:lpstr>
      <vt:lpstr>συμφωνόληκτα ενρινόληκτα  τριγενή και δικατάληκτα σε –ην,  εν, (γεν. ενος): Τα δικατάληκτα ενρινόληκτα επίθετα της γ΄ κλίσης έχουν τη κλητική του ενικού όμοια με το αρχικό θέμα</vt:lpstr>
      <vt:lpstr>συμφωνόληκτα υγρόληκτα τριγενή και δικατάληκτα σε –ωρ, -ορ (γεν. –ορος):Τα δικατάληκτα υγρόληκτα επίθετα της γ΄ κλίσης έχουν τη κλητική του ενικού όμοια με το αρχικό θέμα</vt:lpstr>
      <vt:lpstr>συμφωνόληκτα υγρόληκτα διγενή και μονοκατάληκτα:  Αυτά είναι απλά ή σύνθετα με β΄ συνθετικό τριτόκλιτο ενρινόληκτο ή υγρόληκτο και κλίνονται όπως τα αντίστοιχα ουσιαστικά της γ΄ κλίσης. Όμοια κλίνονται: ὁ, ἡ ἄχειρ, γεν. ἄχειρ-ος, δοτ. ἄχειρ-ι, αιτ. ἄχειρ-α κτλ, ὁ, ἡ μακρόχειρ, γεν. μακρόχειρ-ος, δοτ. μακρόχειρ-ι, αιτ. μακρόχειρ-α κτλ, ὁ, ἡ ὑψαύχην, γεν. ὑψαύχεν-ος, δοτ. ὑψαύχεν-ι, αιτ. ὑψαύχεν-α κτλ.</vt:lpstr>
      <vt:lpstr>συμφωνόληκτα υγρόληκτα διγενή και μονοκατάληκτα:  Αυτά είναι απλά ή σύνθετα με β΄ συνθετικό τριτόκλιτο ενρινόληκτο ή υγρόληκτο και κλίνονται όπως τα αντίστοιχα ουσιαστικά της γ΄ κλίσης. Όμοια κλίνονται: ὁ, ἡ ἄχειρ, γεν. ἄχειρ-ος, δοτ. ἄχειρ-ι, αιτ. ἄχειρ-α κτλ, ὁ, ἡ μακρόχειρ, γεν. μακρόχειρ-ος, δοτ. μακρόχειρ-ι, αιτ. μακρόχειρ-α κτλ, ὁ, ἡ ὑψαύχην, γεν. ὑψαύχεν-ος, δοτ. ὑψαύχεν-ι, αιτ. ὑψαύχεν-α κτλ.</vt:lpstr>
      <vt:lpstr>συμφωνόληκτα οξύτονα σιγμόληκτα τριγενή και δικατάληκτα σε -ης, -ης, -ες: ἀγενής, ἀκριβής, ἀσεβής, ἀσθενής, ἀμελής, ἀτυχής, δυστυχής, ἐπιμελής, εὐγενής, εὐσεβής, εὐτυχής, σαφής, ψευδής,  Τα σιγμόληκτα επίθετα της γ΄ κλίσης σε -ης, -ες έχουν θέμα σε -εσ-. Στα επίθετα αυτά: α) η ονομαστική του ενικού του αρσενικού και του θηλυκού γένους σχηματίζεται χωρίς κατάληξη, αλλά το βραχύχρονο φωνήεν -ε- που είναι πριν από το χαρακτήρα εκτείνεται σε -η-. Όλες οι άλλες πτώσεις και των τριων γενών σχηματίζονται από το θέμα -εσ-, αλλά ο χαρακτήρας -σ- ανάμεσα στα δυο φωνήεντα αποβάλλεται, και έτσι τα δυο αυτά φωνήεντα συναιρούνται.   β) η κλητική του ενικού του αρσενικού και του θηλυκού γένους, καθώς και η ονομαστική, η αιτιατική και η κλητική του ενικού του ουδετέρου γένους είναι ίδιες με το θέμα (χωρίς κατάληξη)  π.χ. (ὦ) ἀληθές, τὸ ἀληθές, τὸ ἀληθές, (ὦ) ἀληθές</vt:lpstr>
      <vt:lpstr>Τα βαρύτονα σιγμόληκτα επίθετα της γ΄ κλίσης σε -ης, -ες: α) αν είναι υπερδισύλλαβα ανεβάζουν τον τόνο στην κλητική του ενικού αριθμού του αρσενικού και του θηλυκού γένους και στην ονομαστική, αιτιατική και κλητική του ενικού αριθμού του ουδετέρου γένους: ὁ, ἡ συνήθης, (ὦ) σύνηθες - τὸ σύνηθες, ὁ, ἡ αὐθάδης, (ὦ) αὔθαδες - τὸ αὔθαδες  *Εξαίρεση αποτελούν όσα λήγουν σε -ώδης, -ώλης, -ήρης και κλίνονται κανονικά: π.χ. ὁ, ἡ εὐώδης, (ὦ) εὐῶδες, τὸ εὐῶδες, ὁ, ἡ ἐξώλης, (ὦ) ἐξῶλες, τὸ ἐξῶλες, ὁ, ἡ ποδήρης, (ὦ) ποδῆρες, τὸ ποδῆρες β) στη γενική του πληθυντικού τονίζονται στην παραλήγουσα αντίθετα με τον κανόνα από αναλογία προς τη γενική του ενικού: τῶν συνήθων (όπως τοῦ συνήθους), τῶν πλήρων (όπως τοῦ πλήρους ), τῶν εὐώδων (όπως τοῦ εὐώδους) συμφωνόληκτα βαρύτονα σιγμόληκτα τριγενή δικατάληκτα σε -ήρης: ὁ, ἡ μονήρης, τὸ μονῆρες, ὁ, ἡ ξιφήρης, τὸ ξιφῆρες,</vt:lpstr>
      <vt:lpstr>συμφωνόληκτα βαρύτονα σιγμόληκτα τριγενή και δικατάληκτα σε -ώδης: ὁ, ἡ δυσώδης, τὸ δυσῶδες, ὁ, ἡ εὐώδης, τὸ εὐῶδες κλίνονται κανονικά: ὁ, ἡ εὐώδης, (ὦ) εὐῶδες, τὸ εὐῶδες, ὁ, ἡ ἐξώλης, (ὦ) ἐξῶλες, τὸ ἐξῶλες, ὁ, ἡ ποδήρης, (ὦ) ποδῆρες, τὸ ποδῆρες*</vt:lpstr>
      <vt:lpstr>συμφωνόληκτα βαρύτονα σιγμόληκτα τριγενή και δικατάληκτα σε -ώλης: ὁ, ἡ ἐξώλης, τὸ ἐξῶλες (= εντελώς, χαμένος), ὁ, ἡ προώλης, τὸ προῶλες (= από πριν χαμένος, άξιος να χαθεί πριν από την ώρα του), ὁ, ἡ πανώλης, τὸ πανῶλες (= εντελώς χαμένος και με ενεργητική σημασία: αυτός που καταστρέφει τα πάντα) κ.α κλίνονται κανονικά: ὁ, ἡ εὐώδης, (ὦ) εὐῶδες, τὸ εὐῶδες, ὁ, ἡ ἐξώλης, (ὦ) ἐξῶλες, τὸ ἐξῶλες, ὁ, ἡ ποδήρης, (ὦ) ποδῆρες, τὸ ποδῆρες*</vt:lpstr>
      <vt:lpstr>συμφωνόληκτα σιγμόληκτα τριγενή και δικατάληκτα σε -ηθης: ὁ, ἡ εὐήθης, τὸ εὔηθες (= αγαθός, απλοϊκός, ανόητος), ὁ, ἡ χρηστοήθης, τὸ χρηστόηθες </vt:lpstr>
      <vt:lpstr>συμφωνόληκτα σιγμόληκτα τριγενή και δικατάληκτα σε -έθης: ὁ, ἡ εὐμεγέθης, τὸ εὐμέγεθες, ὁ, ἡ παμμεγέθης, τὸ παμμέγεθες κ.α</vt:lpstr>
      <vt:lpstr>συμφωνόληκτα σιγμόληκτα τριγενή και δικατάληκτα σε -άντης: ὁ, ἡ ἀνάντης, τὸ ἄναντες (= ανηφορικός ), ὁ, ἡ κατάντης, τὸ κάταντες (= κατηφορικός), ὁ, ἡ προσάντης, τὸ πρόσαντες (= ανηφορικός, απόκρημνος) κ.α</vt:lpstr>
      <vt:lpstr>συμφωνόληκτα σιγμόληκτα τριγενή και δικατάληκτα:  ὁ, ἡ αὐθάδης, τὸ αὔθαδες, ὁ, ἡ αὐτάρκης, τὸ αὔταρκες</vt:lpstr>
      <vt:lpstr>ΣΥΜΦΩΝΟΛΗΚΤΑ ΑΦΩΝΟΛΗΚΤΑ ΤΡΙΓΕΝΗ ΚΑΙ ΔΙΚΑΤΑΛΗΚΤΑ Αυτά είναι σύνθετα με β΄ συνθετικό ουσιαστικό τριτόκλιτο αφωνόληκτο (χάρις, ἐλπίς, πούς, ὀδοὺς, κ.α) κλίνονται όπως το β΄ συνθετικό τους: Όμοια κλίνονται και τα: ἄχαρις, ἄπελπις, φέρελπις, ἄπους, μονόπους, τρίπους, κτλ.</vt:lpstr>
      <vt:lpstr>Μερικά αφωνόληκτα επίθετα της γ΄ κλίσης, απλά ή σύνθετα, είναι διγενή και μονοκατάληκτα. Αυτά κλίνονται όπως τα αντίστοιχα ουσιαστικά της γ΄ κλίσης: ὁ, ἡ βλάξ-ὁ, ἡ κόλαξ-ὁ, ἡ ἅρπαξ-ὁ, ἡ γαμψῶνυξ-ὁ, ἡ λογάς-ὁ, ἡ μιγάς-ὁ, ἡ φυγάς-ὁ ἡ ἄπαις-ὁ, ἡ πένης-ὁ, ἡ ἡμιθνής-ὁ,ἡ ἀγνὼς-ὁ,ἡ φιλόγελως</vt:lpstr>
      <vt:lpstr>Μερικά αφωνόληκτα επίθετα της γ΄ κλίσης, απλά ή σύνθετα, είναι διγενή και μονοκατάληκτα. Αυτά κλίνονται όπως τα αντίστοιχα ουσιαστικά της γ΄ κλίσης: ὁ, ἡ βλάξ-ὁ, ἡ κόλαξ-ὁ, ἡ ἅρπαξ-ὁ, ἡ γαμψῶνυξ-ὁ, ἡ λογάς-ὁ, ἡ μιγάς-ὁ, ἡ φυγάς-ὁ ἡ ἄπαις-ὁ, ἡ πένης-ὁ, ἡ ἡμιθνής-ὁ,ἡ ἀγνὼς-ὁ,ἡ φιλόγελως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Microsoft account</cp:lastModifiedBy>
  <cp:revision>85</cp:revision>
  <dcterms:created xsi:type="dcterms:W3CDTF">2021-09-15T04:04:03Z</dcterms:created>
  <dcterms:modified xsi:type="dcterms:W3CDTF">2026-05-18T13:15:48Z</dcterms:modified>
</cp:coreProperties>
</file>