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6"/>
  </p:notesMasterIdLst>
  <p:handoutMasterIdLst>
    <p:handoutMasterId r:id="rId47"/>
  </p:handoutMasterIdLst>
  <p:sldIdLst>
    <p:sldId id="256" r:id="rId2"/>
    <p:sldId id="280" r:id="rId3"/>
    <p:sldId id="281" r:id="rId4"/>
    <p:sldId id="282" r:id="rId5"/>
    <p:sldId id="283" r:id="rId6"/>
    <p:sldId id="284" r:id="rId7"/>
    <p:sldId id="285" r:id="rId8"/>
    <p:sldId id="286" r:id="rId9"/>
    <p:sldId id="287" r:id="rId10"/>
    <p:sldId id="288" r:id="rId11"/>
    <p:sldId id="290" r:id="rId12"/>
    <p:sldId id="291" r:id="rId13"/>
    <p:sldId id="292" r:id="rId14"/>
    <p:sldId id="293" r:id="rId15"/>
    <p:sldId id="294" r:id="rId16"/>
    <p:sldId id="295" r:id="rId17"/>
    <p:sldId id="296" r:id="rId18"/>
    <p:sldId id="297" r:id="rId19"/>
    <p:sldId id="298" r:id="rId20"/>
    <p:sldId id="299" r:id="rId21"/>
    <p:sldId id="301" r:id="rId22"/>
    <p:sldId id="302" r:id="rId23"/>
    <p:sldId id="304" r:id="rId24"/>
    <p:sldId id="305" r:id="rId25"/>
    <p:sldId id="306" r:id="rId26"/>
    <p:sldId id="307" r:id="rId27"/>
    <p:sldId id="309" r:id="rId28"/>
    <p:sldId id="308" r:id="rId29"/>
    <p:sldId id="310" r:id="rId30"/>
    <p:sldId id="311" r:id="rId31"/>
    <p:sldId id="312" r:id="rId32"/>
    <p:sldId id="313" r:id="rId33"/>
    <p:sldId id="314" r:id="rId34"/>
    <p:sldId id="315" r:id="rId35"/>
    <p:sldId id="316" r:id="rId36"/>
    <p:sldId id="317" r:id="rId37"/>
    <p:sldId id="318" r:id="rId38"/>
    <p:sldId id="319" r:id="rId39"/>
    <p:sldId id="320" r:id="rId40"/>
    <p:sldId id="321" r:id="rId41"/>
    <p:sldId id="322" r:id="rId42"/>
    <p:sldId id="323" r:id="rId43"/>
    <p:sldId id="324" r:id="rId44"/>
    <p:sldId id="325" r:id="rId4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91" autoAdjust="0"/>
    <p:restoredTop sz="94662" autoAdjust="0"/>
  </p:normalViewPr>
  <p:slideViewPr>
    <p:cSldViewPr>
      <p:cViewPr varScale="1">
        <p:scale>
          <a:sx n="67" d="100"/>
          <a:sy n="67" d="100"/>
        </p:scale>
        <p:origin x="173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DC5960-BACE-457B-9CE6-991F129CF685}" type="datetimeFigureOut">
              <a:rPr lang="en-US" smtClean="0"/>
              <a:t>2/4/2026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201CAE-5B55-41D0-B49E-4E9A1F89626B}" type="slidenum">
              <a:rPr lang="en-US" smtClean="0"/>
              <a:t>‹#›</a:t>
            </a:fld>
            <a:endParaRPr lang="en-US"/>
          </a:p>
        </p:txBody>
      </p:sp>
    </p:spTree>
    <p:extLst>
      <p:ext uri="{BB962C8B-B14F-4D97-AF65-F5344CB8AC3E}">
        <p14:creationId xmlns:p14="http://schemas.microsoft.com/office/powerpoint/2010/main" val="6697996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0FCAD-EEC5-4D36-A678-A05FE695273D}" type="datetimeFigureOut">
              <a:rPr lang="en-US" smtClean="0"/>
              <a:t>2/4/2026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72BA1-F7DA-4B8E-85BE-BD51A369B32F}" type="slidenum">
              <a:rPr lang="en-US" smtClean="0"/>
              <a:t>‹#›</a:t>
            </a:fld>
            <a:endParaRPr lang="en-US"/>
          </a:p>
        </p:txBody>
      </p:sp>
    </p:spTree>
    <p:extLst>
      <p:ext uri="{BB962C8B-B14F-4D97-AF65-F5344CB8AC3E}">
        <p14:creationId xmlns:p14="http://schemas.microsoft.com/office/powerpoint/2010/main" val="410959469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572BA1-F7DA-4B8E-85BE-BD51A369B32F}" type="slidenum">
              <a:rPr lang="en-US" smtClean="0"/>
              <a:t>1</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346593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B9282AB-1434-4FBD-A176-AF4D64FED65F}" type="datetime1">
              <a:rPr lang="el-GR" smtClean="0"/>
              <a:t>4/2/2026</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8F1069FC-FDF9-43A4-9759-5589F703AA1B}" type="datetime1">
              <a:rPr lang="el-GR" smtClean="0"/>
              <a:t>4/2/2026</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8214CA8-BC00-44A2-A1D8-E260D8F24070}" type="datetime1">
              <a:rPr lang="el-GR" smtClean="0"/>
              <a:t>4/2/2026</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110D5C5-14D6-45F0-BAC9-4FDAE51B84F2}" type="datetime1">
              <a:rPr lang="el-GR" smtClean="0"/>
              <a:t>4/2/2026</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093349F0-6C9B-473B-B716-B80EE945A10C}" type="datetime1">
              <a:rPr lang="el-GR" smtClean="0"/>
              <a:t>4/2/2026</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6AE7675-5B92-4352-B6F4-60C0FA7575DA}" type="datetime1">
              <a:rPr lang="el-GR" smtClean="0"/>
              <a:t>4/2/2026</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D6C9D617-1E9C-4676-841F-DAA3807E50F1}" type="datetime1">
              <a:rPr lang="el-GR" smtClean="0"/>
              <a:t>4/2/2026</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C1FBF596-E7D0-400C-A9A2-B8758C203DFA}" type="datetime1">
              <a:rPr lang="el-GR" smtClean="0"/>
              <a:t>4/2/2026</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8E37A-A63C-4070-B541-BE1C1BB8885E}" type="datetime1">
              <a:rPr lang="el-GR" smtClean="0"/>
              <a:t>4/2/2026</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9257E8D-BD83-416A-8035-F9B93369F522}" type="datetime1">
              <a:rPr lang="el-GR" smtClean="0"/>
              <a:t>4/2/2026</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AB34343D-1489-48F9-9DCC-BBB85A40207B}" type="datetime1">
              <a:rPr lang="el-GR" smtClean="0"/>
              <a:t>4/2/2026</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8874C5C-B9C4-4658-99EC-2A348657EF15}" type="datetime1">
              <a:rPr lang="el-GR" smtClean="0"/>
              <a:t>4/2/2026</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pPr algn="ctr"/>
            <a:r>
              <a:rPr lang="el-GR" dirty="0" smtClean="0">
                <a:latin typeface="+mn-lt"/>
              </a:rPr>
              <a:t>Γ΄ΚΛΙΣΗ </a:t>
            </a:r>
            <a:br>
              <a:rPr lang="el-GR" dirty="0" smtClean="0">
                <a:latin typeface="+mn-lt"/>
              </a:rPr>
            </a:br>
            <a:r>
              <a:rPr lang="el-GR" dirty="0" smtClean="0">
                <a:latin typeface="+mn-lt"/>
              </a:rPr>
              <a:t>ΟΥΣΙΑΣΤΙΚΩΝ</a:t>
            </a:r>
            <a:endParaRPr lang="el-GR" dirty="0">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193075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0730"/>
            <a:ext cx="8229600" cy="1196360"/>
          </a:xfrm>
        </p:spPr>
        <p:txBody>
          <a:bodyPr>
            <a:noAutofit/>
          </a:bodyPr>
          <a:lstStyle/>
          <a:p>
            <a:r>
              <a:rPr lang="el-GR" sz="2000" b="1" dirty="0">
                <a:solidFill>
                  <a:schemeClr val="tx1"/>
                </a:solidFill>
                <a:latin typeface="+mn-lt"/>
              </a:rPr>
              <a:t>Φ</a:t>
            </a:r>
            <a:r>
              <a:rPr lang="el-GR" sz="2000" b="1" dirty="0" smtClean="0">
                <a:solidFill>
                  <a:schemeClr val="tx1"/>
                </a:solidFill>
                <a:latin typeface="+mn-lt"/>
              </a:rPr>
              <a:t>ωνηεντόληκτα </a:t>
            </a:r>
            <a:r>
              <a:rPr lang="el-GR" sz="2000" b="1" dirty="0">
                <a:solidFill>
                  <a:schemeClr val="tx1"/>
                </a:solidFill>
                <a:latin typeface="+mn-lt"/>
              </a:rPr>
              <a:t>καταληκτικά διπλόθεμα αρσενικά θηλυκά σε -υς,(-εως) </a:t>
            </a:r>
            <a:r>
              <a:rPr lang="el-GR" sz="2000" b="1" dirty="0" smtClean="0">
                <a:solidFill>
                  <a:schemeClr val="tx1"/>
                </a:solidFill>
                <a:latin typeface="+mn-lt"/>
              </a:rPr>
              <a:t/>
            </a:r>
            <a:br>
              <a:rPr lang="el-GR" sz="2000" b="1" dirty="0" smtClean="0">
                <a:solidFill>
                  <a:schemeClr val="tx1"/>
                </a:solidFill>
                <a:latin typeface="+mn-lt"/>
              </a:rPr>
            </a:br>
            <a:r>
              <a:rPr lang="el-GR" sz="2000" b="1" dirty="0">
                <a:solidFill>
                  <a:schemeClr val="tx1"/>
                </a:solidFill>
                <a:latin typeface="+mn-lt"/>
              </a:rPr>
              <a:t>&amp;</a:t>
            </a:r>
            <a:r>
              <a:rPr lang="el-GR" sz="2000" dirty="0">
                <a:solidFill>
                  <a:schemeClr val="tx1"/>
                </a:solidFill>
                <a:latin typeface="+mn-lt"/>
              </a:rPr>
              <a:t/>
            </a:r>
            <a:br>
              <a:rPr lang="el-GR" sz="2000" dirty="0">
                <a:solidFill>
                  <a:schemeClr val="tx1"/>
                </a:solidFill>
                <a:latin typeface="+mn-lt"/>
              </a:rPr>
            </a:br>
            <a:r>
              <a:rPr lang="el-GR" sz="2000" b="1" dirty="0" smtClean="0">
                <a:solidFill>
                  <a:schemeClr val="tx1"/>
                </a:solidFill>
                <a:latin typeface="+mn-lt"/>
              </a:rPr>
              <a:t>Καταληκτικά </a:t>
            </a:r>
            <a:r>
              <a:rPr lang="el-GR" sz="2000" b="1" dirty="0">
                <a:solidFill>
                  <a:schemeClr val="tx1"/>
                </a:solidFill>
                <a:latin typeface="+mn-lt"/>
              </a:rPr>
              <a:t>διπλόθεμα ουδέτερα σε -υ,(-εως): </a:t>
            </a:r>
            <a:r>
              <a:rPr lang="el-GR" sz="2000" b="1" dirty="0" smtClean="0">
                <a:solidFill>
                  <a:schemeClr val="tx1"/>
                </a:solidFill>
                <a:latin typeface="+mn-lt"/>
              </a:rPr>
              <a:t/>
            </a:r>
            <a:br>
              <a:rPr lang="el-GR" sz="2000" b="1" dirty="0" smtClean="0">
                <a:solidFill>
                  <a:schemeClr val="tx1"/>
                </a:solidFill>
                <a:latin typeface="+mn-lt"/>
              </a:rPr>
            </a:br>
            <a:r>
              <a:rPr lang="el-GR" sz="2000" dirty="0" smtClean="0">
                <a:solidFill>
                  <a:schemeClr val="tx1"/>
                </a:solidFill>
                <a:latin typeface="+mn-lt"/>
              </a:rPr>
              <a:t>Κατά </a:t>
            </a:r>
            <a:r>
              <a:rPr lang="el-GR" sz="2000" dirty="0">
                <a:solidFill>
                  <a:schemeClr val="tx1"/>
                </a:solidFill>
                <a:latin typeface="+mn-lt"/>
              </a:rPr>
              <a:t>το πέλεκυς κλίνονται: ό πῆχυς και ο πρέσβυς.</a:t>
            </a:r>
            <a:endParaRPr lang="en-US" sz="20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99811776"/>
              </p:ext>
            </p:extLst>
          </p:nvPr>
        </p:nvGraphicFramePr>
        <p:xfrm>
          <a:off x="457195" y="2132856"/>
          <a:ext cx="8229605" cy="3741844"/>
        </p:xfrm>
        <a:graphic>
          <a:graphicData uri="http://schemas.openxmlformats.org/drawingml/2006/table">
            <a:tbl>
              <a:tblPr firstRow="1" firstCol="1" bandRow="1">
                <a:tableStyleId>{93296810-A885-4BE3-A3E7-6D5BEEA58F35}</a:tableStyleId>
              </a:tblPr>
              <a:tblGrid>
                <a:gridCol w="1882552"/>
                <a:gridCol w="1656185"/>
                <a:gridCol w="1368152"/>
                <a:gridCol w="1212646"/>
                <a:gridCol w="371529"/>
                <a:gridCol w="1738541"/>
              </a:tblGrid>
              <a:tr h="321804">
                <a:tc>
                  <a:txBody>
                    <a:bodyPr/>
                    <a:lstStyle/>
                    <a:p>
                      <a:pPr marL="0" marR="0">
                        <a:lnSpc>
                          <a:spcPct val="115000"/>
                        </a:lnSpc>
                        <a:spcBef>
                          <a:spcPts val="0"/>
                        </a:spcBef>
                        <a:spcAft>
                          <a:spcPts val="0"/>
                        </a:spcAft>
                      </a:pPr>
                      <a:r>
                        <a:rPr lang="el-GR" sz="1600" dirty="0" smtClean="0">
                          <a:solidFill>
                            <a:schemeClr val="tx1"/>
                          </a:solidFill>
                          <a:effectLst/>
                        </a:rPr>
                        <a:t>ΑΡΣΕΝΙΚΑ</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dirty="0" smtClean="0">
                          <a:solidFill>
                            <a:schemeClr val="tx1"/>
                          </a:solidFill>
                          <a:effectLst/>
                        </a:rPr>
                        <a:t>ΕΝΙΚΟΣ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3">
                  <a:txBody>
                    <a:bodyPr/>
                    <a:lstStyle/>
                    <a:p>
                      <a:pPr marL="0" marR="0">
                        <a:lnSpc>
                          <a:spcPct val="115000"/>
                        </a:lnSpc>
                        <a:spcBef>
                          <a:spcPts val="0"/>
                        </a:spcBef>
                        <a:spcAft>
                          <a:spcPts val="0"/>
                        </a:spcAft>
                      </a:pPr>
                      <a:r>
                        <a:rPr lang="el-GR" sz="1600" dirty="0" smtClean="0">
                          <a:solidFill>
                            <a:schemeClr val="tx1"/>
                          </a:solidFill>
                          <a:effectLst/>
                        </a:rPr>
                        <a:t>ΠΛΗΘΥΝΤΙΚΟΣ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r>
              <a:tr h="1696156">
                <a:tc>
                  <a:txBody>
                    <a:bodyPr/>
                    <a:lstStyle/>
                    <a:p>
                      <a:pPr marL="0" marR="0">
                        <a:lnSpc>
                          <a:spcPct val="115000"/>
                        </a:lnSpc>
                        <a:spcBef>
                          <a:spcPts val="0"/>
                        </a:spcBef>
                        <a:spcAft>
                          <a:spcPts val="0"/>
                        </a:spcAft>
                      </a:pPr>
                      <a:r>
                        <a:rPr lang="el-GR" sz="1600" dirty="0" smtClean="0">
                          <a:solidFill>
                            <a:schemeClr val="tx1"/>
                          </a:solidFill>
                          <a:effectLst/>
                        </a:rPr>
                        <a:t>ΟΝΟΜΑΣΤΙΚΗ</a:t>
                      </a:r>
                      <a:endParaRPr lang="en-US" sz="16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ΓΕΝΙΚΗ</a:t>
                      </a:r>
                      <a:endParaRPr lang="en-US" sz="16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ΔΟΤΙΚΗ</a:t>
                      </a:r>
                      <a:endParaRPr lang="en-US" sz="16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ΑΙΤΙΑΤΙΚΗ</a:t>
                      </a:r>
                      <a:endParaRPr lang="en-US" sz="16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ΚΛΗΤΙΚΗ</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effectLst/>
                        </a:rPr>
                        <a:t>ὁ πῆχυς</a:t>
                      </a:r>
                      <a:endParaRPr lang="en-US" sz="1600" dirty="0">
                        <a:effectLst/>
                      </a:endParaRPr>
                    </a:p>
                    <a:p>
                      <a:pPr marL="0" marR="0">
                        <a:lnSpc>
                          <a:spcPct val="115000"/>
                        </a:lnSpc>
                        <a:spcBef>
                          <a:spcPts val="0"/>
                        </a:spcBef>
                        <a:spcAft>
                          <a:spcPts val="0"/>
                        </a:spcAft>
                      </a:pPr>
                      <a:r>
                        <a:rPr lang="el-GR" sz="1600" dirty="0">
                          <a:effectLst/>
                        </a:rPr>
                        <a:t>τοῦ πήχεως</a:t>
                      </a:r>
                      <a:endParaRPr lang="en-US" sz="1600" dirty="0">
                        <a:effectLst/>
                      </a:endParaRPr>
                    </a:p>
                    <a:p>
                      <a:pPr marL="0" marR="0">
                        <a:lnSpc>
                          <a:spcPct val="115000"/>
                        </a:lnSpc>
                        <a:spcBef>
                          <a:spcPts val="0"/>
                        </a:spcBef>
                        <a:spcAft>
                          <a:spcPts val="0"/>
                        </a:spcAft>
                      </a:pPr>
                      <a:r>
                        <a:rPr lang="el-GR" sz="1600" dirty="0">
                          <a:effectLst/>
                        </a:rPr>
                        <a:t>τῷ πήχει</a:t>
                      </a:r>
                      <a:endParaRPr lang="en-US" sz="1600" dirty="0">
                        <a:effectLst/>
                      </a:endParaRPr>
                    </a:p>
                    <a:p>
                      <a:pPr marL="0" marR="0">
                        <a:lnSpc>
                          <a:spcPct val="115000"/>
                        </a:lnSpc>
                        <a:spcBef>
                          <a:spcPts val="0"/>
                        </a:spcBef>
                        <a:spcAft>
                          <a:spcPts val="0"/>
                        </a:spcAft>
                      </a:pPr>
                      <a:r>
                        <a:rPr lang="el-GR" sz="1600" dirty="0">
                          <a:effectLst/>
                        </a:rPr>
                        <a:t>τὸν πῆχυν</a:t>
                      </a:r>
                      <a:endParaRPr lang="en-US" sz="1600" dirty="0">
                        <a:effectLst/>
                      </a:endParaRPr>
                    </a:p>
                    <a:p>
                      <a:pPr marL="0" marR="0">
                        <a:lnSpc>
                          <a:spcPct val="115000"/>
                        </a:lnSpc>
                        <a:spcBef>
                          <a:spcPts val="0"/>
                        </a:spcBef>
                        <a:spcAft>
                          <a:spcPts val="0"/>
                        </a:spcAft>
                      </a:pPr>
                      <a:r>
                        <a:rPr lang="en-US" sz="1600" dirty="0">
                          <a:effectLst/>
                        </a:rPr>
                        <a:t>(</a:t>
                      </a:r>
                      <a:r>
                        <a:rPr lang="el-GR" sz="1600" dirty="0">
                          <a:effectLst/>
                        </a:rPr>
                        <a:t>ὦ</a:t>
                      </a:r>
                      <a:r>
                        <a:rPr lang="en-US" sz="1600" dirty="0">
                          <a:effectLst/>
                        </a:rPr>
                        <a:t>) </a:t>
                      </a:r>
                      <a:r>
                        <a:rPr lang="el-GR" sz="1600" dirty="0">
                          <a:effectLst/>
                        </a:rPr>
                        <a:t>πῆχυ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effectLst/>
                        </a:rPr>
                        <a:t>ὁ πέλεκυς</a:t>
                      </a:r>
                      <a:endParaRPr lang="en-US" sz="1600" dirty="0">
                        <a:effectLst/>
                      </a:endParaRPr>
                    </a:p>
                    <a:p>
                      <a:pPr marL="0" marR="0">
                        <a:lnSpc>
                          <a:spcPct val="115000"/>
                        </a:lnSpc>
                        <a:spcBef>
                          <a:spcPts val="0"/>
                        </a:spcBef>
                        <a:spcAft>
                          <a:spcPts val="0"/>
                        </a:spcAft>
                      </a:pPr>
                      <a:r>
                        <a:rPr lang="el-GR" sz="1600" dirty="0">
                          <a:effectLst/>
                        </a:rPr>
                        <a:t>τοῦ πελέκεως</a:t>
                      </a:r>
                      <a:endParaRPr lang="en-US" sz="1600" dirty="0">
                        <a:effectLst/>
                      </a:endParaRPr>
                    </a:p>
                    <a:p>
                      <a:pPr marL="0" marR="0">
                        <a:lnSpc>
                          <a:spcPct val="115000"/>
                        </a:lnSpc>
                        <a:spcBef>
                          <a:spcPts val="0"/>
                        </a:spcBef>
                        <a:spcAft>
                          <a:spcPts val="0"/>
                        </a:spcAft>
                      </a:pPr>
                      <a:r>
                        <a:rPr lang="el-GR" sz="1600" dirty="0">
                          <a:effectLst/>
                        </a:rPr>
                        <a:t>τῷ πελέκει</a:t>
                      </a:r>
                      <a:endParaRPr lang="en-US" sz="1600" dirty="0">
                        <a:effectLst/>
                      </a:endParaRPr>
                    </a:p>
                    <a:p>
                      <a:pPr marL="0" marR="0">
                        <a:lnSpc>
                          <a:spcPct val="115000"/>
                        </a:lnSpc>
                        <a:spcBef>
                          <a:spcPts val="0"/>
                        </a:spcBef>
                        <a:spcAft>
                          <a:spcPts val="0"/>
                        </a:spcAft>
                      </a:pPr>
                      <a:r>
                        <a:rPr lang="el-GR" sz="1600" dirty="0">
                          <a:effectLst/>
                        </a:rPr>
                        <a:t>τὸν πέλεκυν</a:t>
                      </a:r>
                      <a:endParaRPr lang="en-US" sz="1600" dirty="0">
                        <a:effectLst/>
                      </a:endParaRPr>
                    </a:p>
                    <a:p>
                      <a:pPr marL="0" marR="0">
                        <a:lnSpc>
                          <a:spcPct val="115000"/>
                        </a:lnSpc>
                        <a:spcBef>
                          <a:spcPts val="0"/>
                        </a:spcBef>
                        <a:spcAft>
                          <a:spcPts val="0"/>
                        </a:spcAft>
                      </a:pPr>
                      <a:r>
                        <a:rPr lang="en-US" sz="1600" dirty="0">
                          <a:effectLst/>
                        </a:rPr>
                        <a:t>(</a:t>
                      </a:r>
                      <a:r>
                        <a:rPr lang="el-GR" sz="1600" dirty="0">
                          <a:effectLst/>
                        </a:rPr>
                        <a:t>ὦ</a:t>
                      </a:r>
                      <a:r>
                        <a:rPr lang="en-US" sz="1600" dirty="0">
                          <a:effectLst/>
                        </a:rPr>
                        <a:t>) </a:t>
                      </a:r>
                      <a:r>
                        <a:rPr lang="el-GR" sz="1600" dirty="0">
                          <a:effectLst/>
                        </a:rPr>
                        <a:t>πέλεκυ</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effectLst/>
                        </a:rPr>
                        <a:t>οἱ πηχεις</a:t>
                      </a:r>
                      <a:endParaRPr lang="en-US" sz="1600" dirty="0">
                        <a:effectLst/>
                      </a:endParaRPr>
                    </a:p>
                    <a:p>
                      <a:pPr marL="0" marR="0">
                        <a:lnSpc>
                          <a:spcPct val="115000"/>
                        </a:lnSpc>
                        <a:spcBef>
                          <a:spcPts val="0"/>
                        </a:spcBef>
                        <a:spcAft>
                          <a:spcPts val="0"/>
                        </a:spcAft>
                      </a:pPr>
                      <a:r>
                        <a:rPr lang="el-GR" sz="1600" dirty="0">
                          <a:effectLst/>
                        </a:rPr>
                        <a:t>τῶν πήχεων</a:t>
                      </a:r>
                      <a:endParaRPr lang="en-US" sz="1600" dirty="0">
                        <a:effectLst/>
                      </a:endParaRPr>
                    </a:p>
                    <a:p>
                      <a:pPr marL="0" marR="0">
                        <a:lnSpc>
                          <a:spcPct val="115000"/>
                        </a:lnSpc>
                        <a:spcBef>
                          <a:spcPts val="0"/>
                        </a:spcBef>
                        <a:spcAft>
                          <a:spcPts val="0"/>
                        </a:spcAft>
                      </a:pPr>
                      <a:r>
                        <a:rPr lang="el-GR" sz="1600" dirty="0">
                          <a:effectLst/>
                        </a:rPr>
                        <a:t>τοῖς πήχεσι</a:t>
                      </a:r>
                      <a:endParaRPr lang="en-US" sz="1600" dirty="0">
                        <a:effectLst/>
                      </a:endParaRPr>
                    </a:p>
                    <a:p>
                      <a:pPr marL="0" marR="0">
                        <a:lnSpc>
                          <a:spcPct val="115000"/>
                        </a:lnSpc>
                        <a:spcBef>
                          <a:spcPts val="0"/>
                        </a:spcBef>
                        <a:spcAft>
                          <a:spcPts val="0"/>
                        </a:spcAft>
                      </a:pPr>
                      <a:r>
                        <a:rPr lang="el-GR" sz="1600" dirty="0">
                          <a:effectLst/>
                        </a:rPr>
                        <a:t>τοὺς πήχεις</a:t>
                      </a:r>
                      <a:endParaRPr lang="en-US" sz="1600" dirty="0">
                        <a:effectLst/>
                      </a:endParaRPr>
                    </a:p>
                    <a:p>
                      <a:pPr marL="0" marR="0">
                        <a:lnSpc>
                          <a:spcPct val="115000"/>
                        </a:lnSpc>
                        <a:spcBef>
                          <a:spcPts val="0"/>
                        </a:spcBef>
                        <a:spcAft>
                          <a:spcPts val="0"/>
                        </a:spcAft>
                      </a:pPr>
                      <a:r>
                        <a:rPr lang="en-US" sz="1600" dirty="0">
                          <a:effectLst/>
                        </a:rPr>
                        <a:t>(</a:t>
                      </a:r>
                      <a:r>
                        <a:rPr lang="el-GR" sz="1600" dirty="0">
                          <a:effectLst/>
                        </a:rPr>
                        <a:t>ὦ</a:t>
                      </a:r>
                      <a:r>
                        <a:rPr lang="en-US" sz="1600" dirty="0">
                          <a:effectLst/>
                        </a:rPr>
                        <a:t>) </a:t>
                      </a:r>
                      <a:r>
                        <a:rPr lang="el-GR" sz="1600" dirty="0">
                          <a:effectLst/>
                        </a:rPr>
                        <a:t>πήχεις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dirty="0">
                          <a:effectLst/>
                        </a:rPr>
                        <a:t>οἱ πελέκεις</a:t>
                      </a:r>
                      <a:endParaRPr lang="en-US" sz="1600" dirty="0">
                        <a:effectLst/>
                      </a:endParaRPr>
                    </a:p>
                    <a:p>
                      <a:pPr marL="0" marR="0">
                        <a:lnSpc>
                          <a:spcPct val="115000"/>
                        </a:lnSpc>
                        <a:spcBef>
                          <a:spcPts val="0"/>
                        </a:spcBef>
                        <a:spcAft>
                          <a:spcPts val="0"/>
                        </a:spcAft>
                      </a:pPr>
                      <a:r>
                        <a:rPr lang="el-GR" sz="1600" dirty="0">
                          <a:effectLst/>
                        </a:rPr>
                        <a:t>τῶν πελέκεων</a:t>
                      </a:r>
                      <a:endParaRPr lang="en-US" sz="1600" dirty="0">
                        <a:effectLst/>
                      </a:endParaRPr>
                    </a:p>
                    <a:p>
                      <a:pPr marL="0" marR="0">
                        <a:lnSpc>
                          <a:spcPct val="115000"/>
                        </a:lnSpc>
                        <a:spcBef>
                          <a:spcPts val="0"/>
                        </a:spcBef>
                        <a:spcAft>
                          <a:spcPts val="0"/>
                        </a:spcAft>
                      </a:pPr>
                      <a:r>
                        <a:rPr lang="el-GR" sz="1600" dirty="0">
                          <a:effectLst/>
                        </a:rPr>
                        <a:t>τοῖς πελέκεσι(ν)</a:t>
                      </a:r>
                      <a:endParaRPr lang="en-US" sz="1600" dirty="0">
                        <a:effectLst/>
                      </a:endParaRPr>
                    </a:p>
                    <a:p>
                      <a:pPr marL="0" marR="0">
                        <a:lnSpc>
                          <a:spcPct val="115000"/>
                        </a:lnSpc>
                        <a:spcBef>
                          <a:spcPts val="0"/>
                        </a:spcBef>
                        <a:spcAft>
                          <a:spcPts val="0"/>
                        </a:spcAft>
                      </a:pPr>
                      <a:r>
                        <a:rPr lang="el-GR" sz="1600" dirty="0">
                          <a:effectLst/>
                        </a:rPr>
                        <a:t>τοὺς πελέκεις</a:t>
                      </a:r>
                      <a:endParaRPr lang="en-US" sz="1600" dirty="0">
                        <a:effectLst/>
                      </a:endParaRPr>
                    </a:p>
                    <a:p>
                      <a:pPr marL="0" marR="0">
                        <a:lnSpc>
                          <a:spcPct val="115000"/>
                        </a:lnSpc>
                        <a:spcBef>
                          <a:spcPts val="0"/>
                        </a:spcBef>
                        <a:spcAft>
                          <a:spcPts val="0"/>
                        </a:spcAft>
                      </a:pPr>
                      <a:r>
                        <a:rPr lang="en-US" sz="1600" dirty="0">
                          <a:effectLst/>
                        </a:rPr>
                        <a:t>(</a:t>
                      </a:r>
                      <a:r>
                        <a:rPr lang="el-GR" sz="1600" dirty="0">
                          <a:effectLst/>
                        </a:rPr>
                        <a:t>ὦ</a:t>
                      </a:r>
                      <a:r>
                        <a:rPr lang="en-US" sz="1600" dirty="0">
                          <a:effectLst/>
                        </a:rPr>
                        <a:t>) </a:t>
                      </a:r>
                      <a:r>
                        <a:rPr lang="el-GR" sz="1600" dirty="0">
                          <a:effectLst/>
                        </a:rPr>
                        <a:t>πελέκεις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321804">
                <a:tc>
                  <a:txBody>
                    <a:bodyPr/>
                    <a:lstStyle/>
                    <a:p>
                      <a:pPr marL="0" marR="0">
                        <a:lnSpc>
                          <a:spcPct val="115000"/>
                        </a:lnSpc>
                        <a:spcBef>
                          <a:spcPts val="0"/>
                        </a:spcBef>
                        <a:spcAft>
                          <a:spcPts val="0"/>
                        </a:spcAft>
                      </a:pPr>
                      <a:r>
                        <a:rPr lang="el-GR" sz="1600" dirty="0" smtClean="0">
                          <a:solidFill>
                            <a:schemeClr val="tx1"/>
                          </a:solidFill>
                          <a:effectLst/>
                        </a:rPr>
                        <a:t>ΟΥΔΕΤΕΡΟ</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b="1" i="0" dirty="0" smtClean="0">
                          <a:effectLst/>
                        </a:rPr>
                        <a:t>ΕΝΙΚΟΣ</a:t>
                      </a:r>
                      <a:endParaRPr lang="en-US" sz="1600" b="1" i="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hMerge="1">
                  <a:txBody>
                    <a:bodyPr/>
                    <a:lstStyle/>
                    <a:p>
                      <a:endParaRPr lang="en-US"/>
                    </a:p>
                  </a:txBody>
                  <a:tcPr/>
                </a:tc>
                <a:tc gridSpan="3">
                  <a:txBody>
                    <a:bodyPr/>
                    <a:lstStyle/>
                    <a:p>
                      <a:pPr marL="0" marR="0">
                        <a:lnSpc>
                          <a:spcPct val="115000"/>
                        </a:lnSpc>
                        <a:spcBef>
                          <a:spcPts val="0"/>
                        </a:spcBef>
                        <a:spcAft>
                          <a:spcPts val="0"/>
                        </a:spcAft>
                      </a:pPr>
                      <a:r>
                        <a:rPr lang="el-GR" sz="1600" b="1" i="0" dirty="0" smtClean="0">
                          <a:effectLst/>
                        </a:rPr>
                        <a:t>ΠΛΗΘΥΝΤΙΚΟΣ</a:t>
                      </a:r>
                      <a:endParaRPr lang="en-US" sz="1600" b="1" i="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hMerge="1">
                  <a:txBody>
                    <a:bodyPr/>
                    <a:lstStyle/>
                    <a:p>
                      <a:endParaRPr lang="en-US"/>
                    </a:p>
                  </a:txBody>
                  <a:tcPr/>
                </a:tc>
                <a:tc hMerge="1">
                  <a:txBody>
                    <a:bodyPr/>
                    <a:lstStyle/>
                    <a:p>
                      <a:endParaRPr lang="en-US"/>
                    </a:p>
                  </a:txBody>
                  <a:tcPr/>
                </a:tc>
              </a:tr>
              <a:tr h="1260636">
                <a:tc>
                  <a:txBody>
                    <a:bodyPr/>
                    <a:lstStyle/>
                    <a:p>
                      <a:pPr marL="0" marR="0">
                        <a:lnSpc>
                          <a:spcPct val="115000"/>
                        </a:lnSpc>
                        <a:spcBef>
                          <a:spcPts val="0"/>
                        </a:spcBef>
                        <a:spcAft>
                          <a:spcPts val="0"/>
                        </a:spcAft>
                      </a:pPr>
                      <a:r>
                        <a:rPr lang="el-GR" sz="1600" dirty="0" smtClean="0">
                          <a:solidFill>
                            <a:schemeClr val="tx1"/>
                          </a:solidFill>
                          <a:effectLst/>
                        </a:rPr>
                        <a:t>ΟΝΟΜΑΣΤΙΚΗ</a:t>
                      </a:r>
                      <a:endParaRPr lang="en-US" sz="16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ΓΕΝΙΚΗ</a:t>
                      </a:r>
                      <a:endParaRPr lang="en-US" sz="16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ΔΟΤΙΚΗ</a:t>
                      </a:r>
                      <a:endParaRPr lang="en-US" sz="16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ΑΙΤΙΑΤΙΚΗ</a:t>
                      </a:r>
                      <a:endParaRPr lang="en-US" sz="16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ΚΛΗΤΙΚΗ</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effectLst/>
                        </a:rPr>
                        <a:t>τὸ ἄστυ</a:t>
                      </a:r>
                      <a:endParaRPr lang="en-US" sz="1600" dirty="0">
                        <a:effectLst/>
                      </a:endParaRPr>
                    </a:p>
                    <a:p>
                      <a:pPr marL="0" marR="0">
                        <a:lnSpc>
                          <a:spcPct val="115000"/>
                        </a:lnSpc>
                        <a:spcBef>
                          <a:spcPts val="0"/>
                        </a:spcBef>
                        <a:spcAft>
                          <a:spcPts val="0"/>
                        </a:spcAft>
                      </a:pPr>
                      <a:r>
                        <a:rPr lang="el-GR" sz="1600" dirty="0" smtClean="0">
                          <a:effectLst/>
                        </a:rPr>
                        <a:t>τοῦ</a:t>
                      </a:r>
                      <a:r>
                        <a:rPr lang="el-GR" sz="1600" baseline="0" dirty="0" smtClean="0">
                          <a:effectLst/>
                        </a:rPr>
                        <a:t> </a:t>
                      </a:r>
                      <a:r>
                        <a:rPr lang="el-GR" sz="1600" dirty="0" smtClean="0">
                          <a:effectLst/>
                        </a:rPr>
                        <a:t>ἄστεως</a:t>
                      </a:r>
                      <a:endParaRPr lang="en-US" sz="1600" dirty="0">
                        <a:effectLst/>
                      </a:endParaRPr>
                    </a:p>
                    <a:p>
                      <a:pPr marL="0" marR="0">
                        <a:lnSpc>
                          <a:spcPct val="115000"/>
                        </a:lnSpc>
                        <a:spcBef>
                          <a:spcPts val="0"/>
                        </a:spcBef>
                        <a:spcAft>
                          <a:spcPts val="0"/>
                        </a:spcAft>
                      </a:pPr>
                      <a:r>
                        <a:rPr lang="el-GR" sz="1600" dirty="0">
                          <a:effectLst/>
                        </a:rPr>
                        <a:t>τῷ ἄστει</a:t>
                      </a:r>
                      <a:endParaRPr lang="en-US" sz="1600" dirty="0">
                        <a:effectLst/>
                      </a:endParaRPr>
                    </a:p>
                    <a:p>
                      <a:pPr marL="0" marR="0">
                        <a:lnSpc>
                          <a:spcPct val="115000"/>
                        </a:lnSpc>
                        <a:spcBef>
                          <a:spcPts val="0"/>
                        </a:spcBef>
                        <a:spcAft>
                          <a:spcPts val="0"/>
                        </a:spcAft>
                      </a:pPr>
                      <a:r>
                        <a:rPr lang="el-GR" sz="1600" dirty="0">
                          <a:effectLst/>
                        </a:rPr>
                        <a:t>τὸ ἄστυ</a:t>
                      </a:r>
                      <a:endParaRPr lang="en-US" sz="1600" dirty="0">
                        <a:effectLst/>
                      </a:endParaRPr>
                    </a:p>
                    <a:p>
                      <a:pPr marL="0" marR="0">
                        <a:lnSpc>
                          <a:spcPct val="115000"/>
                        </a:lnSpc>
                        <a:spcBef>
                          <a:spcPts val="0"/>
                        </a:spcBef>
                        <a:spcAft>
                          <a:spcPts val="0"/>
                        </a:spcAft>
                      </a:pPr>
                      <a:r>
                        <a:rPr lang="el-GR" sz="1600" dirty="0">
                          <a:effectLst/>
                        </a:rPr>
                        <a:t>(ὦ) ἄστυ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1600" dirty="0"/>
                    </a:p>
                  </a:txBody>
                  <a:tcPr marL="68580" marR="68580" marT="0" marB="0"/>
                </a:tc>
                <a:tc gridSpan="2">
                  <a:txBody>
                    <a:bodyPr/>
                    <a:lstStyle/>
                    <a:p>
                      <a:pPr marL="0" marR="0">
                        <a:lnSpc>
                          <a:spcPct val="115000"/>
                        </a:lnSpc>
                        <a:spcBef>
                          <a:spcPts val="0"/>
                        </a:spcBef>
                        <a:spcAft>
                          <a:spcPts val="0"/>
                        </a:spcAft>
                      </a:pPr>
                      <a:r>
                        <a:rPr lang="el-GR" sz="1600" dirty="0">
                          <a:effectLst/>
                        </a:rPr>
                        <a:t>τὰ ἄστη</a:t>
                      </a:r>
                      <a:endParaRPr lang="en-US" sz="1600" dirty="0">
                        <a:effectLst/>
                      </a:endParaRPr>
                    </a:p>
                    <a:p>
                      <a:pPr marL="0" marR="0">
                        <a:lnSpc>
                          <a:spcPct val="115000"/>
                        </a:lnSpc>
                        <a:spcBef>
                          <a:spcPts val="0"/>
                        </a:spcBef>
                        <a:spcAft>
                          <a:spcPts val="0"/>
                        </a:spcAft>
                      </a:pPr>
                      <a:r>
                        <a:rPr lang="el-GR" sz="1600" dirty="0">
                          <a:effectLst/>
                        </a:rPr>
                        <a:t>τῶν ἄστεων</a:t>
                      </a:r>
                      <a:endParaRPr lang="en-US" sz="1600" dirty="0">
                        <a:effectLst/>
                      </a:endParaRPr>
                    </a:p>
                    <a:p>
                      <a:pPr marL="0" marR="0">
                        <a:lnSpc>
                          <a:spcPct val="115000"/>
                        </a:lnSpc>
                        <a:spcBef>
                          <a:spcPts val="0"/>
                        </a:spcBef>
                        <a:spcAft>
                          <a:spcPts val="0"/>
                        </a:spcAft>
                      </a:pPr>
                      <a:r>
                        <a:rPr lang="el-GR" sz="1600" dirty="0">
                          <a:effectLst/>
                        </a:rPr>
                        <a:t>τοῖς ἄστεσι(ν)</a:t>
                      </a:r>
                      <a:endParaRPr lang="en-US" sz="1600" dirty="0">
                        <a:effectLst/>
                      </a:endParaRPr>
                    </a:p>
                    <a:p>
                      <a:pPr marL="0" marR="0">
                        <a:lnSpc>
                          <a:spcPct val="115000"/>
                        </a:lnSpc>
                        <a:spcBef>
                          <a:spcPts val="0"/>
                        </a:spcBef>
                        <a:spcAft>
                          <a:spcPts val="0"/>
                        </a:spcAft>
                      </a:pPr>
                      <a:r>
                        <a:rPr lang="el-GR" sz="1600" dirty="0">
                          <a:effectLst/>
                        </a:rPr>
                        <a:t>τὰ ἄστη</a:t>
                      </a:r>
                      <a:endParaRPr lang="en-US" sz="1600" dirty="0">
                        <a:effectLst/>
                      </a:endParaRPr>
                    </a:p>
                    <a:p>
                      <a:pPr marL="0" marR="0">
                        <a:lnSpc>
                          <a:spcPct val="115000"/>
                        </a:lnSpc>
                        <a:spcBef>
                          <a:spcPts val="0"/>
                        </a:spcBef>
                        <a:spcAft>
                          <a:spcPts val="0"/>
                        </a:spcAft>
                      </a:pPr>
                      <a:r>
                        <a:rPr lang="el-GR" sz="1600" dirty="0">
                          <a:effectLst/>
                        </a:rPr>
                        <a:t>(ὦ) ἄστη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marL="0" marR="0">
                        <a:lnSpc>
                          <a:spcPct val="115000"/>
                        </a:lnSpc>
                        <a:spcBef>
                          <a:spcPts val="0"/>
                        </a:spcBef>
                        <a:spcAft>
                          <a:spcPts val="0"/>
                        </a:spcAft>
                      </a:pP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0645283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7"/>
            <a:ext cx="8229600" cy="2724913"/>
          </a:xfrm>
        </p:spPr>
        <p:txBody>
          <a:bodyPr>
            <a:noAutofit/>
          </a:bodyPr>
          <a:lstStyle/>
          <a:p>
            <a:r>
              <a:rPr lang="el-GR" sz="1200" b="1" dirty="0">
                <a:solidFill>
                  <a:schemeClr val="tx1"/>
                </a:solidFill>
                <a:latin typeface="+mn-lt"/>
              </a:rPr>
              <a:t>φωνηεντόληκτα καταληκτικά μονόθεμα σε -ις, (-εως):</a:t>
            </a:r>
            <a:r>
              <a:rPr lang="el-GR" sz="1200" dirty="0">
                <a:solidFill>
                  <a:schemeClr val="tx1"/>
                </a:solidFill>
                <a:latin typeface="+mn-lt"/>
              </a:rPr>
              <a:t> Τα διπλόθεμα παροξύτονα και προπερισπώμενα ονόματα σε -ις σχηματίζουν την ονομαστική, την αιτ. και την κλητ. εν. από το θέμα με χαρακτήρα ι βραχύχρονο και τις άλλες πτώσεις του ενικού και όλο τον πληθ. από το θέμα με χαρακτήρα ε . Το ε αυτό συναιρείται με το ακόλουθο ε ή ι των καταλήξεων σε ει (αἱ πόλε-ες = αἱ πόλεις, τῇ πόλε-ι = τῇ πόλει). Η γεν.εν. λήγει σε -ως αντί -ος.  Η αιτ.εν. σχηματίζεται με την κατ. -ν αντί -α και η κλητ.εν. χωρίς κατάληξη. Η αιτ.πληθ. είναι όμοια με την αντίστοιχη ονομαστική.  Η γεν.εν. και πληθ. τονίζεται στην προπαραλήγουσα, αν και η λήγουσα είναι μακρά, αντίθετα με τον σχετικό κανόνα τονισμού. Αυτό οφείλεται στο ότι ο αρχικός τύπος γεν.εν. είχε θέμα σε -η- (δυνάμηος). Αργότερα με αντιμεταχώρηση προέκυψε ο τύπος δυνάμεως. Αυτό δεν επηρέασε τον τονισμό της λέξης. Η κλητ.εν. είναι ακατάληκτη. </a:t>
            </a:r>
            <a:br>
              <a:rPr lang="el-GR" sz="1200" dirty="0">
                <a:solidFill>
                  <a:schemeClr val="tx1"/>
                </a:solidFill>
                <a:latin typeface="+mn-lt"/>
              </a:rPr>
            </a:br>
            <a:r>
              <a:rPr lang="el-GR" sz="1200" dirty="0">
                <a:solidFill>
                  <a:schemeClr val="tx1"/>
                </a:solidFill>
                <a:latin typeface="+mn-lt"/>
              </a:rPr>
              <a:t>Κατά το δύναμις κλίνονται τα προπαροξύτονα θηλυκά: αίσθησις, ακρόπολις, βεβαίω-σις, γένεσις, γέννησις, δήλωσις, δήωσις, κράτησις, μοίησις κ.α. και το αρσ. ό πρύτανις. </a:t>
            </a:r>
            <a:br>
              <a:rPr lang="el-GR" sz="1200" dirty="0">
                <a:solidFill>
                  <a:schemeClr val="tx1"/>
                </a:solidFill>
                <a:latin typeface="+mn-lt"/>
              </a:rPr>
            </a:br>
            <a:r>
              <a:rPr lang="el-GR" sz="1200" dirty="0">
                <a:solidFill>
                  <a:schemeClr val="tx1"/>
                </a:solidFill>
                <a:latin typeface="+mn-lt"/>
              </a:rPr>
              <a:t>Κατά το πόλις κλίνονται: ή κόνις, ό μάντις, ό όφις κ.ά., καθώς και πολλά δισύλλαβα αφηρημένα ουσιαστικά: γεῦσις, ὄψις, πτῶσις, ἄρσις, κλάσις= θραύση/τσάκισμα, νύξις, πράξις, στῦψις, φράσις, βάσις, κλίσις, ξῦσις, βάχις, τάξις, φύσις, δράσις, κρασις, πίστις, βήσις=βάδισμα, τάσις, χῦσις , δοσις, κρίσις, πλάσις, ριψις, τρῖψις, ψήξις (&gt;ψήχω = τρίβω, ξύνω) ξύσιμο, ξύστρισμα, δύσις, κυψις, πλύσις, ῥῦσις (από το ῥύομαι = σώζω) σωτηρία, απελευθέρωση, τύψις, ψυξις (&gt;ψύχω = κάνω κάτι κρύο, κρυώνω) ψύξη, κρύωμα. θλάσις, λύσις, πνῖξις, βύσις, ύβρις, θλῖψις, μεῖξις/μίξις, πόσις= το να πίνει κανείς, πιοτό, στάσις, φάσις,  κάμψις, πύστις (από το πυνθάνομαι, θ. πυθ-) ερώτηση, πληροφορία, στίξις, φθίσις, ῥῆσις=λόγος, ομιλία, ῥύσις  (ῥέω, θ. ῥυ-) ροή, </a:t>
            </a:r>
            <a:r>
              <a:rPr lang="el-GR" sz="1200" dirty="0" smtClean="0">
                <a:solidFill>
                  <a:schemeClr val="tx1"/>
                </a:solidFill>
                <a:latin typeface="+mn-lt"/>
              </a:rPr>
              <a:t>ρεύμα.</a:t>
            </a:r>
            <a:endParaRPr lang="en-US" sz="1200" dirty="0">
              <a:solidFill>
                <a:schemeClr val="tx1"/>
              </a:solidFill>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527868919"/>
              </p:ext>
            </p:extLst>
          </p:nvPr>
        </p:nvGraphicFramePr>
        <p:xfrm>
          <a:off x="485775" y="3717032"/>
          <a:ext cx="8435285" cy="1693417"/>
        </p:xfrm>
        <a:graphic>
          <a:graphicData uri="http://schemas.openxmlformats.org/drawingml/2006/table">
            <a:tbl>
              <a:tblPr firstRow="1" firstCol="1" bandRow="1">
                <a:tableStyleId>{93296810-A885-4BE3-A3E7-6D5BEEA58F35}</a:tableStyleId>
              </a:tblPr>
              <a:tblGrid>
                <a:gridCol w="1666528"/>
                <a:gridCol w="1584176"/>
                <a:gridCol w="1800200"/>
                <a:gridCol w="1368152"/>
                <a:gridCol w="2016229"/>
              </a:tblGrid>
              <a:tr h="288032">
                <a:tc>
                  <a:txBody>
                    <a:bodyPr/>
                    <a:lstStyle/>
                    <a:p>
                      <a:pPr marL="0" marR="0">
                        <a:lnSpc>
                          <a:spcPct val="115000"/>
                        </a:lnSpc>
                        <a:spcBef>
                          <a:spcPts val="0"/>
                        </a:spcBef>
                        <a:spcAft>
                          <a:spcPts val="0"/>
                        </a:spcAft>
                      </a:pPr>
                      <a:r>
                        <a:rPr lang="el-GR" sz="1600" dirty="0" smtClean="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dirty="0" smtClean="0">
                          <a:solidFill>
                            <a:schemeClr val="tx1"/>
                          </a:solidFill>
                          <a:effectLst/>
                        </a:rPr>
                        <a:t>ΕΝΙΚΟΣ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dirty="0" smtClean="0">
                          <a:solidFill>
                            <a:schemeClr val="tx1"/>
                          </a:solidFill>
                          <a:effectLst/>
                        </a:rPr>
                        <a:t>ΠΛΗΘΥΝΤΙΚΟΣ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1405385">
                <a:tc>
                  <a:txBody>
                    <a:bodyPr/>
                    <a:lstStyle/>
                    <a:p>
                      <a:pPr marL="0" marR="0">
                        <a:lnSpc>
                          <a:spcPct val="115000"/>
                        </a:lnSpc>
                        <a:spcBef>
                          <a:spcPts val="0"/>
                        </a:spcBef>
                        <a:spcAft>
                          <a:spcPts val="0"/>
                        </a:spcAft>
                      </a:pPr>
                      <a:r>
                        <a:rPr lang="el-GR" sz="1600" dirty="0" smtClean="0">
                          <a:solidFill>
                            <a:schemeClr val="tx1"/>
                          </a:solidFill>
                          <a:effectLst/>
                        </a:rPr>
                        <a:t>ΟΝΟΜΑΣΤΙΚΗ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ΓΕΝΙΚΗ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ΔΟΤΙΚΗ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ΑΙΤΙΑΤΙΚΗ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ΚΛΗΤΙΚΗ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ἡ πόλις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τῆς πόλεως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τῇ πόλει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τὴν πόλιν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(ὦ) πόλι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ἡ δύναμις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τῆς </a:t>
                      </a:r>
                      <a:r>
                        <a:rPr lang="el-GR" sz="1600" dirty="0" smtClean="0">
                          <a:solidFill>
                            <a:schemeClr val="tx1"/>
                          </a:solidFill>
                          <a:effectLst/>
                        </a:rPr>
                        <a:t>δυνάμεως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τῇ δυνάμει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τὴν </a:t>
                      </a:r>
                      <a:r>
                        <a:rPr lang="el-GR" sz="1600" dirty="0" smtClean="0">
                          <a:solidFill>
                            <a:schemeClr val="tx1"/>
                          </a:solidFill>
                          <a:effectLst/>
                        </a:rPr>
                        <a:t>δύναμιν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(ὦ) δύναμι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αἱ πόλεις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τῶν πόλεων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ταῖς πόλεσιν</a:t>
                      </a:r>
                      <a:endParaRPr lang="en-US" sz="2000" dirty="0">
                        <a:solidFill>
                          <a:schemeClr val="tx1"/>
                        </a:solidFill>
                        <a:effectLst/>
                      </a:endParaRPr>
                    </a:p>
                    <a:p>
                      <a:pPr marL="0" marR="0">
                        <a:lnSpc>
                          <a:spcPct val="115000"/>
                        </a:lnSpc>
                        <a:spcBef>
                          <a:spcPts val="0"/>
                        </a:spcBef>
                        <a:spcAft>
                          <a:spcPts val="0"/>
                        </a:spcAft>
                      </a:pPr>
                      <a:r>
                        <a:rPr lang="en-US" sz="1600" dirty="0" err="1">
                          <a:solidFill>
                            <a:schemeClr val="tx1"/>
                          </a:solidFill>
                          <a:effectLst/>
                        </a:rPr>
                        <a:t>τὰς</a:t>
                      </a:r>
                      <a:r>
                        <a:rPr lang="en-US" sz="1600" dirty="0">
                          <a:solidFill>
                            <a:schemeClr val="tx1"/>
                          </a:solidFill>
                          <a:effectLst/>
                        </a:rPr>
                        <a:t> π</a:t>
                      </a:r>
                      <a:r>
                        <a:rPr lang="en-US" sz="1600" dirty="0" err="1">
                          <a:solidFill>
                            <a:schemeClr val="tx1"/>
                          </a:solidFill>
                          <a:effectLst/>
                        </a:rPr>
                        <a:t>όλεις</a:t>
                      </a:r>
                      <a:endParaRPr lang="en-US" sz="2000" dirty="0">
                        <a:solidFill>
                          <a:schemeClr val="tx1"/>
                        </a:solidFill>
                        <a:effectLst/>
                      </a:endParaRPr>
                    </a:p>
                    <a:p>
                      <a:pPr marL="0" marR="0">
                        <a:lnSpc>
                          <a:spcPct val="115000"/>
                        </a:lnSpc>
                        <a:spcBef>
                          <a:spcPts val="0"/>
                        </a:spcBef>
                        <a:spcAft>
                          <a:spcPts val="0"/>
                        </a:spcAft>
                      </a:pPr>
                      <a:r>
                        <a:rPr lang="en-US" sz="1600" dirty="0">
                          <a:solidFill>
                            <a:schemeClr val="tx1"/>
                          </a:solidFill>
                          <a:effectLst/>
                        </a:rPr>
                        <a:t>(ὦ) π</a:t>
                      </a:r>
                      <a:r>
                        <a:rPr lang="en-US" sz="1600" dirty="0" err="1">
                          <a:solidFill>
                            <a:schemeClr val="tx1"/>
                          </a:solidFill>
                          <a:effectLst/>
                        </a:rPr>
                        <a:t>όλεις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αἱ </a:t>
                      </a:r>
                      <a:r>
                        <a:rPr lang="el-GR" sz="1600" dirty="0" smtClean="0">
                          <a:solidFill>
                            <a:schemeClr val="tx1"/>
                          </a:solidFill>
                          <a:effectLst/>
                        </a:rPr>
                        <a:t>δυνάμεις</a:t>
                      </a:r>
                      <a:r>
                        <a:rPr lang="el-GR" sz="1600" dirty="0">
                          <a:solidFill>
                            <a:schemeClr val="tx1"/>
                          </a:solidFill>
                          <a:effectLst/>
                        </a:rPr>
                        <a:t>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τῶν δυνάμεων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ταῖς δυνάμεσιν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τὰς δυνάμεις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(ὦ) δυνάμεις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4146696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7"/>
            <a:ext cx="8229600" cy="2724913"/>
          </a:xfrm>
        </p:spPr>
        <p:txBody>
          <a:bodyPr>
            <a:noAutofit/>
          </a:bodyPr>
          <a:lstStyle/>
          <a:p>
            <a:r>
              <a:rPr lang="el-GR" sz="1200" b="1" dirty="0">
                <a:solidFill>
                  <a:schemeClr val="tx1"/>
                </a:solidFill>
                <a:latin typeface="+mn-lt"/>
              </a:rPr>
              <a:t>φωνηεντόληκτα καταληκτικά μονόθεμα σε -ις, (-εως):</a:t>
            </a:r>
            <a:r>
              <a:rPr lang="el-GR" sz="1200" dirty="0">
                <a:solidFill>
                  <a:schemeClr val="tx1"/>
                </a:solidFill>
                <a:latin typeface="+mn-lt"/>
              </a:rPr>
              <a:t> Τα διπλόθεμα παροξύτονα και προπερισπώμενα ονόματα σε -ις σχηματίζουν την ονομαστική, την αιτ. και την κλητ. εν. από το θέμα με χαρακτήρα ι βραχύχρονο και τις άλλες πτώσεις του ενικού και όλο τον πληθ. από το θέμα με χαρακτήρα ε . Το ε αυτό συναιρείται με το ακόλουθο ε ή ι των καταλήξεων σε ει (αἱ πόλε-ες = αἱ πόλεις, τῇ πόλε-ι = τῇ πόλει). Η γεν.εν. λήγει σε -ως αντί -ος.  Η αιτ.εν. σχηματίζεται με την κατ. -ν αντί -α και η κλητ.εν. χωρίς κατάληξη. Η αιτ.πληθ. είναι όμοια με την αντίστοιχη ονομαστική.  Η γεν.εν. και πληθ. τονίζεται στην προπαραλήγουσα, αν και η λήγουσα είναι μακρά, αντίθετα με τον σχετικό κανόνα τονισμού. Αυτό οφείλεται στο ότι ο αρχικός τύπος γεν.εν. είχε θέμα σε -η- (δυνάμηος). Αργότερα με αντιμεταχώρηση προέκυψε ο τύπος δυνάμεως. Αυτό δεν επηρέασε τον τονισμό της λέξης. Η κλητ.εν. είναι ακατάληκτη. </a:t>
            </a:r>
            <a:br>
              <a:rPr lang="el-GR" sz="1200" dirty="0">
                <a:solidFill>
                  <a:schemeClr val="tx1"/>
                </a:solidFill>
                <a:latin typeface="+mn-lt"/>
              </a:rPr>
            </a:br>
            <a:r>
              <a:rPr lang="el-GR" sz="1200" dirty="0">
                <a:solidFill>
                  <a:schemeClr val="tx1"/>
                </a:solidFill>
                <a:latin typeface="+mn-lt"/>
              </a:rPr>
              <a:t>Κατά το δύναμις κλίνονται τα προπαροξύτονα θηλυκά: αίσθησις, ακρόπολις, βεβαίω-σις, γένεσις, γέννησις, δήλωσις, δήωσις, κράτησις, μοίησις κ.α. και το αρσ. ό πρύτανις. </a:t>
            </a:r>
            <a:br>
              <a:rPr lang="el-GR" sz="1200" dirty="0">
                <a:solidFill>
                  <a:schemeClr val="tx1"/>
                </a:solidFill>
                <a:latin typeface="+mn-lt"/>
              </a:rPr>
            </a:br>
            <a:r>
              <a:rPr lang="el-GR" sz="1200" dirty="0">
                <a:solidFill>
                  <a:schemeClr val="tx1"/>
                </a:solidFill>
                <a:latin typeface="+mn-lt"/>
              </a:rPr>
              <a:t>Κατά το πόλις κλίνονται: ή κόνις, ό μάντις, ό όφις κ.ά., καθώς και πολλά δισύλλαβα αφηρημένα ουσιαστικά: γεῦσις, ὄψις, πτῶσις, ἄρσις, κλάσις= θραύση/τσάκισμα, νύξις, πράξις, στῦψις, φράσις, βάσις, κλίσις, ξῦσις, βάχις, τάξις, φύσις, δράσις, κρασις, πίστις, βήσις=βάδισμα, τάσις, χῦσις , δοσις, κρίσις, πλάσις, ριψις, τρῖψις, ψήξις (&gt;ψήχω = τρίβω, ξύνω) ξύσιμο, ξύστρισμα, δύσις, κυψις, πλύσις, ῥῦσις (από το ῥύομαι = σώζω) σωτηρία, απελευθέρωση, τύψις, ψυξις (&gt;ψύχω = κάνω κάτι κρύο, κρυώνω) ψύξη, κρύωμα. θλάσις, λύσις, πνῖξις, βύσις, ύβρις, θλῖψις, μεῖξις/μίξις, πόσις= το να πίνει κανείς, πιοτό, στάσις, φάσις,  κάμψις, πύστις (από το πυνθάνομαι, θ. πυθ-) ερώτηση, πληροφορία, στίξις, φθίσις, ῥῆσις=λόγος, ομιλία, ῥύσις  (ῥέω, θ. ῥυ-) ροή, </a:t>
            </a:r>
            <a:r>
              <a:rPr lang="el-GR" sz="1200" dirty="0" smtClean="0">
                <a:solidFill>
                  <a:schemeClr val="tx1"/>
                </a:solidFill>
                <a:latin typeface="+mn-lt"/>
              </a:rPr>
              <a:t>ρεύμα.</a:t>
            </a:r>
            <a:endParaRPr lang="en-US" sz="1200" dirty="0">
              <a:solidFill>
                <a:schemeClr val="tx1"/>
              </a:solidFill>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55721508"/>
              </p:ext>
            </p:extLst>
          </p:nvPr>
        </p:nvGraphicFramePr>
        <p:xfrm>
          <a:off x="457200" y="3789040"/>
          <a:ext cx="8363273" cy="1944216"/>
        </p:xfrm>
        <a:graphic>
          <a:graphicData uri="http://schemas.openxmlformats.org/drawingml/2006/table">
            <a:tbl>
              <a:tblPr firstRow="1" firstCol="1" bandRow="1">
                <a:tableStyleId>{93296810-A885-4BE3-A3E7-6D5BEEA58F35}</a:tableStyleId>
              </a:tblPr>
              <a:tblGrid>
                <a:gridCol w="1810544"/>
                <a:gridCol w="1296144"/>
                <a:gridCol w="1513185"/>
                <a:gridCol w="1599058"/>
                <a:gridCol w="2144342"/>
              </a:tblGrid>
              <a:tr h="249518">
                <a:tc>
                  <a:txBody>
                    <a:bodyPr/>
                    <a:lstStyle/>
                    <a:p>
                      <a:pPr marL="0" marR="0">
                        <a:lnSpc>
                          <a:spcPct val="115000"/>
                        </a:lnSpc>
                        <a:spcBef>
                          <a:spcPts val="0"/>
                        </a:spcBef>
                        <a:spcAft>
                          <a:spcPts val="0"/>
                        </a:spcAft>
                      </a:pPr>
                      <a:r>
                        <a:rPr lang="el-GR" sz="1400" dirty="0" smtClean="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400" dirty="0" smtClean="0">
                          <a:solidFill>
                            <a:schemeClr val="tx1"/>
                          </a:solidFill>
                          <a:effectLst/>
                        </a:rPr>
                        <a:t>ΠΛΗΘΥΝΤΙΚΟΣ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1694698">
                <a:tc>
                  <a:txBody>
                    <a:bodyPr/>
                    <a:lstStyle/>
                    <a:p>
                      <a:pPr marL="0" marR="0">
                        <a:lnSpc>
                          <a:spcPct val="115000"/>
                        </a:lnSpc>
                        <a:spcBef>
                          <a:spcPts val="0"/>
                        </a:spcBef>
                        <a:spcAft>
                          <a:spcPts val="0"/>
                        </a:spcAft>
                      </a:pPr>
                      <a:r>
                        <a:rPr lang="el-GR" sz="1400" dirty="0" smtClean="0">
                          <a:solidFill>
                            <a:schemeClr val="tx1"/>
                          </a:solidFill>
                          <a:effectLst/>
                        </a:rPr>
                        <a:t>ΟΝΟΜΑΣΤΙΚΗ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ΓΕΝΙΚΗ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ΔΟΤΙΚΗ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ΑΙΤΙΑΤΙΚΗ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ΚΛΗΤΙΚΗ</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ὁ μάντις	</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τοῦ μάντεως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τῷ μάντει</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τὸν μάντιν</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(ὦ) μάντι</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ὁ πρύτανις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τοῦ </a:t>
                      </a:r>
                      <a:r>
                        <a:rPr lang="el-GR" sz="1400" dirty="0" smtClean="0">
                          <a:solidFill>
                            <a:schemeClr val="tx1"/>
                          </a:solidFill>
                          <a:effectLst/>
                        </a:rPr>
                        <a:t>πρυτάνεως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τῷ πρυτάνει	</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τὸν </a:t>
                      </a:r>
                      <a:r>
                        <a:rPr lang="el-GR" sz="1400" dirty="0" smtClean="0">
                          <a:solidFill>
                            <a:schemeClr val="tx1"/>
                          </a:solidFill>
                          <a:effectLst/>
                        </a:rPr>
                        <a:t>πρύτανιν</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(ὦ) πρύτανι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οἱ μάντεις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τῶν μάντεων</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τοῖς μάντεσιν</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τοὺς μάντεις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(ὦ) μάντεις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οἱ πρυτάνεις	</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τῶν πρυτάνεων	</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τοῖς  πρυτάνεσιν</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τοὺς πρυτάνεις	</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(ὦ) πρυτάνεις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4010673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7"/>
            <a:ext cx="8229600" cy="1644793"/>
          </a:xfrm>
        </p:spPr>
        <p:txBody>
          <a:bodyPr>
            <a:noAutofit/>
          </a:bodyPr>
          <a:lstStyle/>
          <a:p>
            <a:r>
              <a:rPr lang="el-GR" sz="1200" b="1" dirty="0">
                <a:solidFill>
                  <a:schemeClr val="tx1"/>
                </a:solidFill>
                <a:latin typeface="+mn-lt"/>
              </a:rPr>
              <a:t>φωνηεντόληκτα ακατάληκτα διπλόθεμα σε -ώ, (-οῦς):  </a:t>
            </a:r>
            <a:r>
              <a:rPr lang="el-GR" sz="1200" dirty="0">
                <a:solidFill>
                  <a:schemeClr val="tx1"/>
                </a:solidFill>
                <a:latin typeface="+mn-lt"/>
              </a:rPr>
              <a:t>Τα ονόματα σε -ώ (γεν. -οῦς) είναι διπλόθεμα με ισχυρό θέμα σε -ω (ἠχω-) και ασθενές σε -ο (ἠχο-). Aπό το ισχυρό θέμα σχηματίζεται η ον.εν. χωρίς κατάληξη και από το ασθενές σχηματίζονται οι πλάγιες πτώσεις του εν. με συναίρεση του χαρακτήρα ο με τις καταλήξεις (το ο με το ο συναιρείται σε ου, π.χ. τῆς ἠχό-ος = τῆς ἠχοῦς, με το ι σε οι, π.χ. τῇ ἠχό-ι = τῇ ἠχοῖ, και με το α σε ω, π.χ. τήν ἠχό-α = τήν ἠχώ). Η αιτ.εν. παίρνει οξεία κατ' αναλογία προς την ομόηχη ον., αντίθετα με τον σχετικό με τη συναίρεση κανόνα τονισμού. Η κλητ.εν. σχηματίζεται από αρχαιότερο θέμα σε -οι χωρίς κατάληξη και παίρνει περισπωμένη κατ' αναλογία προς την ομόηχη δοτική. Τα ονόματα της ομάδας αυτής κανονικά έχουν μόνο ενικό, όταν όμως σχηματίζουν και πληθυντικό και δυϊκό, κλίνονται σε αυτούς κατά τη δεύτερη κλίση. Ουσιαστικά της κατηγοριας: Γοργώ, Ερατώ, Κλωθώ, Λητώ, Σαπφώ κ.ά., καθώς και μερικά προσηγορικά: ηχω, λεχώ, πειθώ, φειδώ.</a:t>
            </a:r>
            <a:endParaRPr lang="en-US" sz="1200" dirty="0">
              <a:solidFill>
                <a:schemeClr val="tx1"/>
              </a:solidFill>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128371292"/>
              </p:ext>
            </p:extLst>
          </p:nvPr>
        </p:nvGraphicFramePr>
        <p:xfrm>
          <a:off x="454397" y="2492896"/>
          <a:ext cx="8229599" cy="3364992"/>
        </p:xfrm>
        <a:graphic>
          <a:graphicData uri="http://schemas.openxmlformats.org/drawingml/2006/table">
            <a:tbl>
              <a:tblPr firstRow="1" firstCol="1" bandRow="1">
                <a:tableStyleId>{93296810-A885-4BE3-A3E7-6D5BEEA58F35}</a:tableStyleId>
              </a:tblPr>
              <a:tblGrid>
                <a:gridCol w="1794053"/>
                <a:gridCol w="1313444"/>
                <a:gridCol w="1537289"/>
                <a:gridCol w="1637690"/>
                <a:gridCol w="1947123"/>
              </a:tblGrid>
              <a:tr h="92141">
                <a:tc>
                  <a:txBody>
                    <a:bodyPr/>
                    <a:lstStyle/>
                    <a:p>
                      <a:pPr marL="0" marR="0">
                        <a:lnSpc>
                          <a:spcPct val="115000"/>
                        </a:lnSpc>
                        <a:spcBef>
                          <a:spcPts val="0"/>
                        </a:spcBef>
                        <a:spcAft>
                          <a:spcPts val="0"/>
                        </a:spcAft>
                      </a:pPr>
                      <a:r>
                        <a:rPr lang="el-GR" sz="1600" dirty="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dirty="0" smtClean="0">
                          <a:solidFill>
                            <a:schemeClr val="tx1"/>
                          </a:solidFill>
                          <a:effectLst/>
                        </a:rPr>
                        <a:t>ΕΝΙΚΟΣ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dirty="0" smtClean="0">
                          <a:solidFill>
                            <a:schemeClr val="tx1"/>
                          </a:solidFill>
                          <a:effectLst/>
                        </a:rPr>
                        <a:t>ΠΛΗΘΥΝΤΙΚΟΣ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dirty="0" smtClean="0">
                          <a:solidFill>
                            <a:schemeClr val="tx1"/>
                          </a:solidFill>
                          <a:effectLst/>
                        </a:rPr>
                        <a:t>ΟΝΟΜΑΣΤΙΚΗ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ΓΕΝΙΚΗ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ΔΟΤΙΚΗ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ΑΙΤΙΑΤΙΚΗ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ΚΛΗΤΙΚΗ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ἡ ἠχώ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τῆς ἠχοῦς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τῇ ἠχοῖ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τὴν ἠχώ	</a:t>
                      </a:r>
                      <a:endParaRPr lang="en-US" sz="2000" dirty="0">
                        <a:solidFill>
                          <a:schemeClr val="tx1"/>
                        </a:solidFill>
                        <a:effectLst/>
                      </a:endParaRPr>
                    </a:p>
                    <a:p>
                      <a:pPr marL="0" marR="0">
                        <a:lnSpc>
                          <a:spcPct val="115000"/>
                        </a:lnSpc>
                        <a:spcBef>
                          <a:spcPts val="0"/>
                        </a:spcBef>
                        <a:spcAft>
                          <a:spcPts val="0"/>
                        </a:spcAft>
                      </a:pPr>
                      <a:r>
                        <a:rPr lang="en-US" sz="1600" dirty="0">
                          <a:solidFill>
                            <a:schemeClr val="tx1"/>
                          </a:solidFill>
                          <a:effectLst/>
                        </a:rPr>
                        <a:t>(</a:t>
                      </a:r>
                      <a:r>
                        <a:rPr lang="el-GR" sz="1600" dirty="0">
                          <a:solidFill>
                            <a:schemeClr val="tx1"/>
                          </a:solidFill>
                          <a:effectLst/>
                        </a:rPr>
                        <a:t>ὦ</a:t>
                      </a:r>
                      <a:r>
                        <a:rPr lang="en-US" sz="1600" dirty="0">
                          <a:solidFill>
                            <a:schemeClr val="tx1"/>
                          </a:solidFill>
                          <a:effectLst/>
                        </a:rPr>
                        <a:t>) </a:t>
                      </a:r>
                      <a:r>
                        <a:rPr lang="el-GR" sz="1600" dirty="0">
                          <a:solidFill>
                            <a:schemeClr val="tx1"/>
                          </a:solidFill>
                          <a:effectLst/>
                        </a:rPr>
                        <a:t>ἠχοῖ</a:t>
                      </a:r>
                      <a:r>
                        <a:rPr lang="en-US" sz="1600" dirty="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ἡ πειθώ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τῆς πειθοῦς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τῇ πειθοῖ</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τήν πειθώ</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(ὦ) πειθοῖ</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  Γοργώ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 Γοργοῦς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 Γοργοῖ</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τὴν Γοργώ</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 Γοργοῖ</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 λεχὼ</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 λεχοῦς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 λεχοῖ</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τὴν λεχὼ</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 λεχοῖ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0278">
                <a:tc>
                  <a:txBody>
                    <a:bodyPr/>
                    <a:lstStyle/>
                    <a:p>
                      <a:pPr marL="0" marR="0">
                        <a:lnSpc>
                          <a:spcPct val="115000"/>
                        </a:lnSpc>
                        <a:spcBef>
                          <a:spcPts val="0"/>
                        </a:spcBef>
                        <a:spcAft>
                          <a:spcPts val="0"/>
                        </a:spcAft>
                      </a:pPr>
                      <a:r>
                        <a:rPr lang="el-GR" sz="1600" dirty="0" smtClean="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b="1" dirty="0" smtClean="0">
                          <a:solidFill>
                            <a:schemeClr val="tx1"/>
                          </a:solidFill>
                          <a:effectLst/>
                        </a:rPr>
                        <a:t>ΕΝΙΚΟΣ</a:t>
                      </a:r>
                      <a:endPar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hMerge="1">
                  <a:txBody>
                    <a:bodyPr/>
                    <a:lstStyle/>
                    <a:p>
                      <a:endParaRPr lang="en-US"/>
                    </a:p>
                  </a:txBody>
                  <a:tcPr/>
                </a:tc>
                <a:tc gridSpan="2">
                  <a:txBody>
                    <a:bodyPr/>
                    <a:lstStyle/>
                    <a:p>
                      <a:pPr marL="0" marR="0">
                        <a:lnSpc>
                          <a:spcPct val="115000"/>
                        </a:lnSpc>
                        <a:spcBef>
                          <a:spcPts val="0"/>
                        </a:spcBef>
                        <a:spcAft>
                          <a:spcPts val="0"/>
                        </a:spcAft>
                      </a:pPr>
                      <a:r>
                        <a:rPr lang="el-GR" sz="1600" b="1" dirty="0" smtClean="0">
                          <a:solidFill>
                            <a:schemeClr val="tx1"/>
                          </a:solidFill>
                          <a:effectLst/>
                        </a:rPr>
                        <a:t>ΠΛΗΘΥΝΤΙΚΟΣ</a:t>
                      </a:r>
                      <a:endPar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hMerge="1">
                  <a:txBody>
                    <a:bodyPr/>
                    <a:lstStyle/>
                    <a:p>
                      <a:endParaRPr lang="en-US"/>
                    </a:p>
                  </a:txBody>
                  <a:tcPr/>
                </a:tc>
              </a:tr>
              <a:tr h="0">
                <a:tc>
                  <a:txBody>
                    <a:bodyPr/>
                    <a:lstStyle/>
                    <a:p>
                      <a:pPr marL="0" marR="0">
                        <a:lnSpc>
                          <a:spcPct val="115000"/>
                        </a:lnSpc>
                        <a:spcBef>
                          <a:spcPts val="0"/>
                        </a:spcBef>
                        <a:spcAft>
                          <a:spcPts val="0"/>
                        </a:spcAft>
                      </a:pPr>
                      <a:r>
                        <a:rPr lang="el-GR" sz="1600" dirty="0" smtClean="0">
                          <a:solidFill>
                            <a:schemeClr val="tx1"/>
                          </a:solidFill>
                          <a:effectLst/>
                        </a:rPr>
                        <a:t>ΟΝΟΜΑΣΤΙΚΗ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ΓΕΝΙΚΗ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ΔΟΤΙΚΗ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ΑΙΤΙΑΤΙΚΗ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ΚΛΗΤΙΚΗ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αἱ πειθοὶ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τῶν πειθῶν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ταῖς πειθοῖς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τὰς πειθοὺς</a:t>
                      </a:r>
                      <a:endParaRPr lang="en-US" sz="2000" dirty="0">
                        <a:solidFill>
                          <a:schemeClr val="tx1"/>
                        </a:solidFill>
                        <a:effectLst/>
                      </a:endParaRPr>
                    </a:p>
                    <a:p>
                      <a:pPr marL="0" marR="0">
                        <a:lnSpc>
                          <a:spcPct val="115000"/>
                        </a:lnSpc>
                        <a:spcBef>
                          <a:spcPts val="0"/>
                        </a:spcBef>
                        <a:spcAft>
                          <a:spcPts val="0"/>
                        </a:spcAft>
                      </a:pPr>
                      <a:r>
                        <a:rPr lang="en-US" sz="1600" dirty="0">
                          <a:solidFill>
                            <a:schemeClr val="tx1"/>
                          </a:solidFill>
                          <a:effectLst/>
                        </a:rPr>
                        <a:t>(</a:t>
                      </a:r>
                      <a:r>
                        <a:rPr lang="el-GR" sz="1600" dirty="0">
                          <a:solidFill>
                            <a:schemeClr val="tx1"/>
                          </a:solidFill>
                          <a:effectLst/>
                        </a:rPr>
                        <a:t>ὦ</a:t>
                      </a:r>
                      <a:r>
                        <a:rPr lang="en-US" sz="1600" dirty="0">
                          <a:solidFill>
                            <a:schemeClr val="tx1"/>
                          </a:solidFill>
                          <a:effectLst/>
                        </a:rPr>
                        <a:t>) </a:t>
                      </a:r>
                      <a:r>
                        <a:rPr lang="el-GR" sz="1600" dirty="0">
                          <a:solidFill>
                            <a:schemeClr val="tx1"/>
                          </a:solidFill>
                          <a:effectLst/>
                        </a:rPr>
                        <a:t>πειθοὶ</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a:t>
                      </a:r>
                      <a:endParaRPr lang="en-US" sz="2000" dirty="0">
                        <a:solidFill>
                          <a:schemeClr val="tx1"/>
                        </a:solidFill>
                        <a:effectLst/>
                      </a:endParaRPr>
                    </a:p>
                    <a:p>
                      <a:pPr marL="0" marR="0">
                        <a:lnSpc>
                          <a:spcPct val="115000"/>
                        </a:lnSpc>
                        <a:spcBef>
                          <a:spcPts val="0"/>
                        </a:spcBef>
                        <a:spcAft>
                          <a:spcPts val="0"/>
                        </a:spcAft>
                      </a:pPr>
                      <a:r>
                        <a:rPr lang="en-US" sz="1600" dirty="0">
                          <a:solidFill>
                            <a:schemeClr val="tx1"/>
                          </a:solidFill>
                          <a:effectLst/>
                        </a:rPr>
                        <a:t>-</a:t>
                      </a:r>
                      <a:endParaRPr lang="en-US" sz="2000" dirty="0">
                        <a:solidFill>
                          <a:schemeClr val="tx1"/>
                        </a:solidFill>
                        <a:effectLst/>
                      </a:endParaRPr>
                    </a:p>
                    <a:p>
                      <a:pPr marL="0" marR="0">
                        <a:lnSpc>
                          <a:spcPct val="115000"/>
                        </a:lnSpc>
                        <a:spcBef>
                          <a:spcPts val="0"/>
                        </a:spcBef>
                        <a:spcAft>
                          <a:spcPts val="0"/>
                        </a:spcAft>
                      </a:pPr>
                      <a:r>
                        <a:rPr lang="en-US" sz="1600" dirty="0">
                          <a:solidFill>
                            <a:schemeClr val="tx1"/>
                          </a:solidFill>
                          <a:effectLst/>
                        </a:rPr>
                        <a:t>-</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αἱ λεχοὶ (β΄ κλίση)</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τῶν λεχῶν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ταῖς λεχοῖς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τὰς λεχοὺς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(ὦ) λεχοὶ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56903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901074"/>
          </a:xfrm>
        </p:spPr>
        <p:txBody>
          <a:bodyPr>
            <a:noAutofit/>
          </a:bodyPr>
          <a:lstStyle/>
          <a:p>
            <a:r>
              <a:rPr lang="el-GR" sz="1400" b="1" dirty="0">
                <a:solidFill>
                  <a:schemeClr val="tx1"/>
                </a:solidFill>
                <a:latin typeface="+mn-lt"/>
              </a:rPr>
              <a:t>συμφωνόληκτα αφωνόληκτα, καταληκτικά μονόθεμα περιττοσύλλαβα ουρανικόληκτα ξ-κ, γ, χ</a:t>
            </a:r>
            <a:br>
              <a:rPr lang="el-GR" sz="1400" b="1" dirty="0">
                <a:solidFill>
                  <a:schemeClr val="tx1"/>
                </a:solidFill>
                <a:latin typeface="+mn-lt"/>
              </a:rPr>
            </a:br>
            <a:r>
              <a:rPr lang="el-GR" sz="1400" dirty="0">
                <a:solidFill>
                  <a:schemeClr val="tx1"/>
                </a:solidFill>
                <a:latin typeface="+mn-lt"/>
              </a:rPr>
              <a:t>Χαρακτήρας –κ:ὁ πίναξ –ακος, ἡ αὖλαξ –ακος, ἡ πλάξ, πλᾰκὸς, ἡ γλαῦξ, γλαυκὸς (Στους Αττικούς παίρνει περισπωμένη αντίθετα με τον κανόνα,από αναλογία προς τα συνηρημένα μονοσύλλαβα.), ἡ κῠ΄λιξ-ικος (ποτήρι), ἡ λάρναξ-ακος (κιβώτιο, φέρετρο), ἡ σάρξ, σαρκὸς, ἡ δράξ, δρᾰκὸς (όσο μπορεί να περιλάβει η παλάμη, χουφτιά·), ὁ φοῖνιξ –ικος, ἡ ἕλιξ –ικος, ὁ Φοῖνιξ –ικος (κάτ. της Φοινίκης, θηλ. Φοίνισσα), ὁ Θρᾷξ-Θρᾳκὸς (θηλ. ἡ Θρᾷσσα), ὁ φύλαξ -ᾰκος, ὁ θώραξ –ακος, ὁ χάλιξ -ῐκος, ὁ κῆρυξ –υκος (κατά τους παλαιούς γραμματικούς το ι και το υ εμπρός από το ξ  λογαριάζονται για τον τονισμό πάντοτε βραχύχρονα. Γι' αυτό ετόνιζαν κῆρυξ. Αλλά το υ εδώ είναι φύσει μακρόχρονο.), ἡ φάραγξ –αγγος, ἡ κλῖμαξ –ακος, ὁ μύρμηξ –ηκος, ὁ οἴαξ, οἴακος (η λαβή του τιμονιού, δοιάκι), ὁ πῖδαξ –ακος</a:t>
            </a:r>
            <a:r>
              <a:rPr lang="el-GR" sz="1400" dirty="0" smtClean="0">
                <a:solidFill>
                  <a:schemeClr val="tx1"/>
                </a:solidFill>
                <a:latin typeface="+mn-lt"/>
              </a:rPr>
              <a:t>.</a:t>
            </a:r>
            <a:endParaRPr lang="en-US" sz="14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07395039"/>
              </p:ext>
            </p:extLst>
          </p:nvPr>
        </p:nvGraphicFramePr>
        <p:xfrm>
          <a:off x="500061" y="2852937"/>
          <a:ext cx="8186739" cy="1733012"/>
        </p:xfrm>
        <a:graphic>
          <a:graphicData uri="http://schemas.openxmlformats.org/drawingml/2006/table">
            <a:tbl>
              <a:tblPr firstCol="1" bandRow="1">
                <a:tableStyleId>{93296810-A885-4BE3-A3E7-6D5BEEA58F35}</a:tableStyleId>
              </a:tblPr>
              <a:tblGrid>
                <a:gridCol w="1801114"/>
                <a:gridCol w="1504293"/>
                <a:gridCol w="1361026"/>
                <a:gridCol w="1647558"/>
                <a:gridCol w="1872748"/>
              </a:tblGrid>
              <a:tr h="275595">
                <a:tc>
                  <a:txBody>
                    <a:bodyPr/>
                    <a:lstStyle/>
                    <a:p>
                      <a:pPr marL="0" marR="0">
                        <a:lnSpc>
                          <a:spcPct val="115000"/>
                        </a:lnSpc>
                        <a:spcBef>
                          <a:spcPts val="0"/>
                        </a:spcBef>
                        <a:spcAft>
                          <a:spcPts val="0"/>
                        </a:spcAft>
                      </a:pPr>
                      <a:r>
                        <a:rPr lang="el-GR" sz="1600" dirty="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b="1" dirty="0" smtClean="0">
                          <a:solidFill>
                            <a:schemeClr val="tx1"/>
                          </a:solidFill>
                          <a:effectLst/>
                        </a:rPr>
                        <a:t>ΕΝΙΚΟΣ</a:t>
                      </a:r>
                      <a:endPar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hMerge="1">
                  <a:txBody>
                    <a:bodyPr/>
                    <a:lstStyle/>
                    <a:p>
                      <a:endParaRPr lang="en-US"/>
                    </a:p>
                  </a:txBody>
                  <a:tcPr/>
                </a:tc>
                <a:tc gridSpan="2">
                  <a:txBody>
                    <a:bodyPr/>
                    <a:lstStyle/>
                    <a:p>
                      <a:pPr marL="0" marR="0">
                        <a:lnSpc>
                          <a:spcPct val="115000"/>
                        </a:lnSpc>
                        <a:spcBef>
                          <a:spcPts val="0"/>
                        </a:spcBef>
                        <a:spcAft>
                          <a:spcPts val="0"/>
                        </a:spcAft>
                      </a:pPr>
                      <a:r>
                        <a:rPr lang="el-GR" sz="1600" b="1" dirty="0" smtClean="0">
                          <a:solidFill>
                            <a:schemeClr val="tx1"/>
                          </a:solidFill>
                          <a:effectLst/>
                        </a:rPr>
                        <a:t>ΠΛΗΘΥΝΤΙΚΟΣ</a:t>
                      </a:r>
                      <a:endPar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hMerge="1">
                  <a:txBody>
                    <a:bodyPr/>
                    <a:lstStyle/>
                    <a:p>
                      <a:endParaRPr lang="en-US"/>
                    </a:p>
                  </a:txBody>
                  <a:tcPr/>
                </a:tc>
              </a:tr>
              <a:tr h="1452596">
                <a:tc>
                  <a:txBody>
                    <a:bodyPr/>
                    <a:lstStyle/>
                    <a:p>
                      <a:pPr marL="0" marR="0">
                        <a:lnSpc>
                          <a:spcPct val="115000"/>
                        </a:lnSpc>
                        <a:spcBef>
                          <a:spcPts val="0"/>
                        </a:spcBef>
                        <a:spcAft>
                          <a:spcPts val="0"/>
                        </a:spcAft>
                      </a:pPr>
                      <a:r>
                        <a:rPr lang="el-GR" sz="1600" dirty="0" smtClean="0">
                          <a:solidFill>
                            <a:schemeClr val="tx1"/>
                          </a:solidFill>
                          <a:effectLst/>
                        </a:rPr>
                        <a:t>ΟΝΟΜΑΣΤΙΚΗ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ΓΕΝΙΚΗ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ΔΟΤΙΚΗ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ΑΙΤΙΑΤΙΚΗ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ΚΛΗΤΙΚΗ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ὁ κόραξ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τοῦ κόρακος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τῷ κόρακι</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τὸν κόρακα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(ὦ) κόραξ</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ἡ σαρξ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τῆς σαρκός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τῇ σαρκί</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τὴν σάρκα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(ὦ) σάρξ</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οἱ κόρακες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τῶν κοράκων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τοῖς  κόραξι(ν)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τοὺς κόρακας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(ὦ) κόρακες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αἱ σάρκες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τῶν σαρκῶν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ταῖς σαρξίν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τὰς σάρκας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(ὦ) σάρκες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2472681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0730"/>
            <a:ext cx="8229600" cy="1143000"/>
          </a:xfrm>
        </p:spPr>
        <p:txBody>
          <a:bodyPr>
            <a:noAutofit/>
          </a:bodyPr>
          <a:lstStyle/>
          <a:p>
            <a:r>
              <a:rPr lang="el-GR" sz="2800" b="1" dirty="0">
                <a:solidFill>
                  <a:schemeClr val="tx1"/>
                </a:solidFill>
                <a:latin typeface="+mn-lt"/>
              </a:rPr>
              <a:t>συμφωνόληκτα αφωνόληκτα, καταληκτικά διπλόθεμα περιττοσύλλαβα ουρανικόληκτα </a:t>
            </a:r>
            <a:r>
              <a:rPr lang="el-GR" sz="2800" b="1" dirty="0" smtClean="0">
                <a:solidFill>
                  <a:schemeClr val="tx1"/>
                </a:solidFill>
                <a:latin typeface="+mn-lt"/>
              </a:rPr>
              <a:t/>
            </a:r>
            <a:br>
              <a:rPr lang="el-GR" sz="2800" b="1" dirty="0" smtClean="0">
                <a:solidFill>
                  <a:schemeClr val="tx1"/>
                </a:solidFill>
                <a:latin typeface="+mn-lt"/>
              </a:rPr>
            </a:br>
            <a:r>
              <a:rPr lang="el-GR" sz="2800" b="1" dirty="0" smtClean="0">
                <a:solidFill>
                  <a:schemeClr val="tx1"/>
                </a:solidFill>
                <a:latin typeface="+mn-lt"/>
              </a:rPr>
              <a:t>ξ-κ</a:t>
            </a:r>
            <a:r>
              <a:rPr lang="el-GR" sz="2800" b="1" dirty="0">
                <a:solidFill>
                  <a:schemeClr val="tx1"/>
                </a:solidFill>
                <a:latin typeface="+mn-lt"/>
              </a:rPr>
              <a:t>, γ, χ</a:t>
            </a:r>
            <a:endParaRPr lang="en-US" sz="2800" b="1" dirty="0">
              <a:solidFill>
                <a:schemeClr val="tx1"/>
              </a:solidFill>
              <a:latin typeface="+mn-lt"/>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853096006"/>
              </p:ext>
            </p:extLst>
          </p:nvPr>
        </p:nvGraphicFramePr>
        <p:xfrm>
          <a:off x="457197" y="2276872"/>
          <a:ext cx="8229603" cy="2103120"/>
        </p:xfrm>
        <a:graphic>
          <a:graphicData uri="http://schemas.openxmlformats.org/drawingml/2006/table">
            <a:tbl>
              <a:tblPr firstRow="1" firstCol="1" bandRow="1">
                <a:tableStyleId>{93296810-A885-4BE3-A3E7-6D5BEEA58F35}</a:tableStyleId>
              </a:tblPr>
              <a:tblGrid>
                <a:gridCol w="2026571"/>
                <a:gridCol w="1671560"/>
                <a:gridCol w="864096"/>
                <a:gridCol w="2034744"/>
                <a:gridCol w="1632632"/>
              </a:tblGrid>
              <a:tr h="0">
                <a:tc>
                  <a:txBody>
                    <a:bodyPr/>
                    <a:lstStyle/>
                    <a:p>
                      <a:pPr marL="0" marR="0">
                        <a:lnSpc>
                          <a:spcPct val="115000"/>
                        </a:lnSpc>
                        <a:spcBef>
                          <a:spcPts val="0"/>
                        </a:spcBef>
                        <a:spcAft>
                          <a:spcPts val="0"/>
                        </a:spcAft>
                      </a:pPr>
                      <a:r>
                        <a:rPr lang="el-GR" sz="2000" dirty="0">
                          <a:solidFill>
                            <a:schemeClr val="tx1"/>
                          </a:solidFill>
                          <a:effectLst/>
                        </a:rPr>
                        <a:t> </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2000" dirty="0" smtClean="0">
                          <a:solidFill>
                            <a:schemeClr val="tx1"/>
                          </a:solidFill>
                          <a:effectLst/>
                        </a:rPr>
                        <a:t>ΕΝΙΚΟΣ</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2000" dirty="0" smtClean="0">
                          <a:solidFill>
                            <a:schemeClr val="tx1"/>
                          </a:solidFill>
                          <a:effectLst/>
                        </a:rPr>
                        <a:t>ΠΛΗΘΥΝΤΙΚΟΣ</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2000" dirty="0" smtClean="0">
                          <a:solidFill>
                            <a:schemeClr val="tx1"/>
                          </a:solidFill>
                          <a:effectLst/>
                        </a:rPr>
                        <a:t>ΟΝΟΜΑΣΤΙΚΗ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ΓΕΝΙΚΗ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ΔΟΤΙΚΗ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ΑΙΤΙΑΤΙΚΗ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ΚΛΗΤΙΚΗ</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dirty="0">
                          <a:solidFill>
                            <a:schemeClr val="tx1"/>
                          </a:solidFill>
                          <a:effectLst/>
                        </a:rPr>
                        <a:t>ἡ ἀλώπηξ </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τῆς ἀλώπεκος</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τῇ ἀλώπεκι</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τὴν ἀλώπεκα</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(ὦ) ἀλώπηξ</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dirty="0">
                          <a:solidFill>
                            <a:schemeClr val="tx1"/>
                          </a:solidFill>
                          <a:effectLst/>
                        </a:rPr>
                        <a:t> </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dirty="0">
                          <a:solidFill>
                            <a:schemeClr val="tx1"/>
                          </a:solidFill>
                          <a:effectLst/>
                        </a:rPr>
                        <a:t>αἱ ἀλώπεκες</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τῶν ἀλωπέκων</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ταῖς ἀλώπεξιν</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τὰς ἀλώπεκας</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(ὦ) ἀλώπεκες</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1000"/>
                        </a:spcAft>
                      </a:pPr>
                      <a:r>
                        <a:rPr lang="en-US" sz="2800" dirty="0">
                          <a:effectLst/>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5124964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148848"/>
          </a:xfrm>
        </p:spPr>
        <p:txBody>
          <a:bodyPr>
            <a:noAutofit/>
          </a:bodyPr>
          <a:lstStyle/>
          <a:p>
            <a:r>
              <a:rPr lang="el-GR" sz="2000" b="1" dirty="0">
                <a:solidFill>
                  <a:schemeClr val="tx1"/>
                </a:solidFill>
                <a:latin typeface="+mn-lt"/>
              </a:rPr>
              <a:t>συμφωνόληκτα αφωνόληκτα, καταληκτικά μονόθεμα περιττοσύλλαβα ουρανικόληκτα ξ-κ, γ, χ</a:t>
            </a:r>
            <a:br>
              <a:rPr lang="el-GR" sz="2000" b="1" dirty="0">
                <a:solidFill>
                  <a:schemeClr val="tx1"/>
                </a:solidFill>
                <a:latin typeface="+mn-lt"/>
              </a:rPr>
            </a:br>
            <a:r>
              <a:rPr lang="el-GR" sz="2000" b="1" dirty="0">
                <a:solidFill>
                  <a:schemeClr val="tx1"/>
                </a:solidFill>
                <a:latin typeface="+mn-lt"/>
              </a:rPr>
              <a:t>Χαρακτήρας –γ: </a:t>
            </a:r>
            <a:r>
              <a:rPr lang="el-GR" sz="2000" dirty="0">
                <a:solidFill>
                  <a:schemeClr val="tx1"/>
                </a:solidFill>
                <a:latin typeface="+mn-lt"/>
              </a:rPr>
              <a:t>ὁ Φρύξ, Φρῠγὸς, ὁ, ἡ αἴξ, αἰγὸς, ὁ λᾰρυγξ –υγγος, ὁ στρόφιγξ –ιγγος (αρσ. και σπαν. θηλ), ἡ σῦριγξ -ῐγγος (σωλήνας· μουσικό όργανο (ποιμενικό)· υπόγειο πέρασμα), ὁ τέττιξ -ῑγος, ἡ φάλαγξ –αγγος, ἡ Σφὶγξ -ῐγγὸς, ἡ σάλπιγξ –ιγγος, ἡ σήραγξ -ᾰγγος= κοιλότητα βράχου, σπηλιά, ἡ λύγξ-λῠγγὸς (λόξιγκας), ἡ μάστιξ -ῑγος, ἡ ῥάξ, ρᾱγὸς (ρώγα του σταφυλιού</a:t>
            </a:r>
            <a:r>
              <a:rPr lang="el-GR" sz="2000" dirty="0" smtClean="0">
                <a:solidFill>
                  <a:schemeClr val="tx1"/>
                </a:solidFill>
                <a:latin typeface="+mn-lt"/>
              </a:rPr>
              <a:t>)</a:t>
            </a:r>
            <a:endParaRPr lang="en-US" sz="20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72628248"/>
              </p:ext>
            </p:extLst>
          </p:nvPr>
        </p:nvGraphicFramePr>
        <p:xfrm>
          <a:off x="457200" y="3604101"/>
          <a:ext cx="8229603" cy="1682496"/>
        </p:xfrm>
        <a:graphic>
          <a:graphicData uri="http://schemas.openxmlformats.org/drawingml/2006/table">
            <a:tbl>
              <a:tblPr firstRow="1" firstCol="1" bandRow="1">
                <a:tableStyleId>{93296810-A885-4BE3-A3E7-6D5BEEA58F35}</a:tableStyleId>
              </a:tblPr>
              <a:tblGrid>
                <a:gridCol w="1810544"/>
                <a:gridCol w="1368152"/>
                <a:gridCol w="1728192"/>
                <a:gridCol w="1512169"/>
                <a:gridCol w="1810546"/>
              </a:tblGrid>
              <a:tr h="0">
                <a:tc>
                  <a:txBody>
                    <a:bodyPr/>
                    <a:lstStyle/>
                    <a:p>
                      <a:pPr marL="0" marR="0">
                        <a:lnSpc>
                          <a:spcPct val="115000"/>
                        </a:lnSpc>
                        <a:spcBef>
                          <a:spcPts val="0"/>
                        </a:spcBef>
                        <a:spcAft>
                          <a:spcPts val="0"/>
                        </a:spcAft>
                      </a:pPr>
                      <a:r>
                        <a:rPr lang="el-GR" sz="1600" dirty="0" smtClean="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dirty="0" smtClean="0">
                          <a:solidFill>
                            <a:schemeClr val="tx1"/>
                          </a:solidFill>
                          <a:effectLst/>
                        </a:rPr>
                        <a:t>ΕΝΙΚΟΣ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600" dirty="0" smtClean="0">
                          <a:solidFill>
                            <a:schemeClr val="tx1"/>
                          </a:solidFill>
                          <a:effectLst/>
                        </a:rPr>
                        <a:t>ΠΛΗΘΥΝΤΙΚΟΣ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600" dirty="0" smtClean="0">
                          <a:solidFill>
                            <a:schemeClr val="tx1"/>
                          </a:solidFill>
                          <a:effectLst/>
                        </a:rPr>
                        <a:t>ΟΝΟΜΑΣΤΙΚΗ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ΓΕΝΙΚΗ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ΔΟΤΙΚΗ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ΑΙΤΙΑΤΙΚΗ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ΚΛΗΤΙΚΗ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effectLst/>
                        </a:rPr>
                        <a:t>ἡ πτέρυξ	 </a:t>
                      </a:r>
                      <a:endParaRPr lang="en-US" sz="2000" dirty="0">
                        <a:effectLst/>
                      </a:endParaRPr>
                    </a:p>
                    <a:p>
                      <a:pPr marL="0" marR="0">
                        <a:lnSpc>
                          <a:spcPct val="115000"/>
                        </a:lnSpc>
                        <a:spcBef>
                          <a:spcPts val="0"/>
                        </a:spcBef>
                        <a:spcAft>
                          <a:spcPts val="0"/>
                        </a:spcAft>
                      </a:pPr>
                      <a:r>
                        <a:rPr lang="el-GR" sz="1600" dirty="0">
                          <a:effectLst/>
                        </a:rPr>
                        <a:t>τῆς πτέρυγος</a:t>
                      </a:r>
                      <a:endParaRPr lang="en-US" sz="2000" dirty="0">
                        <a:effectLst/>
                      </a:endParaRPr>
                    </a:p>
                    <a:p>
                      <a:pPr marL="0" marR="0">
                        <a:lnSpc>
                          <a:spcPct val="115000"/>
                        </a:lnSpc>
                        <a:spcBef>
                          <a:spcPts val="0"/>
                        </a:spcBef>
                        <a:spcAft>
                          <a:spcPts val="0"/>
                        </a:spcAft>
                      </a:pPr>
                      <a:r>
                        <a:rPr lang="el-GR" sz="1600" dirty="0">
                          <a:effectLst/>
                        </a:rPr>
                        <a:t>τῇ πτέρυγι</a:t>
                      </a:r>
                      <a:endParaRPr lang="en-US" sz="2000" dirty="0">
                        <a:effectLst/>
                      </a:endParaRPr>
                    </a:p>
                    <a:p>
                      <a:pPr marL="0" marR="0">
                        <a:lnSpc>
                          <a:spcPct val="115000"/>
                        </a:lnSpc>
                        <a:spcBef>
                          <a:spcPts val="0"/>
                        </a:spcBef>
                        <a:spcAft>
                          <a:spcPts val="0"/>
                        </a:spcAft>
                      </a:pPr>
                      <a:r>
                        <a:rPr lang="en-US" sz="1600" dirty="0" err="1">
                          <a:effectLst/>
                        </a:rPr>
                        <a:t>τὴν</a:t>
                      </a:r>
                      <a:r>
                        <a:rPr lang="en-US" sz="1600" dirty="0">
                          <a:effectLst/>
                        </a:rPr>
                        <a:t> π</a:t>
                      </a:r>
                      <a:r>
                        <a:rPr lang="en-US" sz="1600" dirty="0" err="1">
                          <a:effectLst/>
                        </a:rPr>
                        <a:t>τέρυγ</a:t>
                      </a:r>
                      <a:r>
                        <a:rPr lang="en-US" sz="1600" dirty="0">
                          <a:effectLst/>
                        </a:rPr>
                        <a:t>α</a:t>
                      </a:r>
                      <a:endParaRPr lang="en-US" sz="2000" dirty="0">
                        <a:effectLst/>
                      </a:endParaRPr>
                    </a:p>
                    <a:p>
                      <a:pPr marL="0" marR="0">
                        <a:lnSpc>
                          <a:spcPct val="115000"/>
                        </a:lnSpc>
                        <a:spcBef>
                          <a:spcPts val="0"/>
                        </a:spcBef>
                        <a:spcAft>
                          <a:spcPts val="0"/>
                        </a:spcAft>
                      </a:pPr>
                      <a:r>
                        <a:rPr lang="en-US" sz="1600" dirty="0">
                          <a:effectLst/>
                        </a:rPr>
                        <a:t>(ὦ) π</a:t>
                      </a:r>
                      <a:r>
                        <a:rPr lang="en-US" sz="1600" dirty="0" err="1">
                          <a:effectLst/>
                        </a:rPr>
                        <a:t>τέρυξ</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600" dirty="0">
                          <a:effectLst/>
                        </a:rPr>
                        <a:t>ἡ </a:t>
                      </a:r>
                      <a:r>
                        <a:rPr lang="en-US" sz="1600" dirty="0" err="1">
                          <a:effectLst/>
                        </a:rPr>
                        <a:t>σάλ</a:t>
                      </a:r>
                      <a:r>
                        <a:rPr lang="en-US" sz="1600" dirty="0">
                          <a:effectLst/>
                        </a:rPr>
                        <a:t>πιγξ </a:t>
                      </a:r>
                      <a:endParaRPr lang="en-US" sz="2000" dirty="0">
                        <a:effectLst/>
                      </a:endParaRPr>
                    </a:p>
                    <a:p>
                      <a:pPr marL="0" marR="0">
                        <a:lnSpc>
                          <a:spcPct val="115000"/>
                        </a:lnSpc>
                        <a:spcBef>
                          <a:spcPts val="0"/>
                        </a:spcBef>
                        <a:spcAft>
                          <a:spcPts val="0"/>
                        </a:spcAft>
                      </a:pPr>
                      <a:r>
                        <a:rPr lang="en-US" sz="1600" dirty="0" err="1">
                          <a:effectLst/>
                        </a:rPr>
                        <a:t>τῆς</a:t>
                      </a:r>
                      <a:r>
                        <a:rPr lang="en-US" sz="1600" dirty="0">
                          <a:effectLst/>
                        </a:rPr>
                        <a:t> </a:t>
                      </a:r>
                      <a:r>
                        <a:rPr lang="en-US" sz="1600" dirty="0" err="1" smtClean="0">
                          <a:effectLst/>
                        </a:rPr>
                        <a:t>σάλ</a:t>
                      </a:r>
                      <a:r>
                        <a:rPr lang="en-US" sz="1600" dirty="0" smtClean="0">
                          <a:effectLst/>
                        </a:rPr>
                        <a:t>πιγγος</a:t>
                      </a:r>
                      <a:endParaRPr lang="en-US" sz="2000" dirty="0">
                        <a:effectLst/>
                      </a:endParaRPr>
                    </a:p>
                    <a:p>
                      <a:pPr marL="0" marR="0">
                        <a:lnSpc>
                          <a:spcPct val="115000"/>
                        </a:lnSpc>
                        <a:spcBef>
                          <a:spcPts val="0"/>
                        </a:spcBef>
                        <a:spcAft>
                          <a:spcPts val="0"/>
                        </a:spcAft>
                      </a:pPr>
                      <a:r>
                        <a:rPr lang="en-US" sz="1600" dirty="0" err="1">
                          <a:effectLst/>
                        </a:rPr>
                        <a:t>τῇ</a:t>
                      </a:r>
                      <a:r>
                        <a:rPr lang="en-US" sz="1600" dirty="0">
                          <a:effectLst/>
                        </a:rPr>
                        <a:t> </a:t>
                      </a:r>
                      <a:r>
                        <a:rPr lang="en-US" sz="1600" dirty="0" err="1" smtClean="0">
                          <a:effectLst/>
                        </a:rPr>
                        <a:t>σάλ</a:t>
                      </a:r>
                      <a:r>
                        <a:rPr lang="en-US" sz="1600" dirty="0" smtClean="0">
                          <a:effectLst/>
                        </a:rPr>
                        <a:t>πιγγ</a:t>
                      </a:r>
                      <a:r>
                        <a:rPr lang="en-US" sz="1600" dirty="0">
                          <a:effectLst/>
                        </a:rPr>
                        <a:t>	</a:t>
                      </a:r>
                      <a:endParaRPr lang="en-US" sz="2000" dirty="0">
                        <a:effectLst/>
                      </a:endParaRPr>
                    </a:p>
                    <a:p>
                      <a:pPr marL="0" marR="0">
                        <a:lnSpc>
                          <a:spcPct val="115000"/>
                        </a:lnSpc>
                        <a:spcBef>
                          <a:spcPts val="0"/>
                        </a:spcBef>
                        <a:spcAft>
                          <a:spcPts val="0"/>
                        </a:spcAft>
                      </a:pPr>
                      <a:r>
                        <a:rPr lang="en-US" sz="1600" dirty="0" err="1">
                          <a:effectLst/>
                        </a:rPr>
                        <a:t>τὴν</a:t>
                      </a:r>
                      <a:r>
                        <a:rPr lang="en-US" sz="1600" dirty="0">
                          <a:effectLst/>
                        </a:rPr>
                        <a:t> </a:t>
                      </a:r>
                      <a:r>
                        <a:rPr lang="en-US" sz="1600" dirty="0" err="1" smtClean="0">
                          <a:effectLst/>
                        </a:rPr>
                        <a:t>σάλ</a:t>
                      </a:r>
                      <a:r>
                        <a:rPr lang="en-US" sz="1600" dirty="0" smtClean="0">
                          <a:effectLst/>
                        </a:rPr>
                        <a:t>πιγγα</a:t>
                      </a:r>
                      <a:endParaRPr lang="en-US" sz="2000" dirty="0">
                        <a:effectLst/>
                      </a:endParaRPr>
                    </a:p>
                    <a:p>
                      <a:pPr marL="0" marR="0">
                        <a:lnSpc>
                          <a:spcPct val="115000"/>
                        </a:lnSpc>
                        <a:spcBef>
                          <a:spcPts val="0"/>
                        </a:spcBef>
                        <a:spcAft>
                          <a:spcPts val="0"/>
                        </a:spcAft>
                      </a:pPr>
                      <a:r>
                        <a:rPr lang="en-US" sz="1600" dirty="0">
                          <a:effectLst/>
                        </a:rPr>
                        <a:t>(ὦ) </a:t>
                      </a:r>
                      <a:r>
                        <a:rPr lang="en-US" sz="1600" dirty="0" err="1" smtClean="0">
                          <a:effectLst/>
                        </a:rPr>
                        <a:t>σάλ</a:t>
                      </a:r>
                      <a:r>
                        <a:rPr lang="en-US" sz="1600" dirty="0" smtClean="0">
                          <a:effectLst/>
                        </a:rPr>
                        <a:t>πιγξ</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effectLst/>
                        </a:rPr>
                        <a:t>αἱ πτέρυγες</a:t>
                      </a:r>
                      <a:endParaRPr lang="en-US" sz="2000" dirty="0">
                        <a:effectLst/>
                      </a:endParaRPr>
                    </a:p>
                    <a:p>
                      <a:pPr marL="0" marR="0">
                        <a:lnSpc>
                          <a:spcPct val="115000"/>
                        </a:lnSpc>
                        <a:spcBef>
                          <a:spcPts val="0"/>
                        </a:spcBef>
                        <a:spcAft>
                          <a:spcPts val="0"/>
                        </a:spcAft>
                      </a:pPr>
                      <a:r>
                        <a:rPr lang="el-GR" sz="1600" dirty="0">
                          <a:effectLst/>
                        </a:rPr>
                        <a:t>τῶν πτερύγων</a:t>
                      </a:r>
                      <a:endParaRPr lang="en-US" sz="2000" dirty="0">
                        <a:effectLst/>
                      </a:endParaRPr>
                    </a:p>
                    <a:p>
                      <a:pPr marL="0" marR="0">
                        <a:lnSpc>
                          <a:spcPct val="115000"/>
                        </a:lnSpc>
                        <a:spcBef>
                          <a:spcPts val="0"/>
                        </a:spcBef>
                        <a:spcAft>
                          <a:spcPts val="0"/>
                        </a:spcAft>
                      </a:pPr>
                      <a:r>
                        <a:rPr lang="el-GR" sz="1600" dirty="0">
                          <a:effectLst/>
                        </a:rPr>
                        <a:t>ταῖς</a:t>
                      </a:r>
                      <a:r>
                        <a:rPr lang="en-US" sz="1600" dirty="0">
                          <a:effectLst/>
                        </a:rPr>
                        <a:t>  </a:t>
                      </a:r>
                      <a:r>
                        <a:rPr lang="el-GR" sz="1600" dirty="0">
                          <a:effectLst/>
                        </a:rPr>
                        <a:t>πτέρυξιν</a:t>
                      </a:r>
                      <a:endParaRPr lang="en-US" sz="2000" dirty="0">
                        <a:effectLst/>
                      </a:endParaRPr>
                    </a:p>
                    <a:p>
                      <a:pPr marL="0" marR="0">
                        <a:lnSpc>
                          <a:spcPct val="115000"/>
                        </a:lnSpc>
                        <a:spcBef>
                          <a:spcPts val="0"/>
                        </a:spcBef>
                        <a:spcAft>
                          <a:spcPts val="0"/>
                        </a:spcAft>
                      </a:pPr>
                      <a:r>
                        <a:rPr lang="el-GR" sz="1600" dirty="0">
                          <a:effectLst/>
                        </a:rPr>
                        <a:t>τὰς πτέρυγας</a:t>
                      </a:r>
                      <a:endParaRPr lang="en-US" sz="2000" dirty="0">
                        <a:effectLst/>
                      </a:endParaRPr>
                    </a:p>
                    <a:p>
                      <a:pPr marL="0" marR="0">
                        <a:lnSpc>
                          <a:spcPct val="115000"/>
                        </a:lnSpc>
                        <a:spcBef>
                          <a:spcPts val="0"/>
                        </a:spcBef>
                        <a:spcAft>
                          <a:spcPts val="0"/>
                        </a:spcAft>
                      </a:pPr>
                      <a:r>
                        <a:rPr lang="el-GR" sz="1600" dirty="0">
                          <a:effectLst/>
                        </a:rPr>
                        <a:t>(ὦ) πτέρυγες</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effectLst/>
                        </a:rPr>
                        <a:t>αἱ </a:t>
                      </a:r>
                      <a:r>
                        <a:rPr lang="el-GR" sz="1600" dirty="0" smtClean="0">
                          <a:effectLst/>
                        </a:rPr>
                        <a:t>σάλπιγγες</a:t>
                      </a:r>
                      <a:endParaRPr lang="en-US" sz="2000" dirty="0">
                        <a:effectLst/>
                      </a:endParaRPr>
                    </a:p>
                    <a:p>
                      <a:pPr marL="0" marR="0">
                        <a:lnSpc>
                          <a:spcPct val="115000"/>
                        </a:lnSpc>
                        <a:spcBef>
                          <a:spcPts val="0"/>
                        </a:spcBef>
                        <a:spcAft>
                          <a:spcPts val="0"/>
                        </a:spcAft>
                      </a:pPr>
                      <a:r>
                        <a:rPr lang="el-GR" sz="1600" dirty="0">
                          <a:effectLst/>
                        </a:rPr>
                        <a:t>τῶν </a:t>
                      </a:r>
                      <a:r>
                        <a:rPr lang="el-GR" sz="1600" dirty="0" smtClean="0">
                          <a:effectLst/>
                        </a:rPr>
                        <a:t>σαλπίγγων</a:t>
                      </a:r>
                      <a:endParaRPr lang="en-US" sz="2000" dirty="0">
                        <a:effectLst/>
                      </a:endParaRPr>
                    </a:p>
                    <a:p>
                      <a:pPr marL="0" marR="0">
                        <a:lnSpc>
                          <a:spcPct val="115000"/>
                        </a:lnSpc>
                        <a:spcBef>
                          <a:spcPts val="0"/>
                        </a:spcBef>
                        <a:spcAft>
                          <a:spcPts val="0"/>
                        </a:spcAft>
                      </a:pPr>
                      <a:r>
                        <a:rPr lang="el-GR" sz="1600" dirty="0">
                          <a:effectLst/>
                        </a:rPr>
                        <a:t>ταῖς σάλπιγξιν</a:t>
                      </a:r>
                      <a:endParaRPr lang="en-US" sz="2000" dirty="0">
                        <a:effectLst/>
                      </a:endParaRPr>
                    </a:p>
                    <a:p>
                      <a:pPr marL="0" marR="0">
                        <a:lnSpc>
                          <a:spcPct val="115000"/>
                        </a:lnSpc>
                        <a:spcBef>
                          <a:spcPts val="0"/>
                        </a:spcBef>
                        <a:spcAft>
                          <a:spcPts val="0"/>
                        </a:spcAft>
                      </a:pPr>
                      <a:r>
                        <a:rPr lang="en-US" sz="1600" dirty="0" err="1">
                          <a:effectLst/>
                        </a:rPr>
                        <a:t>τὰς</a:t>
                      </a:r>
                      <a:r>
                        <a:rPr lang="en-US" sz="1600" dirty="0">
                          <a:effectLst/>
                        </a:rPr>
                        <a:t> </a:t>
                      </a:r>
                      <a:r>
                        <a:rPr lang="en-US" sz="1600" dirty="0" err="1" smtClean="0">
                          <a:effectLst/>
                        </a:rPr>
                        <a:t>σάλ</a:t>
                      </a:r>
                      <a:r>
                        <a:rPr lang="en-US" sz="1600" dirty="0" smtClean="0">
                          <a:effectLst/>
                        </a:rPr>
                        <a:t>πιγγας</a:t>
                      </a:r>
                      <a:endParaRPr lang="en-US" sz="2000" dirty="0">
                        <a:effectLst/>
                      </a:endParaRPr>
                    </a:p>
                    <a:p>
                      <a:pPr marL="0" marR="0">
                        <a:lnSpc>
                          <a:spcPct val="115000"/>
                        </a:lnSpc>
                        <a:spcBef>
                          <a:spcPts val="0"/>
                        </a:spcBef>
                        <a:spcAft>
                          <a:spcPts val="0"/>
                        </a:spcAft>
                      </a:pPr>
                      <a:r>
                        <a:rPr lang="en-US" sz="1600" dirty="0">
                          <a:effectLst/>
                        </a:rPr>
                        <a:t>(ὦ) </a:t>
                      </a:r>
                      <a:r>
                        <a:rPr lang="en-US" sz="1600" dirty="0" err="1">
                          <a:effectLst/>
                        </a:rPr>
                        <a:t>σάλ</a:t>
                      </a:r>
                      <a:r>
                        <a:rPr lang="en-US" sz="1600" dirty="0">
                          <a:effectLst/>
                        </a:rPr>
                        <a:t>πιγγες</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8537062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716800"/>
          </a:xfrm>
        </p:spPr>
        <p:txBody>
          <a:bodyPr>
            <a:noAutofit/>
          </a:bodyPr>
          <a:lstStyle/>
          <a:p>
            <a:r>
              <a:rPr lang="el-GR" sz="2800" b="1" dirty="0">
                <a:solidFill>
                  <a:schemeClr val="tx1"/>
                </a:solidFill>
                <a:latin typeface="+mn-lt"/>
              </a:rPr>
              <a:t>συμφωνόληκτα αφωνόληκτα, καταληκτικά μονόθεμα περιττοσύλλαβα ουρανικόληκτα ξ-κ, γ, χ</a:t>
            </a:r>
            <a:br>
              <a:rPr lang="el-GR" sz="2800" b="1" dirty="0">
                <a:solidFill>
                  <a:schemeClr val="tx1"/>
                </a:solidFill>
                <a:latin typeface="+mn-lt"/>
              </a:rPr>
            </a:br>
            <a:r>
              <a:rPr lang="el-GR" sz="2800" b="1" dirty="0">
                <a:solidFill>
                  <a:schemeClr val="tx1"/>
                </a:solidFill>
                <a:latin typeface="+mn-lt"/>
              </a:rPr>
              <a:t>Χαρακτήρας –χ: </a:t>
            </a:r>
            <a:r>
              <a:rPr lang="el-GR" sz="2800" dirty="0">
                <a:solidFill>
                  <a:schemeClr val="tx1"/>
                </a:solidFill>
                <a:latin typeface="+mn-lt"/>
              </a:rPr>
              <a:t>ὁ, ἡ βήξ, βηχὸς, ἡ διώρυξ -ῠχος (μεταγεν. διώρυγος),  ἡ θρίξ, </a:t>
            </a:r>
            <a:r>
              <a:rPr lang="el-GR" sz="2800" dirty="0" smtClean="0">
                <a:solidFill>
                  <a:schemeClr val="tx1"/>
                </a:solidFill>
                <a:latin typeface="+mn-lt"/>
              </a:rPr>
              <a:t>τρῐχὸς</a:t>
            </a:r>
            <a:endParaRPr lang="en-US" sz="2800" dirty="0">
              <a:solidFill>
                <a:schemeClr val="tx1"/>
              </a:solidFill>
              <a:latin typeface="+mn-lt"/>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30000926"/>
              </p:ext>
            </p:extLst>
          </p:nvPr>
        </p:nvGraphicFramePr>
        <p:xfrm>
          <a:off x="457200" y="3717031"/>
          <a:ext cx="8229602" cy="1892808"/>
        </p:xfrm>
        <a:graphic>
          <a:graphicData uri="http://schemas.openxmlformats.org/drawingml/2006/table">
            <a:tbl>
              <a:tblPr firstRow="1" firstCol="1" bandRow="1">
                <a:tableStyleId>{93296810-A885-4BE3-A3E7-6D5BEEA58F35}</a:tableStyleId>
              </a:tblPr>
              <a:tblGrid>
                <a:gridCol w="2026568"/>
                <a:gridCol w="1440161"/>
                <a:gridCol w="1512168"/>
                <a:gridCol w="1728192"/>
                <a:gridCol w="1522513"/>
              </a:tblGrid>
              <a:tr h="51218">
                <a:tc>
                  <a:txBody>
                    <a:bodyPr/>
                    <a:lstStyle/>
                    <a:p>
                      <a:pPr marL="0" marR="0">
                        <a:lnSpc>
                          <a:spcPct val="115000"/>
                        </a:lnSpc>
                        <a:spcBef>
                          <a:spcPts val="0"/>
                        </a:spcBef>
                        <a:spcAft>
                          <a:spcPts val="0"/>
                        </a:spcAft>
                      </a:pPr>
                      <a:r>
                        <a:rPr lang="el-GR" sz="1800" dirty="0">
                          <a:effectLst/>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800" dirty="0" smtClean="0">
                          <a:solidFill>
                            <a:schemeClr val="tx1"/>
                          </a:solidFill>
                          <a:effectLst/>
                        </a:rPr>
                        <a:t>ΕΝΙΚΟΣ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nSpc>
                          <a:spcPct val="115000"/>
                        </a:lnSpc>
                        <a:spcBef>
                          <a:spcPts val="0"/>
                        </a:spcBef>
                        <a:spcAft>
                          <a:spcPts val="0"/>
                        </a:spcAft>
                      </a:pPr>
                      <a:r>
                        <a:rPr lang="el-GR" sz="1800" dirty="0" smtClean="0">
                          <a:solidFill>
                            <a:schemeClr val="tx1"/>
                          </a:solidFill>
                          <a:effectLst/>
                        </a:rPr>
                        <a:t>ΠΛΗΘΥΝΤΙΚΟΣ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nSpc>
                          <a:spcPct val="115000"/>
                        </a:lnSpc>
                        <a:spcBef>
                          <a:spcPts val="0"/>
                        </a:spcBef>
                        <a:spcAft>
                          <a:spcPts val="0"/>
                        </a:spcAft>
                      </a:pPr>
                      <a:r>
                        <a:rPr lang="el-GR" sz="1800" dirty="0" smtClean="0">
                          <a:solidFill>
                            <a:schemeClr val="tx1"/>
                          </a:solidFill>
                          <a:effectLst/>
                        </a:rPr>
                        <a:t>ΟΝΟΜΑΣΤΙΚΗ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ΓΕΝΙΚΗ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ΔΟΤΙΚΗ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ΑΙΤΙΑΤΙΚΗ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ΚΛΗΤΙΚΗ</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dirty="0">
                          <a:effectLst/>
                        </a:rPr>
                        <a:t>ἡ διῶρυξ</a:t>
                      </a:r>
                      <a:endParaRPr lang="en-US" sz="2400" dirty="0">
                        <a:effectLst/>
                      </a:endParaRPr>
                    </a:p>
                    <a:p>
                      <a:pPr marL="0" marR="0">
                        <a:lnSpc>
                          <a:spcPct val="115000"/>
                        </a:lnSpc>
                        <a:spcBef>
                          <a:spcPts val="0"/>
                        </a:spcBef>
                        <a:spcAft>
                          <a:spcPts val="0"/>
                        </a:spcAft>
                      </a:pPr>
                      <a:r>
                        <a:rPr lang="el-GR" sz="1800" dirty="0">
                          <a:effectLst/>
                        </a:rPr>
                        <a:t>τῆς διώρυχος</a:t>
                      </a:r>
                      <a:endParaRPr lang="en-US" sz="2400" dirty="0">
                        <a:effectLst/>
                      </a:endParaRPr>
                    </a:p>
                    <a:p>
                      <a:pPr marL="0" marR="0">
                        <a:lnSpc>
                          <a:spcPct val="115000"/>
                        </a:lnSpc>
                        <a:spcBef>
                          <a:spcPts val="0"/>
                        </a:spcBef>
                        <a:spcAft>
                          <a:spcPts val="0"/>
                        </a:spcAft>
                      </a:pPr>
                      <a:r>
                        <a:rPr lang="el-GR" sz="1800" dirty="0">
                          <a:effectLst/>
                        </a:rPr>
                        <a:t>τῇ διώρυχι</a:t>
                      </a:r>
                      <a:endParaRPr lang="en-US" sz="2400" dirty="0">
                        <a:effectLst/>
                      </a:endParaRPr>
                    </a:p>
                    <a:p>
                      <a:pPr marL="0" marR="0">
                        <a:lnSpc>
                          <a:spcPct val="115000"/>
                        </a:lnSpc>
                        <a:spcBef>
                          <a:spcPts val="0"/>
                        </a:spcBef>
                        <a:spcAft>
                          <a:spcPts val="0"/>
                        </a:spcAft>
                      </a:pPr>
                      <a:r>
                        <a:rPr lang="en-US" sz="1800" dirty="0" err="1">
                          <a:effectLst/>
                        </a:rPr>
                        <a:t>τὴν</a:t>
                      </a:r>
                      <a:r>
                        <a:rPr lang="en-US" sz="1800" dirty="0">
                          <a:effectLst/>
                        </a:rPr>
                        <a:t> </a:t>
                      </a:r>
                      <a:r>
                        <a:rPr lang="el-GR" sz="1800" dirty="0">
                          <a:effectLst/>
                        </a:rPr>
                        <a:t>διώρυχα</a:t>
                      </a:r>
                      <a:endParaRPr lang="en-US" sz="2400" dirty="0">
                        <a:effectLst/>
                      </a:endParaRPr>
                    </a:p>
                    <a:p>
                      <a:pPr marL="0" marR="0">
                        <a:lnSpc>
                          <a:spcPct val="115000"/>
                        </a:lnSpc>
                        <a:spcBef>
                          <a:spcPts val="0"/>
                        </a:spcBef>
                        <a:spcAft>
                          <a:spcPts val="0"/>
                        </a:spcAft>
                      </a:pPr>
                      <a:r>
                        <a:rPr lang="en-US" sz="1800" dirty="0">
                          <a:effectLst/>
                        </a:rPr>
                        <a:t>(ὦ) </a:t>
                      </a:r>
                      <a:r>
                        <a:rPr lang="el-GR" sz="1800" dirty="0">
                          <a:effectLst/>
                        </a:rPr>
                        <a:t>διῶρυξ</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dirty="0">
                          <a:effectLst/>
                        </a:rPr>
                        <a:t>ἡ </a:t>
                      </a:r>
                      <a:r>
                        <a:rPr lang="el-GR" sz="1800" dirty="0">
                          <a:effectLst/>
                        </a:rPr>
                        <a:t>θρίξ</a:t>
                      </a:r>
                      <a:endParaRPr lang="en-US" sz="2400" dirty="0">
                        <a:effectLst/>
                      </a:endParaRPr>
                    </a:p>
                    <a:p>
                      <a:pPr marL="0" marR="0">
                        <a:lnSpc>
                          <a:spcPct val="115000"/>
                        </a:lnSpc>
                        <a:spcBef>
                          <a:spcPts val="0"/>
                        </a:spcBef>
                        <a:spcAft>
                          <a:spcPts val="0"/>
                        </a:spcAft>
                      </a:pPr>
                      <a:r>
                        <a:rPr lang="en-US" sz="1800" dirty="0" err="1">
                          <a:effectLst/>
                        </a:rPr>
                        <a:t>τῆς</a:t>
                      </a:r>
                      <a:r>
                        <a:rPr lang="en-US" sz="1800" dirty="0">
                          <a:effectLst/>
                        </a:rPr>
                        <a:t> </a:t>
                      </a:r>
                      <a:r>
                        <a:rPr lang="el-GR" sz="1800" dirty="0">
                          <a:effectLst/>
                        </a:rPr>
                        <a:t>τριχός</a:t>
                      </a:r>
                      <a:endParaRPr lang="en-US" sz="2400" dirty="0">
                        <a:effectLst/>
                      </a:endParaRPr>
                    </a:p>
                    <a:p>
                      <a:pPr marL="0" marR="0">
                        <a:lnSpc>
                          <a:spcPct val="115000"/>
                        </a:lnSpc>
                        <a:spcBef>
                          <a:spcPts val="0"/>
                        </a:spcBef>
                        <a:spcAft>
                          <a:spcPts val="0"/>
                        </a:spcAft>
                      </a:pPr>
                      <a:r>
                        <a:rPr lang="en-US" sz="1800" dirty="0" err="1">
                          <a:effectLst/>
                        </a:rPr>
                        <a:t>τῇ</a:t>
                      </a:r>
                      <a:r>
                        <a:rPr lang="en-US" sz="1800" dirty="0">
                          <a:effectLst/>
                        </a:rPr>
                        <a:t> </a:t>
                      </a:r>
                      <a:r>
                        <a:rPr lang="en-US" sz="1800" dirty="0" err="1">
                          <a:effectLst/>
                        </a:rPr>
                        <a:t>τριχ</a:t>
                      </a:r>
                      <a:r>
                        <a:rPr lang="el-GR" sz="1800" dirty="0">
                          <a:effectLst/>
                        </a:rPr>
                        <a:t>ί</a:t>
                      </a:r>
                      <a:endParaRPr lang="en-US" sz="2400" dirty="0">
                        <a:effectLst/>
                      </a:endParaRPr>
                    </a:p>
                    <a:p>
                      <a:pPr marL="0" marR="0">
                        <a:lnSpc>
                          <a:spcPct val="115000"/>
                        </a:lnSpc>
                        <a:spcBef>
                          <a:spcPts val="0"/>
                        </a:spcBef>
                        <a:spcAft>
                          <a:spcPts val="0"/>
                        </a:spcAft>
                      </a:pPr>
                      <a:r>
                        <a:rPr lang="en-US" sz="1800" dirty="0" err="1">
                          <a:effectLst/>
                        </a:rPr>
                        <a:t>τὴν</a:t>
                      </a:r>
                      <a:r>
                        <a:rPr lang="en-US" sz="1800" dirty="0">
                          <a:effectLst/>
                        </a:rPr>
                        <a:t> </a:t>
                      </a:r>
                      <a:r>
                        <a:rPr lang="en-US" sz="1800" dirty="0" err="1">
                          <a:effectLst/>
                        </a:rPr>
                        <a:t>τρ</a:t>
                      </a:r>
                      <a:r>
                        <a:rPr lang="el-GR" sz="1800" dirty="0">
                          <a:effectLst/>
                        </a:rPr>
                        <a:t>ίχα</a:t>
                      </a:r>
                      <a:endParaRPr lang="en-US" sz="2400" dirty="0">
                        <a:effectLst/>
                      </a:endParaRPr>
                    </a:p>
                    <a:p>
                      <a:pPr marL="0" marR="0">
                        <a:lnSpc>
                          <a:spcPct val="115000"/>
                        </a:lnSpc>
                        <a:spcBef>
                          <a:spcPts val="0"/>
                        </a:spcBef>
                        <a:spcAft>
                          <a:spcPts val="0"/>
                        </a:spcAft>
                      </a:pPr>
                      <a:r>
                        <a:rPr lang="en-US" sz="1800" dirty="0">
                          <a:effectLst/>
                        </a:rPr>
                        <a:t>(ὦ) </a:t>
                      </a:r>
                      <a:r>
                        <a:rPr lang="el-GR" sz="1800" dirty="0">
                          <a:effectLst/>
                        </a:rPr>
                        <a:t>θρίξ</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dirty="0">
                          <a:effectLst/>
                        </a:rPr>
                        <a:t>αἱ διώρυχες</a:t>
                      </a:r>
                      <a:endParaRPr lang="en-US" sz="2400" dirty="0">
                        <a:effectLst/>
                      </a:endParaRPr>
                    </a:p>
                    <a:p>
                      <a:pPr marL="0" marR="0">
                        <a:lnSpc>
                          <a:spcPct val="115000"/>
                        </a:lnSpc>
                        <a:spcBef>
                          <a:spcPts val="0"/>
                        </a:spcBef>
                        <a:spcAft>
                          <a:spcPts val="0"/>
                        </a:spcAft>
                      </a:pPr>
                      <a:r>
                        <a:rPr lang="el-GR" sz="1800" dirty="0">
                          <a:effectLst/>
                        </a:rPr>
                        <a:t>τῶν διωρύχων</a:t>
                      </a:r>
                      <a:endParaRPr lang="en-US" sz="2400" dirty="0">
                        <a:effectLst/>
                      </a:endParaRPr>
                    </a:p>
                    <a:p>
                      <a:pPr marL="0" marR="0">
                        <a:lnSpc>
                          <a:spcPct val="115000"/>
                        </a:lnSpc>
                        <a:spcBef>
                          <a:spcPts val="0"/>
                        </a:spcBef>
                        <a:spcAft>
                          <a:spcPts val="0"/>
                        </a:spcAft>
                      </a:pPr>
                      <a:r>
                        <a:rPr lang="el-GR" sz="1800" dirty="0">
                          <a:effectLst/>
                        </a:rPr>
                        <a:t>ταῖς</a:t>
                      </a:r>
                      <a:r>
                        <a:rPr lang="en-US" sz="1800" dirty="0">
                          <a:effectLst/>
                        </a:rPr>
                        <a:t>  </a:t>
                      </a:r>
                      <a:r>
                        <a:rPr lang="el-GR" sz="1800" dirty="0">
                          <a:effectLst/>
                        </a:rPr>
                        <a:t>διώρυξιν</a:t>
                      </a:r>
                      <a:endParaRPr lang="en-US" sz="2400" dirty="0">
                        <a:effectLst/>
                      </a:endParaRPr>
                    </a:p>
                    <a:p>
                      <a:pPr marL="0" marR="0">
                        <a:lnSpc>
                          <a:spcPct val="115000"/>
                        </a:lnSpc>
                        <a:spcBef>
                          <a:spcPts val="0"/>
                        </a:spcBef>
                        <a:spcAft>
                          <a:spcPts val="0"/>
                        </a:spcAft>
                      </a:pPr>
                      <a:r>
                        <a:rPr lang="el-GR" sz="1800" dirty="0">
                          <a:effectLst/>
                        </a:rPr>
                        <a:t>τὰς διώρυχας</a:t>
                      </a:r>
                      <a:endParaRPr lang="en-US" sz="2400" dirty="0">
                        <a:effectLst/>
                      </a:endParaRPr>
                    </a:p>
                    <a:p>
                      <a:pPr marL="0" marR="0">
                        <a:lnSpc>
                          <a:spcPct val="115000"/>
                        </a:lnSpc>
                        <a:spcBef>
                          <a:spcPts val="0"/>
                        </a:spcBef>
                        <a:spcAft>
                          <a:spcPts val="0"/>
                        </a:spcAft>
                      </a:pPr>
                      <a:r>
                        <a:rPr lang="el-GR" sz="1800" dirty="0">
                          <a:effectLst/>
                        </a:rPr>
                        <a:t>(ὦ) διώρυχες</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dirty="0">
                          <a:effectLst/>
                        </a:rPr>
                        <a:t>αἱ τρίχες</a:t>
                      </a:r>
                      <a:endParaRPr lang="en-US" sz="2400" dirty="0">
                        <a:effectLst/>
                      </a:endParaRPr>
                    </a:p>
                    <a:p>
                      <a:pPr marL="0" marR="0">
                        <a:lnSpc>
                          <a:spcPct val="115000"/>
                        </a:lnSpc>
                        <a:spcBef>
                          <a:spcPts val="0"/>
                        </a:spcBef>
                        <a:spcAft>
                          <a:spcPts val="0"/>
                        </a:spcAft>
                      </a:pPr>
                      <a:r>
                        <a:rPr lang="el-GR" sz="1800" dirty="0">
                          <a:effectLst/>
                        </a:rPr>
                        <a:t>τῶν τριχῶν</a:t>
                      </a:r>
                      <a:endParaRPr lang="en-US" sz="2400" dirty="0">
                        <a:effectLst/>
                      </a:endParaRPr>
                    </a:p>
                    <a:p>
                      <a:pPr marL="0" marR="0">
                        <a:lnSpc>
                          <a:spcPct val="115000"/>
                        </a:lnSpc>
                        <a:spcBef>
                          <a:spcPts val="0"/>
                        </a:spcBef>
                        <a:spcAft>
                          <a:spcPts val="0"/>
                        </a:spcAft>
                      </a:pPr>
                      <a:r>
                        <a:rPr lang="el-GR" sz="1800" dirty="0">
                          <a:effectLst/>
                        </a:rPr>
                        <a:t>ταῖς θριξίν </a:t>
                      </a:r>
                      <a:endParaRPr lang="en-US" sz="2400" dirty="0">
                        <a:effectLst/>
                      </a:endParaRPr>
                    </a:p>
                    <a:p>
                      <a:pPr marL="0" marR="0">
                        <a:lnSpc>
                          <a:spcPct val="115000"/>
                        </a:lnSpc>
                        <a:spcBef>
                          <a:spcPts val="0"/>
                        </a:spcBef>
                        <a:spcAft>
                          <a:spcPts val="0"/>
                        </a:spcAft>
                      </a:pPr>
                      <a:r>
                        <a:rPr lang="el-GR" sz="1800" dirty="0">
                          <a:effectLst/>
                        </a:rPr>
                        <a:t>τὰς τρίχας</a:t>
                      </a:r>
                      <a:endParaRPr lang="en-US" sz="2400" dirty="0">
                        <a:effectLst/>
                      </a:endParaRPr>
                    </a:p>
                    <a:p>
                      <a:pPr marL="0" marR="0">
                        <a:lnSpc>
                          <a:spcPct val="115000"/>
                        </a:lnSpc>
                        <a:spcBef>
                          <a:spcPts val="0"/>
                        </a:spcBef>
                        <a:spcAft>
                          <a:spcPts val="0"/>
                        </a:spcAft>
                      </a:pPr>
                      <a:r>
                        <a:rPr lang="en-US" sz="1800" dirty="0">
                          <a:effectLst/>
                        </a:rPr>
                        <a:t>(ὦ) </a:t>
                      </a:r>
                      <a:r>
                        <a:rPr lang="el-GR" sz="1800" dirty="0">
                          <a:effectLst/>
                        </a:rPr>
                        <a:t>τρίχες</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6025019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428768"/>
          </a:xfrm>
        </p:spPr>
        <p:txBody>
          <a:bodyPr>
            <a:noAutofit/>
          </a:bodyPr>
          <a:lstStyle/>
          <a:p>
            <a:r>
              <a:rPr lang="el-GR" sz="2000" b="1" dirty="0">
                <a:solidFill>
                  <a:schemeClr val="tx1"/>
                </a:solidFill>
                <a:latin typeface="+mn-lt"/>
              </a:rPr>
              <a:t>συμφωνόληκτα αφωνόληκτα, καταληκτικά μονόθεμα περιττοσύλλαβα χειλικόληκτα ψ-π, </a:t>
            </a:r>
            <a:r>
              <a:rPr lang="el-GR" sz="2000" b="1" dirty="0" smtClean="0">
                <a:solidFill>
                  <a:schemeClr val="tx1"/>
                </a:solidFill>
                <a:latin typeface="+mn-lt"/>
              </a:rPr>
              <a:t>β.</a:t>
            </a:r>
            <a:r>
              <a:rPr lang="el-GR" sz="2000" dirty="0">
                <a:solidFill>
                  <a:schemeClr val="tx1"/>
                </a:solidFill>
                <a:latin typeface="+mn-lt"/>
              </a:rPr>
              <a:t/>
            </a:r>
            <a:br>
              <a:rPr lang="el-GR" sz="2000" dirty="0">
                <a:solidFill>
                  <a:schemeClr val="tx1"/>
                </a:solidFill>
                <a:latin typeface="+mn-lt"/>
              </a:rPr>
            </a:br>
            <a:r>
              <a:rPr lang="el-GR" sz="2000" b="1" dirty="0">
                <a:solidFill>
                  <a:schemeClr val="tx1"/>
                </a:solidFill>
                <a:latin typeface="+mn-lt"/>
              </a:rPr>
              <a:t>Χαρακτήρας –π:</a:t>
            </a:r>
            <a:r>
              <a:rPr lang="el-GR" sz="2000" dirty="0">
                <a:solidFill>
                  <a:schemeClr val="tx1"/>
                </a:solidFill>
                <a:latin typeface="+mn-lt"/>
              </a:rPr>
              <a:t> ὁ Αἰθίοψ-οπος (κάτ. της Αιθιοπίας, θηλ. Αἰθιοπὶς και ἡ Αἰθίοψ), ὁ γύψ, γῡπὸς, ὁ Κέκροψ –οπος, ὁ Κύκλωψ –ωπος, ὁ Πέλοψ –οπος, ὁ σκνὶψ -</a:t>
            </a:r>
            <a:r>
              <a:rPr lang="el-GR" sz="2000" dirty="0" smtClean="0">
                <a:solidFill>
                  <a:schemeClr val="tx1"/>
                </a:solidFill>
                <a:latin typeface="+mn-lt"/>
              </a:rPr>
              <a:t>ῑπὸς</a:t>
            </a:r>
            <a:endParaRPr lang="en-US" sz="2000" dirty="0">
              <a:solidFill>
                <a:schemeClr val="tx1"/>
              </a:solidFill>
              <a:latin typeface="+mn-lt"/>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351990034"/>
              </p:ext>
            </p:extLst>
          </p:nvPr>
        </p:nvGraphicFramePr>
        <p:xfrm>
          <a:off x="485254" y="2492896"/>
          <a:ext cx="8229603" cy="2523744"/>
        </p:xfrm>
        <a:graphic>
          <a:graphicData uri="http://schemas.openxmlformats.org/drawingml/2006/table">
            <a:tbl>
              <a:tblPr firstRow="1" firstCol="1" bandRow="1">
                <a:tableStyleId>{93296810-A885-4BE3-A3E7-6D5BEEA58F35}</a:tableStyleId>
              </a:tblPr>
              <a:tblGrid>
                <a:gridCol w="2934618"/>
                <a:gridCol w="2592288"/>
                <a:gridCol w="2702697"/>
              </a:tblGrid>
              <a:tr h="215364">
                <a:tc>
                  <a:txBody>
                    <a:bodyPr/>
                    <a:lstStyle/>
                    <a:p>
                      <a:pPr marL="0" marR="0">
                        <a:lnSpc>
                          <a:spcPct val="115000"/>
                        </a:lnSpc>
                        <a:spcBef>
                          <a:spcPts val="0"/>
                        </a:spcBef>
                        <a:spcAft>
                          <a:spcPts val="0"/>
                        </a:spcAft>
                      </a:pPr>
                      <a:r>
                        <a:rPr lang="el-GR" sz="2400" dirty="0">
                          <a:solidFill>
                            <a:schemeClr val="tx1"/>
                          </a:solidFill>
                          <a:effectLst/>
                        </a:rPr>
                        <a:t> </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400" dirty="0" smtClean="0">
                          <a:solidFill>
                            <a:schemeClr val="tx1"/>
                          </a:solidFill>
                          <a:effectLst/>
                        </a:rPr>
                        <a:t>ΕΝΙΚΟΣ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400" dirty="0" smtClean="0">
                          <a:solidFill>
                            <a:schemeClr val="tx1"/>
                          </a:solidFill>
                          <a:effectLst/>
                        </a:rPr>
                        <a:t>ΠΛΗΘΥΝΤΙΚΟΣ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2400" dirty="0" smtClean="0">
                          <a:solidFill>
                            <a:schemeClr val="tx1"/>
                          </a:solidFill>
                          <a:effectLst/>
                        </a:rPr>
                        <a:t>ΟΝΟΜΑΣΤΙΚΗ</a:t>
                      </a:r>
                      <a:endParaRPr lang="en-US" sz="2400" dirty="0" smtClean="0">
                        <a:solidFill>
                          <a:schemeClr val="tx1"/>
                        </a:solidFill>
                        <a:effectLst/>
                      </a:endParaRPr>
                    </a:p>
                    <a:p>
                      <a:pPr marL="0" marR="0">
                        <a:lnSpc>
                          <a:spcPct val="115000"/>
                        </a:lnSpc>
                        <a:spcBef>
                          <a:spcPts val="0"/>
                        </a:spcBef>
                        <a:spcAft>
                          <a:spcPts val="0"/>
                        </a:spcAft>
                      </a:pPr>
                      <a:r>
                        <a:rPr lang="el-GR" sz="2400" dirty="0" smtClean="0">
                          <a:solidFill>
                            <a:schemeClr val="tx1"/>
                          </a:solidFill>
                          <a:effectLst/>
                        </a:rPr>
                        <a:t>ΓΕΝΙΚΗ</a:t>
                      </a:r>
                      <a:endParaRPr lang="en-US" sz="2400" dirty="0" smtClean="0">
                        <a:solidFill>
                          <a:schemeClr val="tx1"/>
                        </a:solidFill>
                        <a:effectLst/>
                      </a:endParaRPr>
                    </a:p>
                    <a:p>
                      <a:pPr marL="0" marR="0">
                        <a:lnSpc>
                          <a:spcPct val="115000"/>
                        </a:lnSpc>
                        <a:spcBef>
                          <a:spcPts val="0"/>
                        </a:spcBef>
                        <a:spcAft>
                          <a:spcPts val="0"/>
                        </a:spcAft>
                      </a:pPr>
                      <a:r>
                        <a:rPr lang="el-GR" sz="2400" dirty="0" smtClean="0">
                          <a:solidFill>
                            <a:schemeClr val="tx1"/>
                          </a:solidFill>
                          <a:effectLst/>
                        </a:rPr>
                        <a:t>ΔΟΤΙΚΗ</a:t>
                      </a:r>
                      <a:endParaRPr lang="en-US" sz="2400" dirty="0" smtClean="0">
                        <a:solidFill>
                          <a:schemeClr val="tx1"/>
                        </a:solidFill>
                        <a:effectLst/>
                      </a:endParaRPr>
                    </a:p>
                    <a:p>
                      <a:pPr marL="0" marR="0">
                        <a:lnSpc>
                          <a:spcPct val="115000"/>
                        </a:lnSpc>
                        <a:spcBef>
                          <a:spcPts val="0"/>
                        </a:spcBef>
                        <a:spcAft>
                          <a:spcPts val="0"/>
                        </a:spcAft>
                      </a:pPr>
                      <a:r>
                        <a:rPr lang="el-GR" sz="2400" dirty="0" smtClean="0">
                          <a:solidFill>
                            <a:schemeClr val="tx1"/>
                          </a:solidFill>
                          <a:effectLst/>
                        </a:rPr>
                        <a:t>ΑΙΤΙΑΤΙΚΗ</a:t>
                      </a:r>
                      <a:endParaRPr lang="en-US" sz="2400" dirty="0" smtClean="0">
                        <a:solidFill>
                          <a:schemeClr val="tx1"/>
                        </a:solidFill>
                        <a:effectLst/>
                      </a:endParaRPr>
                    </a:p>
                    <a:p>
                      <a:pPr marL="0" marR="0">
                        <a:lnSpc>
                          <a:spcPct val="115000"/>
                        </a:lnSpc>
                        <a:spcBef>
                          <a:spcPts val="0"/>
                        </a:spcBef>
                        <a:spcAft>
                          <a:spcPts val="0"/>
                        </a:spcAft>
                      </a:pPr>
                      <a:r>
                        <a:rPr lang="el-GR" sz="2400" dirty="0" smtClean="0">
                          <a:solidFill>
                            <a:schemeClr val="tx1"/>
                          </a:solidFill>
                          <a:effectLst/>
                        </a:rPr>
                        <a:t>ΚΛΗΤΙΚΗ</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400" dirty="0">
                          <a:solidFill>
                            <a:schemeClr val="tx1"/>
                          </a:solidFill>
                          <a:effectLst/>
                        </a:rPr>
                        <a:t>ὁ γύψ	 </a:t>
                      </a:r>
                      <a:endParaRPr lang="en-US" sz="2400" dirty="0">
                        <a:solidFill>
                          <a:schemeClr val="tx1"/>
                        </a:solidFill>
                        <a:effectLst/>
                      </a:endParaRPr>
                    </a:p>
                    <a:p>
                      <a:pPr marL="0" marR="0">
                        <a:lnSpc>
                          <a:spcPct val="115000"/>
                        </a:lnSpc>
                        <a:spcBef>
                          <a:spcPts val="0"/>
                        </a:spcBef>
                        <a:spcAft>
                          <a:spcPts val="0"/>
                        </a:spcAft>
                      </a:pPr>
                      <a:r>
                        <a:rPr lang="el-GR" sz="2400" dirty="0">
                          <a:solidFill>
                            <a:schemeClr val="tx1"/>
                          </a:solidFill>
                          <a:effectLst/>
                        </a:rPr>
                        <a:t>τοῦ γυπός</a:t>
                      </a:r>
                      <a:endParaRPr lang="en-US" sz="2400" dirty="0">
                        <a:solidFill>
                          <a:schemeClr val="tx1"/>
                        </a:solidFill>
                        <a:effectLst/>
                      </a:endParaRPr>
                    </a:p>
                    <a:p>
                      <a:pPr marL="0" marR="0">
                        <a:lnSpc>
                          <a:spcPct val="115000"/>
                        </a:lnSpc>
                        <a:spcBef>
                          <a:spcPts val="0"/>
                        </a:spcBef>
                        <a:spcAft>
                          <a:spcPts val="0"/>
                        </a:spcAft>
                      </a:pPr>
                      <a:r>
                        <a:rPr lang="el-GR" sz="2400" dirty="0">
                          <a:solidFill>
                            <a:schemeClr val="tx1"/>
                          </a:solidFill>
                          <a:effectLst/>
                        </a:rPr>
                        <a:t>τῷ γυπί	</a:t>
                      </a:r>
                      <a:endParaRPr lang="en-US" sz="2400" dirty="0">
                        <a:solidFill>
                          <a:schemeClr val="tx1"/>
                        </a:solidFill>
                        <a:effectLst/>
                      </a:endParaRPr>
                    </a:p>
                    <a:p>
                      <a:pPr marL="0" marR="0">
                        <a:lnSpc>
                          <a:spcPct val="115000"/>
                        </a:lnSpc>
                        <a:spcBef>
                          <a:spcPts val="0"/>
                        </a:spcBef>
                        <a:spcAft>
                          <a:spcPts val="0"/>
                        </a:spcAft>
                      </a:pPr>
                      <a:r>
                        <a:rPr lang="el-GR" sz="2400" dirty="0">
                          <a:solidFill>
                            <a:schemeClr val="tx1"/>
                          </a:solidFill>
                          <a:effectLst/>
                        </a:rPr>
                        <a:t>τὸν γῦπα	</a:t>
                      </a:r>
                      <a:endParaRPr lang="en-US" sz="2400" dirty="0">
                        <a:solidFill>
                          <a:schemeClr val="tx1"/>
                        </a:solidFill>
                        <a:effectLst/>
                      </a:endParaRPr>
                    </a:p>
                    <a:p>
                      <a:pPr marL="0" marR="0">
                        <a:lnSpc>
                          <a:spcPct val="115000"/>
                        </a:lnSpc>
                        <a:spcBef>
                          <a:spcPts val="0"/>
                        </a:spcBef>
                        <a:spcAft>
                          <a:spcPts val="0"/>
                        </a:spcAft>
                      </a:pPr>
                      <a:r>
                        <a:rPr lang="el-GR" sz="2400" dirty="0">
                          <a:solidFill>
                            <a:schemeClr val="tx1"/>
                          </a:solidFill>
                          <a:effectLst/>
                        </a:rPr>
                        <a:t>(ὦ) γύψ	</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400" dirty="0">
                          <a:solidFill>
                            <a:schemeClr val="tx1"/>
                          </a:solidFill>
                          <a:effectLst/>
                        </a:rPr>
                        <a:t>οἱ γῦπες	</a:t>
                      </a:r>
                      <a:endParaRPr lang="en-US" sz="2400" dirty="0">
                        <a:solidFill>
                          <a:schemeClr val="tx1"/>
                        </a:solidFill>
                        <a:effectLst/>
                      </a:endParaRPr>
                    </a:p>
                    <a:p>
                      <a:pPr marL="0" marR="0">
                        <a:lnSpc>
                          <a:spcPct val="115000"/>
                        </a:lnSpc>
                        <a:spcBef>
                          <a:spcPts val="0"/>
                        </a:spcBef>
                        <a:spcAft>
                          <a:spcPts val="0"/>
                        </a:spcAft>
                      </a:pPr>
                      <a:r>
                        <a:rPr lang="el-GR" sz="2400" dirty="0">
                          <a:solidFill>
                            <a:schemeClr val="tx1"/>
                          </a:solidFill>
                          <a:effectLst/>
                        </a:rPr>
                        <a:t>τῶν γυπῶν</a:t>
                      </a:r>
                      <a:endParaRPr lang="en-US" sz="2400" dirty="0">
                        <a:solidFill>
                          <a:schemeClr val="tx1"/>
                        </a:solidFill>
                        <a:effectLst/>
                      </a:endParaRPr>
                    </a:p>
                    <a:p>
                      <a:pPr marL="0" marR="0">
                        <a:lnSpc>
                          <a:spcPct val="115000"/>
                        </a:lnSpc>
                        <a:spcBef>
                          <a:spcPts val="0"/>
                        </a:spcBef>
                        <a:spcAft>
                          <a:spcPts val="0"/>
                        </a:spcAft>
                      </a:pPr>
                      <a:r>
                        <a:rPr lang="el-GR" sz="2400" dirty="0">
                          <a:solidFill>
                            <a:schemeClr val="tx1"/>
                          </a:solidFill>
                          <a:effectLst/>
                        </a:rPr>
                        <a:t>τοῖς γυψίν</a:t>
                      </a:r>
                      <a:endParaRPr lang="en-US" sz="2400" dirty="0">
                        <a:solidFill>
                          <a:schemeClr val="tx1"/>
                        </a:solidFill>
                        <a:effectLst/>
                      </a:endParaRPr>
                    </a:p>
                    <a:p>
                      <a:pPr marL="0" marR="0">
                        <a:lnSpc>
                          <a:spcPct val="115000"/>
                        </a:lnSpc>
                        <a:spcBef>
                          <a:spcPts val="0"/>
                        </a:spcBef>
                        <a:spcAft>
                          <a:spcPts val="0"/>
                        </a:spcAft>
                      </a:pPr>
                      <a:r>
                        <a:rPr lang="el-GR" sz="2400" dirty="0">
                          <a:solidFill>
                            <a:schemeClr val="tx1"/>
                          </a:solidFill>
                          <a:effectLst/>
                        </a:rPr>
                        <a:t>τοὺς γῦπας</a:t>
                      </a:r>
                      <a:endParaRPr lang="en-US" sz="2400" dirty="0">
                        <a:solidFill>
                          <a:schemeClr val="tx1"/>
                        </a:solidFill>
                        <a:effectLst/>
                      </a:endParaRPr>
                    </a:p>
                    <a:p>
                      <a:pPr marL="0" marR="0">
                        <a:lnSpc>
                          <a:spcPct val="115000"/>
                        </a:lnSpc>
                        <a:spcBef>
                          <a:spcPts val="0"/>
                        </a:spcBef>
                        <a:spcAft>
                          <a:spcPts val="0"/>
                        </a:spcAft>
                      </a:pPr>
                      <a:r>
                        <a:rPr lang="el-GR" sz="2400" dirty="0">
                          <a:solidFill>
                            <a:schemeClr val="tx1"/>
                          </a:solidFill>
                          <a:effectLst/>
                        </a:rPr>
                        <a:t>(ὦ) γῦπες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5157343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243" y="836712"/>
            <a:ext cx="8229600" cy="1656184"/>
          </a:xfrm>
        </p:spPr>
        <p:txBody>
          <a:bodyPr>
            <a:noAutofit/>
          </a:bodyPr>
          <a:lstStyle/>
          <a:p>
            <a:r>
              <a:rPr lang="el-GR" sz="2800" b="1" dirty="0">
                <a:solidFill>
                  <a:schemeClr val="tx1"/>
                </a:solidFill>
                <a:latin typeface="+mn-lt"/>
              </a:rPr>
              <a:t>συμφωνόληκτα αφωνόληκτα, καταληκτικά μονόθεμα περιττοσύλλαβα χειλικόληκτα ψ-π, β</a:t>
            </a:r>
            <a:br>
              <a:rPr lang="el-GR" sz="2800" b="1" dirty="0">
                <a:solidFill>
                  <a:schemeClr val="tx1"/>
                </a:solidFill>
                <a:latin typeface="+mn-lt"/>
              </a:rPr>
            </a:br>
            <a:r>
              <a:rPr lang="el-GR" sz="2800" b="1" dirty="0">
                <a:solidFill>
                  <a:schemeClr val="tx1"/>
                </a:solidFill>
                <a:latin typeface="+mn-lt"/>
              </a:rPr>
              <a:t>Χαρακτήρας –β:</a:t>
            </a:r>
            <a:r>
              <a:rPr lang="el-GR" sz="2800" dirty="0">
                <a:solidFill>
                  <a:schemeClr val="tx1"/>
                </a:solidFill>
                <a:latin typeface="+mn-lt"/>
              </a:rPr>
              <a:t> ὁ λίψ, λῐβὸς (λίβας, ΝΔ άνεμος), ἡ φλέψ, φλεβὸς, ὁ χάλυψ -ῠβος</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57033163"/>
              </p:ext>
            </p:extLst>
          </p:nvPr>
        </p:nvGraphicFramePr>
        <p:xfrm>
          <a:off x="445243" y="2780928"/>
          <a:ext cx="8229601" cy="2523744"/>
        </p:xfrm>
        <a:graphic>
          <a:graphicData uri="http://schemas.openxmlformats.org/drawingml/2006/table">
            <a:tbl>
              <a:tblPr firstRow="1" firstCol="1" bandRow="1">
                <a:tableStyleId>{93296810-A885-4BE3-A3E7-6D5BEEA58F35}</a:tableStyleId>
              </a:tblPr>
              <a:tblGrid>
                <a:gridCol w="2386608"/>
                <a:gridCol w="2159424"/>
                <a:gridCol w="3683569"/>
              </a:tblGrid>
              <a:tr h="0">
                <a:tc>
                  <a:txBody>
                    <a:bodyPr/>
                    <a:lstStyle/>
                    <a:p>
                      <a:pPr marL="0" marR="0">
                        <a:lnSpc>
                          <a:spcPct val="115000"/>
                        </a:lnSpc>
                        <a:spcBef>
                          <a:spcPts val="0"/>
                        </a:spcBef>
                        <a:spcAft>
                          <a:spcPts val="0"/>
                        </a:spcAft>
                      </a:pPr>
                      <a:r>
                        <a:rPr lang="el-GR" sz="2400" dirty="0">
                          <a:solidFill>
                            <a:schemeClr val="tx1"/>
                          </a:solidFill>
                          <a:effectLst/>
                        </a:rPr>
                        <a:t> </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400" dirty="0" smtClean="0">
                          <a:solidFill>
                            <a:schemeClr val="tx1"/>
                          </a:solidFill>
                          <a:effectLst/>
                        </a:rPr>
                        <a:t>ΕΝΙΚΟΣ</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400" dirty="0" smtClean="0">
                          <a:solidFill>
                            <a:schemeClr val="tx1"/>
                          </a:solidFill>
                          <a:effectLst/>
                        </a:rPr>
                        <a:t>ΠΛΗΘΥΝΤΙΚΟΣ</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2400" dirty="0" smtClean="0">
                          <a:solidFill>
                            <a:schemeClr val="tx1"/>
                          </a:solidFill>
                          <a:effectLst/>
                        </a:rPr>
                        <a:t>ΟΝΟΜΑΣΤΙΚΗ</a:t>
                      </a:r>
                      <a:endParaRPr lang="en-US" sz="3200" dirty="0" smtClean="0">
                        <a:solidFill>
                          <a:schemeClr val="tx1"/>
                        </a:solidFill>
                        <a:effectLst/>
                      </a:endParaRPr>
                    </a:p>
                    <a:p>
                      <a:pPr marL="0" marR="0">
                        <a:lnSpc>
                          <a:spcPct val="115000"/>
                        </a:lnSpc>
                        <a:spcBef>
                          <a:spcPts val="0"/>
                        </a:spcBef>
                        <a:spcAft>
                          <a:spcPts val="0"/>
                        </a:spcAft>
                      </a:pPr>
                      <a:r>
                        <a:rPr lang="el-GR" sz="2400" dirty="0" smtClean="0">
                          <a:solidFill>
                            <a:schemeClr val="tx1"/>
                          </a:solidFill>
                          <a:effectLst/>
                        </a:rPr>
                        <a:t>ΓΕΝΙΚΗ</a:t>
                      </a:r>
                      <a:endParaRPr lang="en-US" sz="3200" dirty="0" smtClean="0">
                        <a:solidFill>
                          <a:schemeClr val="tx1"/>
                        </a:solidFill>
                        <a:effectLst/>
                      </a:endParaRPr>
                    </a:p>
                    <a:p>
                      <a:pPr marL="0" marR="0">
                        <a:lnSpc>
                          <a:spcPct val="115000"/>
                        </a:lnSpc>
                        <a:spcBef>
                          <a:spcPts val="0"/>
                        </a:spcBef>
                        <a:spcAft>
                          <a:spcPts val="0"/>
                        </a:spcAft>
                      </a:pPr>
                      <a:r>
                        <a:rPr lang="el-GR" sz="2400" dirty="0" smtClean="0">
                          <a:solidFill>
                            <a:schemeClr val="tx1"/>
                          </a:solidFill>
                          <a:effectLst/>
                        </a:rPr>
                        <a:t>ΔΟΤΙΚΗ</a:t>
                      </a:r>
                      <a:endParaRPr lang="en-US" sz="3200" dirty="0" smtClean="0">
                        <a:solidFill>
                          <a:schemeClr val="tx1"/>
                        </a:solidFill>
                        <a:effectLst/>
                      </a:endParaRPr>
                    </a:p>
                    <a:p>
                      <a:pPr marL="0" marR="0">
                        <a:lnSpc>
                          <a:spcPct val="115000"/>
                        </a:lnSpc>
                        <a:spcBef>
                          <a:spcPts val="0"/>
                        </a:spcBef>
                        <a:spcAft>
                          <a:spcPts val="0"/>
                        </a:spcAft>
                      </a:pPr>
                      <a:r>
                        <a:rPr lang="el-GR" sz="2400" dirty="0" smtClean="0">
                          <a:solidFill>
                            <a:schemeClr val="tx1"/>
                          </a:solidFill>
                          <a:effectLst/>
                        </a:rPr>
                        <a:t>ΑΙΤΙΑΤΙΚΗ</a:t>
                      </a:r>
                      <a:endParaRPr lang="en-US" sz="3200" dirty="0" smtClean="0">
                        <a:solidFill>
                          <a:schemeClr val="tx1"/>
                        </a:solidFill>
                        <a:effectLst/>
                      </a:endParaRPr>
                    </a:p>
                    <a:p>
                      <a:pPr marL="0" marR="0">
                        <a:lnSpc>
                          <a:spcPct val="115000"/>
                        </a:lnSpc>
                        <a:spcBef>
                          <a:spcPts val="0"/>
                        </a:spcBef>
                        <a:spcAft>
                          <a:spcPts val="0"/>
                        </a:spcAft>
                      </a:pPr>
                      <a:r>
                        <a:rPr lang="el-GR" sz="2400" dirty="0" smtClean="0">
                          <a:solidFill>
                            <a:schemeClr val="tx1"/>
                          </a:solidFill>
                          <a:effectLst/>
                        </a:rPr>
                        <a:t>ΚΛΗΤΙΚΗ</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400" dirty="0">
                          <a:solidFill>
                            <a:schemeClr val="tx1"/>
                          </a:solidFill>
                          <a:effectLst/>
                        </a:rPr>
                        <a:t>ὁ φλέψ	</a:t>
                      </a:r>
                      <a:endParaRPr lang="en-US" sz="3200" dirty="0">
                        <a:solidFill>
                          <a:schemeClr val="tx1"/>
                        </a:solidFill>
                        <a:effectLst/>
                      </a:endParaRPr>
                    </a:p>
                    <a:p>
                      <a:pPr marL="0" marR="0">
                        <a:lnSpc>
                          <a:spcPct val="115000"/>
                        </a:lnSpc>
                        <a:spcBef>
                          <a:spcPts val="0"/>
                        </a:spcBef>
                        <a:spcAft>
                          <a:spcPts val="0"/>
                        </a:spcAft>
                      </a:pPr>
                      <a:r>
                        <a:rPr lang="el-GR" sz="2400" dirty="0">
                          <a:solidFill>
                            <a:schemeClr val="tx1"/>
                          </a:solidFill>
                          <a:effectLst/>
                        </a:rPr>
                        <a:t>τοῦ φλεβός</a:t>
                      </a:r>
                      <a:endParaRPr lang="en-US" sz="3200" dirty="0">
                        <a:solidFill>
                          <a:schemeClr val="tx1"/>
                        </a:solidFill>
                        <a:effectLst/>
                      </a:endParaRPr>
                    </a:p>
                    <a:p>
                      <a:pPr marL="0" marR="0">
                        <a:lnSpc>
                          <a:spcPct val="115000"/>
                        </a:lnSpc>
                        <a:spcBef>
                          <a:spcPts val="0"/>
                        </a:spcBef>
                        <a:spcAft>
                          <a:spcPts val="0"/>
                        </a:spcAft>
                      </a:pPr>
                      <a:r>
                        <a:rPr lang="el-GR" sz="2400" dirty="0">
                          <a:solidFill>
                            <a:schemeClr val="tx1"/>
                          </a:solidFill>
                          <a:effectLst/>
                        </a:rPr>
                        <a:t>τῷ φλεβί	</a:t>
                      </a:r>
                      <a:endParaRPr lang="en-US" sz="3200" dirty="0">
                        <a:solidFill>
                          <a:schemeClr val="tx1"/>
                        </a:solidFill>
                        <a:effectLst/>
                      </a:endParaRPr>
                    </a:p>
                    <a:p>
                      <a:pPr marL="0" marR="0">
                        <a:lnSpc>
                          <a:spcPct val="115000"/>
                        </a:lnSpc>
                        <a:spcBef>
                          <a:spcPts val="0"/>
                        </a:spcBef>
                        <a:spcAft>
                          <a:spcPts val="0"/>
                        </a:spcAft>
                      </a:pPr>
                      <a:r>
                        <a:rPr lang="el-GR" sz="2400" dirty="0">
                          <a:solidFill>
                            <a:schemeClr val="tx1"/>
                          </a:solidFill>
                          <a:effectLst/>
                        </a:rPr>
                        <a:t>τὸν φλέβα</a:t>
                      </a:r>
                      <a:endParaRPr lang="en-US" sz="3200" dirty="0">
                        <a:solidFill>
                          <a:schemeClr val="tx1"/>
                        </a:solidFill>
                        <a:effectLst/>
                      </a:endParaRPr>
                    </a:p>
                    <a:p>
                      <a:pPr marL="0" marR="0">
                        <a:lnSpc>
                          <a:spcPct val="115000"/>
                        </a:lnSpc>
                        <a:spcBef>
                          <a:spcPts val="0"/>
                        </a:spcBef>
                        <a:spcAft>
                          <a:spcPts val="0"/>
                        </a:spcAft>
                      </a:pPr>
                      <a:r>
                        <a:rPr lang="el-GR" sz="2400" dirty="0">
                          <a:solidFill>
                            <a:schemeClr val="tx1"/>
                          </a:solidFill>
                          <a:effectLst/>
                        </a:rPr>
                        <a:t>(ὦ) φλέψ</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400" dirty="0">
                          <a:solidFill>
                            <a:schemeClr val="tx1"/>
                          </a:solidFill>
                          <a:effectLst/>
                        </a:rPr>
                        <a:t>οἱ φλέβες</a:t>
                      </a:r>
                      <a:endParaRPr lang="en-US" sz="3200" dirty="0">
                        <a:solidFill>
                          <a:schemeClr val="tx1"/>
                        </a:solidFill>
                        <a:effectLst/>
                      </a:endParaRPr>
                    </a:p>
                    <a:p>
                      <a:pPr marL="0" marR="0">
                        <a:lnSpc>
                          <a:spcPct val="115000"/>
                        </a:lnSpc>
                        <a:spcBef>
                          <a:spcPts val="0"/>
                        </a:spcBef>
                        <a:spcAft>
                          <a:spcPts val="0"/>
                        </a:spcAft>
                      </a:pPr>
                      <a:r>
                        <a:rPr lang="el-GR" sz="2400" dirty="0">
                          <a:solidFill>
                            <a:schemeClr val="tx1"/>
                          </a:solidFill>
                          <a:effectLst/>
                        </a:rPr>
                        <a:t>τῶν φλεβῶν</a:t>
                      </a:r>
                      <a:endParaRPr lang="en-US" sz="3200" dirty="0">
                        <a:solidFill>
                          <a:schemeClr val="tx1"/>
                        </a:solidFill>
                        <a:effectLst/>
                      </a:endParaRPr>
                    </a:p>
                    <a:p>
                      <a:pPr marL="0" marR="0">
                        <a:lnSpc>
                          <a:spcPct val="115000"/>
                        </a:lnSpc>
                        <a:spcBef>
                          <a:spcPts val="0"/>
                        </a:spcBef>
                        <a:spcAft>
                          <a:spcPts val="0"/>
                        </a:spcAft>
                      </a:pPr>
                      <a:r>
                        <a:rPr lang="el-GR" sz="2400" dirty="0">
                          <a:solidFill>
                            <a:schemeClr val="tx1"/>
                          </a:solidFill>
                          <a:effectLst/>
                        </a:rPr>
                        <a:t>τοῖς φλεψίν</a:t>
                      </a:r>
                      <a:endParaRPr lang="en-US" sz="3200" dirty="0">
                        <a:solidFill>
                          <a:schemeClr val="tx1"/>
                        </a:solidFill>
                        <a:effectLst/>
                      </a:endParaRPr>
                    </a:p>
                    <a:p>
                      <a:pPr marL="0" marR="0">
                        <a:lnSpc>
                          <a:spcPct val="115000"/>
                        </a:lnSpc>
                        <a:spcBef>
                          <a:spcPts val="0"/>
                        </a:spcBef>
                        <a:spcAft>
                          <a:spcPts val="0"/>
                        </a:spcAft>
                      </a:pPr>
                      <a:r>
                        <a:rPr lang="el-GR" sz="2400" dirty="0">
                          <a:solidFill>
                            <a:schemeClr val="tx1"/>
                          </a:solidFill>
                          <a:effectLst/>
                        </a:rPr>
                        <a:t>τοὺς φλέβας</a:t>
                      </a:r>
                      <a:endParaRPr lang="en-US" sz="3200" dirty="0">
                        <a:solidFill>
                          <a:schemeClr val="tx1"/>
                        </a:solidFill>
                        <a:effectLst/>
                      </a:endParaRPr>
                    </a:p>
                    <a:p>
                      <a:pPr marL="0" marR="0">
                        <a:lnSpc>
                          <a:spcPct val="115000"/>
                        </a:lnSpc>
                        <a:spcBef>
                          <a:spcPts val="0"/>
                        </a:spcBef>
                        <a:spcAft>
                          <a:spcPts val="0"/>
                        </a:spcAft>
                      </a:pPr>
                      <a:r>
                        <a:rPr lang="el-GR" sz="2400" dirty="0">
                          <a:solidFill>
                            <a:schemeClr val="tx1"/>
                          </a:solidFill>
                          <a:effectLst/>
                        </a:rPr>
                        <a:t>(ὦ) φλέβες</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7005992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750143008"/>
              </p:ext>
            </p:extLst>
          </p:nvPr>
        </p:nvGraphicFramePr>
        <p:xfrm>
          <a:off x="1" y="0"/>
          <a:ext cx="9143999" cy="7851648"/>
        </p:xfrm>
        <a:graphic>
          <a:graphicData uri="http://schemas.openxmlformats.org/drawingml/2006/table">
            <a:tbl>
              <a:tblPr firstRow="1" firstCol="1" bandRow="1">
                <a:tableStyleId>{93296810-A885-4BE3-A3E7-6D5BEEA58F35}</a:tableStyleId>
              </a:tblPr>
              <a:tblGrid>
                <a:gridCol w="603468"/>
                <a:gridCol w="609077"/>
                <a:gridCol w="665161"/>
                <a:gridCol w="768356"/>
                <a:gridCol w="705541"/>
                <a:gridCol w="685353"/>
                <a:gridCol w="604589"/>
                <a:gridCol w="723409"/>
                <a:gridCol w="572142"/>
                <a:gridCol w="604589"/>
                <a:gridCol w="610197"/>
                <a:gridCol w="604589"/>
                <a:gridCol w="745923"/>
                <a:gridCol w="641605"/>
              </a:tblGrid>
              <a:tr h="261624">
                <a:tc gridSpan="14">
                  <a:txBody>
                    <a:bodyPr/>
                    <a:lstStyle/>
                    <a:p>
                      <a:pPr marL="0" marR="0" algn="ctr">
                        <a:lnSpc>
                          <a:spcPct val="115000"/>
                        </a:lnSpc>
                        <a:spcBef>
                          <a:spcPts val="0"/>
                        </a:spcBef>
                        <a:spcAft>
                          <a:spcPts val="0"/>
                        </a:spcAft>
                      </a:pPr>
                      <a:r>
                        <a:rPr lang="el-GR" sz="1600" dirty="0">
                          <a:solidFill>
                            <a:schemeClr val="tx1"/>
                          </a:solidFill>
                          <a:effectLst/>
                        </a:rPr>
                        <a:t>ΟΥΣΙΑΣΤΙΚΑ Γ΄ΚΛΙΣΗΣ</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61624">
                <a:tc gridSpan="3">
                  <a:txBody>
                    <a:bodyPr/>
                    <a:lstStyle/>
                    <a:p>
                      <a:pPr marL="0" marR="0" algn="just">
                        <a:lnSpc>
                          <a:spcPct val="115000"/>
                        </a:lnSpc>
                        <a:spcBef>
                          <a:spcPts val="0"/>
                        </a:spcBef>
                        <a:spcAft>
                          <a:spcPts val="0"/>
                        </a:spcAft>
                      </a:pPr>
                      <a:r>
                        <a:rPr lang="el-GR" sz="1600" dirty="0" smtClean="0">
                          <a:solidFill>
                            <a:schemeClr val="tx1"/>
                          </a:solidFill>
                          <a:effectLst/>
                        </a:rPr>
                        <a:t>ΦΩΝΗΕΝΤΟΛΗΚΤΑ</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gridSpan="11">
                  <a:txBody>
                    <a:bodyPr/>
                    <a:lstStyle/>
                    <a:p>
                      <a:pPr marL="0" marR="0" algn="just">
                        <a:lnSpc>
                          <a:spcPct val="115000"/>
                        </a:lnSpc>
                        <a:spcBef>
                          <a:spcPts val="0"/>
                        </a:spcBef>
                        <a:spcAft>
                          <a:spcPts val="0"/>
                        </a:spcAft>
                      </a:pPr>
                      <a:r>
                        <a:rPr lang="el-GR" sz="1600" dirty="0">
                          <a:solidFill>
                            <a:schemeClr val="tx1"/>
                          </a:solidFill>
                          <a:effectLst/>
                        </a:rPr>
                        <a:t>ΣΥΜΦΩΝΟΛΗΚΤΑ</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39533">
                <a:tc gridSpan="2">
                  <a:txBody>
                    <a:bodyPr/>
                    <a:lstStyle/>
                    <a:p>
                      <a:pPr marL="0" marR="0" algn="just">
                        <a:lnSpc>
                          <a:spcPct val="115000"/>
                        </a:lnSpc>
                        <a:spcBef>
                          <a:spcPts val="0"/>
                        </a:spcBef>
                        <a:spcAft>
                          <a:spcPts val="0"/>
                        </a:spcAft>
                      </a:pPr>
                      <a:r>
                        <a:rPr lang="el-GR" sz="1600" dirty="0" smtClean="0">
                          <a:solidFill>
                            <a:schemeClr val="tx1"/>
                          </a:solidFill>
                          <a:effectLst/>
                        </a:rPr>
                        <a:t>ΚΑΤΑΛΗΚΤΙΚΑ</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just">
                        <a:lnSpc>
                          <a:spcPct val="115000"/>
                        </a:lnSpc>
                        <a:spcBef>
                          <a:spcPts val="0"/>
                        </a:spcBef>
                        <a:spcAft>
                          <a:spcPts val="0"/>
                        </a:spcAft>
                      </a:pPr>
                      <a:r>
                        <a:rPr lang="el-GR" sz="1600" dirty="0" smtClean="0">
                          <a:solidFill>
                            <a:schemeClr val="tx1"/>
                          </a:solidFill>
                          <a:effectLst/>
                        </a:rPr>
                        <a:t>ΑΚΑΤΑΛΗΚΤΑ</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5">
                  <a:txBody>
                    <a:bodyPr/>
                    <a:lstStyle/>
                    <a:p>
                      <a:pPr marL="0" marR="0" algn="just">
                        <a:lnSpc>
                          <a:spcPct val="115000"/>
                        </a:lnSpc>
                        <a:spcBef>
                          <a:spcPts val="0"/>
                        </a:spcBef>
                        <a:spcAft>
                          <a:spcPts val="0"/>
                        </a:spcAft>
                      </a:pPr>
                      <a:r>
                        <a:rPr lang="el-GR" sz="1600" dirty="0">
                          <a:solidFill>
                            <a:schemeClr val="tx1"/>
                          </a:solidFill>
                          <a:effectLst/>
                        </a:rPr>
                        <a:t>ΑΦΩΝΟΛΗΚΤΑ</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6">
                  <a:txBody>
                    <a:bodyPr/>
                    <a:lstStyle/>
                    <a:p>
                      <a:pPr marL="0" marR="0" algn="just">
                        <a:lnSpc>
                          <a:spcPct val="115000"/>
                        </a:lnSpc>
                        <a:spcBef>
                          <a:spcPts val="0"/>
                        </a:spcBef>
                        <a:spcAft>
                          <a:spcPts val="0"/>
                        </a:spcAft>
                      </a:pPr>
                      <a:r>
                        <a:rPr lang="el-GR" sz="1600" dirty="0">
                          <a:effectLst/>
                        </a:rPr>
                        <a:t>ΗΜΙΦΩΝΟΛΗΚΤΑ</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940337">
                <a:tc>
                  <a:txBody>
                    <a:bodyPr/>
                    <a:lstStyle/>
                    <a:p>
                      <a:pPr marL="0" marR="0" algn="just">
                        <a:lnSpc>
                          <a:spcPct val="115000"/>
                        </a:lnSpc>
                        <a:spcBef>
                          <a:spcPts val="0"/>
                        </a:spcBef>
                        <a:spcAft>
                          <a:spcPts val="0"/>
                        </a:spcAft>
                      </a:pPr>
                      <a:r>
                        <a:rPr lang="el-GR" sz="1400">
                          <a:solidFill>
                            <a:schemeClr val="tx1"/>
                          </a:solidFill>
                          <a:effectLst/>
                        </a:rPr>
                        <a:t>ΜΟΝΟΘΕΜΑ</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dirty="0" smtClean="0">
                          <a:solidFill>
                            <a:schemeClr val="tx1"/>
                          </a:solidFill>
                          <a:effectLst/>
                        </a:rPr>
                        <a:t>ΔΙΠΛΟΘΕΜΑ</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dirty="0">
                          <a:solidFill>
                            <a:schemeClr val="tx1"/>
                          </a:solidFill>
                          <a:effectLst/>
                        </a:rPr>
                        <a:t>ΔΙΠΛΟΘΕΜΑ</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dirty="0">
                          <a:solidFill>
                            <a:schemeClr val="tx1"/>
                          </a:solidFill>
                          <a:effectLst/>
                        </a:rPr>
                        <a:t>ΟΔΟΝΤΙΚΟΛΗΚΤΑ ΚΑΤΑΛΗΚΤΙΚΑ ΜΟΝΟΘΕΜΑ</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dirty="0">
                          <a:solidFill>
                            <a:schemeClr val="tx1"/>
                          </a:solidFill>
                          <a:effectLst/>
                        </a:rPr>
                        <a:t>ΧΕΙΛΙΚΟΛΗΚΤΑ</a:t>
                      </a:r>
                      <a:endParaRPr lang="en-US" sz="3200" dirty="0">
                        <a:solidFill>
                          <a:schemeClr val="tx1"/>
                        </a:solidFill>
                        <a:effectLst/>
                      </a:endParaRPr>
                    </a:p>
                    <a:p>
                      <a:pPr marL="0" marR="0" algn="just">
                        <a:lnSpc>
                          <a:spcPct val="115000"/>
                        </a:lnSpc>
                        <a:spcBef>
                          <a:spcPts val="0"/>
                        </a:spcBef>
                        <a:spcAft>
                          <a:spcPts val="0"/>
                        </a:spcAft>
                      </a:pPr>
                      <a:r>
                        <a:rPr lang="el-GR" sz="1600" dirty="0">
                          <a:solidFill>
                            <a:schemeClr val="tx1"/>
                          </a:solidFill>
                          <a:effectLst/>
                        </a:rPr>
                        <a:t>ΚΑΤΑΛΗΚΤΙΚΑ ΜΟΝΟΘΕΜΑ</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3">
                  <a:txBody>
                    <a:bodyPr/>
                    <a:lstStyle/>
                    <a:p>
                      <a:pPr marL="0" marR="0" algn="just">
                        <a:lnSpc>
                          <a:spcPct val="115000"/>
                        </a:lnSpc>
                        <a:spcBef>
                          <a:spcPts val="0"/>
                        </a:spcBef>
                        <a:spcAft>
                          <a:spcPts val="0"/>
                        </a:spcAft>
                      </a:pPr>
                      <a:r>
                        <a:rPr lang="el-GR" sz="1600" dirty="0">
                          <a:solidFill>
                            <a:schemeClr val="tx1"/>
                          </a:solidFill>
                          <a:effectLst/>
                        </a:rPr>
                        <a:t>ΟΔΟΝΤΙΚΟΛΗΚΤΑ</a:t>
                      </a:r>
                      <a:endParaRPr lang="en-US" sz="3200" dirty="0">
                        <a:solidFill>
                          <a:schemeClr val="tx1"/>
                        </a:solidFill>
                        <a:effectLst/>
                      </a:endParaRPr>
                    </a:p>
                    <a:p>
                      <a:pPr marL="0" marR="0" algn="just">
                        <a:lnSpc>
                          <a:spcPct val="115000"/>
                        </a:lnSpc>
                        <a:spcBef>
                          <a:spcPts val="0"/>
                        </a:spcBef>
                        <a:spcAft>
                          <a:spcPts val="0"/>
                        </a:spcAft>
                      </a:pPr>
                      <a:r>
                        <a:rPr lang="el-GR" sz="1600" dirty="0">
                          <a:solidFill>
                            <a:schemeClr val="tx1"/>
                          </a:solidFill>
                          <a:effectLst/>
                        </a:rPr>
                        <a:t> </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gridSpan="3">
                  <a:txBody>
                    <a:bodyPr/>
                    <a:lstStyle/>
                    <a:p>
                      <a:pPr marL="0" marR="0" algn="just">
                        <a:lnSpc>
                          <a:spcPct val="115000"/>
                        </a:lnSpc>
                        <a:spcBef>
                          <a:spcPts val="0"/>
                        </a:spcBef>
                        <a:spcAft>
                          <a:spcPts val="0"/>
                        </a:spcAft>
                      </a:pPr>
                      <a:r>
                        <a:rPr lang="el-GR" sz="1600" dirty="0">
                          <a:effectLst/>
                        </a:rPr>
                        <a:t>ΕΝΡΙΝΟΛΗΚΤΑ</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gridSpan="2">
                  <a:txBody>
                    <a:bodyPr/>
                    <a:lstStyle/>
                    <a:p>
                      <a:pPr marL="0" marR="0" algn="just">
                        <a:lnSpc>
                          <a:spcPct val="115000"/>
                        </a:lnSpc>
                        <a:spcBef>
                          <a:spcPts val="0"/>
                        </a:spcBef>
                        <a:spcAft>
                          <a:spcPts val="0"/>
                        </a:spcAft>
                      </a:pPr>
                      <a:r>
                        <a:rPr lang="el-GR" sz="1600">
                          <a:effectLst/>
                        </a:rPr>
                        <a:t>ΥΓΡΟΛΗΚΤΑ</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just">
                        <a:lnSpc>
                          <a:spcPct val="115000"/>
                        </a:lnSpc>
                        <a:spcBef>
                          <a:spcPts val="0"/>
                        </a:spcBef>
                        <a:spcAft>
                          <a:spcPts val="0"/>
                        </a:spcAft>
                      </a:pPr>
                      <a:r>
                        <a:rPr lang="el-GR" sz="1600" dirty="0">
                          <a:effectLst/>
                        </a:rPr>
                        <a:t>ΣΙΓΜΟΛΗΚΤΑ</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18786">
                <a:tc>
                  <a:txBody>
                    <a:bodyPr/>
                    <a:lstStyle/>
                    <a:p>
                      <a:pPr marL="0" marR="0" algn="just">
                        <a:lnSpc>
                          <a:spcPct val="115000"/>
                        </a:lnSpc>
                        <a:spcBef>
                          <a:spcPts val="0"/>
                        </a:spcBef>
                        <a:spcAft>
                          <a:spcPts val="0"/>
                        </a:spcAft>
                      </a:pPr>
                      <a:r>
                        <a:rPr lang="el-GR" sz="1400">
                          <a:solidFill>
                            <a:schemeClr val="tx1"/>
                          </a:solidFill>
                          <a:effectLst/>
                        </a:rPr>
                        <a:t> </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dirty="0">
                          <a:solidFill>
                            <a:schemeClr val="tx1"/>
                          </a:solidFill>
                          <a:effectLst/>
                        </a:rPr>
                        <a:t> </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dirty="0">
                          <a:solidFill>
                            <a:schemeClr val="tx1"/>
                          </a:solidFill>
                          <a:effectLst/>
                        </a:rPr>
                        <a:t> </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a:solidFill>
                            <a:schemeClr val="tx1"/>
                          </a:solidFill>
                          <a:effectLst/>
                        </a:rPr>
                        <a:t> </a:t>
                      </a:r>
                      <a:endParaRPr lang="en-US" sz="3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a:solidFill>
                            <a:schemeClr val="tx1"/>
                          </a:solidFill>
                          <a:effectLst/>
                        </a:rPr>
                        <a:t> </a:t>
                      </a:r>
                      <a:endParaRPr lang="en-US" sz="3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dirty="0">
                          <a:solidFill>
                            <a:schemeClr val="tx1"/>
                          </a:solidFill>
                          <a:effectLst/>
                        </a:rPr>
                        <a:t>ΚΑΤΑΛΗΚΤΙΚΑ</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gn="just">
                        <a:lnSpc>
                          <a:spcPct val="115000"/>
                        </a:lnSpc>
                        <a:spcBef>
                          <a:spcPts val="0"/>
                        </a:spcBef>
                        <a:spcAft>
                          <a:spcPts val="0"/>
                        </a:spcAft>
                      </a:pPr>
                      <a:r>
                        <a:rPr lang="el-GR" sz="1600" dirty="0">
                          <a:effectLst/>
                        </a:rPr>
                        <a:t>ΑΚΑΤΑΛΗΚΤΑ</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just">
                        <a:lnSpc>
                          <a:spcPct val="115000"/>
                        </a:lnSpc>
                        <a:spcBef>
                          <a:spcPts val="0"/>
                        </a:spcBef>
                        <a:spcAft>
                          <a:spcPts val="0"/>
                        </a:spcAft>
                      </a:pPr>
                      <a:r>
                        <a:rPr lang="el-GR" sz="1600" dirty="0">
                          <a:effectLst/>
                        </a:rPr>
                        <a:t>ΚΑΤΑΛΗΚΤΙΚΑ</a:t>
                      </a:r>
                      <a:endParaRPr lang="en-US" sz="3200" dirty="0">
                        <a:effectLst/>
                      </a:endParaRPr>
                    </a:p>
                    <a:p>
                      <a:pPr marL="0" marR="0" algn="just">
                        <a:lnSpc>
                          <a:spcPct val="115000"/>
                        </a:lnSpc>
                        <a:spcBef>
                          <a:spcPts val="0"/>
                        </a:spcBef>
                        <a:spcAft>
                          <a:spcPts val="0"/>
                        </a:spcAft>
                      </a:pPr>
                      <a:r>
                        <a:rPr lang="el-GR" sz="1600" dirty="0">
                          <a:effectLst/>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gn="just">
                        <a:lnSpc>
                          <a:spcPct val="115000"/>
                        </a:lnSpc>
                        <a:spcBef>
                          <a:spcPts val="0"/>
                        </a:spcBef>
                        <a:spcAft>
                          <a:spcPts val="0"/>
                        </a:spcAft>
                      </a:pPr>
                      <a:r>
                        <a:rPr lang="el-GR" sz="1600" dirty="0">
                          <a:effectLst/>
                        </a:rPr>
                        <a:t>ΑΚΑΤΑΛΗΚΤΑ</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just">
                        <a:lnSpc>
                          <a:spcPct val="115000"/>
                        </a:lnSpc>
                        <a:spcBef>
                          <a:spcPts val="0"/>
                        </a:spcBef>
                        <a:spcAft>
                          <a:spcPts val="0"/>
                        </a:spcAft>
                      </a:pPr>
                      <a:r>
                        <a:rPr lang="el-GR" sz="1600" dirty="0">
                          <a:effectLst/>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dirty="0">
                          <a:effectLst/>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400">
                          <a:effectLst/>
                        </a:rPr>
                        <a:t>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6445">
                <a:tc>
                  <a:txBody>
                    <a:bodyPr/>
                    <a:lstStyle/>
                    <a:p>
                      <a:pPr marL="0" marR="0" algn="just">
                        <a:lnSpc>
                          <a:spcPct val="115000"/>
                        </a:lnSpc>
                        <a:spcBef>
                          <a:spcPts val="0"/>
                        </a:spcBef>
                        <a:spcAft>
                          <a:spcPts val="0"/>
                        </a:spcAft>
                      </a:pPr>
                      <a:r>
                        <a:rPr lang="el-GR" sz="1400">
                          <a:solidFill>
                            <a:schemeClr val="tx1"/>
                          </a:solidFill>
                          <a:effectLst/>
                        </a:rPr>
                        <a:t> </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dirty="0">
                          <a:solidFill>
                            <a:schemeClr val="tx1"/>
                          </a:solidFill>
                          <a:effectLst/>
                        </a:rPr>
                        <a:t> </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a:solidFill>
                            <a:schemeClr val="tx1"/>
                          </a:solidFill>
                          <a:effectLst/>
                        </a:rPr>
                        <a:t> </a:t>
                      </a:r>
                      <a:endParaRPr lang="en-US" sz="3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a:solidFill>
                            <a:schemeClr val="tx1"/>
                          </a:solidFill>
                          <a:effectLst/>
                        </a:rPr>
                        <a:t> </a:t>
                      </a:r>
                      <a:endParaRPr lang="en-US" sz="3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a:solidFill>
                            <a:schemeClr val="tx1"/>
                          </a:solidFill>
                          <a:effectLst/>
                        </a:rPr>
                        <a:t> </a:t>
                      </a:r>
                      <a:endParaRPr lang="en-US" sz="3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dirty="0">
                          <a:solidFill>
                            <a:schemeClr val="tx1"/>
                          </a:solidFill>
                          <a:effectLst/>
                        </a:rPr>
                        <a:t>ΜΟΝΟΘΕΜΑ</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dirty="0">
                          <a:effectLst/>
                        </a:rPr>
                        <a:t>ΜΟΝΟΘΕΜΑ</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a:effectLst/>
                        </a:rPr>
                        <a:t>ΔΙΠΛΟΘΕΜΑ</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a:effectLst/>
                        </a:rPr>
                        <a:t>ΜΟΝΟΘΕΜΑ</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dirty="0">
                          <a:effectLst/>
                        </a:rPr>
                        <a:t>ΜΟΝΟΘΕΜΑ</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dirty="0">
                          <a:effectLst/>
                        </a:rPr>
                        <a:t>ΔΙΠΛΟΘΕΜΑ</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dirty="0">
                          <a:effectLst/>
                        </a:rPr>
                        <a:t>ΜΟΝΟΘΕΜΑ</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dirty="0">
                          <a:effectLst/>
                        </a:rPr>
                        <a:t>ΔΙΠΛΟΘΕΜΑ</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400" dirty="0">
                          <a:effectLst/>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4335">
                <a:tc>
                  <a:txBody>
                    <a:bodyPr/>
                    <a:lstStyle/>
                    <a:p>
                      <a:pPr marL="0" marR="0" algn="just">
                        <a:lnSpc>
                          <a:spcPct val="115000"/>
                        </a:lnSpc>
                        <a:spcBef>
                          <a:spcPts val="0"/>
                        </a:spcBef>
                        <a:spcAft>
                          <a:spcPts val="0"/>
                        </a:spcAft>
                      </a:pPr>
                      <a:r>
                        <a:rPr lang="el-GR" sz="1400">
                          <a:effectLst/>
                        </a:rPr>
                        <a:t> </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dirty="0">
                          <a:effectLst/>
                        </a:rPr>
                        <a:t> </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a:effectLst/>
                        </a:rPr>
                        <a:t> </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dirty="0">
                          <a:effectLst/>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a:effectLst/>
                        </a:rPr>
                        <a:t> </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a:effectLst/>
                        </a:rPr>
                        <a:t> </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a:effectLst/>
                        </a:rPr>
                        <a:t> </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a:effectLst/>
                        </a:rPr>
                        <a:t> </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a:effectLst/>
                        </a:rPr>
                        <a:t> </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a:effectLst/>
                        </a:rPr>
                        <a:t> </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a:effectLst/>
                        </a:rPr>
                        <a:t> </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dirty="0">
                          <a:effectLst/>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600" dirty="0">
                          <a:effectLst/>
                        </a:rPr>
                        <a:t>ΣΥΓΚΟΠΤΩΜΕΝΑ</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400" dirty="0">
                          <a:effectLst/>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a:xfrm>
            <a:off x="26293" y="6661869"/>
            <a:ext cx="3352800" cy="196131"/>
          </a:xfrm>
        </p:spPr>
        <p:txBody>
          <a:bodyPr/>
          <a:lstStyle/>
          <a:p>
            <a:r>
              <a:rPr lang="el-GR" dirty="0" smtClean="0"/>
              <a:t>Επιμέλεια: Εύη Πεπέ</a:t>
            </a:r>
            <a:endParaRPr lang="el-GR" dirty="0"/>
          </a:p>
        </p:txBody>
      </p:sp>
    </p:spTree>
    <p:extLst>
      <p:ext uri="{BB962C8B-B14F-4D97-AF65-F5344CB8AC3E}">
        <p14:creationId xmlns:p14="http://schemas.microsoft.com/office/powerpoint/2010/main" val="13934359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148848"/>
          </a:xfrm>
        </p:spPr>
        <p:txBody>
          <a:bodyPr>
            <a:noAutofit/>
          </a:bodyPr>
          <a:lstStyle/>
          <a:p>
            <a:pPr marL="0" marR="0">
              <a:spcBef>
                <a:spcPts val="0"/>
              </a:spcBef>
              <a:spcAft>
                <a:spcPts val="1000"/>
              </a:spcAft>
            </a:pPr>
            <a:r>
              <a:rPr lang="el-GR" sz="20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συμφωνόληκτα, αφωνόληκτα, καταληκτικά μονόθεμα περιττοσύλλαβα, οδοντικόληκτα με χαρακτήρα (τ)</a:t>
            </a:r>
            <a:r>
              <a:rPr lang="en-US" sz="2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2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20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-ς, -τος: </a:t>
            </a:r>
            <a:r>
              <a:rPr lang="el-GR" sz="20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ἄναξ (ξ=κ+σ) - ἄνακτος</a:t>
            </a:r>
            <a:r>
              <a:rPr lang="en-US" sz="2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2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20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ης-ητος: </a:t>
            </a:r>
            <a:r>
              <a:rPr lang="el-GR" sz="20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ἡ ἐσθὴς -ῆτος, ὁ θής, θητὸς (πολίτης της τέταρτης τάξης στην αρχαία Αθήνα, μισθωτός εργάτης· θηλ. ἡ θῆσσα), ὁ Κρής, Κρητὸς (θηλ. ἡ Κρῆσσα), ὁ λέβης –ητος, ὁ τάπης –ητος, ὁ Χάρης -ητος, </a:t>
            </a:r>
            <a:r>
              <a:rPr lang="en-US" sz="2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2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20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ότης-ότητος: </a:t>
            </a:r>
            <a:r>
              <a:rPr lang="el-GR" sz="20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ή πιστότης –ητος, ή ποιότης-ητος, δεξιότης-ητος, </a:t>
            </a:r>
            <a:endParaRPr lang="en-US" sz="1800" dirty="0">
              <a:solidFill>
                <a:schemeClr val="tx1"/>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350983265"/>
              </p:ext>
            </p:extLst>
          </p:nvPr>
        </p:nvGraphicFramePr>
        <p:xfrm>
          <a:off x="400050" y="2996952"/>
          <a:ext cx="8229601" cy="2944368"/>
        </p:xfrm>
        <a:graphic>
          <a:graphicData uri="http://schemas.openxmlformats.org/drawingml/2006/table">
            <a:tbl>
              <a:tblPr firstRow="1" firstCol="1" bandRow="1">
                <a:tableStyleId>{93296810-A885-4BE3-A3E7-6D5BEEA58F35}</a:tableStyleId>
              </a:tblPr>
              <a:tblGrid>
                <a:gridCol w="1435646"/>
                <a:gridCol w="1512168"/>
                <a:gridCol w="1598218"/>
                <a:gridCol w="1716695"/>
                <a:gridCol w="1966874"/>
              </a:tblGrid>
              <a:tr h="44450">
                <a:tc>
                  <a:txBody>
                    <a:bodyPr/>
                    <a:lstStyle/>
                    <a:p>
                      <a:pPr marL="0" marR="0">
                        <a:lnSpc>
                          <a:spcPct val="115000"/>
                        </a:lnSpc>
                        <a:spcBef>
                          <a:spcPts val="0"/>
                        </a:spcBef>
                        <a:spcAft>
                          <a:spcPts val="0"/>
                        </a:spcAft>
                      </a:pPr>
                      <a:r>
                        <a:rPr lang="el-GR" sz="1400" dirty="0" smtClean="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400" dirty="0" smtClean="0">
                          <a:solidFill>
                            <a:schemeClr val="tx1"/>
                          </a:solidFill>
                          <a:effectLst/>
                        </a:rPr>
                        <a:t>ΟΝΟΜΑΣΤΙΚΗ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ΓΕΝΙΚΗ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ΔΟΤΙΚΗ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ΑΙΤΙΑΤΙΚΗ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ΚΛΗΤΙΚΗ</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effectLst/>
                        </a:rPr>
                        <a:t>ὁ ἄναξ</a:t>
                      </a:r>
                      <a:endParaRPr lang="en-US" sz="1800" dirty="0">
                        <a:effectLst/>
                      </a:endParaRPr>
                    </a:p>
                    <a:p>
                      <a:pPr marL="0" marR="0">
                        <a:lnSpc>
                          <a:spcPct val="115000"/>
                        </a:lnSpc>
                        <a:spcBef>
                          <a:spcPts val="0"/>
                        </a:spcBef>
                        <a:spcAft>
                          <a:spcPts val="0"/>
                        </a:spcAft>
                      </a:pPr>
                      <a:r>
                        <a:rPr lang="el-GR" sz="1400" dirty="0">
                          <a:effectLst/>
                        </a:rPr>
                        <a:t>τοῦ ἄνακτος</a:t>
                      </a:r>
                      <a:endParaRPr lang="en-US" sz="1800" dirty="0">
                        <a:effectLst/>
                      </a:endParaRPr>
                    </a:p>
                    <a:p>
                      <a:pPr marL="0" marR="0">
                        <a:lnSpc>
                          <a:spcPct val="115000"/>
                        </a:lnSpc>
                        <a:spcBef>
                          <a:spcPts val="0"/>
                        </a:spcBef>
                        <a:spcAft>
                          <a:spcPts val="0"/>
                        </a:spcAft>
                      </a:pPr>
                      <a:r>
                        <a:rPr lang="el-GR" sz="1400" dirty="0">
                          <a:effectLst/>
                        </a:rPr>
                        <a:t>τῷ ἄνακτι</a:t>
                      </a:r>
                      <a:endParaRPr lang="en-US" sz="1800" dirty="0">
                        <a:effectLst/>
                      </a:endParaRPr>
                    </a:p>
                    <a:p>
                      <a:pPr marL="0" marR="0">
                        <a:lnSpc>
                          <a:spcPct val="115000"/>
                        </a:lnSpc>
                        <a:spcBef>
                          <a:spcPts val="0"/>
                        </a:spcBef>
                        <a:spcAft>
                          <a:spcPts val="0"/>
                        </a:spcAft>
                      </a:pPr>
                      <a:r>
                        <a:rPr lang="el-GR" sz="1400" dirty="0">
                          <a:effectLst/>
                        </a:rPr>
                        <a:t>τόν ἄνακτα</a:t>
                      </a:r>
                      <a:endParaRPr lang="en-US" sz="1800" dirty="0">
                        <a:effectLst/>
                      </a:endParaRPr>
                    </a:p>
                    <a:p>
                      <a:pPr marL="0" marR="0">
                        <a:lnSpc>
                          <a:spcPct val="115000"/>
                        </a:lnSpc>
                        <a:spcBef>
                          <a:spcPts val="0"/>
                        </a:spcBef>
                        <a:spcAft>
                          <a:spcPts val="0"/>
                        </a:spcAft>
                      </a:pPr>
                      <a:r>
                        <a:rPr lang="el-GR" sz="1400" dirty="0">
                          <a:effectLst/>
                        </a:rPr>
                        <a:t>(ὦ) ἄνα / ἄναξ</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effectLst/>
                        </a:rPr>
                        <a:t>ὁ λέβης	</a:t>
                      </a:r>
                      <a:endParaRPr lang="en-US" sz="1800">
                        <a:effectLst/>
                      </a:endParaRPr>
                    </a:p>
                    <a:p>
                      <a:pPr marL="0" marR="0">
                        <a:lnSpc>
                          <a:spcPct val="115000"/>
                        </a:lnSpc>
                        <a:spcBef>
                          <a:spcPts val="0"/>
                        </a:spcBef>
                        <a:spcAft>
                          <a:spcPts val="0"/>
                        </a:spcAft>
                      </a:pPr>
                      <a:r>
                        <a:rPr lang="el-GR" sz="1400">
                          <a:effectLst/>
                        </a:rPr>
                        <a:t>τοῦ λέβητος</a:t>
                      </a:r>
                      <a:endParaRPr lang="en-US" sz="1800">
                        <a:effectLst/>
                      </a:endParaRPr>
                    </a:p>
                    <a:p>
                      <a:pPr marL="0" marR="0">
                        <a:lnSpc>
                          <a:spcPct val="115000"/>
                        </a:lnSpc>
                        <a:spcBef>
                          <a:spcPts val="0"/>
                        </a:spcBef>
                        <a:spcAft>
                          <a:spcPts val="0"/>
                        </a:spcAft>
                      </a:pPr>
                      <a:r>
                        <a:rPr lang="el-GR" sz="1400">
                          <a:effectLst/>
                        </a:rPr>
                        <a:t>τῷ λέβητι</a:t>
                      </a:r>
                      <a:endParaRPr lang="en-US" sz="1800">
                        <a:effectLst/>
                      </a:endParaRPr>
                    </a:p>
                    <a:p>
                      <a:pPr marL="0" marR="0">
                        <a:lnSpc>
                          <a:spcPct val="115000"/>
                        </a:lnSpc>
                        <a:spcBef>
                          <a:spcPts val="0"/>
                        </a:spcBef>
                        <a:spcAft>
                          <a:spcPts val="0"/>
                        </a:spcAft>
                      </a:pPr>
                      <a:r>
                        <a:rPr lang="el-GR" sz="1400">
                          <a:effectLst/>
                        </a:rPr>
                        <a:t>τὸν λέβητα</a:t>
                      </a:r>
                      <a:endParaRPr lang="en-US" sz="1800">
                        <a:effectLst/>
                      </a:endParaRPr>
                    </a:p>
                    <a:p>
                      <a:pPr marL="0" marR="0">
                        <a:lnSpc>
                          <a:spcPct val="115000"/>
                        </a:lnSpc>
                        <a:spcBef>
                          <a:spcPts val="0"/>
                        </a:spcBef>
                        <a:spcAft>
                          <a:spcPts val="0"/>
                        </a:spcAft>
                      </a:pPr>
                      <a:r>
                        <a:rPr lang="el-GR" sz="1400">
                          <a:effectLst/>
                        </a:rPr>
                        <a:t>(ὦ) λέβης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effectLst/>
                        </a:rPr>
                        <a:t>ἡ ἐσθής	 </a:t>
                      </a:r>
                      <a:endParaRPr lang="en-US" sz="1800">
                        <a:effectLst/>
                      </a:endParaRPr>
                    </a:p>
                    <a:p>
                      <a:pPr marL="0" marR="0">
                        <a:lnSpc>
                          <a:spcPct val="115000"/>
                        </a:lnSpc>
                        <a:spcBef>
                          <a:spcPts val="0"/>
                        </a:spcBef>
                        <a:spcAft>
                          <a:spcPts val="0"/>
                        </a:spcAft>
                      </a:pPr>
                      <a:r>
                        <a:rPr lang="el-GR" sz="1400">
                          <a:effectLst/>
                        </a:rPr>
                        <a:t>τῆς ἐσθῆτος</a:t>
                      </a:r>
                      <a:endParaRPr lang="en-US" sz="1800">
                        <a:effectLst/>
                      </a:endParaRPr>
                    </a:p>
                    <a:p>
                      <a:pPr marL="0" marR="0">
                        <a:lnSpc>
                          <a:spcPct val="115000"/>
                        </a:lnSpc>
                        <a:spcBef>
                          <a:spcPts val="0"/>
                        </a:spcBef>
                        <a:spcAft>
                          <a:spcPts val="0"/>
                        </a:spcAft>
                      </a:pPr>
                      <a:r>
                        <a:rPr lang="el-GR" sz="1400">
                          <a:effectLst/>
                        </a:rPr>
                        <a:t>τῇ ἐσθῆτι</a:t>
                      </a:r>
                      <a:endParaRPr lang="en-US" sz="1800">
                        <a:effectLst/>
                      </a:endParaRPr>
                    </a:p>
                    <a:p>
                      <a:pPr marL="0" marR="0">
                        <a:lnSpc>
                          <a:spcPct val="115000"/>
                        </a:lnSpc>
                        <a:spcBef>
                          <a:spcPts val="0"/>
                        </a:spcBef>
                        <a:spcAft>
                          <a:spcPts val="0"/>
                        </a:spcAft>
                      </a:pPr>
                      <a:r>
                        <a:rPr lang="el-GR" sz="1400">
                          <a:effectLst/>
                        </a:rPr>
                        <a:t>τὴν ἐσθῆτα</a:t>
                      </a:r>
                      <a:endParaRPr lang="en-US" sz="1800">
                        <a:effectLst/>
                      </a:endParaRPr>
                    </a:p>
                    <a:p>
                      <a:pPr marL="0" marR="0">
                        <a:lnSpc>
                          <a:spcPct val="115000"/>
                        </a:lnSpc>
                        <a:spcBef>
                          <a:spcPts val="0"/>
                        </a:spcBef>
                        <a:spcAft>
                          <a:spcPts val="0"/>
                        </a:spcAft>
                      </a:pPr>
                      <a:r>
                        <a:rPr lang="el-GR" sz="1400">
                          <a:effectLst/>
                        </a:rPr>
                        <a:t>(ὦ) ἐσθής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effectLst/>
                        </a:rPr>
                        <a:t>ἡ δεξιότης</a:t>
                      </a:r>
                      <a:endParaRPr lang="en-US" sz="1800">
                        <a:effectLst/>
                      </a:endParaRPr>
                    </a:p>
                    <a:p>
                      <a:pPr marL="0" marR="0">
                        <a:lnSpc>
                          <a:spcPct val="115000"/>
                        </a:lnSpc>
                        <a:spcBef>
                          <a:spcPts val="0"/>
                        </a:spcBef>
                        <a:spcAft>
                          <a:spcPts val="0"/>
                        </a:spcAft>
                      </a:pPr>
                      <a:r>
                        <a:rPr lang="el-GR" sz="1400">
                          <a:effectLst/>
                        </a:rPr>
                        <a:t>τῆς δεξιότητος</a:t>
                      </a:r>
                      <a:endParaRPr lang="en-US" sz="1800">
                        <a:effectLst/>
                      </a:endParaRPr>
                    </a:p>
                    <a:p>
                      <a:pPr marL="0" marR="0">
                        <a:lnSpc>
                          <a:spcPct val="115000"/>
                        </a:lnSpc>
                        <a:spcBef>
                          <a:spcPts val="0"/>
                        </a:spcBef>
                        <a:spcAft>
                          <a:spcPts val="0"/>
                        </a:spcAft>
                      </a:pPr>
                      <a:r>
                        <a:rPr lang="el-GR" sz="1400">
                          <a:effectLst/>
                        </a:rPr>
                        <a:t>τῇ δεξιότητι</a:t>
                      </a:r>
                      <a:endParaRPr lang="en-US" sz="1800">
                        <a:effectLst/>
                      </a:endParaRPr>
                    </a:p>
                    <a:p>
                      <a:pPr marL="0" marR="0">
                        <a:lnSpc>
                          <a:spcPct val="115000"/>
                        </a:lnSpc>
                        <a:spcBef>
                          <a:spcPts val="0"/>
                        </a:spcBef>
                        <a:spcAft>
                          <a:spcPts val="0"/>
                        </a:spcAft>
                      </a:pPr>
                      <a:r>
                        <a:rPr lang="el-GR" sz="1400">
                          <a:effectLst/>
                        </a:rPr>
                        <a:t>τὴν δεξιότητα</a:t>
                      </a:r>
                      <a:endParaRPr lang="en-US" sz="1800">
                        <a:effectLst/>
                      </a:endParaRPr>
                    </a:p>
                    <a:p>
                      <a:pPr marL="0" marR="0">
                        <a:lnSpc>
                          <a:spcPct val="115000"/>
                        </a:lnSpc>
                        <a:spcBef>
                          <a:spcPts val="0"/>
                        </a:spcBef>
                        <a:spcAft>
                          <a:spcPts val="0"/>
                        </a:spcAft>
                      </a:pPr>
                      <a:r>
                        <a:rPr lang="el-GR" sz="1400">
                          <a:effectLst/>
                        </a:rPr>
                        <a:t>(ὦ) δεξιότης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450">
                <a:tc>
                  <a:txBody>
                    <a:bodyPr/>
                    <a:lstStyle/>
                    <a:p>
                      <a:pPr marL="0" marR="0">
                        <a:lnSpc>
                          <a:spcPct val="115000"/>
                        </a:lnSpc>
                        <a:spcBef>
                          <a:spcPts val="0"/>
                        </a:spcBef>
                        <a:spcAft>
                          <a:spcPts val="0"/>
                        </a:spcAft>
                      </a:pPr>
                      <a:r>
                        <a:rPr lang="el-GR" sz="1400" dirty="0" smtClean="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b="1" dirty="0" smtClean="0">
                          <a:solidFill>
                            <a:schemeClr val="tx1"/>
                          </a:solidFill>
                          <a:effectLst/>
                        </a:rPr>
                        <a:t>ΠΛΗΘΥΝΤΙΚΟΣ</a:t>
                      </a:r>
                      <a:endPar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400" b="1" dirty="0" smtClean="0">
                          <a:solidFill>
                            <a:schemeClr val="tx1"/>
                          </a:solidFill>
                          <a:effectLst/>
                        </a:rPr>
                        <a:t>ΠΛΗΘΥΝΤΙΚΟΣ</a:t>
                      </a:r>
                      <a:endPar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400" b="1" dirty="0" smtClean="0">
                          <a:solidFill>
                            <a:schemeClr val="tx1"/>
                          </a:solidFill>
                          <a:effectLst/>
                        </a:rPr>
                        <a:t>ΠΛΗΘΥΝΤΙΚΟΣ</a:t>
                      </a:r>
                      <a:endPar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400" b="1" dirty="0" smtClean="0">
                          <a:solidFill>
                            <a:schemeClr val="tx1"/>
                          </a:solidFill>
                          <a:effectLst/>
                        </a:rPr>
                        <a:t>ΠΛΗΘΥΝΤΙΚΟΣ</a:t>
                      </a:r>
                      <a:endPar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0">
                <a:tc>
                  <a:txBody>
                    <a:bodyPr/>
                    <a:lstStyle/>
                    <a:p>
                      <a:pPr marL="0" marR="0">
                        <a:lnSpc>
                          <a:spcPct val="115000"/>
                        </a:lnSpc>
                        <a:spcBef>
                          <a:spcPts val="0"/>
                        </a:spcBef>
                        <a:spcAft>
                          <a:spcPts val="0"/>
                        </a:spcAft>
                      </a:pPr>
                      <a:r>
                        <a:rPr lang="el-GR" sz="1400" dirty="0" smtClean="0">
                          <a:solidFill>
                            <a:schemeClr val="tx1"/>
                          </a:solidFill>
                          <a:effectLst/>
                        </a:rPr>
                        <a:t>ΟΝΟΜΑΣΤΙΚΗ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ΓΕΝΙΚΗ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ΔΟΤΙΚΗ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ΑΙΤΙΑΤΙΚΗ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ΚΛΗΤΙΚΗ</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effectLst/>
                        </a:rPr>
                        <a:t>ὁ ἄναξ</a:t>
                      </a:r>
                      <a:endParaRPr lang="en-US" sz="1800" dirty="0">
                        <a:effectLst/>
                      </a:endParaRPr>
                    </a:p>
                    <a:p>
                      <a:pPr marL="0" marR="0">
                        <a:lnSpc>
                          <a:spcPct val="115000"/>
                        </a:lnSpc>
                        <a:spcBef>
                          <a:spcPts val="0"/>
                        </a:spcBef>
                        <a:spcAft>
                          <a:spcPts val="0"/>
                        </a:spcAft>
                      </a:pPr>
                      <a:r>
                        <a:rPr lang="el-GR" sz="1400" dirty="0">
                          <a:effectLst/>
                        </a:rPr>
                        <a:t>τοῦ ἄνακτος</a:t>
                      </a:r>
                      <a:endParaRPr lang="en-US" sz="1800" dirty="0">
                        <a:effectLst/>
                      </a:endParaRPr>
                    </a:p>
                    <a:p>
                      <a:pPr marL="0" marR="0">
                        <a:lnSpc>
                          <a:spcPct val="115000"/>
                        </a:lnSpc>
                        <a:spcBef>
                          <a:spcPts val="0"/>
                        </a:spcBef>
                        <a:spcAft>
                          <a:spcPts val="0"/>
                        </a:spcAft>
                      </a:pPr>
                      <a:r>
                        <a:rPr lang="el-GR" sz="1400" dirty="0">
                          <a:effectLst/>
                        </a:rPr>
                        <a:t>τῷ ἄνακτι</a:t>
                      </a:r>
                      <a:endParaRPr lang="en-US" sz="1800" dirty="0">
                        <a:effectLst/>
                      </a:endParaRPr>
                    </a:p>
                    <a:p>
                      <a:pPr marL="0" marR="0">
                        <a:lnSpc>
                          <a:spcPct val="115000"/>
                        </a:lnSpc>
                        <a:spcBef>
                          <a:spcPts val="0"/>
                        </a:spcBef>
                        <a:spcAft>
                          <a:spcPts val="0"/>
                        </a:spcAft>
                      </a:pPr>
                      <a:r>
                        <a:rPr lang="el-GR" sz="1400" dirty="0">
                          <a:effectLst/>
                        </a:rPr>
                        <a:t>τόν ἄνακτα</a:t>
                      </a:r>
                      <a:endParaRPr lang="en-US" sz="1800" dirty="0">
                        <a:effectLst/>
                      </a:endParaRPr>
                    </a:p>
                    <a:p>
                      <a:pPr marL="0" marR="0">
                        <a:lnSpc>
                          <a:spcPct val="115000"/>
                        </a:lnSpc>
                        <a:spcBef>
                          <a:spcPts val="0"/>
                        </a:spcBef>
                        <a:spcAft>
                          <a:spcPts val="0"/>
                        </a:spcAft>
                      </a:pPr>
                      <a:r>
                        <a:rPr lang="el-GR" sz="1400" dirty="0">
                          <a:effectLst/>
                        </a:rPr>
                        <a:t>(ὦ) ἄνα / ἄναξ</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effectLst/>
                        </a:rPr>
                        <a:t>οἱ λέβητες</a:t>
                      </a:r>
                      <a:endParaRPr lang="en-US" sz="1800" dirty="0">
                        <a:effectLst/>
                      </a:endParaRPr>
                    </a:p>
                    <a:p>
                      <a:pPr marL="0" marR="0">
                        <a:lnSpc>
                          <a:spcPct val="115000"/>
                        </a:lnSpc>
                        <a:spcBef>
                          <a:spcPts val="0"/>
                        </a:spcBef>
                        <a:spcAft>
                          <a:spcPts val="0"/>
                        </a:spcAft>
                      </a:pPr>
                      <a:r>
                        <a:rPr lang="el-GR" sz="1400" dirty="0">
                          <a:effectLst/>
                        </a:rPr>
                        <a:t>τῶν λεβήτων</a:t>
                      </a:r>
                      <a:endParaRPr lang="en-US" sz="1800" dirty="0">
                        <a:effectLst/>
                      </a:endParaRPr>
                    </a:p>
                    <a:p>
                      <a:pPr marL="0" marR="0">
                        <a:lnSpc>
                          <a:spcPct val="115000"/>
                        </a:lnSpc>
                        <a:spcBef>
                          <a:spcPts val="0"/>
                        </a:spcBef>
                        <a:spcAft>
                          <a:spcPts val="0"/>
                        </a:spcAft>
                      </a:pPr>
                      <a:r>
                        <a:rPr lang="el-GR" sz="1400" dirty="0">
                          <a:effectLst/>
                        </a:rPr>
                        <a:t>τοῖς λέβησιν</a:t>
                      </a:r>
                      <a:endParaRPr lang="en-US" sz="1800" dirty="0">
                        <a:effectLst/>
                      </a:endParaRPr>
                    </a:p>
                    <a:p>
                      <a:pPr marL="0" marR="0">
                        <a:lnSpc>
                          <a:spcPct val="115000"/>
                        </a:lnSpc>
                        <a:spcBef>
                          <a:spcPts val="0"/>
                        </a:spcBef>
                        <a:spcAft>
                          <a:spcPts val="0"/>
                        </a:spcAft>
                      </a:pPr>
                      <a:r>
                        <a:rPr lang="el-GR" sz="1400" dirty="0">
                          <a:effectLst/>
                        </a:rPr>
                        <a:t>τοὺς λέβητας</a:t>
                      </a:r>
                      <a:endParaRPr lang="en-US" sz="1800" dirty="0">
                        <a:effectLst/>
                      </a:endParaRPr>
                    </a:p>
                    <a:p>
                      <a:pPr marL="0" marR="0">
                        <a:lnSpc>
                          <a:spcPct val="115000"/>
                        </a:lnSpc>
                        <a:spcBef>
                          <a:spcPts val="0"/>
                        </a:spcBef>
                        <a:spcAft>
                          <a:spcPts val="0"/>
                        </a:spcAft>
                      </a:pPr>
                      <a:r>
                        <a:rPr lang="el-GR" sz="1400" dirty="0">
                          <a:effectLst/>
                        </a:rPr>
                        <a:t>(ὦ) λέβητες</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effectLst/>
                        </a:rPr>
                        <a:t>αἱ ἐσθῆτες</a:t>
                      </a:r>
                      <a:endParaRPr lang="en-US" sz="1800" dirty="0">
                        <a:effectLst/>
                      </a:endParaRPr>
                    </a:p>
                    <a:p>
                      <a:pPr marL="0" marR="0">
                        <a:lnSpc>
                          <a:spcPct val="115000"/>
                        </a:lnSpc>
                        <a:spcBef>
                          <a:spcPts val="0"/>
                        </a:spcBef>
                        <a:spcAft>
                          <a:spcPts val="0"/>
                        </a:spcAft>
                      </a:pPr>
                      <a:r>
                        <a:rPr lang="el-GR" sz="1400" dirty="0">
                          <a:effectLst/>
                        </a:rPr>
                        <a:t>τῶν ἐσθήτων</a:t>
                      </a:r>
                      <a:endParaRPr lang="en-US" sz="1800" dirty="0">
                        <a:effectLst/>
                      </a:endParaRPr>
                    </a:p>
                    <a:p>
                      <a:pPr marL="0" marR="0">
                        <a:lnSpc>
                          <a:spcPct val="115000"/>
                        </a:lnSpc>
                        <a:spcBef>
                          <a:spcPts val="0"/>
                        </a:spcBef>
                        <a:spcAft>
                          <a:spcPts val="0"/>
                        </a:spcAft>
                      </a:pPr>
                      <a:r>
                        <a:rPr lang="el-GR" sz="1400" dirty="0">
                          <a:effectLst/>
                        </a:rPr>
                        <a:t>ταῖς ἐσθῆσιν</a:t>
                      </a:r>
                      <a:endParaRPr lang="en-US" sz="1800" dirty="0">
                        <a:effectLst/>
                      </a:endParaRPr>
                    </a:p>
                    <a:p>
                      <a:pPr marL="0" marR="0">
                        <a:lnSpc>
                          <a:spcPct val="115000"/>
                        </a:lnSpc>
                        <a:spcBef>
                          <a:spcPts val="0"/>
                        </a:spcBef>
                        <a:spcAft>
                          <a:spcPts val="0"/>
                        </a:spcAft>
                      </a:pPr>
                      <a:r>
                        <a:rPr lang="el-GR" sz="1400" dirty="0">
                          <a:effectLst/>
                        </a:rPr>
                        <a:t>τὰς ἐσθῆτας</a:t>
                      </a:r>
                      <a:endParaRPr lang="en-US" sz="1800" dirty="0">
                        <a:effectLst/>
                      </a:endParaRPr>
                    </a:p>
                    <a:p>
                      <a:pPr marL="0" marR="0">
                        <a:lnSpc>
                          <a:spcPct val="115000"/>
                        </a:lnSpc>
                        <a:spcBef>
                          <a:spcPts val="0"/>
                        </a:spcBef>
                        <a:spcAft>
                          <a:spcPts val="0"/>
                        </a:spcAft>
                      </a:pPr>
                      <a:r>
                        <a:rPr lang="el-GR" sz="1400" dirty="0">
                          <a:effectLst/>
                        </a:rPr>
                        <a:t>(ὦ) ἐσθῆτες</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effectLst/>
                        </a:rPr>
                        <a:t>αἱ δεξιότητες</a:t>
                      </a:r>
                      <a:endParaRPr lang="en-US" sz="1800" dirty="0">
                        <a:effectLst/>
                      </a:endParaRPr>
                    </a:p>
                    <a:p>
                      <a:pPr marL="0" marR="0">
                        <a:lnSpc>
                          <a:spcPct val="115000"/>
                        </a:lnSpc>
                        <a:spcBef>
                          <a:spcPts val="0"/>
                        </a:spcBef>
                        <a:spcAft>
                          <a:spcPts val="0"/>
                        </a:spcAft>
                      </a:pPr>
                      <a:r>
                        <a:rPr lang="el-GR" sz="1400" dirty="0">
                          <a:effectLst/>
                        </a:rPr>
                        <a:t>τῶν δεξιοτήτων</a:t>
                      </a:r>
                      <a:endParaRPr lang="en-US" sz="1800" dirty="0">
                        <a:effectLst/>
                      </a:endParaRPr>
                    </a:p>
                    <a:p>
                      <a:pPr marL="0" marR="0">
                        <a:lnSpc>
                          <a:spcPct val="115000"/>
                        </a:lnSpc>
                        <a:spcBef>
                          <a:spcPts val="0"/>
                        </a:spcBef>
                        <a:spcAft>
                          <a:spcPts val="0"/>
                        </a:spcAft>
                      </a:pPr>
                      <a:r>
                        <a:rPr lang="el-GR" sz="1400" dirty="0">
                          <a:effectLst/>
                        </a:rPr>
                        <a:t>ταῖς δεξιότησιν</a:t>
                      </a:r>
                      <a:endParaRPr lang="en-US" sz="1800" dirty="0">
                        <a:effectLst/>
                      </a:endParaRPr>
                    </a:p>
                    <a:p>
                      <a:pPr marL="0" marR="0">
                        <a:lnSpc>
                          <a:spcPct val="115000"/>
                        </a:lnSpc>
                        <a:spcBef>
                          <a:spcPts val="0"/>
                        </a:spcBef>
                        <a:spcAft>
                          <a:spcPts val="0"/>
                        </a:spcAft>
                      </a:pPr>
                      <a:r>
                        <a:rPr lang="el-GR" sz="1400" dirty="0">
                          <a:effectLst/>
                        </a:rPr>
                        <a:t>τὰς δεξιότητας</a:t>
                      </a:r>
                      <a:endParaRPr lang="en-US" sz="1800" dirty="0">
                        <a:effectLst/>
                      </a:endParaRPr>
                    </a:p>
                    <a:p>
                      <a:pPr marL="0" marR="0">
                        <a:lnSpc>
                          <a:spcPct val="115000"/>
                        </a:lnSpc>
                        <a:spcBef>
                          <a:spcPts val="0"/>
                        </a:spcBef>
                        <a:spcAft>
                          <a:spcPts val="0"/>
                        </a:spcAft>
                      </a:pPr>
                      <a:r>
                        <a:rPr lang="el-GR" sz="1400" dirty="0">
                          <a:effectLst/>
                        </a:rPr>
                        <a:t>(ὦ) δεξιότητες</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0427854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860816"/>
          </a:xfrm>
        </p:spPr>
        <p:txBody>
          <a:bodyPr>
            <a:noAutofit/>
          </a:bodyPr>
          <a:lstStyle/>
          <a:p>
            <a:pPr marL="0" marR="0">
              <a:spcBef>
                <a:spcPts val="0"/>
              </a:spcBef>
              <a:spcAft>
                <a:spcPts val="1000"/>
              </a:spcAft>
            </a:pPr>
            <a:r>
              <a:rPr lang="el-GR" sz="18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συμφωνόληκτα, αφωνόληκτα, καταληκτικά μονόθεμα περιττοσύλλαβα, οδοντικόληκτα με χαρακτήρα (τ</a:t>
            </a:r>
            <a:r>
              <a:rPr lang="el-GR" sz="1800" b="1"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8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ύτης-ύτητος: </a:t>
            </a:r>
            <a:r>
              <a:rPr lang="el-GR" sz="1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ἡ βραδύτης-ύτητος (Αττ. βραδυτὴς -ῆτος), ἡ βραχύτης-ύτητος, ἡ ταχύτης-ύτητος, ἡ τραχύτης-ύτητος, </a:t>
            </a:r>
            <a:r>
              <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8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ις-ιτος: </a:t>
            </a:r>
            <a:r>
              <a:rPr lang="el-GR" sz="1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ἡ χάρις (ᾰ) –ιτος* (ως παροξύτονο σχηματίζει αιτ. εν. χάριν &amp; κλητ. εν. χάρι)</a:t>
            </a:r>
            <a:r>
              <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8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ως-ωτος: </a:t>
            </a:r>
            <a:r>
              <a:rPr lang="el-GR" sz="1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ὁ ἱδρὼς -ῶτος, ὁ γέλως –ωτος, ὁ ἔρως –ωτος</a:t>
            </a:r>
            <a:r>
              <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r>
              <a:rPr lang="el-GR" sz="1800" b="1" dirty="0">
                <a:solidFill>
                  <a:schemeClr val="tx1"/>
                </a:solidFill>
                <a:latin typeface="Times New Roman" panose="02020603050405020304" pitchFamily="18" charset="0"/>
                <a:ea typeface="Calibri" panose="020F0502020204030204" pitchFamily="34" charset="0"/>
              </a:rPr>
              <a:t>ουδέτερα: </a:t>
            </a:r>
            <a:r>
              <a:rPr lang="el-GR" sz="1800" dirty="0" smtClean="0">
                <a:solidFill>
                  <a:schemeClr val="tx1"/>
                </a:solidFill>
                <a:latin typeface="Times New Roman" panose="02020603050405020304" pitchFamily="18" charset="0"/>
                <a:ea typeface="Calibri" panose="020F0502020204030204" pitchFamily="34" charset="0"/>
              </a:rPr>
              <a:t>φῶς, φωτός</a:t>
            </a:r>
            <a:endParaRPr lang="en-US" sz="1600" dirty="0">
              <a:solidFill>
                <a:schemeClr val="tx1"/>
              </a:solidFill>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87562768"/>
              </p:ext>
            </p:extLst>
          </p:nvPr>
        </p:nvGraphicFramePr>
        <p:xfrm>
          <a:off x="457200" y="2650360"/>
          <a:ext cx="8229600" cy="3785616"/>
        </p:xfrm>
        <a:graphic>
          <a:graphicData uri="http://schemas.openxmlformats.org/drawingml/2006/table">
            <a:tbl>
              <a:tblPr firstRow="1" firstCol="1" bandRow="1">
                <a:tableStyleId>{93296810-A885-4BE3-A3E7-6D5BEEA58F35}</a:tableStyleId>
              </a:tblPr>
              <a:tblGrid>
                <a:gridCol w="1254191"/>
                <a:gridCol w="1575145"/>
                <a:gridCol w="1716695"/>
                <a:gridCol w="1716695"/>
                <a:gridCol w="1966874"/>
              </a:tblGrid>
              <a:tr h="44450">
                <a:tc>
                  <a:txBody>
                    <a:bodyPr/>
                    <a:lstStyle/>
                    <a:p>
                      <a:pPr marL="0" marR="0">
                        <a:lnSpc>
                          <a:spcPct val="115000"/>
                        </a:lnSpc>
                        <a:spcBef>
                          <a:spcPts val="0"/>
                        </a:spcBef>
                        <a:spcAft>
                          <a:spcPts val="0"/>
                        </a:spcAft>
                      </a:pPr>
                      <a:r>
                        <a:rPr lang="el-GR" sz="1200" dirty="0" smtClean="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1" dirty="0" smtClean="0">
                          <a:solidFill>
                            <a:schemeClr val="tx1"/>
                          </a:solidFill>
                          <a:effectLst/>
                        </a:rPr>
                        <a:t>ΕΝΙΚΟΣ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1" dirty="0" smtClean="0">
                          <a:solidFill>
                            <a:schemeClr val="tx1"/>
                          </a:solidFill>
                          <a:effectLst/>
                        </a:rPr>
                        <a:t>ΕΝΙΚΟΣ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1" dirty="0" smtClean="0">
                          <a:solidFill>
                            <a:schemeClr val="tx1"/>
                          </a:solidFill>
                          <a:effectLst/>
                        </a:rPr>
                        <a:t>ΕΝΙΚΟΣ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1" dirty="0" smtClean="0">
                          <a:solidFill>
                            <a:schemeClr val="tx1"/>
                          </a:solidFill>
                          <a:effectLst/>
                        </a:rPr>
                        <a:t>ΕΝΙΚΟΣ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200" dirty="0" smtClean="0">
                          <a:solidFill>
                            <a:schemeClr val="tx1"/>
                          </a:solidFill>
                          <a:effectLst/>
                        </a:rPr>
                        <a:t>ΟΝΟΜΑΣΤΙΚΗ</a:t>
                      </a:r>
                      <a:endParaRPr lang="en-US" sz="16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ΓΕΝΙΚΗ</a:t>
                      </a:r>
                      <a:endParaRPr lang="en-US" sz="16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ΔΟΤΙΚΗ</a:t>
                      </a:r>
                      <a:endParaRPr lang="en-US" sz="16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ΑΙΤΙΑΤΙΚΗ</a:t>
                      </a:r>
                      <a:endParaRPr lang="en-US" sz="16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ΚΛΗΤΙΚΗ</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ἡ ταχύτης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τῆς ταχύτητος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τῇ ταχύτητι</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τὴν ταχύτητα</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 ταχύτης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ἡ χάρις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τῆς χάριτος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τῇ χάριτι</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τὴν χάριν*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 χάρι</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ὁ ἔρως	</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τοῦ ἔρωτος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τῷ ἔρωτι	</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τὸν ἔρωτα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 ἔρως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ὁ ἱδρὼς </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τοῦ ἱδρῶτος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τῷ ἱδρῶτι</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τὸν ἱδρῶτα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 ἱδρὼ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450">
                <a:tc>
                  <a:txBody>
                    <a:bodyPr/>
                    <a:lstStyle/>
                    <a:p>
                      <a:pPr marL="0" marR="0">
                        <a:lnSpc>
                          <a:spcPct val="115000"/>
                        </a:lnSpc>
                        <a:spcBef>
                          <a:spcPts val="0"/>
                        </a:spcBef>
                        <a:spcAft>
                          <a:spcPts val="0"/>
                        </a:spcAft>
                      </a:pPr>
                      <a:r>
                        <a:rPr lang="el-GR" sz="1200" dirty="0" smtClean="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1" dirty="0" smtClean="0">
                          <a:solidFill>
                            <a:schemeClr val="tx1"/>
                          </a:solidFill>
                          <a:effectLst/>
                        </a:rPr>
                        <a:t>ΠΛΗΘΥΝΤΙΚΟΣ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b="1" dirty="0" smtClean="0">
                          <a:solidFill>
                            <a:schemeClr val="tx1"/>
                          </a:solidFill>
                          <a:effectLst/>
                        </a:rPr>
                        <a:t>ΠΛΗΘΥΝΤΙΚΟΣ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b="1" dirty="0" smtClean="0">
                          <a:solidFill>
                            <a:schemeClr val="tx1"/>
                          </a:solidFill>
                          <a:effectLst/>
                        </a:rPr>
                        <a:t>ΠΛΗΘΥΝΤΙΚΟΣ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b="1" dirty="0" smtClean="0">
                          <a:solidFill>
                            <a:schemeClr val="tx1"/>
                          </a:solidFill>
                          <a:effectLst/>
                        </a:rPr>
                        <a:t>ΠΛΗΘΥΝΤΙΚΟΣ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0">
                <a:tc>
                  <a:txBody>
                    <a:bodyPr/>
                    <a:lstStyle/>
                    <a:p>
                      <a:pPr marL="0" marR="0">
                        <a:lnSpc>
                          <a:spcPct val="115000"/>
                        </a:lnSpc>
                        <a:spcBef>
                          <a:spcPts val="0"/>
                        </a:spcBef>
                        <a:spcAft>
                          <a:spcPts val="0"/>
                        </a:spcAft>
                      </a:pPr>
                      <a:r>
                        <a:rPr lang="el-GR" sz="1200" dirty="0" smtClean="0">
                          <a:solidFill>
                            <a:schemeClr val="tx1"/>
                          </a:solidFill>
                          <a:effectLst/>
                        </a:rPr>
                        <a:t>ΟΝΟΜΑΣΤΙΚΗ</a:t>
                      </a:r>
                      <a:endParaRPr lang="en-US" sz="16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ΓΕΝΙΚΗ</a:t>
                      </a:r>
                      <a:endParaRPr lang="en-US" sz="16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ΔΟΤΙΚΗ</a:t>
                      </a:r>
                      <a:endParaRPr lang="en-US" sz="16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ΑΙΤΙΑΤΙΚΗ</a:t>
                      </a:r>
                      <a:endParaRPr lang="en-US" sz="16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ΚΛΗΤΙΚΗ</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αἱ ταχύτητες</a:t>
                      </a:r>
                      <a:endParaRPr lang="en-US" sz="1600" dirty="0">
                        <a:solidFill>
                          <a:schemeClr val="tx1"/>
                        </a:solidFill>
                        <a:effectLst/>
                      </a:endParaRPr>
                    </a:p>
                    <a:p>
                      <a:pPr marL="0" marR="0">
                        <a:lnSpc>
                          <a:spcPct val="115000"/>
                        </a:lnSpc>
                        <a:spcBef>
                          <a:spcPts val="0"/>
                        </a:spcBef>
                        <a:spcAft>
                          <a:spcPts val="0"/>
                        </a:spcAft>
                      </a:pPr>
                      <a:r>
                        <a:rPr lang="el-GR" sz="1200">
                          <a:solidFill>
                            <a:schemeClr val="tx1"/>
                          </a:solidFill>
                          <a:effectLst/>
                        </a:rPr>
                        <a:t>τῶν ταχυτήτων </a:t>
                      </a:r>
                      <a:endParaRPr lang="el-GR" sz="1200" smtClean="0">
                        <a:solidFill>
                          <a:schemeClr val="tx1"/>
                        </a:solidFill>
                        <a:effectLst/>
                      </a:endParaRPr>
                    </a:p>
                    <a:p>
                      <a:pPr marL="0" marR="0">
                        <a:lnSpc>
                          <a:spcPct val="115000"/>
                        </a:lnSpc>
                        <a:spcBef>
                          <a:spcPts val="0"/>
                        </a:spcBef>
                        <a:spcAft>
                          <a:spcPts val="0"/>
                        </a:spcAft>
                      </a:pPr>
                      <a:r>
                        <a:rPr lang="el-GR" sz="1200" smtClean="0">
                          <a:solidFill>
                            <a:schemeClr val="tx1"/>
                          </a:solidFill>
                          <a:effectLst/>
                        </a:rPr>
                        <a:t>ταῖς </a:t>
                      </a:r>
                      <a:r>
                        <a:rPr lang="el-GR" sz="1200">
                          <a:solidFill>
                            <a:schemeClr val="tx1"/>
                          </a:solidFill>
                          <a:effectLst/>
                        </a:rPr>
                        <a:t>ταχύτησιν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τὰς ταχύτητας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 ταχύτητες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αἱ χάριτες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τῶν χαρίτων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ταῖς χάρισιν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τὰς χάριτας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 χάριτες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οἱ ἔρωτες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τῶν ἐρώτων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τοῖς ἔρωσιν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τοὺς ἔρωτας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 ἔρωτες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οἱ ἱδρῶτες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τῶν ἱδρὼτων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τοῖς ἱδρῶσιν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τοὺς ἱδρῶτας</a:t>
                      </a:r>
                      <a:endParaRPr lang="en-US" sz="1600" dirty="0">
                        <a:solidFill>
                          <a:schemeClr val="tx1"/>
                        </a:solidFill>
                        <a:effectLst/>
                      </a:endParaRPr>
                    </a:p>
                    <a:p>
                      <a:pPr marL="0" marR="0">
                        <a:lnSpc>
                          <a:spcPct val="115000"/>
                        </a:lnSpc>
                        <a:spcBef>
                          <a:spcPts val="0"/>
                        </a:spcBef>
                        <a:spcAft>
                          <a:spcPts val="0"/>
                        </a:spcAft>
                      </a:pPr>
                      <a:r>
                        <a:rPr lang="en-US" sz="1200" dirty="0">
                          <a:solidFill>
                            <a:schemeClr val="tx1"/>
                          </a:solidFill>
                          <a:effectLst/>
                        </a:rPr>
                        <a:t>(</a:t>
                      </a:r>
                      <a:r>
                        <a:rPr lang="el-GR" sz="1200" dirty="0">
                          <a:solidFill>
                            <a:schemeClr val="tx1"/>
                          </a:solidFill>
                          <a:effectLst/>
                        </a:rPr>
                        <a:t>ὦ</a:t>
                      </a:r>
                      <a:r>
                        <a:rPr lang="en-US" sz="1200" dirty="0">
                          <a:solidFill>
                            <a:schemeClr val="tx1"/>
                          </a:solidFill>
                          <a:effectLst/>
                        </a:rPr>
                        <a:t>) </a:t>
                      </a:r>
                      <a:r>
                        <a:rPr lang="el-GR" sz="1200" dirty="0">
                          <a:solidFill>
                            <a:schemeClr val="tx1"/>
                          </a:solidFill>
                          <a:effectLst/>
                        </a:rPr>
                        <a:t>ἱδρῶτες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450">
                <a:tc>
                  <a:txBody>
                    <a:bodyPr/>
                    <a:lstStyle/>
                    <a:p>
                      <a:pPr marL="0" marR="0">
                        <a:lnSpc>
                          <a:spcPct val="115000"/>
                        </a:lnSpc>
                        <a:spcBef>
                          <a:spcPts val="0"/>
                        </a:spcBef>
                        <a:spcAft>
                          <a:spcPts val="0"/>
                        </a:spcAft>
                      </a:pPr>
                      <a:r>
                        <a:rPr lang="el-GR" sz="1200" dirty="0" smtClean="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1" dirty="0" smtClean="0">
                          <a:solidFill>
                            <a:schemeClr val="tx1"/>
                          </a:solidFill>
                          <a:effectLst/>
                        </a:rPr>
                        <a:t>ΕΝΙΚΟΣ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b="1" dirty="0" smtClean="0">
                          <a:solidFill>
                            <a:schemeClr val="tx1"/>
                          </a:solidFill>
                          <a:effectLst/>
                        </a:rPr>
                        <a:t>ΠΛΗΘΥΝΤΙΚΟΣ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dirty="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dirty="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0">
                <a:tc>
                  <a:txBody>
                    <a:bodyPr/>
                    <a:lstStyle/>
                    <a:p>
                      <a:pPr marL="0" marR="0">
                        <a:lnSpc>
                          <a:spcPct val="115000"/>
                        </a:lnSpc>
                        <a:spcBef>
                          <a:spcPts val="0"/>
                        </a:spcBef>
                        <a:spcAft>
                          <a:spcPts val="0"/>
                        </a:spcAft>
                      </a:pPr>
                      <a:r>
                        <a:rPr lang="el-GR" sz="1200" dirty="0" smtClean="0">
                          <a:solidFill>
                            <a:schemeClr val="tx1"/>
                          </a:solidFill>
                          <a:effectLst/>
                        </a:rPr>
                        <a:t>ΟΝΟΜΑΣΤΙΚΗ</a:t>
                      </a:r>
                      <a:endParaRPr lang="en-US" sz="16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ΓΕΝΙΚΗ</a:t>
                      </a:r>
                      <a:endParaRPr lang="en-US" sz="16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ΔΟΤΙΚΗ</a:t>
                      </a:r>
                      <a:endParaRPr lang="en-US" sz="16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ΑΙΤΙΑΤΙΚΗ</a:t>
                      </a:r>
                      <a:endParaRPr lang="en-US" sz="16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ΚΛΗΤΙΚΗ</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τὸ φῶς	</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τοῦ φωτός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τῷ φωτί	</a:t>
                      </a:r>
                      <a:endParaRPr lang="en-US" sz="1600" dirty="0">
                        <a:solidFill>
                          <a:schemeClr val="tx1"/>
                        </a:solidFill>
                        <a:effectLst/>
                      </a:endParaRPr>
                    </a:p>
                    <a:p>
                      <a:pPr marL="0" marR="0">
                        <a:lnSpc>
                          <a:spcPct val="115000"/>
                        </a:lnSpc>
                        <a:spcBef>
                          <a:spcPts val="0"/>
                        </a:spcBef>
                        <a:spcAft>
                          <a:spcPts val="0"/>
                        </a:spcAft>
                      </a:pPr>
                      <a:r>
                        <a:rPr lang="en-US" sz="1200" dirty="0" err="1">
                          <a:solidFill>
                            <a:schemeClr val="tx1"/>
                          </a:solidFill>
                          <a:effectLst/>
                        </a:rPr>
                        <a:t>τὸ</a:t>
                      </a:r>
                      <a:r>
                        <a:rPr lang="en-US" sz="1200" dirty="0">
                          <a:solidFill>
                            <a:schemeClr val="tx1"/>
                          </a:solidFill>
                          <a:effectLst/>
                        </a:rPr>
                        <a:t> </a:t>
                      </a:r>
                      <a:r>
                        <a:rPr lang="en-US" sz="1200" dirty="0" err="1">
                          <a:solidFill>
                            <a:schemeClr val="tx1"/>
                          </a:solidFill>
                          <a:effectLst/>
                        </a:rPr>
                        <a:t>φῶς</a:t>
                      </a:r>
                      <a:r>
                        <a:rPr lang="en-US" sz="1200" dirty="0">
                          <a:solidFill>
                            <a:schemeClr val="tx1"/>
                          </a:solidFill>
                          <a:effectLst/>
                        </a:rPr>
                        <a:t>	</a:t>
                      </a:r>
                      <a:endParaRPr lang="en-US" sz="1600" dirty="0">
                        <a:solidFill>
                          <a:schemeClr val="tx1"/>
                        </a:solidFill>
                        <a:effectLst/>
                      </a:endParaRPr>
                    </a:p>
                    <a:p>
                      <a:pPr marL="0" marR="0">
                        <a:lnSpc>
                          <a:spcPct val="115000"/>
                        </a:lnSpc>
                        <a:spcBef>
                          <a:spcPts val="0"/>
                        </a:spcBef>
                        <a:spcAft>
                          <a:spcPts val="0"/>
                        </a:spcAft>
                      </a:pPr>
                      <a:r>
                        <a:rPr lang="en-US" sz="1200" dirty="0">
                          <a:solidFill>
                            <a:schemeClr val="tx1"/>
                          </a:solidFill>
                          <a:effectLst/>
                        </a:rPr>
                        <a:t>(ὦ) </a:t>
                      </a:r>
                      <a:r>
                        <a:rPr lang="en-US" sz="1200" dirty="0" err="1">
                          <a:solidFill>
                            <a:schemeClr val="tx1"/>
                          </a:solidFill>
                          <a:effectLst/>
                        </a:rPr>
                        <a:t>φῶς</a:t>
                      </a:r>
                      <a:r>
                        <a:rPr lang="en-US" sz="1200" dirty="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τὰ φῶτα</a:t>
                      </a:r>
                      <a:r>
                        <a:rPr lang="en-US" sz="1200" dirty="0">
                          <a:solidFill>
                            <a:schemeClr val="tx1"/>
                          </a:solidFill>
                          <a:effectLst/>
                        </a:rPr>
                        <a:t>	</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τῶν φώτων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τοῖς φωσίν</a:t>
                      </a:r>
                      <a:endParaRPr lang="en-US" sz="1600" dirty="0">
                        <a:solidFill>
                          <a:schemeClr val="tx1"/>
                        </a:solidFill>
                        <a:effectLst/>
                      </a:endParaRPr>
                    </a:p>
                    <a:p>
                      <a:pPr marL="0" marR="0">
                        <a:lnSpc>
                          <a:spcPct val="115000"/>
                        </a:lnSpc>
                        <a:spcBef>
                          <a:spcPts val="0"/>
                        </a:spcBef>
                        <a:spcAft>
                          <a:spcPts val="0"/>
                        </a:spcAft>
                      </a:pPr>
                      <a:r>
                        <a:rPr lang="en-US" sz="1200" dirty="0" err="1">
                          <a:solidFill>
                            <a:schemeClr val="tx1"/>
                          </a:solidFill>
                          <a:effectLst/>
                        </a:rPr>
                        <a:t>τὰ</a:t>
                      </a:r>
                      <a:r>
                        <a:rPr lang="en-US" sz="1200" dirty="0">
                          <a:solidFill>
                            <a:schemeClr val="tx1"/>
                          </a:solidFill>
                          <a:effectLst/>
                        </a:rPr>
                        <a:t> </a:t>
                      </a:r>
                      <a:r>
                        <a:rPr lang="en-US" sz="1200" dirty="0" err="1">
                          <a:solidFill>
                            <a:schemeClr val="tx1"/>
                          </a:solidFill>
                          <a:effectLst/>
                        </a:rPr>
                        <a:t>φῶτ</a:t>
                      </a:r>
                      <a:r>
                        <a:rPr lang="en-US" sz="1200" dirty="0">
                          <a:solidFill>
                            <a:schemeClr val="tx1"/>
                          </a:solidFill>
                          <a:effectLst/>
                        </a:rPr>
                        <a:t>α	</a:t>
                      </a:r>
                      <a:endParaRPr lang="en-US" sz="1600" dirty="0">
                        <a:solidFill>
                          <a:schemeClr val="tx1"/>
                        </a:solidFill>
                        <a:effectLst/>
                      </a:endParaRPr>
                    </a:p>
                    <a:p>
                      <a:pPr marL="0" marR="0">
                        <a:lnSpc>
                          <a:spcPct val="115000"/>
                        </a:lnSpc>
                        <a:spcBef>
                          <a:spcPts val="0"/>
                        </a:spcBef>
                        <a:spcAft>
                          <a:spcPts val="0"/>
                        </a:spcAft>
                      </a:pPr>
                      <a:r>
                        <a:rPr lang="en-US" sz="1200" dirty="0">
                          <a:solidFill>
                            <a:schemeClr val="tx1"/>
                          </a:solidFill>
                          <a:effectLst/>
                        </a:rPr>
                        <a:t>(ὦ) </a:t>
                      </a:r>
                      <a:r>
                        <a:rPr lang="en-US" sz="1200" dirty="0" err="1">
                          <a:solidFill>
                            <a:schemeClr val="tx1"/>
                          </a:solidFill>
                          <a:effectLst/>
                        </a:rPr>
                        <a:t>φῶτ</a:t>
                      </a:r>
                      <a:r>
                        <a:rPr lang="en-US" sz="1200" dirty="0">
                          <a:solidFill>
                            <a:schemeClr val="tx1"/>
                          </a:solidFill>
                          <a:effectLst/>
                        </a:rPr>
                        <a:t>α</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9178915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500776"/>
          </a:xfrm>
        </p:spPr>
        <p:txBody>
          <a:bodyPr>
            <a:noAutofit/>
          </a:bodyPr>
          <a:lstStyle/>
          <a:p>
            <a:r>
              <a:rPr lang="el-GR" sz="3000" b="1" dirty="0">
                <a:solidFill>
                  <a:schemeClr val="tx1"/>
                </a:solidFill>
                <a:latin typeface="+mn-lt"/>
              </a:rPr>
              <a:t>συμφωνόληκτα, αφωνόληκτα, ακατάηκτα, μονόθεμα περιττοσύλλαβα, οδοντικόληκτα με χαρακτήρα (τ): </a:t>
            </a:r>
            <a:r>
              <a:rPr lang="el-GR" sz="3000" dirty="0">
                <a:solidFill>
                  <a:schemeClr val="tx1"/>
                </a:solidFill>
                <a:latin typeface="+mn-lt"/>
              </a:rPr>
              <a:t>μέλι-μέλιτος </a:t>
            </a:r>
            <a:endParaRPr lang="en-US" sz="30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93880055"/>
              </p:ext>
            </p:extLst>
          </p:nvPr>
        </p:nvGraphicFramePr>
        <p:xfrm>
          <a:off x="440110" y="2564904"/>
          <a:ext cx="8229600" cy="2103120"/>
        </p:xfrm>
        <a:graphic>
          <a:graphicData uri="http://schemas.openxmlformats.org/drawingml/2006/table">
            <a:tbl>
              <a:tblPr firstRow="1" firstCol="1" bandRow="1">
                <a:tableStyleId>{93296810-A885-4BE3-A3E7-6D5BEEA58F35}</a:tableStyleId>
              </a:tblPr>
              <a:tblGrid>
                <a:gridCol w="2270440"/>
                <a:gridCol w="2851457"/>
                <a:gridCol w="3107703"/>
              </a:tblGrid>
              <a:tr h="44450">
                <a:tc>
                  <a:txBody>
                    <a:bodyPr/>
                    <a:lstStyle/>
                    <a:p>
                      <a:pPr marL="0" marR="0">
                        <a:lnSpc>
                          <a:spcPct val="115000"/>
                        </a:lnSpc>
                        <a:spcBef>
                          <a:spcPts val="0"/>
                        </a:spcBef>
                        <a:spcAft>
                          <a:spcPts val="0"/>
                        </a:spcAft>
                      </a:pPr>
                      <a:r>
                        <a:rPr lang="el-GR" sz="2000" dirty="0" smtClean="0">
                          <a:solidFill>
                            <a:schemeClr val="tx1"/>
                          </a:solidFill>
                          <a:effectLst/>
                        </a:rPr>
                        <a:t> </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dirty="0" smtClean="0">
                          <a:solidFill>
                            <a:schemeClr val="tx1"/>
                          </a:solidFill>
                          <a:effectLst/>
                        </a:rPr>
                        <a:t>ΕΝΙΚΟΣ</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tabLst>
                          <a:tab pos="657225" algn="l"/>
                        </a:tabLst>
                      </a:pPr>
                      <a:r>
                        <a:rPr lang="el-GR" sz="2000" dirty="0" smtClean="0">
                          <a:solidFill>
                            <a:schemeClr val="tx1"/>
                          </a:solidFill>
                          <a:effectLst/>
                        </a:rPr>
                        <a:t>ΠΛΗΘΥΝΤΙΚΟΣ</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2000" dirty="0" smtClean="0">
                          <a:solidFill>
                            <a:schemeClr val="tx1"/>
                          </a:solidFill>
                          <a:effectLst/>
                        </a:rPr>
                        <a:t>ΟΝΟΜΑΣΤΙΚΗ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ΓΕΝΙΚΗ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ΔΟΤΙΚΗ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ΑΙΤΙΑΤΙΚΗ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ΚΛΗΤΙΚΗ</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dirty="0" smtClean="0">
                          <a:solidFill>
                            <a:schemeClr val="tx1"/>
                          </a:solidFill>
                          <a:effectLst/>
                        </a:rPr>
                        <a:t>τὸ μέλι	</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τοῦ μέλιτος</a:t>
                      </a:r>
                      <a:endParaRPr lang="en-US" sz="2800" dirty="0" smtClean="0">
                        <a:solidFill>
                          <a:schemeClr val="tx1"/>
                        </a:solidFill>
                        <a:effectLst/>
                      </a:endParaRPr>
                    </a:p>
                    <a:p>
                      <a:pPr marL="0" marR="0">
                        <a:lnSpc>
                          <a:spcPct val="115000"/>
                        </a:lnSpc>
                        <a:spcBef>
                          <a:spcPts val="0"/>
                        </a:spcBef>
                        <a:spcAft>
                          <a:spcPts val="0"/>
                        </a:spcAft>
                      </a:pPr>
                      <a:r>
                        <a:rPr lang="el-GR" sz="2000" smtClean="0">
                          <a:solidFill>
                            <a:schemeClr val="tx1"/>
                          </a:solidFill>
                          <a:effectLst/>
                        </a:rPr>
                        <a:t>τῷ μέλιτι</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τὸ μέλι	</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(ὦ) μέλι	</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dirty="0" smtClean="0">
                          <a:solidFill>
                            <a:schemeClr val="tx1"/>
                          </a:solidFill>
                          <a:effectLst/>
                        </a:rPr>
                        <a:t>δεν έχει</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7212505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292864"/>
          </a:xfrm>
        </p:spPr>
        <p:txBody>
          <a:bodyPr>
            <a:noAutofit/>
          </a:bodyPr>
          <a:lstStyle/>
          <a:p>
            <a:pPr marL="0" marR="0">
              <a:spcBef>
                <a:spcPts val="0"/>
              </a:spcBef>
              <a:spcAft>
                <a:spcPts val="1000"/>
              </a:spcAft>
            </a:pPr>
            <a:r>
              <a:rPr lang="el-GR" sz="1400" b="1" dirty="0">
                <a:solidFill>
                  <a:schemeClr val="tx1"/>
                </a:solidFill>
                <a:latin typeface="+mn-lt"/>
                <a:ea typeface="Times New Roman" panose="02020603050405020304" pitchFamily="18" charset="0"/>
                <a:cs typeface="Times New Roman" panose="02020603050405020304" pitchFamily="18" charset="0"/>
              </a:rPr>
              <a:t>συμφωνόληκτα, αφωνόληκτα, καταληκτικά μονόθεμα περιττοσύλλαβα, οδοντικόληκτα με χαρακτήρα (δ)</a:t>
            </a:r>
            <a:r>
              <a:rPr lang="en-US" sz="1800" dirty="0">
                <a:solidFill>
                  <a:schemeClr val="tx1"/>
                </a:solidFill>
                <a:latin typeface="+mn-lt"/>
                <a:ea typeface="Calibri" panose="020F0502020204030204" pitchFamily="34" charset="0"/>
                <a:cs typeface="Times New Roman" panose="02020603050405020304" pitchFamily="18" charset="0"/>
              </a:rPr>
              <a:t/>
            </a:r>
            <a:br>
              <a:rPr lang="en-US" sz="1800" dirty="0">
                <a:solidFill>
                  <a:schemeClr val="tx1"/>
                </a:solidFill>
                <a:latin typeface="+mn-lt"/>
                <a:ea typeface="Calibri" panose="020F0502020204030204" pitchFamily="34" charset="0"/>
                <a:cs typeface="Times New Roman" panose="02020603050405020304" pitchFamily="18" charset="0"/>
              </a:rPr>
            </a:br>
            <a:r>
              <a:rPr lang="el-GR" sz="1400" b="1" dirty="0">
                <a:solidFill>
                  <a:schemeClr val="tx1"/>
                </a:solidFill>
                <a:latin typeface="+mn-lt"/>
                <a:ea typeface="Times New Roman" panose="02020603050405020304" pitchFamily="18" charset="0"/>
                <a:cs typeface="Times New Roman" panose="02020603050405020304" pitchFamily="18" charset="0"/>
              </a:rPr>
              <a:t>άς-άδος (</a:t>
            </a:r>
            <a:r>
              <a:rPr lang="el-GR" sz="1400" dirty="0">
                <a:solidFill>
                  <a:schemeClr val="tx1"/>
                </a:solidFill>
                <a:latin typeface="+mn-lt"/>
                <a:ea typeface="Calibri" panose="020F0502020204030204" pitchFamily="34" charset="0"/>
                <a:cs typeface="Times New Roman" panose="02020603050405020304" pitchFamily="18" charset="0"/>
              </a:rPr>
              <a:t>ᾰ</a:t>
            </a:r>
            <a:r>
              <a:rPr lang="el-GR" sz="1400" b="1" dirty="0">
                <a:solidFill>
                  <a:schemeClr val="tx1"/>
                </a:solidFill>
                <a:latin typeface="+mn-lt"/>
                <a:ea typeface="Times New Roman" panose="02020603050405020304" pitchFamily="18" charset="0"/>
                <a:cs typeface="Times New Roman" panose="02020603050405020304" pitchFamily="18" charset="0"/>
              </a:rPr>
              <a:t>): </a:t>
            </a:r>
            <a:r>
              <a:rPr lang="el-GR" sz="1400" dirty="0">
                <a:solidFill>
                  <a:schemeClr val="tx1"/>
                </a:solidFill>
                <a:latin typeface="+mn-lt"/>
                <a:ea typeface="Times New Roman" panose="02020603050405020304" pitchFamily="18" charset="0"/>
                <a:cs typeface="Times New Roman" panose="02020603050405020304" pitchFamily="18" charset="0"/>
              </a:rPr>
              <a:t>ἡ ἀγελὰς –άδος, ἡ Ἑλλὰς –άδος, ἡ λαμπὰς –άδος, ἡ Παλλὰς –άδος, ἡ τετρὰς –άδος, ἡ τριὰς </a:t>
            </a:r>
            <a:r>
              <a:rPr lang="el-GR" sz="1400" dirty="0" smtClean="0">
                <a:solidFill>
                  <a:schemeClr val="tx1"/>
                </a:solidFill>
                <a:latin typeface="+mn-lt"/>
                <a:ea typeface="Times New Roman" panose="02020603050405020304" pitchFamily="18" charset="0"/>
                <a:cs typeface="Times New Roman" panose="02020603050405020304" pitchFamily="18" charset="0"/>
              </a:rPr>
              <a:t>–άδος...</a:t>
            </a:r>
            <a:r>
              <a:rPr lang="en-US" sz="1800" dirty="0">
                <a:solidFill>
                  <a:schemeClr val="tx1"/>
                </a:solidFill>
                <a:latin typeface="+mn-lt"/>
                <a:ea typeface="Calibri" panose="020F0502020204030204" pitchFamily="34" charset="0"/>
                <a:cs typeface="Times New Roman" panose="02020603050405020304" pitchFamily="18" charset="0"/>
              </a:rPr>
              <a:t/>
            </a:r>
            <a:br>
              <a:rPr lang="en-US" sz="1800" dirty="0">
                <a:solidFill>
                  <a:schemeClr val="tx1"/>
                </a:solidFill>
                <a:latin typeface="+mn-lt"/>
                <a:ea typeface="Calibri" panose="020F0502020204030204" pitchFamily="34" charset="0"/>
                <a:cs typeface="Times New Roman" panose="02020603050405020304" pitchFamily="18" charset="0"/>
              </a:rPr>
            </a:br>
            <a:r>
              <a:rPr lang="el-GR" sz="1400" b="1" dirty="0">
                <a:solidFill>
                  <a:schemeClr val="tx1"/>
                </a:solidFill>
                <a:latin typeface="+mn-lt"/>
                <a:ea typeface="Times New Roman" panose="02020603050405020304" pitchFamily="18" charset="0"/>
                <a:cs typeface="Times New Roman" panose="02020603050405020304" pitchFamily="18" charset="0"/>
              </a:rPr>
              <a:t>ις-ιδος: </a:t>
            </a:r>
            <a:r>
              <a:rPr lang="el-GR" sz="1400" dirty="0">
                <a:solidFill>
                  <a:schemeClr val="tx1"/>
                </a:solidFill>
                <a:latin typeface="+mn-lt"/>
                <a:ea typeface="Times New Roman" panose="02020603050405020304" pitchFamily="18" charset="0"/>
                <a:cs typeface="Times New Roman" panose="02020603050405020304" pitchFamily="18" charset="0"/>
              </a:rPr>
              <a:t>ἡ αὖλις -ῐδος (κατασκήνωση, κατάλυμα· από αυτό και το ἔπαυλις (από το προσηγορικό αὖλις έγινε και το κύρ. όν. ἡ Αὐλίς), ἡ ἔρις -ῐδος, ἡ ἶρις-ῐδος (ουράνιο τόξο· και κύρ. όν. ἡ Ἶρις, αγγελιοφόρος των θεών), ἡ Ἶσις -ῐδος (αιγυπτιακή θεότητα), ὁ Πάρις -ῐδος, </a:t>
            </a:r>
            <a:r>
              <a:rPr lang="en-US" sz="1800" dirty="0">
                <a:solidFill>
                  <a:schemeClr val="tx1"/>
                </a:solidFill>
                <a:latin typeface="+mn-lt"/>
                <a:ea typeface="Calibri" panose="020F0502020204030204" pitchFamily="34" charset="0"/>
                <a:cs typeface="Times New Roman" panose="02020603050405020304" pitchFamily="18" charset="0"/>
              </a:rPr>
              <a:t/>
            </a:r>
            <a:br>
              <a:rPr lang="en-US" sz="1800" dirty="0">
                <a:solidFill>
                  <a:schemeClr val="tx1"/>
                </a:solidFill>
                <a:latin typeface="+mn-lt"/>
                <a:ea typeface="Calibri" panose="020F0502020204030204" pitchFamily="34" charset="0"/>
                <a:cs typeface="Times New Roman" panose="02020603050405020304" pitchFamily="18" charset="0"/>
              </a:rPr>
            </a:br>
            <a:r>
              <a:rPr lang="el-GR" sz="1400" b="1" i="1" dirty="0">
                <a:solidFill>
                  <a:schemeClr val="tx1"/>
                </a:solidFill>
                <a:latin typeface="+mn-lt"/>
                <a:ea typeface="Times New Roman" panose="02020603050405020304" pitchFamily="18" charset="0"/>
                <a:cs typeface="Times New Roman" panose="02020603050405020304" pitchFamily="18" charset="0"/>
              </a:rPr>
              <a:t>(τα παροξύτονα με χαρακτήρα δ που λήγουν σε –ις  σχηματίζουν στον ενικό  αιτιατική σε –ν και την κλητική χωρίς την κατάληξη με αφαίρεση του οδοντικού χαρακτήρα. Η κατάληξη –δα είναι μεταγενέστερη)</a:t>
            </a:r>
            <a:r>
              <a:rPr lang="en-US" sz="1800" dirty="0">
                <a:solidFill>
                  <a:schemeClr val="tx1"/>
                </a:solidFill>
                <a:latin typeface="+mn-lt"/>
                <a:ea typeface="Calibri" panose="020F0502020204030204" pitchFamily="34" charset="0"/>
                <a:cs typeface="Times New Roman" panose="02020603050405020304" pitchFamily="18" charset="0"/>
              </a:rPr>
              <a:t/>
            </a:r>
            <a:br>
              <a:rPr lang="en-US" sz="1800" dirty="0">
                <a:solidFill>
                  <a:schemeClr val="tx1"/>
                </a:solidFill>
                <a:latin typeface="+mn-lt"/>
                <a:ea typeface="Calibri" panose="020F0502020204030204" pitchFamily="34" charset="0"/>
                <a:cs typeface="Times New Roman" panose="02020603050405020304" pitchFamily="18" charset="0"/>
              </a:rPr>
            </a:br>
            <a:r>
              <a:rPr lang="el-GR" sz="1400" b="1" dirty="0">
                <a:solidFill>
                  <a:schemeClr val="tx1"/>
                </a:solidFill>
                <a:latin typeface="+mn-lt"/>
                <a:ea typeface="Times New Roman" panose="02020603050405020304" pitchFamily="18" charset="0"/>
                <a:cs typeface="Times New Roman" panose="02020603050405020304" pitchFamily="18" charset="0"/>
              </a:rPr>
              <a:t>ίς-ίδος (ῐ): </a:t>
            </a:r>
            <a:r>
              <a:rPr lang="el-GR" sz="1400" dirty="0">
                <a:solidFill>
                  <a:schemeClr val="tx1"/>
                </a:solidFill>
                <a:latin typeface="+mn-lt"/>
                <a:ea typeface="Times New Roman" panose="02020603050405020304" pitchFamily="18" charset="0"/>
                <a:cs typeface="Times New Roman" panose="02020603050405020304" pitchFamily="18" charset="0"/>
              </a:rPr>
              <a:t>ἡ ἀσπὶς -ῐ΄δος, ἡ Αὐλὶς -ῐ΄δος, ἡ βαθμὶς -ῐ΄δος, ἡ βλεφαρὶς -ῐ΄δος, ἡ βολὶς -ῐ΄δος, ἡ Ἑλληνὶς -ῐ΄δος, ἡ ἐλπὶς -ῐ΄δος, ἡ θυρὶς -ῐ΄δος, ἡ κεραμὶς -ῐ΄δος, ἡ κορωνὶς -ῐ΄δος, ἡ τυραννὶς -ῐ΄δος, ἡ ψαλὶς -ῐ΄δος</a:t>
            </a:r>
            <a:r>
              <a:rPr lang="en-US" sz="1800" dirty="0">
                <a:solidFill>
                  <a:schemeClr val="tx1"/>
                </a:solidFill>
                <a:latin typeface="+mn-lt"/>
                <a:ea typeface="Calibri" panose="020F0502020204030204" pitchFamily="34" charset="0"/>
                <a:cs typeface="Times New Roman" panose="02020603050405020304" pitchFamily="18" charset="0"/>
              </a:rPr>
              <a:t/>
            </a:r>
            <a:br>
              <a:rPr lang="en-US" sz="1800" dirty="0">
                <a:solidFill>
                  <a:schemeClr val="tx1"/>
                </a:solidFill>
                <a:latin typeface="+mn-lt"/>
                <a:ea typeface="Calibri" panose="020F0502020204030204" pitchFamily="34" charset="0"/>
                <a:cs typeface="Times New Roman" panose="02020603050405020304" pitchFamily="18" charset="0"/>
              </a:rPr>
            </a:br>
            <a:r>
              <a:rPr lang="el-GR" sz="1400" b="1" dirty="0">
                <a:solidFill>
                  <a:schemeClr val="tx1"/>
                </a:solidFill>
                <a:latin typeface="+mn-lt"/>
                <a:ea typeface="Times New Roman" panose="02020603050405020304" pitchFamily="18" charset="0"/>
                <a:cs typeface="Times New Roman" panose="02020603050405020304" pitchFamily="18" charset="0"/>
              </a:rPr>
              <a:t>ὶς -ῖδος (ῑ): </a:t>
            </a:r>
            <a:r>
              <a:rPr lang="el-GR" sz="1400" dirty="0">
                <a:solidFill>
                  <a:schemeClr val="tx1"/>
                </a:solidFill>
                <a:latin typeface="+mn-lt"/>
                <a:ea typeface="Times New Roman" panose="02020603050405020304" pitchFamily="18" charset="0"/>
                <a:cs typeface="Times New Roman" panose="02020603050405020304" pitchFamily="18" charset="0"/>
              </a:rPr>
              <a:t>ἡ ἁψὶς -ῖδος, ἡ βαλβὶς -ῖδος, ἡ κηλὶς -ῖδος, ἡ κνημὶς -ῖδος, ἡ κρηπὶς -ῖδος, ἡ νησὶς -ῖδος, ἡ σφραγὶς -ῖδος, ἡ χειρὶς -ῖδος, ἡ ψηφὶς -</a:t>
            </a:r>
            <a:r>
              <a:rPr lang="el-GR" sz="1400" dirty="0" smtClean="0">
                <a:solidFill>
                  <a:schemeClr val="tx1"/>
                </a:solidFill>
                <a:latin typeface="+mn-lt"/>
                <a:ea typeface="Times New Roman" panose="02020603050405020304" pitchFamily="18" charset="0"/>
                <a:cs typeface="Times New Roman" panose="02020603050405020304" pitchFamily="18" charset="0"/>
              </a:rPr>
              <a:t>ῖδος</a:t>
            </a:r>
            <a:endParaRPr lang="en-US" sz="1400" dirty="0">
              <a:solidFill>
                <a:schemeClr val="tx1"/>
              </a:solidFill>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18206972"/>
              </p:ext>
            </p:extLst>
          </p:nvPr>
        </p:nvGraphicFramePr>
        <p:xfrm>
          <a:off x="457200" y="3140968"/>
          <a:ext cx="8229606" cy="2523744"/>
        </p:xfrm>
        <a:graphic>
          <a:graphicData uri="http://schemas.openxmlformats.org/drawingml/2006/table">
            <a:tbl>
              <a:tblPr firstRow="1" firstCol="1" bandRow="1">
                <a:tableStyleId>{93296810-A885-4BE3-A3E7-6D5BEEA58F35}</a:tableStyleId>
              </a:tblPr>
              <a:tblGrid>
                <a:gridCol w="1378496"/>
                <a:gridCol w="1368153"/>
                <a:gridCol w="1368152"/>
                <a:gridCol w="1368153"/>
                <a:gridCol w="1375052"/>
                <a:gridCol w="1371600"/>
              </a:tblGrid>
              <a:tr h="44450">
                <a:tc>
                  <a:txBody>
                    <a:bodyPr/>
                    <a:lstStyle/>
                    <a:p>
                      <a:pPr marL="0" marR="0">
                        <a:lnSpc>
                          <a:spcPct val="115000"/>
                        </a:lnSpc>
                        <a:spcBef>
                          <a:spcPts val="0"/>
                        </a:spcBef>
                        <a:spcAft>
                          <a:spcPts val="0"/>
                        </a:spcAft>
                      </a:pPr>
                      <a:r>
                        <a:rPr lang="el-GR" sz="1200" dirty="0" smtClean="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smtClean="0">
                          <a:solidFill>
                            <a:schemeClr val="tx1"/>
                          </a:solidFill>
                          <a:effectLst/>
                        </a:rPr>
                        <a:t>ΕΝΙΚΟΣ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smtClean="0">
                          <a:solidFill>
                            <a:schemeClr val="tx1"/>
                          </a:solidFill>
                          <a:effectLst/>
                        </a:rPr>
                        <a:t>ΕΝΙΚΟΣ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smtClean="0">
                          <a:solidFill>
                            <a:schemeClr val="tx1"/>
                          </a:solidFill>
                          <a:effectLst/>
                        </a:rPr>
                        <a:t>ΕΝΙΚΟΣ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smtClean="0">
                          <a:solidFill>
                            <a:schemeClr val="tx1"/>
                          </a:solidFill>
                          <a:effectLst/>
                        </a:rPr>
                        <a:t>ΕΝΙΚΟΣ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smtClean="0">
                          <a:solidFill>
                            <a:schemeClr val="tx1"/>
                          </a:solidFill>
                          <a:effectLst/>
                        </a:rPr>
                        <a:t>ΕΝΙΚΟΣ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200" dirty="0" smtClean="0">
                          <a:solidFill>
                            <a:schemeClr val="tx1"/>
                          </a:solidFill>
                          <a:effectLst/>
                        </a:rPr>
                        <a:t>ΟΝΟΜΑΣΤΙΚΗ</a:t>
                      </a:r>
                      <a:endParaRPr lang="en-US" sz="12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ΓΕΝΙΚΗ</a:t>
                      </a:r>
                      <a:endParaRPr lang="en-US" sz="12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ΔΟΤΙΚΗ</a:t>
                      </a:r>
                      <a:endParaRPr lang="en-US" sz="12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ΑΙΤΙΑΤΙΚΗ</a:t>
                      </a:r>
                      <a:endParaRPr lang="en-US" sz="12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ΚΛΗΤΙΚΗ</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ἡ λαμπάς </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τῆς λαμπάδος</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τῇ λαμπάδι</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τὴν λαμπάδα</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 λαμπάς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ἡ δᾴς</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τῆς δᾳδός</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τῇ δᾳδί</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τὴν δᾷδα</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 δᾴς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ἡ ἔρις	</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τῆς ἔριδος</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τῇ ἔριδι	</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τὴν ἔριν	</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 ἔρι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ἡ πατρίς	 </a:t>
                      </a:r>
                      <a:endParaRPr lang="en-US" sz="1200">
                        <a:solidFill>
                          <a:schemeClr val="tx1"/>
                        </a:solidFill>
                        <a:effectLst/>
                      </a:endParaRPr>
                    </a:p>
                    <a:p>
                      <a:pPr marL="0" marR="0">
                        <a:lnSpc>
                          <a:spcPct val="115000"/>
                        </a:lnSpc>
                        <a:spcBef>
                          <a:spcPts val="0"/>
                        </a:spcBef>
                        <a:spcAft>
                          <a:spcPts val="0"/>
                        </a:spcAft>
                      </a:pPr>
                      <a:r>
                        <a:rPr lang="el-GR" sz="1200">
                          <a:solidFill>
                            <a:schemeClr val="tx1"/>
                          </a:solidFill>
                          <a:effectLst/>
                        </a:rPr>
                        <a:t>τῆς πατρίδος</a:t>
                      </a:r>
                      <a:endParaRPr lang="en-US" sz="1200">
                        <a:solidFill>
                          <a:schemeClr val="tx1"/>
                        </a:solidFill>
                        <a:effectLst/>
                      </a:endParaRPr>
                    </a:p>
                    <a:p>
                      <a:pPr marL="0" marR="0">
                        <a:lnSpc>
                          <a:spcPct val="115000"/>
                        </a:lnSpc>
                        <a:spcBef>
                          <a:spcPts val="0"/>
                        </a:spcBef>
                        <a:spcAft>
                          <a:spcPts val="0"/>
                        </a:spcAft>
                      </a:pPr>
                      <a:r>
                        <a:rPr lang="el-GR" sz="1200">
                          <a:solidFill>
                            <a:schemeClr val="tx1"/>
                          </a:solidFill>
                          <a:effectLst/>
                        </a:rPr>
                        <a:t>τῇ πατρίδι</a:t>
                      </a:r>
                      <a:endParaRPr lang="en-US" sz="1200">
                        <a:solidFill>
                          <a:schemeClr val="tx1"/>
                        </a:solidFill>
                        <a:effectLst/>
                      </a:endParaRPr>
                    </a:p>
                    <a:p>
                      <a:pPr marL="0" marR="0">
                        <a:lnSpc>
                          <a:spcPct val="115000"/>
                        </a:lnSpc>
                        <a:spcBef>
                          <a:spcPts val="0"/>
                        </a:spcBef>
                        <a:spcAft>
                          <a:spcPts val="0"/>
                        </a:spcAft>
                      </a:pPr>
                      <a:r>
                        <a:rPr lang="el-GR" sz="1200">
                          <a:solidFill>
                            <a:schemeClr val="tx1"/>
                          </a:solidFill>
                          <a:effectLst/>
                        </a:rPr>
                        <a:t>τὴν πατρίδα</a:t>
                      </a:r>
                      <a:endParaRPr lang="en-US" sz="1200">
                        <a:solidFill>
                          <a:schemeClr val="tx1"/>
                        </a:solidFill>
                        <a:effectLst/>
                      </a:endParaRPr>
                    </a:p>
                    <a:p>
                      <a:pPr marL="0" marR="0">
                        <a:lnSpc>
                          <a:spcPct val="115000"/>
                        </a:lnSpc>
                        <a:spcBef>
                          <a:spcPts val="0"/>
                        </a:spcBef>
                        <a:spcAft>
                          <a:spcPts val="0"/>
                        </a:spcAft>
                      </a:pPr>
                      <a:r>
                        <a:rPr lang="el-GR" sz="1200">
                          <a:solidFill>
                            <a:schemeClr val="tx1"/>
                          </a:solidFill>
                          <a:effectLst/>
                        </a:rPr>
                        <a:t>(ὦ) πατρίς</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ἡ ἁψίς</a:t>
                      </a:r>
                      <a:endParaRPr lang="en-US" sz="1200">
                        <a:solidFill>
                          <a:schemeClr val="tx1"/>
                        </a:solidFill>
                        <a:effectLst/>
                      </a:endParaRPr>
                    </a:p>
                    <a:p>
                      <a:pPr marL="0" marR="0">
                        <a:lnSpc>
                          <a:spcPct val="115000"/>
                        </a:lnSpc>
                        <a:spcBef>
                          <a:spcPts val="0"/>
                        </a:spcBef>
                        <a:spcAft>
                          <a:spcPts val="0"/>
                        </a:spcAft>
                      </a:pPr>
                      <a:r>
                        <a:rPr lang="el-GR" sz="1200">
                          <a:solidFill>
                            <a:schemeClr val="tx1"/>
                          </a:solidFill>
                          <a:effectLst/>
                        </a:rPr>
                        <a:t>τῆς ἁψῖδος</a:t>
                      </a:r>
                      <a:endParaRPr lang="en-US" sz="1200">
                        <a:solidFill>
                          <a:schemeClr val="tx1"/>
                        </a:solidFill>
                        <a:effectLst/>
                      </a:endParaRPr>
                    </a:p>
                    <a:p>
                      <a:pPr marL="0" marR="0">
                        <a:lnSpc>
                          <a:spcPct val="115000"/>
                        </a:lnSpc>
                        <a:spcBef>
                          <a:spcPts val="0"/>
                        </a:spcBef>
                        <a:spcAft>
                          <a:spcPts val="0"/>
                        </a:spcAft>
                      </a:pPr>
                      <a:r>
                        <a:rPr lang="el-GR" sz="1200">
                          <a:solidFill>
                            <a:schemeClr val="tx1"/>
                          </a:solidFill>
                          <a:effectLst/>
                        </a:rPr>
                        <a:t>τῇ ἁψῖδι	</a:t>
                      </a:r>
                      <a:endParaRPr lang="en-US" sz="1200">
                        <a:solidFill>
                          <a:schemeClr val="tx1"/>
                        </a:solidFill>
                        <a:effectLst/>
                      </a:endParaRPr>
                    </a:p>
                    <a:p>
                      <a:pPr marL="0" marR="0">
                        <a:lnSpc>
                          <a:spcPct val="115000"/>
                        </a:lnSpc>
                        <a:spcBef>
                          <a:spcPts val="0"/>
                        </a:spcBef>
                        <a:spcAft>
                          <a:spcPts val="0"/>
                        </a:spcAft>
                      </a:pPr>
                      <a:r>
                        <a:rPr lang="el-GR" sz="1200">
                          <a:solidFill>
                            <a:schemeClr val="tx1"/>
                          </a:solidFill>
                          <a:effectLst/>
                        </a:rPr>
                        <a:t>τὴν ἁψῖδα</a:t>
                      </a:r>
                      <a:endParaRPr lang="en-US" sz="1200">
                        <a:solidFill>
                          <a:schemeClr val="tx1"/>
                        </a:solidFill>
                        <a:effectLst/>
                      </a:endParaRPr>
                    </a:p>
                    <a:p>
                      <a:pPr marL="0" marR="0">
                        <a:lnSpc>
                          <a:spcPct val="115000"/>
                        </a:lnSpc>
                        <a:spcBef>
                          <a:spcPts val="0"/>
                        </a:spcBef>
                        <a:spcAft>
                          <a:spcPts val="0"/>
                        </a:spcAft>
                      </a:pPr>
                      <a:r>
                        <a:rPr lang="el-GR" sz="1200">
                          <a:solidFill>
                            <a:schemeClr val="tx1"/>
                          </a:solidFill>
                          <a:effectLst/>
                        </a:rPr>
                        <a:t>(ὦ) ἁψίς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450">
                <a:tc>
                  <a:txBody>
                    <a:bodyPr/>
                    <a:lstStyle/>
                    <a:p>
                      <a:pPr marL="0" marR="0">
                        <a:lnSpc>
                          <a:spcPct val="115000"/>
                        </a:lnSpc>
                        <a:spcBef>
                          <a:spcPts val="0"/>
                        </a:spcBef>
                        <a:spcAft>
                          <a:spcPts val="0"/>
                        </a:spcAft>
                      </a:pPr>
                      <a:r>
                        <a:rPr lang="el-GR" sz="1200" dirty="0" smtClean="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1" i="0" dirty="0" smtClean="0">
                          <a:solidFill>
                            <a:schemeClr val="tx1"/>
                          </a:solidFill>
                          <a:effectLst/>
                        </a:rPr>
                        <a:t>ΠΛΗΘΥΝΤΙΚΟΣ</a:t>
                      </a:r>
                      <a:endParaRPr lang="en-US" sz="1200" b="1" i="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b="1" i="0" dirty="0" smtClean="0">
                          <a:solidFill>
                            <a:schemeClr val="tx1"/>
                          </a:solidFill>
                          <a:effectLst/>
                        </a:rPr>
                        <a:t>ΠΛΗΘΥΝΤΙΚΟΣ</a:t>
                      </a:r>
                      <a:endParaRPr lang="en-US" sz="1200" b="1" i="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b="1" i="0" dirty="0" smtClean="0">
                          <a:solidFill>
                            <a:schemeClr val="tx1"/>
                          </a:solidFill>
                          <a:effectLst/>
                        </a:rPr>
                        <a:t>ΠΛΗΘΥΝΤΙΚΟΣ</a:t>
                      </a:r>
                      <a:endParaRPr lang="en-US" sz="1200" b="1" i="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b="1" i="0" dirty="0" smtClean="0">
                          <a:solidFill>
                            <a:schemeClr val="tx1"/>
                          </a:solidFill>
                          <a:effectLst/>
                        </a:rPr>
                        <a:t>ΠΛΗΘΥΝΤΙΚΟΣ</a:t>
                      </a:r>
                      <a:endParaRPr lang="en-US" sz="1200" b="1" i="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b="1" i="0" dirty="0" smtClean="0">
                          <a:solidFill>
                            <a:schemeClr val="tx1"/>
                          </a:solidFill>
                          <a:effectLst/>
                        </a:rPr>
                        <a:t>ΠΛΗΘΥΝΤΙΚΟΣ</a:t>
                      </a:r>
                      <a:endParaRPr lang="en-US" sz="1200" b="1" i="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0">
                <a:tc>
                  <a:txBody>
                    <a:bodyPr/>
                    <a:lstStyle/>
                    <a:p>
                      <a:pPr marL="0" marR="0">
                        <a:lnSpc>
                          <a:spcPct val="115000"/>
                        </a:lnSpc>
                        <a:spcBef>
                          <a:spcPts val="0"/>
                        </a:spcBef>
                        <a:spcAft>
                          <a:spcPts val="0"/>
                        </a:spcAft>
                      </a:pPr>
                      <a:r>
                        <a:rPr lang="el-GR" sz="1200" dirty="0" smtClean="0">
                          <a:solidFill>
                            <a:schemeClr val="tx1"/>
                          </a:solidFill>
                          <a:effectLst/>
                        </a:rPr>
                        <a:t>ΟΝΟΜΑΣΤΙΚΗ</a:t>
                      </a:r>
                      <a:endParaRPr lang="en-US" sz="12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ΓΕΝΙΚΗ</a:t>
                      </a:r>
                      <a:endParaRPr lang="en-US" sz="12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ΔΟΤΙΚΗ</a:t>
                      </a:r>
                      <a:endParaRPr lang="en-US" sz="12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ΑΙΤΙΑΤΙΚΗ</a:t>
                      </a:r>
                      <a:endParaRPr lang="en-US" sz="12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ΚΛΗΤΙΚΗ</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αἱ λαμπάδες</a:t>
                      </a:r>
                      <a:endParaRPr lang="en-US" sz="1200">
                        <a:solidFill>
                          <a:schemeClr val="tx1"/>
                        </a:solidFill>
                        <a:effectLst/>
                      </a:endParaRPr>
                    </a:p>
                    <a:p>
                      <a:pPr marL="0" marR="0">
                        <a:lnSpc>
                          <a:spcPct val="115000"/>
                        </a:lnSpc>
                        <a:spcBef>
                          <a:spcPts val="0"/>
                        </a:spcBef>
                        <a:spcAft>
                          <a:spcPts val="0"/>
                        </a:spcAft>
                      </a:pPr>
                      <a:r>
                        <a:rPr lang="el-GR" sz="1200">
                          <a:solidFill>
                            <a:schemeClr val="tx1"/>
                          </a:solidFill>
                          <a:effectLst/>
                        </a:rPr>
                        <a:t>τῶν λαμπάδων</a:t>
                      </a:r>
                      <a:endParaRPr lang="en-US" sz="1200">
                        <a:solidFill>
                          <a:schemeClr val="tx1"/>
                        </a:solidFill>
                        <a:effectLst/>
                      </a:endParaRPr>
                    </a:p>
                    <a:p>
                      <a:pPr marL="0" marR="0">
                        <a:lnSpc>
                          <a:spcPct val="115000"/>
                        </a:lnSpc>
                        <a:spcBef>
                          <a:spcPts val="0"/>
                        </a:spcBef>
                        <a:spcAft>
                          <a:spcPts val="0"/>
                        </a:spcAft>
                      </a:pPr>
                      <a:r>
                        <a:rPr lang="el-GR" sz="1200">
                          <a:solidFill>
                            <a:schemeClr val="tx1"/>
                          </a:solidFill>
                          <a:effectLst/>
                        </a:rPr>
                        <a:t>ταῖς λαμπάσιν</a:t>
                      </a:r>
                      <a:endParaRPr lang="en-US" sz="1200">
                        <a:solidFill>
                          <a:schemeClr val="tx1"/>
                        </a:solidFill>
                        <a:effectLst/>
                      </a:endParaRPr>
                    </a:p>
                    <a:p>
                      <a:pPr marL="0" marR="0">
                        <a:lnSpc>
                          <a:spcPct val="115000"/>
                        </a:lnSpc>
                        <a:spcBef>
                          <a:spcPts val="0"/>
                        </a:spcBef>
                        <a:spcAft>
                          <a:spcPts val="0"/>
                        </a:spcAft>
                      </a:pPr>
                      <a:r>
                        <a:rPr lang="el-GR" sz="1200">
                          <a:solidFill>
                            <a:schemeClr val="tx1"/>
                          </a:solidFill>
                          <a:effectLst/>
                        </a:rPr>
                        <a:t>τὰς λαμπάδας</a:t>
                      </a:r>
                      <a:endParaRPr lang="en-US" sz="1200">
                        <a:solidFill>
                          <a:schemeClr val="tx1"/>
                        </a:solidFill>
                        <a:effectLst/>
                      </a:endParaRPr>
                    </a:p>
                    <a:p>
                      <a:pPr marL="0" marR="0">
                        <a:lnSpc>
                          <a:spcPct val="115000"/>
                        </a:lnSpc>
                        <a:spcBef>
                          <a:spcPts val="0"/>
                        </a:spcBef>
                        <a:spcAft>
                          <a:spcPts val="0"/>
                        </a:spcAft>
                      </a:pPr>
                      <a:r>
                        <a:rPr lang="el-GR" sz="1200">
                          <a:solidFill>
                            <a:schemeClr val="tx1"/>
                          </a:solidFill>
                          <a:effectLst/>
                        </a:rPr>
                        <a:t>(ὦ) λαμπάδες</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αἱ δᾷδες</a:t>
                      </a:r>
                      <a:endParaRPr lang="en-US" sz="1200">
                        <a:solidFill>
                          <a:schemeClr val="tx1"/>
                        </a:solidFill>
                        <a:effectLst/>
                      </a:endParaRPr>
                    </a:p>
                    <a:p>
                      <a:pPr marL="0" marR="0">
                        <a:lnSpc>
                          <a:spcPct val="115000"/>
                        </a:lnSpc>
                        <a:spcBef>
                          <a:spcPts val="0"/>
                        </a:spcBef>
                        <a:spcAft>
                          <a:spcPts val="0"/>
                        </a:spcAft>
                      </a:pPr>
                      <a:r>
                        <a:rPr lang="el-GR" sz="1200">
                          <a:solidFill>
                            <a:schemeClr val="tx1"/>
                          </a:solidFill>
                          <a:effectLst/>
                        </a:rPr>
                        <a:t>τῶν δᾴδων</a:t>
                      </a:r>
                      <a:endParaRPr lang="en-US" sz="1200">
                        <a:solidFill>
                          <a:schemeClr val="tx1"/>
                        </a:solidFill>
                        <a:effectLst/>
                      </a:endParaRPr>
                    </a:p>
                    <a:p>
                      <a:pPr marL="0" marR="0">
                        <a:lnSpc>
                          <a:spcPct val="115000"/>
                        </a:lnSpc>
                        <a:spcBef>
                          <a:spcPts val="0"/>
                        </a:spcBef>
                        <a:spcAft>
                          <a:spcPts val="0"/>
                        </a:spcAft>
                      </a:pPr>
                      <a:r>
                        <a:rPr lang="el-GR" sz="1200">
                          <a:solidFill>
                            <a:schemeClr val="tx1"/>
                          </a:solidFill>
                          <a:effectLst/>
                        </a:rPr>
                        <a:t>ταῖς δᾳσίν</a:t>
                      </a:r>
                      <a:endParaRPr lang="en-US" sz="1200">
                        <a:solidFill>
                          <a:schemeClr val="tx1"/>
                        </a:solidFill>
                        <a:effectLst/>
                      </a:endParaRPr>
                    </a:p>
                    <a:p>
                      <a:pPr marL="0" marR="0">
                        <a:lnSpc>
                          <a:spcPct val="115000"/>
                        </a:lnSpc>
                        <a:spcBef>
                          <a:spcPts val="0"/>
                        </a:spcBef>
                        <a:spcAft>
                          <a:spcPts val="0"/>
                        </a:spcAft>
                      </a:pPr>
                      <a:r>
                        <a:rPr lang="el-GR" sz="1200">
                          <a:solidFill>
                            <a:schemeClr val="tx1"/>
                          </a:solidFill>
                          <a:effectLst/>
                        </a:rPr>
                        <a:t>τὰς δᾷδας</a:t>
                      </a:r>
                      <a:endParaRPr lang="en-US" sz="1200">
                        <a:solidFill>
                          <a:schemeClr val="tx1"/>
                        </a:solidFill>
                        <a:effectLst/>
                      </a:endParaRPr>
                    </a:p>
                    <a:p>
                      <a:pPr marL="0" marR="0">
                        <a:lnSpc>
                          <a:spcPct val="115000"/>
                        </a:lnSpc>
                        <a:spcBef>
                          <a:spcPts val="0"/>
                        </a:spcBef>
                        <a:spcAft>
                          <a:spcPts val="0"/>
                        </a:spcAft>
                      </a:pPr>
                      <a:r>
                        <a:rPr lang="el-GR" sz="1200">
                          <a:solidFill>
                            <a:schemeClr val="tx1"/>
                          </a:solidFill>
                          <a:effectLst/>
                        </a:rPr>
                        <a:t>(ὦ) δᾷδες</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αἱ ἔριδες	</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τῶν ἐρίδων</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ταῖς ἔρισιν</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τὰς ἔριδας</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 ἔριδες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αἱ πατρίδες</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τῶν πατρίδων</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ταῖς πατρίσιν</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τὰς πατρίδας</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 πατρίδες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αἱ ἁψῖδες</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τῶν ἁψίδων</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ταῖς  ἁψῖσιν</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τὰς ἁψῖδας</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 ἁψῖδες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8651068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356760"/>
          </a:xfrm>
        </p:spPr>
        <p:txBody>
          <a:bodyPr>
            <a:noAutofit/>
          </a:bodyPr>
          <a:lstStyle/>
          <a:p>
            <a:pPr marL="0" marR="0">
              <a:spcBef>
                <a:spcPts val="0"/>
              </a:spcBef>
              <a:spcAft>
                <a:spcPts val="1000"/>
              </a:spcAft>
            </a:pPr>
            <a:r>
              <a:rPr lang="el-GR" sz="2400" b="1" dirty="0">
                <a:solidFill>
                  <a:schemeClr val="tx1"/>
                </a:solidFill>
                <a:latin typeface="+mn-lt"/>
                <a:ea typeface="Times New Roman" panose="02020603050405020304" pitchFamily="18" charset="0"/>
                <a:cs typeface="Times New Roman" panose="02020603050405020304" pitchFamily="18" charset="0"/>
              </a:rPr>
              <a:t>συμφωνόληκτα, αφωνόληκτα, καταληκτικά μονόθεμα περιττοσύλλαβα, οδοντικόληκτα με χαρακτήρα (δ</a:t>
            </a:r>
            <a:r>
              <a:rPr lang="el-GR" sz="2400" b="1" dirty="0" smtClean="0">
                <a:solidFill>
                  <a:schemeClr val="tx1"/>
                </a:solidFill>
                <a:latin typeface="+mn-lt"/>
                <a:ea typeface="Times New Roman" panose="02020603050405020304" pitchFamily="18" charset="0"/>
                <a:cs typeface="Times New Roman" panose="02020603050405020304" pitchFamily="18" charset="0"/>
              </a:rPr>
              <a:t>)</a:t>
            </a:r>
            <a:r>
              <a:rPr lang="en-US" sz="3200" dirty="0">
                <a:solidFill>
                  <a:schemeClr val="tx1"/>
                </a:solidFill>
                <a:latin typeface="+mn-lt"/>
                <a:ea typeface="Calibri" panose="020F0502020204030204" pitchFamily="34" charset="0"/>
                <a:cs typeface="Times New Roman" panose="02020603050405020304" pitchFamily="18" charset="0"/>
              </a:rPr>
              <a:t/>
            </a:r>
            <a:br>
              <a:rPr lang="en-US" sz="3200" dirty="0">
                <a:solidFill>
                  <a:schemeClr val="tx1"/>
                </a:solidFill>
                <a:latin typeface="+mn-lt"/>
                <a:ea typeface="Calibri" panose="020F0502020204030204" pitchFamily="34" charset="0"/>
                <a:cs typeface="Times New Roman" panose="02020603050405020304" pitchFamily="18" charset="0"/>
              </a:rPr>
            </a:br>
            <a:r>
              <a:rPr lang="el-GR" sz="2400" b="1" dirty="0">
                <a:solidFill>
                  <a:schemeClr val="tx1"/>
                </a:solidFill>
                <a:latin typeface="+mn-lt"/>
                <a:ea typeface="Times New Roman" panose="02020603050405020304" pitchFamily="18" charset="0"/>
                <a:cs typeface="Times New Roman" panose="02020603050405020304" pitchFamily="18" charset="0"/>
              </a:rPr>
              <a:t>αῖς –</a:t>
            </a:r>
            <a:r>
              <a:rPr lang="el-GR" sz="2400" b="1" dirty="0">
                <a:solidFill>
                  <a:schemeClr val="tx1"/>
                </a:solidFill>
                <a:latin typeface="+mn-lt"/>
                <a:ea typeface="Calibri" panose="020F0502020204030204" pitchFamily="34" charset="0"/>
                <a:cs typeface="Times New Roman" panose="02020603050405020304" pitchFamily="18" charset="0"/>
              </a:rPr>
              <a:t>αιδός</a:t>
            </a:r>
            <a:r>
              <a:rPr lang="el-GR" sz="2400" dirty="0">
                <a:solidFill>
                  <a:schemeClr val="tx1"/>
                </a:solidFill>
                <a:latin typeface="+mn-lt"/>
                <a:ea typeface="Calibri" panose="020F0502020204030204" pitchFamily="34" charset="0"/>
                <a:cs typeface="Times New Roman" panose="02020603050405020304" pitchFamily="18" charset="0"/>
              </a:rPr>
              <a:t>:</a:t>
            </a:r>
            <a:r>
              <a:rPr lang="el-GR" sz="2400" dirty="0">
                <a:solidFill>
                  <a:schemeClr val="tx1"/>
                </a:solidFill>
                <a:latin typeface="+mn-lt"/>
                <a:ea typeface="Times New Roman" panose="02020603050405020304" pitchFamily="18" charset="0"/>
                <a:cs typeface="Times New Roman" panose="02020603050405020304" pitchFamily="18" charset="0"/>
              </a:rPr>
              <a:t> παῖς-παιδός</a:t>
            </a:r>
            <a:r>
              <a:rPr lang="en-US" sz="3200" dirty="0">
                <a:solidFill>
                  <a:schemeClr val="tx1"/>
                </a:solidFill>
                <a:latin typeface="+mn-lt"/>
                <a:ea typeface="Calibri" panose="020F0502020204030204" pitchFamily="34" charset="0"/>
                <a:cs typeface="Times New Roman" panose="02020603050405020304" pitchFamily="18" charset="0"/>
              </a:rPr>
              <a:t/>
            </a:r>
            <a:br>
              <a:rPr lang="en-US" sz="3200" dirty="0">
                <a:solidFill>
                  <a:schemeClr val="tx1"/>
                </a:solidFill>
                <a:latin typeface="+mn-lt"/>
                <a:ea typeface="Calibri" panose="020F0502020204030204" pitchFamily="34" charset="0"/>
                <a:cs typeface="Times New Roman" panose="02020603050405020304" pitchFamily="18" charset="0"/>
              </a:rPr>
            </a:br>
            <a:r>
              <a:rPr lang="el-GR" sz="2400" b="1" dirty="0" smtClean="0">
                <a:solidFill>
                  <a:schemeClr val="tx1"/>
                </a:solidFill>
                <a:latin typeface="+mn-lt"/>
                <a:ea typeface="Times New Roman" panose="02020603050405020304" pitchFamily="18" charset="0"/>
              </a:rPr>
              <a:t>ύς-ύδος </a:t>
            </a:r>
            <a:r>
              <a:rPr lang="el-GR" sz="2400" b="1" dirty="0">
                <a:solidFill>
                  <a:schemeClr val="tx1"/>
                </a:solidFill>
                <a:latin typeface="+mn-lt"/>
                <a:ea typeface="Times New Roman" panose="02020603050405020304" pitchFamily="18" charset="0"/>
              </a:rPr>
              <a:t>(ῠ</a:t>
            </a:r>
            <a:r>
              <a:rPr lang="el-GR" sz="2400" b="1" dirty="0">
                <a:solidFill>
                  <a:schemeClr val="tx1"/>
                </a:solidFill>
                <a:latin typeface="+mn-lt"/>
                <a:ea typeface="Calibri" panose="020F0502020204030204" pitchFamily="34" charset="0"/>
              </a:rPr>
              <a:t>)</a:t>
            </a:r>
            <a:r>
              <a:rPr lang="el-GR" sz="2400" b="1" dirty="0">
                <a:solidFill>
                  <a:schemeClr val="tx1"/>
                </a:solidFill>
                <a:latin typeface="+mn-lt"/>
                <a:ea typeface="Times New Roman" panose="02020603050405020304" pitchFamily="18" charset="0"/>
              </a:rPr>
              <a:t>: </a:t>
            </a:r>
            <a:r>
              <a:rPr lang="el-GR" sz="2400" dirty="0">
                <a:solidFill>
                  <a:schemeClr val="tx1"/>
                </a:solidFill>
                <a:latin typeface="+mn-lt"/>
                <a:ea typeface="Times New Roman" panose="02020603050405020304" pitchFamily="18" charset="0"/>
              </a:rPr>
              <a:t>ἡ χλαμὺς -ύδος</a:t>
            </a:r>
            <a:endParaRPr lang="en-US" sz="2400" dirty="0">
              <a:solidFill>
                <a:schemeClr val="tx1"/>
              </a:solidFill>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95544280"/>
              </p:ext>
            </p:extLst>
          </p:nvPr>
        </p:nvGraphicFramePr>
        <p:xfrm>
          <a:off x="442912" y="2204864"/>
          <a:ext cx="7729488" cy="4206240"/>
        </p:xfrm>
        <a:graphic>
          <a:graphicData uri="http://schemas.openxmlformats.org/drawingml/2006/table">
            <a:tbl>
              <a:tblPr firstRow="1" firstCol="1" bandRow="1">
                <a:tableStyleId>{93296810-A885-4BE3-A3E7-6D5BEEA58F35}</a:tableStyleId>
              </a:tblPr>
              <a:tblGrid>
                <a:gridCol w="2576496"/>
                <a:gridCol w="2576496"/>
                <a:gridCol w="2576496"/>
              </a:tblGrid>
              <a:tr h="312035">
                <a:tc>
                  <a:txBody>
                    <a:bodyPr/>
                    <a:lstStyle/>
                    <a:p>
                      <a:pPr marL="0" marR="0">
                        <a:lnSpc>
                          <a:spcPct val="115000"/>
                        </a:lnSpc>
                        <a:spcBef>
                          <a:spcPts val="0"/>
                        </a:spcBef>
                        <a:spcAft>
                          <a:spcPts val="0"/>
                        </a:spcAft>
                      </a:pPr>
                      <a:r>
                        <a:rPr lang="el-GR" sz="2000" dirty="0" smtClean="0">
                          <a:solidFill>
                            <a:schemeClr val="tx1"/>
                          </a:solidFill>
                          <a:effectLst/>
                        </a:rPr>
                        <a:t> </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dirty="0" smtClean="0">
                          <a:solidFill>
                            <a:schemeClr val="tx1"/>
                          </a:solidFill>
                          <a:effectLst/>
                        </a:rPr>
                        <a:t>ΕΝΙΚΟΣ</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dirty="0" smtClean="0">
                          <a:solidFill>
                            <a:schemeClr val="tx1"/>
                          </a:solidFill>
                          <a:effectLst/>
                        </a:rPr>
                        <a:t>ΕΝΙΚΟΣ</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560173">
                <a:tc>
                  <a:txBody>
                    <a:bodyPr/>
                    <a:lstStyle/>
                    <a:p>
                      <a:pPr marL="0" marR="0">
                        <a:lnSpc>
                          <a:spcPct val="115000"/>
                        </a:lnSpc>
                        <a:spcBef>
                          <a:spcPts val="0"/>
                        </a:spcBef>
                        <a:spcAft>
                          <a:spcPts val="0"/>
                        </a:spcAft>
                      </a:pPr>
                      <a:r>
                        <a:rPr lang="el-GR" sz="2000" dirty="0" smtClean="0">
                          <a:solidFill>
                            <a:schemeClr val="tx1"/>
                          </a:solidFill>
                          <a:effectLst/>
                        </a:rPr>
                        <a:t>ΟΝΟΜΑΣΤΙΚΗ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ΓΕΝΙΚΗ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ΔΟΤΙΚΗ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ΑΙΤΙΑΤΙΚΗ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ΚΛΗΤΙΚΗ</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dirty="0">
                          <a:effectLst/>
                        </a:rPr>
                        <a:t>ἡ χλαμύς</a:t>
                      </a:r>
                      <a:endParaRPr lang="en-US" sz="2800" dirty="0">
                        <a:effectLst/>
                      </a:endParaRPr>
                    </a:p>
                    <a:p>
                      <a:pPr marL="0" marR="0">
                        <a:lnSpc>
                          <a:spcPct val="115000"/>
                        </a:lnSpc>
                        <a:spcBef>
                          <a:spcPts val="0"/>
                        </a:spcBef>
                        <a:spcAft>
                          <a:spcPts val="0"/>
                        </a:spcAft>
                      </a:pPr>
                      <a:r>
                        <a:rPr lang="el-GR" sz="2000" dirty="0">
                          <a:effectLst/>
                        </a:rPr>
                        <a:t>τῆς χλαμύδος</a:t>
                      </a:r>
                      <a:endParaRPr lang="en-US" sz="2800" dirty="0">
                        <a:effectLst/>
                      </a:endParaRPr>
                    </a:p>
                    <a:p>
                      <a:pPr marL="0" marR="0">
                        <a:lnSpc>
                          <a:spcPct val="115000"/>
                        </a:lnSpc>
                        <a:spcBef>
                          <a:spcPts val="0"/>
                        </a:spcBef>
                        <a:spcAft>
                          <a:spcPts val="0"/>
                        </a:spcAft>
                      </a:pPr>
                      <a:r>
                        <a:rPr lang="el-GR" sz="2000" dirty="0">
                          <a:effectLst/>
                        </a:rPr>
                        <a:t>τῇ χλαμύδι</a:t>
                      </a:r>
                      <a:endParaRPr lang="en-US" sz="2800" dirty="0">
                        <a:effectLst/>
                      </a:endParaRPr>
                    </a:p>
                    <a:p>
                      <a:pPr marL="0" marR="0">
                        <a:lnSpc>
                          <a:spcPct val="115000"/>
                        </a:lnSpc>
                        <a:spcBef>
                          <a:spcPts val="0"/>
                        </a:spcBef>
                        <a:spcAft>
                          <a:spcPts val="0"/>
                        </a:spcAft>
                      </a:pPr>
                      <a:r>
                        <a:rPr lang="el-GR" sz="2000" dirty="0">
                          <a:effectLst/>
                        </a:rPr>
                        <a:t>τὴν χλαμύδα</a:t>
                      </a:r>
                      <a:endParaRPr lang="en-US" sz="2800" dirty="0">
                        <a:effectLst/>
                      </a:endParaRPr>
                    </a:p>
                    <a:p>
                      <a:pPr marL="0" marR="0">
                        <a:lnSpc>
                          <a:spcPct val="115000"/>
                        </a:lnSpc>
                        <a:spcBef>
                          <a:spcPts val="0"/>
                        </a:spcBef>
                        <a:spcAft>
                          <a:spcPts val="0"/>
                        </a:spcAft>
                      </a:pPr>
                      <a:r>
                        <a:rPr lang="el-GR" sz="2000" dirty="0">
                          <a:effectLst/>
                        </a:rPr>
                        <a:t>(ὦ) χλαμύς</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dirty="0">
                          <a:effectLst/>
                        </a:rPr>
                        <a:t>ὁ παῖς	 </a:t>
                      </a:r>
                      <a:endParaRPr lang="en-US" sz="2800" dirty="0">
                        <a:effectLst/>
                      </a:endParaRPr>
                    </a:p>
                    <a:p>
                      <a:pPr marL="0" marR="0">
                        <a:lnSpc>
                          <a:spcPct val="115000"/>
                        </a:lnSpc>
                        <a:spcBef>
                          <a:spcPts val="0"/>
                        </a:spcBef>
                        <a:spcAft>
                          <a:spcPts val="0"/>
                        </a:spcAft>
                      </a:pPr>
                      <a:r>
                        <a:rPr lang="el-GR" sz="2000" dirty="0">
                          <a:effectLst/>
                        </a:rPr>
                        <a:t>τοῦ παιδός</a:t>
                      </a:r>
                      <a:endParaRPr lang="en-US" sz="2800" dirty="0">
                        <a:effectLst/>
                      </a:endParaRPr>
                    </a:p>
                    <a:p>
                      <a:pPr marL="0" marR="0">
                        <a:lnSpc>
                          <a:spcPct val="115000"/>
                        </a:lnSpc>
                        <a:spcBef>
                          <a:spcPts val="0"/>
                        </a:spcBef>
                        <a:spcAft>
                          <a:spcPts val="0"/>
                        </a:spcAft>
                      </a:pPr>
                      <a:r>
                        <a:rPr lang="el-GR" sz="2000" dirty="0">
                          <a:effectLst/>
                        </a:rPr>
                        <a:t>τῷ παιδί</a:t>
                      </a:r>
                      <a:endParaRPr lang="en-US" sz="2800" dirty="0">
                        <a:effectLst/>
                      </a:endParaRPr>
                    </a:p>
                    <a:p>
                      <a:pPr marL="0" marR="0">
                        <a:lnSpc>
                          <a:spcPct val="115000"/>
                        </a:lnSpc>
                        <a:spcBef>
                          <a:spcPts val="0"/>
                        </a:spcBef>
                        <a:spcAft>
                          <a:spcPts val="0"/>
                        </a:spcAft>
                      </a:pPr>
                      <a:r>
                        <a:rPr lang="el-GR" sz="2000" dirty="0">
                          <a:effectLst/>
                        </a:rPr>
                        <a:t>τὸν παῖδα </a:t>
                      </a:r>
                      <a:endParaRPr lang="en-US" sz="2800" dirty="0">
                        <a:effectLst/>
                      </a:endParaRPr>
                    </a:p>
                    <a:p>
                      <a:pPr marL="0" marR="0">
                        <a:lnSpc>
                          <a:spcPct val="115000"/>
                        </a:lnSpc>
                        <a:spcBef>
                          <a:spcPts val="0"/>
                        </a:spcBef>
                        <a:spcAft>
                          <a:spcPts val="0"/>
                        </a:spcAft>
                      </a:pPr>
                      <a:r>
                        <a:rPr lang="el-GR" sz="2000" dirty="0">
                          <a:effectLst/>
                        </a:rPr>
                        <a:t>(ὦ) παῖ</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12035">
                <a:tc>
                  <a:txBody>
                    <a:bodyPr/>
                    <a:lstStyle/>
                    <a:p>
                      <a:pPr marL="0" marR="0">
                        <a:lnSpc>
                          <a:spcPct val="115000"/>
                        </a:lnSpc>
                        <a:spcBef>
                          <a:spcPts val="0"/>
                        </a:spcBef>
                        <a:spcAft>
                          <a:spcPts val="0"/>
                        </a:spcAft>
                      </a:pPr>
                      <a:r>
                        <a:rPr lang="el-GR" sz="2000" dirty="0" smtClean="0">
                          <a:solidFill>
                            <a:schemeClr val="tx1"/>
                          </a:solidFill>
                          <a:effectLst/>
                        </a:rPr>
                        <a:t> </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b="1" dirty="0" smtClean="0">
                          <a:solidFill>
                            <a:schemeClr val="tx1"/>
                          </a:solidFill>
                          <a:effectLst/>
                        </a:rPr>
                        <a:t>ΠΛΗΘΥΝΤΙΚΟΣ</a:t>
                      </a:r>
                      <a:endParaRPr lang="en-US"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2000" b="1" dirty="0" smtClean="0">
                          <a:solidFill>
                            <a:schemeClr val="tx1"/>
                          </a:solidFill>
                          <a:effectLst/>
                        </a:rPr>
                        <a:t>ΠΛΗΘΥΝΤΙΚΟΣ</a:t>
                      </a:r>
                      <a:endParaRPr lang="en-US"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1560173">
                <a:tc>
                  <a:txBody>
                    <a:bodyPr/>
                    <a:lstStyle/>
                    <a:p>
                      <a:pPr marL="0" marR="0">
                        <a:lnSpc>
                          <a:spcPct val="115000"/>
                        </a:lnSpc>
                        <a:spcBef>
                          <a:spcPts val="0"/>
                        </a:spcBef>
                        <a:spcAft>
                          <a:spcPts val="0"/>
                        </a:spcAft>
                      </a:pPr>
                      <a:r>
                        <a:rPr lang="el-GR" sz="2000" dirty="0" smtClean="0">
                          <a:solidFill>
                            <a:schemeClr val="tx1"/>
                          </a:solidFill>
                          <a:effectLst/>
                        </a:rPr>
                        <a:t>ΟΝΟΜΑΣΤΙΚΗ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ΓΕΝΙΚΗ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ΔΟΤΙΚΗ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ΑΙΤΙΑΤΙΚΗ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ΚΛΗΤΙΚΗ</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a:effectLst/>
                        </a:rPr>
                        <a:t>αἱ χλαμύδες</a:t>
                      </a:r>
                      <a:endParaRPr lang="en-US" sz="2800">
                        <a:effectLst/>
                      </a:endParaRPr>
                    </a:p>
                    <a:p>
                      <a:pPr marL="0" marR="0">
                        <a:lnSpc>
                          <a:spcPct val="115000"/>
                        </a:lnSpc>
                        <a:spcBef>
                          <a:spcPts val="0"/>
                        </a:spcBef>
                        <a:spcAft>
                          <a:spcPts val="0"/>
                        </a:spcAft>
                      </a:pPr>
                      <a:r>
                        <a:rPr lang="el-GR" sz="2000">
                          <a:effectLst/>
                        </a:rPr>
                        <a:t>τῶν χλαμύδων</a:t>
                      </a:r>
                      <a:endParaRPr lang="en-US" sz="2800">
                        <a:effectLst/>
                      </a:endParaRPr>
                    </a:p>
                    <a:p>
                      <a:pPr marL="0" marR="0">
                        <a:lnSpc>
                          <a:spcPct val="115000"/>
                        </a:lnSpc>
                        <a:spcBef>
                          <a:spcPts val="0"/>
                        </a:spcBef>
                        <a:spcAft>
                          <a:spcPts val="0"/>
                        </a:spcAft>
                      </a:pPr>
                      <a:r>
                        <a:rPr lang="el-GR" sz="2000">
                          <a:effectLst/>
                        </a:rPr>
                        <a:t>ταῖς  χλαμύσιν</a:t>
                      </a:r>
                      <a:endParaRPr lang="en-US" sz="2800">
                        <a:effectLst/>
                      </a:endParaRPr>
                    </a:p>
                    <a:p>
                      <a:pPr marL="0" marR="0">
                        <a:lnSpc>
                          <a:spcPct val="115000"/>
                        </a:lnSpc>
                        <a:spcBef>
                          <a:spcPts val="0"/>
                        </a:spcBef>
                        <a:spcAft>
                          <a:spcPts val="0"/>
                        </a:spcAft>
                      </a:pPr>
                      <a:r>
                        <a:rPr lang="el-GR" sz="2000">
                          <a:effectLst/>
                        </a:rPr>
                        <a:t>τὰς χλαμύδας</a:t>
                      </a:r>
                      <a:endParaRPr lang="en-US" sz="2800">
                        <a:effectLst/>
                      </a:endParaRPr>
                    </a:p>
                    <a:p>
                      <a:pPr marL="0" marR="0">
                        <a:lnSpc>
                          <a:spcPct val="115000"/>
                        </a:lnSpc>
                        <a:spcBef>
                          <a:spcPts val="0"/>
                        </a:spcBef>
                        <a:spcAft>
                          <a:spcPts val="0"/>
                        </a:spcAft>
                      </a:pPr>
                      <a:r>
                        <a:rPr lang="el-GR" sz="2000">
                          <a:effectLst/>
                        </a:rPr>
                        <a:t>(ὦ) χλαμύδες</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a:effectLst/>
                        </a:rPr>
                        <a:t>οἱ </a:t>
                      </a:r>
                      <a:r>
                        <a:rPr lang="el-GR" sz="2000" smtClean="0">
                          <a:effectLst/>
                        </a:rPr>
                        <a:t>παῖδες</a:t>
                      </a:r>
                      <a:r>
                        <a:rPr lang="el-GR" sz="2000" dirty="0">
                          <a:effectLst/>
                        </a:rPr>
                        <a:t>	</a:t>
                      </a:r>
                      <a:endParaRPr lang="en-US" sz="2800" dirty="0">
                        <a:effectLst/>
                      </a:endParaRPr>
                    </a:p>
                    <a:p>
                      <a:pPr marL="0" marR="0">
                        <a:lnSpc>
                          <a:spcPct val="115000"/>
                        </a:lnSpc>
                        <a:spcBef>
                          <a:spcPts val="0"/>
                        </a:spcBef>
                        <a:spcAft>
                          <a:spcPts val="0"/>
                        </a:spcAft>
                      </a:pPr>
                      <a:r>
                        <a:rPr lang="el-GR" sz="2000" dirty="0">
                          <a:effectLst/>
                        </a:rPr>
                        <a:t>τῶν παίδων</a:t>
                      </a:r>
                      <a:endParaRPr lang="en-US" sz="2800" dirty="0">
                        <a:effectLst/>
                      </a:endParaRPr>
                    </a:p>
                    <a:p>
                      <a:pPr marL="0" marR="0">
                        <a:lnSpc>
                          <a:spcPct val="115000"/>
                        </a:lnSpc>
                        <a:spcBef>
                          <a:spcPts val="0"/>
                        </a:spcBef>
                        <a:spcAft>
                          <a:spcPts val="0"/>
                        </a:spcAft>
                      </a:pPr>
                      <a:r>
                        <a:rPr lang="el-GR" sz="2000" dirty="0">
                          <a:effectLst/>
                        </a:rPr>
                        <a:t>τοῖς παισίν</a:t>
                      </a:r>
                      <a:endParaRPr lang="en-US" sz="2800" dirty="0">
                        <a:effectLst/>
                      </a:endParaRPr>
                    </a:p>
                    <a:p>
                      <a:pPr marL="0" marR="0">
                        <a:lnSpc>
                          <a:spcPct val="115000"/>
                        </a:lnSpc>
                        <a:spcBef>
                          <a:spcPts val="0"/>
                        </a:spcBef>
                        <a:spcAft>
                          <a:spcPts val="0"/>
                        </a:spcAft>
                      </a:pPr>
                      <a:r>
                        <a:rPr lang="el-GR" sz="2000" dirty="0">
                          <a:effectLst/>
                        </a:rPr>
                        <a:t>τοὺς παῖδας</a:t>
                      </a:r>
                      <a:endParaRPr lang="en-US" sz="2800" dirty="0">
                        <a:effectLst/>
                      </a:endParaRPr>
                    </a:p>
                    <a:p>
                      <a:pPr marL="0" marR="0">
                        <a:lnSpc>
                          <a:spcPct val="115000"/>
                        </a:lnSpc>
                        <a:spcBef>
                          <a:spcPts val="0"/>
                        </a:spcBef>
                        <a:spcAft>
                          <a:spcPts val="0"/>
                        </a:spcAft>
                      </a:pPr>
                      <a:r>
                        <a:rPr lang="el-GR" sz="2000" dirty="0">
                          <a:effectLst/>
                        </a:rPr>
                        <a:t>(ὦ) παῖδες</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6366819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356760"/>
          </a:xfrm>
        </p:spPr>
        <p:txBody>
          <a:bodyPr>
            <a:noAutofit/>
          </a:bodyPr>
          <a:lstStyle/>
          <a:p>
            <a:r>
              <a:rPr lang="el-GR" sz="2800" b="1" dirty="0">
                <a:solidFill>
                  <a:schemeClr val="tx1"/>
                </a:solidFill>
                <a:latin typeface="+mn-lt"/>
              </a:rPr>
              <a:t>συμφωνόληκτα, αφωνόληκτα, καταληκτικά διπλόθεμα περιττοσύλλαβα, οδοντικόληκτα με χαρακτήρα (δ)</a:t>
            </a:r>
            <a:endParaRPr lang="en-US" sz="2800" b="1"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491701844"/>
              </p:ext>
            </p:extLst>
          </p:nvPr>
        </p:nvGraphicFramePr>
        <p:xfrm>
          <a:off x="457200" y="2239010"/>
          <a:ext cx="8201024" cy="4206240"/>
        </p:xfrm>
        <a:graphic>
          <a:graphicData uri="http://schemas.openxmlformats.org/drawingml/2006/table">
            <a:tbl>
              <a:tblPr firstRow="1" firstCol="1" bandRow="1">
                <a:tableStyleId>{93296810-A885-4BE3-A3E7-6D5BEEA58F35}</a:tableStyleId>
              </a:tblPr>
              <a:tblGrid>
                <a:gridCol w="3829155"/>
                <a:gridCol w="4371869"/>
              </a:tblGrid>
              <a:tr h="163528">
                <a:tc>
                  <a:txBody>
                    <a:bodyPr/>
                    <a:lstStyle/>
                    <a:p>
                      <a:pPr marL="0" marR="0">
                        <a:lnSpc>
                          <a:spcPct val="115000"/>
                        </a:lnSpc>
                        <a:spcBef>
                          <a:spcPts val="0"/>
                        </a:spcBef>
                        <a:spcAft>
                          <a:spcPts val="0"/>
                        </a:spcAft>
                      </a:pPr>
                      <a:r>
                        <a:rPr lang="el-GR" sz="2000" dirty="0">
                          <a:effectLst/>
                        </a:rPr>
                        <a:t> </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dirty="0" smtClean="0">
                          <a:solidFill>
                            <a:schemeClr val="tx1"/>
                          </a:solidFill>
                          <a:effectLst/>
                        </a:rPr>
                        <a:t>ΕΝΙΚΟΣ</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61919">
                <a:tc>
                  <a:txBody>
                    <a:bodyPr/>
                    <a:lstStyle/>
                    <a:p>
                      <a:pPr marL="0" marR="0">
                        <a:lnSpc>
                          <a:spcPct val="115000"/>
                        </a:lnSpc>
                        <a:spcBef>
                          <a:spcPts val="0"/>
                        </a:spcBef>
                        <a:spcAft>
                          <a:spcPts val="0"/>
                        </a:spcAft>
                      </a:pPr>
                      <a:r>
                        <a:rPr lang="el-GR" sz="2000" dirty="0" smtClean="0">
                          <a:solidFill>
                            <a:schemeClr val="tx1"/>
                          </a:solidFill>
                          <a:effectLst/>
                        </a:rPr>
                        <a:t>ΟΝΟΜΑΣΤΙΚΗ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ΓΕΝΙΚΗ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ΔΟΤΙΚΗ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ΑΙΤΙΑΤΙΚΗ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ΚΛΗΤΙΚΗ</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a:effectLst/>
                        </a:rPr>
                        <a:t>ὁ πούς	 </a:t>
                      </a:r>
                      <a:endParaRPr lang="en-US" sz="2800">
                        <a:effectLst/>
                      </a:endParaRPr>
                    </a:p>
                    <a:p>
                      <a:pPr marL="0" marR="0">
                        <a:lnSpc>
                          <a:spcPct val="115000"/>
                        </a:lnSpc>
                        <a:spcBef>
                          <a:spcPts val="0"/>
                        </a:spcBef>
                        <a:spcAft>
                          <a:spcPts val="0"/>
                        </a:spcAft>
                      </a:pPr>
                      <a:r>
                        <a:rPr lang="el-GR" sz="2000">
                          <a:effectLst/>
                        </a:rPr>
                        <a:t>τοῦ ποδός</a:t>
                      </a:r>
                      <a:endParaRPr lang="en-US" sz="2800">
                        <a:effectLst/>
                      </a:endParaRPr>
                    </a:p>
                    <a:p>
                      <a:pPr marL="0" marR="0">
                        <a:lnSpc>
                          <a:spcPct val="115000"/>
                        </a:lnSpc>
                        <a:spcBef>
                          <a:spcPts val="0"/>
                        </a:spcBef>
                        <a:spcAft>
                          <a:spcPts val="0"/>
                        </a:spcAft>
                      </a:pPr>
                      <a:r>
                        <a:rPr lang="el-GR" sz="2000">
                          <a:effectLst/>
                        </a:rPr>
                        <a:t>τῷ ποδί	</a:t>
                      </a:r>
                      <a:endParaRPr lang="en-US" sz="2800">
                        <a:effectLst/>
                      </a:endParaRPr>
                    </a:p>
                    <a:p>
                      <a:pPr marL="0" marR="0">
                        <a:lnSpc>
                          <a:spcPct val="115000"/>
                        </a:lnSpc>
                        <a:spcBef>
                          <a:spcPts val="0"/>
                        </a:spcBef>
                        <a:spcAft>
                          <a:spcPts val="0"/>
                        </a:spcAft>
                      </a:pPr>
                      <a:r>
                        <a:rPr lang="el-GR" sz="2000">
                          <a:effectLst/>
                        </a:rPr>
                        <a:t>τὸν πόδα</a:t>
                      </a:r>
                      <a:endParaRPr lang="en-US" sz="2800">
                        <a:effectLst/>
                      </a:endParaRPr>
                    </a:p>
                    <a:p>
                      <a:pPr marL="0" marR="0">
                        <a:lnSpc>
                          <a:spcPct val="115000"/>
                        </a:lnSpc>
                        <a:spcBef>
                          <a:spcPts val="0"/>
                        </a:spcBef>
                        <a:spcAft>
                          <a:spcPts val="0"/>
                        </a:spcAft>
                      </a:pPr>
                      <a:r>
                        <a:rPr lang="el-GR" sz="2000">
                          <a:effectLst/>
                        </a:rPr>
                        <a:t>(ὦ) πούς	</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63528">
                <a:tc>
                  <a:txBody>
                    <a:bodyPr/>
                    <a:lstStyle/>
                    <a:p>
                      <a:pPr marL="0" marR="0">
                        <a:lnSpc>
                          <a:spcPct val="115000"/>
                        </a:lnSpc>
                        <a:spcBef>
                          <a:spcPts val="0"/>
                        </a:spcBef>
                        <a:spcAft>
                          <a:spcPts val="0"/>
                        </a:spcAft>
                      </a:pPr>
                      <a:r>
                        <a:rPr lang="el-GR" sz="2000" b="1" dirty="0" smtClean="0">
                          <a:solidFill>
                            <a:schemeClr val="tx1"/>
                          </a:solidFill>
                          <a:effectLst/>
                        </a:rPr>
                        <a:t> </a:t>
                      </a:r>
                      <a:endParaRPr lang="en-US"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b="1" dirty="0" smtClean="0">
                          <a:solidFill>
                            <a:schemeClr val="tx1"/>
                          </a:solidFill>
                          <a:effectLst/>
                        </a:rPr>
                        <a:t>ΠΛΗΘΥΝΤΙΚΟΣ</a:t>
                      </a:r>
                      <a:endParaRPr lang="en-US"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861919">
                <a:tc>
                  <a:txBody>
                    <a:bodyPr/>
                    <a:lstStyle/>
                    <a:p>
                      <a:pPr marL="0" marR="0">
                        <a:lnSpc>
                          <a:spcPct val="115000"/>
                        </a:lnSpc>
                        <a:spcBef>
                          <a:spcPts val="0"/>
                        </a:spcBef>
                        <a:spcAft>
                          <a:spcPts val="0"/>
                        </a:spcAft>
                      </a:pPr>
                      <a:r>
                        <a:rPr lang="el-GR" sz="2000" dirty="0" smtClean="0">
                          <a:solidFill>
                            <a:schemeClr val="tx1"/>
                          </a:solidFill>
                          <a:effectLst/>
                        </a:rPr>
                        <a:t>ΟΝΟΜΑΣΤΙΚΗ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ΓΕΝΙΚΗ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ΔΟΤΙΚΗ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ΑΙΤΙΑΤΙΚΗ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ΚΛΗΤΙΚΗ</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dirty="0">
                          <a:effectLst/>
                        </a:rPr>
                        <a:t>οἱ πόδες	</a:t>
                      </a:r>
                      <a:endParaRPr lang="en-US" sz="2800" dirty="0">
                        <a:effectLst/>
                      </a:endParaRPr>
                    </a:p>
                    <a:p>
                      <a:pPr marL="0" marR="0">
                        <a:lnSpc>
                          <a:spcPct val="115000"/>
                        </a:lnSpc>
                        <a:spcBef>
                          <a:spcPts val="0"/>
                        </a:spcBef>
                        <a:spcAft>
                          <a:spcPts val="0"/>
                        </a:spcAft>
                      </a:pPr>
                      <a:r>
                        <a:rPr lang="el-GR" sz="2000" dirty="0">
                          <a:effectLst/>
                        </a:rPr>
                        <a:t>τῶν ποδῶν</a:t>
                      </a:r>
                      <a:endParaRPr lang="en-US" sz="2800" dirty="0">
                        <a:effectLst/>
                      </a:endParaRPr>
                    </a:p>
                    <a:p>
                      <a:pPr marL="0" marR="0">
                        <a:lnSpc>
                          <a:spcPct val="115000"/>
                        </a:lnSpc>
                        <a:spcBef>
                          <a:spcPts val="0"/>
                        </a:spcBef>
                        <a:spcAft>
                          <a:spcPts val="0"/>
                        </a:spcAft>
                      </a:pPr>
                      <a:r>
                        <a:rPr lang="el-GR" sz="2000" dirty="0">
                          <a:effectLst/>
                        </a:rPr>
                        <a:t>τοῖς ποσίν</a:t>
                      </a:r>
                      <a:endParaRPr lang="en-US" sz="2800" dirty="0">
                        <a:effectLst/>
                      </a:endParaRPr>
                    </a:p>
                    <a:p>
                      <a:pPr marL="0" marR="0">
                        <a:lnSpc>
                          <a:spcPct val="115000"/>
                        </a:lnSpc>
                        <a:spcBef>
                          <a:spcPts val="0"/>
                        </a:spcBef>
                        <a:spcAft>
                          <a:spcPts val="0"/>
                        </a:spcAft>
                      </a:pPr>
                      <a:r>
                        <a:rPr lang="el-GR" sz="2000" dirty="0">
                          <a:effectLst/>
                        </a:rPr>
                        <a:t>τοὺς πόδας</a:t>
                      </a:r>
                      <a:endParaRPr lang="en-US" sz="2800" dirty="0">
                        <a:effectLst/>
                      </a:endParaRPr>
                    </a:p>
                    <a:p>
                      <a:pPr marL="0" marR="0">
                        <a:lnSpc>
                          <a:spcPct val="115000"/>
                        </a:lnSpc>
                        <a:spcBef>
                          <a:spcPts val="0"/>
                        </a:spcBef>
                        <a:spcAft>
                          <a:spcPts val="0"/>
                        </a:spcAft>
                      </a:pPr>
                      <a:r>
                        <a:rPr lang="el-GR" sz="2000" dirty="0">
                          <a:effectLst/>
                        </a:rPr>
                        <a:t>(ὦ) πόδες</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5104362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941209"/>
          </a:xfrm>
        </p:spPr>
        <p:txBody>
          <a:bodyPr>
            <a:noAutofit/>
          </a:bodyPr>
          <a:lstStyle/>
          <a:p>
            <a:pPr marL="0" marR="0">
              <a:lnSpc>
                <a:spcPct val="115000"/>
              </a:lnSpc>
              <a:spcBef>
                <a:spcPts val="0"/>
              </a:spcBef>
              <a:spcAft>
                <a:spcPts val="1000"/>
              </a:spcAft>
            </a:pPr>
            <a:r>
              <a:rPr lang="el-GR" sz="1600" b="1" dirty="0">
                <a:solidFill>
                  <a:schemeClr val="tx1"/>
                </a:solidFill>
                <a:latin typeface="+mn-lt"/>
                <a:ea typeface="Times New Roman" panose="02020603050405020304" pitchFamily="18" charset="0"/>
                <a:cs typeface="Times New Roman" panose="02020603050405020304" pitchFamily="18" charset="0"/>
              </a:rPr>
              <a:t>συμφωνόληκτα, αφωνόληκτα, καταληκτικά μονόθεμα περιττοσύλλαβα, οδοντικόληκτα με χαρακτήρα (θ</a:t>
            </a:r>
            <a:r>
              <a:rPr lang="el-GR" sz="1600" b="1" dirty="0" smtClean="0">
                <a:solidFill>
                  <a:schemeClr val="tx1"/>
                </a:solidFill>
                <a:latin typeface="+mn-lt"/>
                <a:ea typeface="Times New Roman" panose="02020603050405020304" pitchFamily="18" charset="0"/>
                <a:cs typeface="Times New Roman" panose="02020603050405020304" pitchFamily="18" charset="0"/>
              </a:rPr>
              <a:t>)</a:t>
            </a:r>
            <a:r>
              <a:rPr lang="el-GR" sz="1600" dirty="0">
                <a:solidFill>
                  <a:schemeClr val="tx1"/>
                </a:solidFill>
                <a:latin typeface="+mn-lt"/>
                <a:ea typeface="Times New Roman" panose="02020603050405020304" pitchFamily="18" charset="0"/>
                <a:cs typeface="Times New Roman" panose="02020603050405020304" pitchFamily="18" charset="0"/>
              </a:rPr>
              <a:t>	</a:t>
            </a:r>
            <a:r>
              <a:rPr lang="el-GR" sz="1600" b="1" dirty="0">
                <a:solidFill>
                  <a:schemeClr val="tx1"/>
                </a:solidFill>
                <a:latin typeface="+mn-lt"/>
                <a:ea typeface="Calibri" panose="020F0502020204030204" pitchFamily="34" charset="0"/>
                <a:cs typeface="Times New Roman" panose="02020603050405020304" pitchFamily="18" charset="0"/>
              </a:rPr>
              <a:t> </a:t>
            </a:r>
            <a:r>
              <a:rPr lang="en-US" sz="1800" dirty="0">
                <a:solidFill>
                  <a:schemeClr val="tx1"/>
                </a:solidFill>
                <a:latin typeface="+mn-lt"/>
                <a:ea typeface="Calibri" panose="020F0502020204030204" pitchFamily="34" charset="0"/>
                <a:cs typeface="Times New Roman" panose="02020603050405020304" pitchFamily="18" charset="0"/>
              </a:rPr>
              <a:t/>
            </a:r>
            <a:br>
              <a:rPr lang="en-US" sz="1800" dirty="0">
                <a:solidFill>
                  <a:schemeClr val="tx1"/>
                </a:solidFill>
                <a:latin typeface="+mn-lt"/>
                <a:ea typeface="Calibri" panose="020F0502020204030204" pitchFamily="34" charset="0"/>
                <a:cs typeface="Times New Roman" panose="02020603050405020304" pitchFamily="18" charset="0"/>
              </a:rPr>
            </a:br>
            <a:r>
              <a:rPr lang="el-GR" sz="1600" b="1" dirty="0">
                <a:solidFill>
                  <a:schemeClr val="tx1"/>
                </a:solidFill>
                <a:latin typeface="+mn-lt"/>
                <a:ea typeface="Calibri" panose="020F0502020204030204" pitchFamily="34" charset="0"/>
                <a:cs typeface="Times New Roman" panose="02020603050405020304" pitchFamily="18" charset="0"/>
              </a:rPr>
              <a:t>ης-ηθος:</a:t>
            </a:r>
            <a:r>
              <a:rPr lang="el-GR" sz="1600" dirty="0">
                <a:solidFill>
                  <a:schemeClr val="tx1"/>
                </a:solidFill>
                <a:latin typeface="+mn-lt"/>
                <a:ea typeface="Calibri" panose="020F0502020204030204" pitchFamily="34" charset="0"/>
                <a:cs typeface="Times New Roman" panose="02020603050405020304" pitchFamily="18" charset="0"/>
              </a:rPr>
              <a:t> ἡ Πάρνης –ηθος, </a:t>
            </a:r>
            <a:r>
              <a:rPr lang="en-US" sz="1800" dirty="0">
                <a:solidFill>
                  <a:schemeClr val="tx1"/>
                </a:solidFill>
                <a:latin typeface="+mn-lt"/>
                <a:ea typeface="Calibri" panose="020F0502020204030204" pitchFamily="34" charset="0"/>
                <a:cs typeface="Times New Roman" panose="02020603050405020304" pitchFamily="18" charset="0"/>
              </a:rPr>
              <a:t/>
            </a:r>
            <a:br>
              <a:rPr lang="en-US" sz="1800" dirty="0">
                <a:solidFill>
                  <a:schemeClr val="tx1"/>
                </a:solidFill>
                <a:latin typeface="+mn-lt"/>
                <a:ea typeface="Calibri" panose="020F0502020204030204" pitchFamily="34" charset="0"/>
                <a:cs typeface="Times New Roman" panose="02020603050405020304" pitchFamily="18" charset="0"/>
              </a:rPr>
            </a:br>
            <a:r>
              <a:rPr lang="el-GR" sz="1600" b="1" dirty="0">
                <a:solidFill>
                  <a:schemeClr val="tx1"/>
                </a:solidFill>
                <a:latin typeface="+mn-lt"/>
                <a:ea typeface="Calibri" panose="020F0502020204030204" pitchFamily="34" charset="0"/>
                <a:cs typeface="Times New Roman" panose="02020603050405020304" pitchFamily="18" charset="0"/>
              </a:rPr>
              <a:t>υς-υθος:</a:t>
            </a:r>
            <a:r>
              <a:rPr lang="el-GR" sz="1600" dirty="0">
                <a:solidFill>
                  <a:schemeClr val="tx1"/>
                </a:solidFill>
                <a:latin typeface="+mn-lt"/>
                <a:ea typeface="Calibri" panose="020F0502020204030204" pitchFamily="34" charset="0"/>
                <a:cs typeface="Times New Roman" panose="02020603050405020304" pitchFamily="18" charset="0"/>
              </a:rPr>
              <a:t> κόρυς= περικεφαλαία, </a:t>
            </a:r>
            <a:r>
              <a:rPr lang="en-US" sz="1800" dirty="0">
                <a:solidFill>
                  <a:schemeClr val="tx1"/>
                </a:solidFill>
                <a:latin typeface="+mn-lt"/>
                <a:ea typeface="Calibri" panose="020F0502020204030204" pitchFamily="34" charset="0"/>
                <a:cs typeface="Times New Roman" panose="02020603050405020304" pitchFamily="18" charset="0"/>
              </a:rPr>
              <a:t/>
            </a:r>
            <a:br>
              <a:rPr lang="en-US" sz="1800" dirty="0">
                <a:solidFill>
                  <a:schemeClr val="tx1"/>
                </a:solidFill>
                <a:latin typeface="+mn-lt"/>
                <a:ea typeface="Calibri" panose="020F0502020204030204" pitchFamily="34" charset="0"/>
                <a:cs typeface="Times New Roman" panose="02020603050405020304" pitchFamily="18" charset="0"/>
              </a:rPr>
            </a:br>
            <a:r>
              <a:rPr lang="el-GR" sz="1600" b="1" dirty="0">
                <a:solidFill>
                  <a:schemeClr val="tx1"/>
                </a:solidFill>
                <a:latin typeface="+mn-lt"/>
                <a:ea typeface="Calibri" panose="020F0502020204030204" pitchFamily="34" charset="0"/>
                <a:cs typeface="Times New Roman" panose="02020603050405020304" pitchFamily="18" charset="0"/>
              </a:rPr>
              <a:t>ινς-ινθος: </a:t>
            </a:r>
            <a:r>
              <a:rPr lang="el-GR" sz="1600" dirty="0">
                <a:solidFill>
                  <a:schemeClr val="tx1"/>
                </a:solidFill>
                <a:latin typeface="+mn-lt"/>
                <a:ea typeface="Calibri" panose="020F0502020204030204" pitchFamily="34" charset="0"/>
                <a:cs typeface="Times New Roman" panose="02020603050405020304" pitchFamily="18" charset="0"/>
              </a:rPr>
              <a:t>ἡ ἕλμινς -ινθος</a:t>
            </a:r>
            <a:r>
              <a:rPr lang="el-GR" sz="1600" b="1" dirty="0">
                <a:solidFill>
                  <a:schemeClr val="tx1"/>
                </a:solidFill>
                <a:latin typeface="+mn-lt"/>
                <a:ea typeface="Calibri" panose="020F0502020204030204" pitchFamily="34" charset="0"/>
                <a:cs typeface="Times New Roman" panose="02020603050405020304" pitchFamily="18" charset="0"/>
              </a:rPr>
              <a:t> </a:t>
            </a:r>
            <a:r>
              <a:rPr lang="el-GR" sz="1600" dirty="0">
                <a:solidFill>
                  <a:schemeClr val="tx1"/>
                </a:solidFill>
                <a:latin typeface="+mn-lt"/>
                <a:ea typeface="Calibri" panose="020F0502020204030204" pitchFamily="34" charset="0"/>
                <a:cs typeface="Times New Roman" panose="02020603050405020304" pitchFamily="18" charset="0"/>
              </a:rPr>
              <a:t>= σκουλήκι των εντέρων, ἡ πείρινς-ινθος = τετράγωνος χώρος πάνω στήν άμαξα, όπου τοποθετούσαν τα πράγματα που ήθελαν να μεταφέρουν, </a:t>
            </a:r>
            <a:r>
              <a:rPr lang="en-US" sz="1800" dirty="0">
                <a:solidFill>
                  <a:schemeClr val="tx1"/>
                </a:solidFill>
                <a:latin typeface="+mn-lt"/>
                <a:ea typeface="Calibri" panose="020F0502020204030204" pitchFamily="34" charset="0"/>
                <a:cs typeface="Times New Roman" panose="02020603050405020304" pitchFamily="18" charset="0"/>
              </a:rPr>
              <a:t/>
            </a:r>
            <a:br>
              <a:rPr lang="en-US" sz="1800" dirty="0">
                <a:solidFill>
                  <a:schemeClr val="tx1"/>
                </a:solidFill>
                <a:latin typeface="+mn-lt"/>
                <a:ea typeface="Calibri" panose="020F0502020204030204" pitchFamily="34" charset="0"/>
                <a:cs typeface="Times New Roman" panose="02020603050405020304" pitchFamily="18" charset="0"/>
              </a:rPr>
            </a:br>
            <a:r>
              <a:rPr lang="el-GR" sz="1600" b="1" dirty="0">
                <a:solidFill>
                  <a:schemeClr val="tx1"/>
                </a:solidFill>
                <a:latin typeface="+mn-lt"/>
                <a:ea typeface="Calibri" panose="020F0502020204030204" pitchFamily="34" charset="0"/>
              </a:rPr>
              <a:t>υνς-υνθος:</a:t>
            </a:r>
            <a:r>
              <a:rPr lang="el-GR" sz="1600" dirty="0">
                <a:solidFill>
                  <a:schemeClr val="tx1"/>
                </a:solidFill>
                <a:latin typeface="+mn-lt"/>
                <a:ea typeface="Calibri" panose="020F0502020204030204" pitchFamily="34" charset="0"/>
              </a:rPr>
              <a:t> ἡ Τίρυνς -υνθος</a:t>
            </a:r>
            <a:endParaRPr lang="en-US" sz="1400" dirty="0">
              <a:solidFill>
                <a:schemeClr val="tx1"/>
              </a:solidFill>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263533137"/>
              </p:ext>
            </p:extLst>
          </p:nvPr>
        </p:nvGraphicFramePr>
        <p:xfrm>
          <a:off x="457200" y="2996952"/>
          <a:ext cx="8229602" cy="2944368"/>
        </p:xfrm>
        <a:graphic>
          <a:graphicData uri="http://schemas.openxmlformats.org/drawingml/2006/table">
            <a:tbl>
              <a:tblPr firstRow="1" firstCol="1" bandRow="1">
                <a:tableStyleId>{93296810-A885-4BE3-A3E7-6D5BEEA58F35}</a:tableStyleId>
              </a:tblPr>
              <a:tblGrid>
                <a:gridCol w="1450504"/>
                <a:gridCol w="1584176"/>
                <a:gridCol w="1511353"/>
                <a:gridCol w="1573500"/>
                <a:gridCol w="2110069"/>
              </a:tblGrid>
              <a:tr h="44450">
                <a:tc>
                  <a:txBody>
                    <a:bodyPr/>
                    <a:lstStyle/>
                    <a:p>
                      <a:pPr marL="0" marR="0">
                        <a:lnSpc>
                          <a:spcPct val="115000"/>
                        </a:lnSpc>
                        <a:spcBef>
                          <a:spcPts val="0"/>
                        </a:spcBef>
                        <a:spcAft>
                          <a:spcPts val="0"/>
                        </a:spcAft>
                      </a:pPr>
                      <a:r>
                        <a:rPr lang="el-GR" sz="1400" dirty="0" smtClean="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400" dirty="0" smtClean="0">
                          <a:solidFill>
                            <a:schemeClr val="tx1"/>
                          </a:solidFill>
                          <a:effectLst/>
                        </a:rPr>
                        <a:t>ΟΝΟΜΑΣΤΙΚΗ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ΓΕΝΙΚΗ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ΔΟΤΙΚΗ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ΑΙΤΙΑΤΙΚΗ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ΚΛΗΤΙΚΗ</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effectLst/>
                        </a:rPr>
                        <a:t>ἡ Πάρνης</a:t>
                      </a:r>
                      <a:endParaRPr lang="en-US" sz="1800">
                        <a:effectLst/>
                      </a:endParaRPr>
                    </a:p>
                    <a:p>
                      <a:pPr marL="0" marR="0">
                        <a:lnSpc>
                          <a:spcPct val="115000"/>
                        </a:lnSpc>
                        <a:spcBef>
                          <a:spcPts val="0"/>
                        </a:spcBef>
                        <a:spcAft>
                          <a:spcPts val="0"/>
                        </a:spcAft>
                      </a:pPr>
                      <a:r>
                        <a:rPr lang="el-GR" sz="1400">
                          <a:effectLst/>
                        </a:rPr>
                        <a:t>τῆς Πάρνηθος</a:t>
                      </a:r>
                      <a:endParaRPr lang="en-US" sz="1800">
                        <a:effectLst/>
                      </a:endParaRPr>
                    </a:p>
                    <a:p>
                      <a:pPr marL="0" marR="0">
                        <a:lnSpc>
                          <a:spcPct val="115000"/>
                        </a:lnSpc>
                        <a:spcBef>
                          <a:spcPts val="0"/>
                        </a:spcBef>
                        <a:spcAft>
                          <a:spcPts val="0"/>
                        </a:spcAft>
                      </a:pPr>
                      <a:r>
                        <a:rPr lang="el-GR" sz="1400">
                          <a:effectLst/>
                        </a:rPr>
                        <a:t>τῇ Πάρνηθι</a:t>
                      </a:r>
                      <a:endParaRPr lang="en-US" sz="1800">
                        <a:effectLst/>
                      </a:endParaRPr>
                    </a:p>
                    <a:p>
                      <a:pPr marL="0" marR="0">
                        <a:lnSpc>
                          <a:spcPct val="115000"/>
                        </a:lnSpc>
                        <a:spcBef>
                          <a:spcPts val="0"/>
                        </a:spcBef>
                        <a:spcAft>
                          <a:spcPts val="0"/>
                        </a:spcAft>
                      </a:pPr>
                      <a:r>
                        <a:rPr lang="el-GR" sz="1400">
                          <a:effectLst/>
                        </a:rPr>
                        <a:t>τὴν Πάρνην</a:t>
                      </a:r>
                      <a:endParaRPr lang="en-US" sz="1800">
                        <a:effectLst/>
                      </a:endParaRPr>
                    </a:p>
                    <a:p>
                      <a:pPr marL="0" marR="0">
                        <a:lnSpc>
                          <a:spcPct val="115000"/>
                        </a:lnSpc>
                        <a:spcBef>
                          <a:spcPts val="0"/>
                        </a:spcBef>
                        <a:spcAft>
                          <a:spcPts val="0"/>
                        </a:spcAft>
                      </a:pPr>
                      <a:r>
                        <a:rPr lang="el-GR" sz="1400">
                          <a:effectLst/>
                        </a:rPr>
                        <a:t>(ὦ) Πάρνη</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effectLst/>
                        </a:rPr>
                        <a:t>ἡ κόρυς</a:t>
                      </a:r>
                      <a:endParaRPr lang="en-US" sz="1800">
                        <a:effectLst/>
                      </a:endParaRPr>
                    </a:p>
                    <a:p>
                      <a:pPr marL="0" marR="0">
                        <a:lnSpc>
                          <a:spcPct val="115000"/>
                        </a:lnSpc>
                        <a:spcBef>
                          <a:spcPts val="0"/>
                        </a:spcBef>
                        <a:spcAft>
                          <a:spcPts val="0"/>
                        </a:spcAft>
                      </a:pPr>
                      <a:r>
                        <a:rPr lang="el-GR" sz="1400">
                          <a:effectLst/>
                        </a:rPr>
                        <a:t>τῆς κόρυθος</a:t>
                      </a:r>
                      <a:endParaRPr lang="en-US" sz="1800">
                        <a:effectLst/>
                      </a:endParaRPr>
                    </a:p>
                    <a:p>
                      <a:pPr marL="0" marR="0">
                        <a:lnSpc>
                          <a:spcPct val="115000"/>
                        </a:lnSpc>
                        <a:spcBef>
                          <a:spcPts val="0"/>
                        </a:spcBef>
                        <a:spcAft>
                          <a:spcPts val="0"/>
                        </a:spcAft>
                      </a:pPr>
                      <a:r>
                        <a:rPr lang="el-GR" sz="1400">
                          <a:effectLst/>
                        </a:rPr>
                        <a:t>τῇ κόρυθι</a:t>
                      </a:r>
                      <a:endParaRPr lang="en-US" sz="1800">
                        <a:effectLst/>
                      </a:endParaRPr>
                    </a:p>
                    <a:p>
                      <a:pPr marL="0" marR="0">
                        <a:lnSpc>
                          <a:spcPct val="115000"/>
                        </a:lnSpc>
                        <a:spcBef>
                          <a:spcPts val="0"/>
                        </a:spcBef>
                        <a:spcAft>
                          <a:spcPts val="0"/>
                        </a:spcAft>
                      </a:pPr>
                      <a:r>
                        <a:rPr lang="el-GR" sz="1400">
                          <a:effectLst/>
                        </a:rPr>
                        <a:t>τὴν κόρυθα</a:t>
                      </a:r>
                      <a:endParaRPr lang="en-US" sz="1800">
                        <a:effectLst/>
                      </a:endParaRPr>
                    </a:p>
                    <a:p>
                      <a:pPr marL="0" marR="0">
                        <a:lnSpc>
                          <a:spcPct val="115000"/>
                        </a:lnSpc>
                        <a:spcBef>
                          <a:spcPts val="0"/>
                        </a:spcBef>
                        <a:spcAft>
                          <a:spcPts val="0"/>
                        </a:spcAft>
                      </a:pPr>
                      <a:r>
                        <a:rPr lang="el-GR" sz="1400">
                          <a:effectLst/>
                        </a:rPr>
                        <a:t>(ὦ) κόρυς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effectLst/>
                        </a:rPr>
                        <a:t>ἡ ἕλμινς</a:t>
                      </a:r>
                      <a:endParaRPr lang="en-US" sz="1800">
                        <a:effectLst/>
                      </a:endParaRPr>
                    </a:p>
                    <a:p>
                      <a:pPr marL="0" marR="0">
                        <a:lnSpc>
                          <a:spcPct val="115000"/>
                        </a:lnSpc>
                        <a:spcBef>
                          <a:spcPts val="0"/>
                        </a:spcBef>
                        <a:spcAft>
                          <a:spcPts val="0"/>
                        </a:spcAft>
                      </a:pPr>
                      <a:r>
                        <a:rPr lang="el-GR" sz="1400">
                          <a:effectLst/>
                        </a:rPr>
                        <a:t>τῆς ἕλμινθος</a:t>
                      </a:r>
                      <a:endParaRPr lang="en-US" sz="1800">
                        <a:effectLst/>
                      </a:endParaRPr>
                    </a:p>
                    <a:p>
                      <a:pPr marL="0" marR="0">
                        <a:lnSpc>
                          <a:spcPct val="115000"/>
                        </a:lnSpc>
                        <a:spcBef>
                          <a:spcPts val="0"/>
                        </a:spcBef>
                        <a:spcAft>
                          <a:spcPts val="0"/>
                        </a:spcAft>
                      </a:pPr>
                      <a:r>
                        <a:rPr lang="el-GR" sz="1400">
                          <a:effectLst/>
                        </a:rPr>
                        <a:t>τῇ ἕλμινθι</a:t>
                      </a:r>
                      <a:endParaRPr lang="en-US" sz="1800">
                        <a:effectLst/>
                      </a:endParaRPr>
                    </a:p>
                    <a:p>
                      <a:pPr marL="0" marR="0">
                        <a:lnSpc>
                          <a:spcPct val="115000"/>
                        </a:lnSpc>
                        <a:spcBef>
                          <a:spcPts val="0"/>
                        </a:spcBef>
                        <a:spcAft>
                          <a:spcPts val="0"/>
                        </a:spcAft>
                      </a:pPr>
                      <a:r>
                        <a:rPr lang="el-GR" sz="1400">
                          <a:effectLst/>
                        </a:rPr>
                        <a:t>τὴν ἕλμινθα</a:t>
                      </a:r>
                      <a:endParaRPr lang="en-US" sz="1800">
                        <a:effectLst/>
                      </a:endParaRPr>
                    </a:p>
                    <a:p>
                      <a:pPr marL="0" marR="0">
                        <a:lnSpc>
                          <a:spcPct val="115000"/>
                        </a:lnSpc>
                        <a:spcBef>
                          <a:spcPts val="0"/>
                        </a:spcBef>
                        <a:spcAft>
                          <a:spcPts val="0"/>
                        </a:spcAft>
                      </a:pPr>
                      <a:r>
                        <a:rPr lang="el-GR" sz="1400">
                          <a:effectLst/>
                        </a:rPr>
                        <a:t>(ὦ) ἕλμινς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effectLst/>
                        </a:rPr>
                        <a:t>ἡ Τίρυνς</a:t>
                      </a:r>
                      <a:endParaRPr lang="en-US" sz="1800">
                        <a:effectLst/>
                      </a:endParaRPr>
                    </a:p>
                    <a:p>
                      <a:pPr marL="0" marR="0">
                        <a:lnSpc>
                          <a:spcPct val="115000"/>
                        </a:lnSpc>
                        <a:spcBef>
                          <a:spcPts val="0"/>
                        </a:spcBef>
                        <a:spcAft>
                          <a:spcPts val="0"/>
                        </a:spcAft>
                      </a:pPr>
                      <a:r>
                        <a:rPr lang="el-GR" sz="1400">
                          <a:effectLst/>
                        </a:rPr>
                        <a:t>τῆς Τίρυνθος</a:t>
                      </a:r>
                      <a:endParaRPr lang="en-US" sz="1800">
                        <a:effectLst/>
                      </a:endParaRPr>
                    </a:p>
                    <a:p>
                      <a:pPr marL="0" marR="0">
                        <a:lnSpc>
                          <a:spcPct val="115000"/>
                        </a:lnSpc>
                        <a:spcBef>
                          <a:spcPts val="0"/>
                        </a:spcBef>
                        <a:spcAft>
                          <a:spcPts val="0"/>
                        </a:spcAft>
                      </a:pPr>
                      <a:r>
                        <a:rPr lang="el-GR" sz="1400">
                          <a:effectLst/>
                        </a:rPr>
                        <a:t>τῇ Τίρυνθι</a:t>
                      </a:r>
                      <a:endParaRPr lang="en-US" sz="1800">
                        <a:effectLst/>
                      </a:endParaRPr>
                    </a:p>
                    <a:p>
                      <a:pPr marL="0" marR="0">
                        <a:lnSpc>
                          <a:spcPct val="115000"/>
                        </a:lnSpc>
                        <a:spcBef>
                          <a:spcPts val="0"/>
                        </a:spcBef>
                        <a:spcAft>
                          <a:spcPts val="0"/>
                        </a:spcAft>
                      </a:pPr>
                      <a:r>
                        <a:rPr lang="el-GR" sz="1400">
                          <a:effectLst/>
                        </a:rPr>
                        <a:t>τὴν Τίρυνθα</a:t>
                      </a:r>
                      <a:endParaRPr lang="en-US" sz="1800">
                        <a:effectLst/>
                      </a:endParaRPr>
                    </a:p>
                    <a:p>
                      <a:pPr marL="0" marR="0">
                        <a:lnSpc>
                          <a:spcPct val="115000"/>
                        </a:lnSpc>
                        <a:spcBef>
                          <a:spcPts val="0"/>
                        </a:spcBef>
                        <a:spcAft>
                          <a:spcPts val="0"/>
                        </a:spcAft>
                      </a:pPr>
                      <a:r>
                        <a:rPr lang="el-GR" sz="1400">
                          <a:effectLst/>
                        </a:rPr>
                        <a:t>(ὦ) Τίρυνς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450">
                <a:tc>
                  <a:txBody>
                    <a:bodyPr/>
                    <a:lstStyle/>
                    <a:p>
                      <a:pPr marL="0" marR="0">
                        <a:lnSpc>
                          <a:spcPct val="115000"/>
                        </a:lnSpc>
                        <a:spcBef>
                          <a:spcPts val="0"/>
                        </a:spcBef>
                        <a:spcAft>
                          <a:spcPts val="0"/>
                        </a:spcAft>
                      </a:pPr>
                      <a:r>
                        <a:rPr lang="el-GR" sz="1400" dirty="0" smtClean="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b="1" dirty="0" smtClean="0">
                          <a:effectLst/>
                        </a:rPr>
                        <a:t>ΠΛΗΘΥΝΤΙΚΟΣ</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400" b="1" dirty="0" smtClean="0">
                          <a:effectLst/>
                        </a:rPr>
                        <a:t>ΠΛΗΘΥΝΤΙΚΟΣ</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400" b="1" dirty="0" smtClean="0">
                          <a:effectLst/>
                        </a:rPr>
                        <a:t>ΠΛΗΘΥΝΤΙΚΟΣ</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400" b="1" dirty="0" smtClean="0">
                          <a:effectLst/>
                        </a:rPr>
                        <a:t>ΠΛΗΘΥΝΤΙΚΟΣ</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0">
                <a:tc>
                  <a:txBody>
                    <a:bodyPr/>
                    <a:lstStyle/>
                    <a:p>
                      <a:pPr marL="0" marR="0">
                        <a:lnSpc>
                          <a:spcPct val="115000"/>
                        </a:lnSpc>
                        <a:spcBef>
                          <a:spcPts val="0"/>
                        </a:spcBef>
                        <a:spcAft>
                          <a:spcPts val="0"/>
                        </a:spcAft>
                      </a:pPr>
                      <a:r>
                        <a:rPr lang="el-GR" sz="1400" dirty="0" smtClean="0">
                          <a:solidFill>
                            <a:schemeClr val="tx1"/>
                          </a:solidFill>
                          <a:effectLst/>
                        </a:rPr>
                        <a:t>ΟΝΟΜΑΣΤΙΚΗ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ΓΕΝΙΚΗ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ΔΟΤΙΚΗ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ΑΙΤΙΑΤΙΚΗ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ΚΛΗΤΙΚΗ</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effectLst/>
                        </a:rPr>
                        <a:t>δεν έχει</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effectLst/>
                        </a:rPr>
                        <a:t>αἱ κορυθες	</a:t>
                      </a:r>
                      <a:endParaRPr lang="en-US" sz="1800">
                        <a:effectLst/>
                      </a:endParaRPr>
                    </a:p>
                    <a:p>
                      <a:pPr marL="0" marR="0">
                        <a:lnSpc>
                          <a:spcPct val="115000"/>
                        </a:lnSpc>
                        <a:spcBef>
                          <a:spcPts val="0"/>
                        </a:spcBef>
                        <a:spcAft>
                          <a:spcPts val="0"/>
                        </a:spcAft>
                      </a:pPr>
                      <a:r>
                        <a:rPr lang="el-GR" sz="1400">
                          <a:effectLst/>
                        </a:rPr>
                        <a:t>τῶν κορύθων</a:t>
                      </a:r>
                      <a:endParaRPr lang="en-US" sz="1800">
                        <a:effectLst/>
                      </a:endParaRPr>
                    </a:p>
                    <a:p>
                      <a:pPr marL="0" marR="0">
                        <a:lnSpc>
                          <a:spcPct val="115000"/>
                        </a:lnSpc>
                        <a:spcBef>
                          <a:spcPts val="0"/>
                        </a:spcBef>
                        <a:spcAft>
                          <a:spcPts val="0"/>
                        </a:spcAft>
                      </a:pPr>
                      <a:r>
                        <a:rPr lang="el-GR" sz="1400">
                          <a:effectLst/>
                        </a:rPr>
                        <a:t>ταῖς κόρυσιν</a:t>
                      </a:r>
                      <a:endParaRPr lang="en-US" sz="1800">
                        <a:effectLst/>
                      </a:endParaRPr>
                    </a:p>
                    <a:p>
                      <a:pPr marL="0" marR="0">
                        <a:lnSpc>
                          <a:spcPct val="115000"/>
                        </a:lnSpc>
                        <a:spcBef>
                          <a:spcPts val="0"/>
                        </a:spcBef>
                        <a:spcAft>
                          <a:spcPts val="0"/>
                        </a:spcAft>
                      </a:pPr>
                      <a:r>
                        <a:rPr lang="el-GR" sz="1400">
                          <a:effectLst/>
                        </a:rPr>
                        <a:t>τὰς κόρυθας</a:t>
                      </a:r>
                      <a:endParaRPr lang="en-US" sz="1800">
                        <a:effectLst/>
                      </a:endParaRPr>
                    </a:p>
                    <a:p>
                      <a:pPr marL="0" marR="0">
                        <a:lnSpc>
                          <a:spcPct val="115000"/>
                        </a:lnSpc>
                        <a:spcBef>
                          <a:spcPts val="0"/>
                        </a:spcBef>
                        <a:spcAft>
                          <a:spcPts val="0"/>
                        </a:spcAft>
                      </a:pPr>
                      <a:r>
                        <a:rPr lang="el-GR" sz="1400">
                          <a:effectLst/>
                        </a:rPr>
                        <a:t>(ὦ) κόρυθες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effectLst/>
                        </a:rPr>
                        <a:t>αἱ ἕλμινθες</a:t>
                      </a:r>
                      <a:endParaRPr lang="en-US" sz="1800">
                        <a:effectLst/>
                      </a:endParaRPr>
                    </a:p>
                    <a:p>
                      <a:pPr marL="0" marR="0">
                        <a:lnSpc>
                          <a:spcPct val="115000"/>
                        </a:lnSpc>
                        <a:spcBef>
                          <a:spcPts val="0"/>
                        </a:spcBef>
                        <a:spcAft>
                          <a:spcPts val="0"/>
                        </a:spcAft>
                      </a:pPr>
                      <a:r>
                        <a:rPr lang="el-GR" sz="1400">
                          <a:effectLst/>
                        </a:rPr>
                        <a:t>τῶν ἑλμίνθων</a:t>
                      </a:r>
                      <a:endParaRPr lang="en-US" sz="1800">
                        <a:effectLst/>
                      </a:endParaRPr>
                    </a:p>
                    <a:p>
                      <a:pPr marL="0" marR="0">
                        <a:lnSpc>
                          <a:spcPct val="115000"/>
                        </a:lnSpc>
                        <a:spcBef>
                          <a:spcPts val="0"/>
                        </a:spcBef>
                        <a:spcAft>
                          <a:spcPts val="0"/>
                        </a:spcAft>
                      </a:pPr>
                      <a:r>
                        <a:rPr lang="el-GR" sz="1400">
                          <a:effectLst/>
                        </a:rPr>
                        <a:t>ταῖς ἕλμινσιν</a:t>
                      </a:r>
                      <a:endParaRPr lang="en-US" sz="1800">
                        <a:effectLst/>
                      </a:endParaRPr>
                    </a:p>
                    <a:p>
                      <a:pPr marL="0" marR="0">
                        <a:lnSpc>
                          <a:spcPct val="115000"/>
                        </a:lnSpc>
                        <a:spcBef>
                          <a:spcPts val="0"/>
                        </a:spcBef>
                        <a:spcAft>
                          <a:spcPts val="0"/>
                        </a:spcAft>
                      </a:pPr>
                      <a:r>
                        <a:rPr lang="el-GR" sz="1400">
                          <a:effectLst/>
                        </a:rPr>
                        <a:t>τὰς ἕλμινθας</a:t>
                      </a:r>
                      <a:endParaRPr lang="en-US" sz="1800">
                        <a:effectLst/>
                      </a:endParaRPr>
                    </a:p>
                    <a:p>
                      <a:pPr marL="0" marR="0">
                        <a:lnSpc>
                          <a:spcPct val="115000"/>
                        </a:lnSpc>
                        <a:spcBef>
                          <a:spcPts val="0"/>
                        </a:spcBef>
                        <a:spcAft>
                          <a:spcPts val="0"/>
                        </a:spcAft>
                      </a:pPr>
                      <a:r>
                        <a:rPr lang="el-GR" sz="1400">
                          <a:effectLst/>
                        </a:rPr>
                        <a:t>(ὦ) ἕλμινθες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effectLst/>
                        </a:rPr>
                        <a:t>δεν έχει</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2268099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9"/>
            <a:ext cx="8229600" cy="1389536"/>
          </a:xfrm>
        </p:spPr>
        <p:txBody>
          <a:bodyPr>
            <a:noAutofit/>
          </a:bodyPr>
          <a:lstStyle/>
          <a:p>
            <a:pPr marL="0" marR="0">
              <a:lnSpc>
                <a:spcPct val="115000"/>
              </a:lnSpc>
              <a:spcBef>
                <a:spcPts val="0"/>
              </a:spcBef>
              <a:spcAft>
                <a:spcPts val="1000"/>
              </a:spcAft>
            </a:pPr>
            <a:r>
              <a:rPr lang="el-GR" sz="2800" b="1" dirty="0">
                <a:solidFill>
                  <a:schemeClr val="tx1"/>
                </a:solidFill>
                <a:latin typeface="+mn-lt"/>
                <a:ea typeface="Times New Roman" panose="02020603050405020304" pitchFamily="18" charset="0"/>
                <a:cs typeface="Times New Roman" panose="02020603050405020304" pitchFamily="18" charset="0"/>
              </a:rPr>
              <a:t>συμφωνόληκτα, αφωνόληκτα, καταληκτικά μονόθεμα περιττοσύλλαβα, οδοντικόληκτα με χαρακτήρα (θ</a:t>
            </a:r>
            <a:r>
              <a:rPr lang="el-GR" sz="2800" b="1" dirty="0" smtClean="0">
                <a:solidFill>
                  <a:schemeClr val="tx1"/>
                </a:solidFill>
                <a:latin typeface="+mn-lt"/>
                <a:ea typeface="Times New Roman" panose="02020603050405020304" pitchFamily="18" charset="0"/>
                <a:cs typeface="Times New Roman" panose="02020603050405020304" pitchFamily="18" charset="0"/>
              </a:rPr>
              <a:t>)</a:t>
            </a:r>
            <a:r>
              <a:rPr lang="el-GR" sz="2800" dirty="0">
                <a:solidFill>
                  <a:schemeClr val="tx1"/>
                </a:solidFill>
                <a:latin typeface="+mn-lt"/>
                <a:ea typeface="Times New Roman" panose="02020603050405020304" pitchFamily="18" charset="0"/>
                <a:cs typeface="Times New Roman" panose="02020603050405020304" pitchFamily="18" charset="0"/>
              </a:rPr>
              <a:t>	</a:t>
            </a:r>
            <a:r>
              <a:rPr lang="el-GR" sz="2800" b="1" dirty="0">
                <a:solidFill>
                  <a:schemeClr val="tx1"/>
                </a:solidFill>
                <a:latin typeface="+mn-lt"/>
                <a:ea typeface="Calibri" panose="020F0502020204030204" pitchFamily="34" charset="0"/>
                <a:cs typeface="Times New Roman" panose="02020603050405020304" pitchFamily="18" charset="0"/>
              </a:rPr>
              <a:t> </a:t>
            </a:r>
            <a:r>
              <a:rPr lang="en-US" sz="3200" dirty="0">
                <a:solidFill>
                  <a:schemeClr val="tx1"/>
                </a:solidFill>
                <a:latin typeface="+mn-lt"/>
                <a:ea typeface="Calibri" panose="020F0502020204030204" pitchFamily="34" charset="0"/>
                <a:cs typeface="Times New Roman" panose="02020603050405020304" pitchFamily="18" charset="0"/>
              </a:rPr>
              <a:t/>
            </a:r>
            <a:br>
              <a:rPr lang="en-US" sz="3200" dirty="0">
                <a:solidFill>
                  <a:schemeClr val="tx1"/>
                </a:solidFill>
                <a:latin typeface="+mn-lt"/>
                <a:ea typeface="Calibri" panose="020F0502020204030204" pitchFamily="34" charset="0"/>
                <a:cs typeface="Times New Roman" panose="02020603050405020304" pitchFamily="18" charset="0"/>
              </a:rPr>
            </a:br>
            <a:r>
              <a:rPr lang="el-GR" sz="2800" dirty="0" smtClean="0">
                <a:solidFill>
                  <a:schemeClr val="tx1"/>
                </a:solidFill>
                <a:latin typeface="+mn-lt"/>
                <a:ea typeface="Calibri" panose="020F0502020204030204" pitchFamily="34" charset="0"/>
                <a:cs typeface="Times New Roman" panose="02020603050405020304" pitchFamily="18" charset="0"/>
              </a:rPr>
              <a:t>ις-ιθος</a:t>
            </a:r>
            <a:r>
              <a:rPr lang="el-GR" sz="2800" dirty="0">
                <a:solidFill>
                  <a:schemeClr val="tx1"/>
                </a:solidFill>
                <a:latin typeface="+mn-lt"/>
                <a:ea typeface="Calibri" panose="020F0502020204030204" pitchFamily="34" charset="0"/>
                <a:cs typeface="Times New Roman" panose="02020603050405020304" pitchFamily="18" charset="0"/>
              </a:rPr>
              <a:t>: ὁ / ἡ ὄρνις - ὄρνιθος</a:t>
            </a:r>
            <a:r>
              <a:rPr lang="el-GR" sz="2800" b="1" dirty="0">
                <a:solidFill>
                  <a:schemeClr val="tx1"/>
                </a:solidFill>
                <a:latin typeface="+mn-lt"/>
                <a:ea typeface="Calibri" panose="020F0502020204030204" pitchFamily="34" charset="0"/>
                <a:cs typeface="Times New Roman" panose="02020603050405020304" pitchFamily="18" charset="0"/>
              </a:rPr>
              <a:t>	 </a:t>
            </a:r>
            <a:endParaRPr lang="en-US" sz="2400" dirty="0">
              <a:solidFill>
                <a:schemeClr val="tx1"/>
              </a:solidFill>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27390637"/>
              </p:ext>
            </p:extLst>
          </p:nvPr>
        </p:nvGraphicFramePr>
        <p:xfrm>
          <a:off x="440110" y="2239010"/>
          <a:ext cx="8229600" cy="4206240"/>
        </p:xfrm>
        <a:graphic>
          <a:graphicData uri="http://schemas.openxmlformats.org/drawingml/2006/table">
            <a:tbl>
              <a:tblPr firstRow="1" firstCol="1" bandRow="1">
                <a:tableStyleId>{93296810-A885-4BE3-A3E7-6D5BEEA58F35}</a:tableStyleId>
              </a:tblPr>
              <a:tblGrid>
                <a:gridCol w="2950642"/>
                <a:gridCol w="5278958"/>
              </a:tblGrid>
              <a:tr h="44450">
                <a:tc>
                  <a:txBody>
                    <a:bodyPr/>
                    <a:lstStyle/>
                    <a:p>
                      <a:pPr marL="0" marR="0">
                        <a:lnSpc>
                          <a:spcPct val="115000"/>
                        </a:lnSpc>
                        <a:spcBef>
                          <a:spcPts val="0"/>
                        </a:spcBef>
                        <a:spcAft>
                          <a:spcPts val="0"/>
                        </a:spcAft>
                      </a:pPr>
                      <a:r>
                        <a:rPr lang="el-GR" sz="2000" dirty="0" smtClean="0">
                          <a:solidFill>
                            <a:schemeClr val="tx1"/>
                          </a:solidFill>
                          <a:effectLst/>
                        </a:rPr>
                        <a:t> </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b="1" dirty="0" smtClean="0">
                          <a:solidFill>
                            <a:schemeClr val="tx1"/>
                          </a:solidFill>
                          <a:effectLst/>
                        </a:rPr>
                        <a:t>ΕΝΙΚΟΣ</a:t>
                      </a:r>
                      <a:endParaRPr lang="en-US"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2000" dirty="0" smtClean="0">
                          <a:solidFill>
                            <a:schemeClr val="tx1"/>
                          </a:solidFill>
                          <a:effectLst/>
                        </a:rPr>
                        <a:t>ΟΝΟΜΑΣΤΙΚΗ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ΓΕΝΙΚΗ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ΔΟΤΙΚΗ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ΑΙΤΙΑΤΙΚΗ</a:t>
                      </a:r>
                      <a:endParaRPr lang="en-US" sz="2800" dirty="0" smtClean="0">
                        <a:solidFill>
                          <a:schemeClr val="tx1"/>
                        </a:solidFill>
                        <a:effectLst/>
                      </a:endParaRPr>
                    </a:p>
                    <a:p>
                      <a:pPr marL="0" marR="0">
                        <a:lnSpc>
                          <a:spcPct val="115000"/>
                        </a:lnSpc>
                        <a:spcBef>
                          <a:spcPts val="0"/>
                        </a:spcBef>
                        <a:spcAft>
                          <a:spcPts val="0"/>
                        </a:spcAft>
                      </a:pPr>
                      <a:r>
                        <a:rPr lang="el-GR" sz="2000" dirty="0" smtClean="0">
                          <a:solidFill>
                            <a:schemeClr val="tx1"/>
                          </a:solidFill>
                          <a:effectLst/>
                        </a:rPr>
                        <a:t>ΚΛΗΤΙΚΗ</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dirty="0">
                          <a:effectLst/>
                        </a:rPr>
                        <a:t>ὁ / ἡ ὄρνις	 </a:t>
                      </a:r>
                      <a:endParaRPr lang="en-US" sz="2800" dirty="0">
                        <a:effectLst/>
                      </a:endParaRPr>
                    </a:p>
                    <a:p>
                      <a:pPr marL="0" marR="0">
                        <a:lnSpc>
                          <a:spcPct val="115000"/>
                        </a:lnSpc>
                        <a:spcBef>
                          <a:spcPts val="0"/>
                        </a:spcBef>
                        <a:spcAft>
                          <a:spcPts val="0"/>
                        </a:spcAft>
                      </a:pPr>
                      <a:r>
                        <a:rPr lang="el-GR" sz="2000" dirty="0">
                          <a:effectLst/>
                        </a:rPr>
                        <a:t>τοῦ / τῆς ὄρνιθος	</a:t>
                      </a:r>
                      <a:endParaRPr lang="en-US" sz="2800" dirty="0">
                        <a:effectLst/>
                      </a:endParaRPr>
                    </a:p>
                    <a:p>
                      <a:pPr marL="0" marR="0">
                        <a:lnSpc>
                          <a:spcPct val="115000"/>
                        </a:lnSpc>
                        <a:spcBef>
                          <a:spcPts val="0"/>
                        </a:spcBef>
                        <a:spcAft>
                          <a:spcPts val="0"/>
                        </a:spcAft>
                      </a:pPr>
                      <a:r>
                        <a:rPr lang="el-GR" sz="2000" dirty="0">
                          <a:effectLst/>
                        </a:rPr>
                        <a:t>τῷ / τῇ ὄρνιθι	</a:t>
                      </a:r>
                      <a:endParaRPr lang="en-US" sz="2800" dirty="0">
                        <a:effectLst/>
                      </a:endParaRPr>
                    </a:p>
                    <a:p>
                      <a:pPr marL="0" marR="0">
                        <a:lnSpc>
                          <a:spcPct val="115000"/>
                        </a:lnSpc>
                        <a:spcBef>
                          <a:spcPts val="0"/>
                        </a:spcBef>
                        <a:spcAft>
                          <a:spcPts val="0"/>
                        </a:spcAft>
                      </a:pPr>
                      <a:r>
                        <a:rPr lang="el-GR" sz="2000" dirty="0">
                          <a:effectLst/>
                        </a:rPr>
                        <a:t>τὸν / τὴν ὄρνιθα / ὄρνιν</a:t>
                      </a:r>
                      <a:endParaRPr lang="en-US" sz="2800" dirty="0">
                        <a:effectLst/>
                      </a:endParaRPr>
                    </a:p>
                    <a:p>
                      <a:pPr marL="0" marR="0">
                        <a:lnSpc>
                          <a:spcPct val="115000"/>
                        </a:lnSpc>
                        <a:spcBef>
                          <a:spcPts val="0"/>
                        </a:spcBef>
                        <a:spcAft>
                          <a:spcPts val="0"/>
                        </a:spcAft>
                      </a:pPr>
                      <a:r>
                        <a:rPr lang="el-GR" sz="2000" dirty="0">
                          <a:effectLst/>
                        </a:rPr>
                        <a:t>(ὦ) / (ὦ) ὄρνι / ὄρνις	</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450">
                <a:tc>
                  <a:txBody>
                    <a:bodyPr/>
                    <a:lstStyle/>
                    <a:p>
                      <a:pPr marL="0" marR="0">
                        <a:lnSpc>
                          <a:spcPct val="115000"/>
                        </a:lnSpc>
                        <a:spcBef>
                          <a:spcPts val="0"/>
                        </a:spcBef>
                        <a:spcAft>
                          <a:spcPts val="0"/>
                        </a:spcAft>
                      </a:pPr>
                      <a:r>
                        <a:rPr lang="el-GR" sz="2000" dirty="0" smtClean="0">
                          <a:solidFill>
                            <a:schemeClr val="tx1"/>
                          </a:solidFill>
                          <a:effectLst/>
                        </a:rPr>
                        <a:t> </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b="1" dirty="0" smtClean="0">
                          <a:solidFill>
                            <a:schemeClr val="tx1"/>
                          </a:solidFill>
                          <a:effectLst/>
                        </a:rPr>
                        <a:t>ΠΛΗΘΥΝΤΙΚΟΣ</a:t>
                      </a:r>
                      <a:endParaRPr lang="en-US"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0">
                <a:tc>
                  <a:txBody>
                    <a:bodyPr/>
                    <a:lstStyle/>
                    <a:p>
                      <a:pPr marL="0" marR="0">
                        <a:lnSpc>
                          <a:spcPct val="115000"/>
                        </a:lnSpc>
                        <a:spcBef>
                          <a:spcPts val="0"/>
                        </a:spcBef>
                        <a:spcAft>
                          <a:spcPts val="0"/>
                        </a:spcAft>
                      </a:pPr>
                      <a:r>
                        <a:rPr lang="el-GR" sz="2000" smtClean="0">
                          <a:solidFill>
                            <a:schemeClr val="tx1"/>
                          </a:solidFill>
                          <a:effectLst/>
                        </a:rPr>
                        <a:t>ΟΝΟΜΑΣΤΙΚΗ</a:t>
                      </a:r>
                      <a:endParaRPr lang="en-US" sz="2800" smtClean="0">
                        <a:solidFill>
                          <a:schemeClr val="tx1"/>
                        </a:solidFill>
                        <a:effectLst/>
                      </a:endParaRPr>
                    </a:p>
                    <a:p>
                      <a:pPr marL="0" marR="0">
                        <a:lnSpc>
                          <a:spcPct val="115000"/>
                        </a:lnSpc>
                        <a:spcBef>
                          <a:spcPts val="0"/>
                        </a:spcBef>
                        <a:spcAft>
                          <a:spcPts val="0"/>
                        </a:spcAft>
                      </a:pPr>
                      <a:r>
                        <a:rPr lang="el-GR" sz="2000" smtClean="0">
                          <a:solidFill>
                            <a:schemeClr val="tx1"/>
                          </a:solidFill>
                          <a:effectLst/>
                        </a:rPr>
                        <a:t>ΓΕΝΙΚΗ</a:t>
                      </a:r>
                      <a:endParaRPr lang="en-US" sz="2800" smtClean="0">
                        <a:solidFill>
                          <a:schemeClr val="tx1"/>
                        </a:solidFill>
                        <a:effectLst/>
                      </a:endParaRPr>
                    </a:p>
                    <a:p>
                      <a:pPr marL="0" marR="0">
                        <a:lnSpc>
                          <a:spcPct val="115000"/>
                        </a:lnSpc>
                        <a:spcBef>
                          <a:spcPts val="0"/>
                        </a:spcBef>
                        <a:spcAft>
                          <a:spcPts val="0"/>
                        </a:spcAft>
                      </a:pPr>
                      <a:r>
                        <a:rPr lang="el-GR" sz="2000" smtClean="0">
                          <a:solidFill>
                            <a:schemeClr val="tx1"/>
                          </a:solidFill>
                          <a:effectLst/>
                        </a:rPr>
                        <a:t>ΔΟΤΙΚΗ</a:t>
                      </a:r>
                      <a:endParaRPr lang="en-US" sz="2800" smtClean="0">
                        <a:solidFill>
                          <a:schemeClr val="tx1"/>
                        </a:solidFill>
                        <a:effectLst/>
                      </a:endParaRPr>
                    </a:p>
                    <a:p>
                      <a:pPr marL="0" marR="0">
                        <a:lnSpc>
                          <a:spcPct val="115000"/>
                        </a:lnSpc>
                        <a:spcBef>
                          <a:spcPts val="0"/>
                        </a:spcBef>
                        <a:spcAft>
                          <a:spcPts val="0"/>
                        </a:spcAft>
                      </a:pPr>
                      <a:r>
                        <a:rPr lang="el-GR" sz="2000" smtClean="0">
                          <a:solidFill>
                            <a:schemeClr val="tx1"/>
                          </a:solidFill>
                          <a:effectLst/>
                        </a:rPr>
                        <a:t>ΑΙΤΙΑΤΙΚΗ</a:t>
                      </a:r>
                      <a:endParaRPr lang="en-US" sz="2800" smtClean="0">
                        <a:solidFill>
                          <a:schemeClr val="tx1"/>
                        </a:solidFill>
                        <a:effectLst/>
                      </a:endParaRPr>
                    </a:p>
                    <a:p>
                      <a:pPr marL="0" marR="0">
                        <a:lnSpc>
                          <a:spcPct val="115000"/>
                        </a:lnSpc>
                        <a:spcBef>
                          <a:spcPts val="0"/>
                        </a:spcBef>
                        <a:spcAft>
                          <a:spcPts val="0"/>
                        </a:spcAft>
                      </a:pPr>
                      <a:r>
                        <a:rPr lang="el-GR" sz="2000" smtClean="0">
                          <a:solidFill>
                            <a:schemeClr val="tx1"/>
                          </a:solidFill>
                          <a:effectLst/>
                        </a:rPr>
                        <a:t>ΚΛΗΤΙΚΗ</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dirty="0">
                          <a:effectLst/>
                        </a:rPr>
                        <a:t>οἱ / αἱ ὄρνιθες	</a:t>
                      </a:r>
                      <a:endParaRPr lang="en-US" sz="2800" dirty="0">
                        <a:effectLst/>
                      </a:endParaRPr>
                    </a:p>
                    <a:p>
                      <a:pPr marL="0" marR="0">
                        <a:lnSpc>
                          <a:spcPct val="115000"/>
                        </a:lnSpc>
                        <a:spcBef>
                          <a:spcPts val="0"/>
                        </a:spcBef>
                        <a:spcAft>
                          <a:spcPts val="0"/>
                        </a:spcAft>
                      </a:pPr>
                      <a:r>
                        <a:rPr lang="el-GR" sz="2000" dirty="0">
                          <a:effectLst/>
                        </a:rPr>
                        <a:t>τῶν / τῶν ὀρνίθων</a:t>
                      </a:r>
                      <a:endParaRPr lang="en-US" sz="2800" dirty="0">
                        <a:effectLst/>
                      </a:endParaRPr>
                    </a:p>
                    <a:p>
                      <a:pPr marL="0" marR="0">
                        <a:lnSpc>
                          <a:spcPct val="115000"/>
                        </a:lnSpc>
                        <a:spcBef>
                          <a:spcPts val="0"/>
                        </a:spcBef>
                        <a:spcAft>
                          <a:spcPts val="0"/>
                        </a:spcAft>
                      </a:pPr>
                      <a:r>
                        <a:rPr lang="el-GR" sz="2000" dirty="0">
                          <a:effectLst/>
                        </a:rPr>
                        <a:t>τοῖς / ταῖς  ὄρνισι / ὄρνισιν</a:t>
                      </a:r>
                      <a:endParaRPr lang="en-US" sz="2800" dirty="0">
                        <a:effectLst/>
                      </a:endParaRPr>
                    </a:p>
                    <a:p>
                      <a:pPr marL="0" marR="0">
                        <a:lnSpc>
                          <a:spcPct val="115000"/>
                        </a:lnSpc>
                        <a:spcBef>
                          <a:spcPts val="0"/>
                        </a:spcBef>
                        <a:spcAft>
                          <a:spcPts val="0"/>
                        </a:spcAft>
                      </a:pPr>
                      <a:r>
                        <a:rPr lang="el-GR" sz="2000" dirty="0">
                          <a:effectLst/>
                        </a:rPr>
                        <a:t>τοὺς / τάς ὄρνιθας</a:t>
                      </a:r>
                      <a:endParaRPr lang="en-US" sz="2800" dirty="0">
                        <a:effectLst/>
                      </a:endParaRPr>
                    </a:p>
                    <a:p>
                      <a:pPr marL="0" marR="0">
                        <a:lnSpc>
                          <a:spcPct val="115000"/>
                        </a:lnSpc>
                        <a:spcBef>
                          <a:spcPts val="0"/>
                        </a:spcBef>
                        <a:spcAft>
                          <a:spcPts val="0"/>
                        </a:spcAft>
                      </a:pPr>
                      <a:r>
                        <a:rPr lang="el-GR" sz="2000" dirty="0">
                          <a:effectLst/>
                        </a:rPr>
                        <a:t>(ὦ) / (ὦ)  ὄρνιθες</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6796051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788808"/>
          </a:xfrm>
        </p:spPr>
        <p:txBody>
          <a:bodyPr>
            <a:noAutofit/>
          </a:bodyPr>
          <a:lstStyle/>
          <a:p>
            <a:r>
              <a:rPr lang="el-GR" sz="2400" b="1" dirty="0">
                <a:solidFill>
                  <a:schemeClr val="tx1"/>
                </a:solidFill>
                <a:latin typeface="+mn-lt"/>
              </a:rPr>
              <a:t>συμφωνόληκτα, αφωνόληκτα, καταληκτικά μονόθεμα περιττοσύλλαβα, οδοντικόληκτα  σε -ας, (-αντος): </a:t>
            </a:r>
            <a:r>
              <a:rPr lang="el-GR" sz="2400" dirty="0">
                <a:solidFill>
                  <a:schemeClr val="tx1"/>
                </a:solidFill>
                <a:latin typeface="+mn-lt"/>
              </a:rPr>
              <a:t>Κατά το ἱμὰς κλίνεται ὁ ἀνδριάς.- Κατά το γίγας κλίνονται ὁ ἀδάμας, ὁ ἐλέφας, ὁ Αἴας, ὁ Κάλχας κ.ά., καθώς και το συνηρημένο (ἀλλάεντ-ς = ἀλλάεις) ἀλλᾶς, γεν. τοῦ (ἀλλάεντ-ος) ἀλλᾶντος κτλ. </a:t>
            </a:r>
            <a:endParaRPr lang="en-US" sz="2400" dirty="0">
              <a:solidFill>
                <a:schemeClr val="tx1"/>
              </a:solidFill>
              <a:latin typeface="+mn-lt"/>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937757133"/>
              </p:ext>
            </p:extLst>
          </p:nvPr>
        </p:nvGraphicFramePr>
        <p:xfrm>
          <a:off x="469255" y="2636912"/>
          <a:ext cx="8229600" cy="3785616"/>
        </p:xfrm>
        <a:graphic>
          <a:graphicData uri="http://schemas.openxmlformats.org/drawingml/2006/table">
            <a:tbl>
              <a:tblPr firstRow="1" firstCol="1" bandRow="1">
                <a:tableStyleId>{93296810-A885-4BE3-A3E7-6D5BEEA58F35}</a:tableStyleId>
              </a:tblPr>
              <a:tblGrid>
                <a:gridCol w="2743200"/>
                <a:gridCol w="2743200"/>
                <a:gridCol w="2743200"/>
              </a:tblGrid>
              <a:tr h="92075">
                <a:tc>
                  <a:txBody>
                    <a:bodyPr/>
                    <a:lstStyle/>
                    <a:p>
                      <a:pPr marL="0" marR="0">
                        <a:lnSpc>
                          <a:spcPct val="115000"/>
                        </a:lnSpc>
                        <a:spcBef>
                          <a:spcPts val="0"/>
                        </a:spcBef>
                        <a:spcAft>
                          <a:spcPts val="0"/>
                        </a:spcAft>
                      </a:pPr>
                      <a:r>
                        <a:rPr lang="el-GR" sz="1800" dirty="0" smtClean="0">
                          <a:solidFill>
                            <a:schemeClr val="tx1"/>
                          </a:solidFill>
                          <a:effectLst/>
                        </a:rPr>
                        <a:t> </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dirty="0" smtClean="0">
                          <a:solidFill>
                            <a:schemeClr val="tx1"/>
                          </a:solidFill>
                          <a:effectLst/>
                        </a:rPr>
                        <a:t>ΕΝΙΚΟΣ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dirty="0" smtClean="0">
                          <a:solidFill>
                            <a:schemeClr val="tx1"/>
                          </a:solidFill>
                          <a:effectLst/>
                        </a:rPr>
                        <a:t>ΕΝΙΚΟΣ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800" dirty="0" smtClean="0">
                          <a:solidFill>
                            <a:schemeClr val="tx1"/>
                          </a:solidFill>
                          <a:effectLst/>
                        </a:rPr>
                        <a:t>ΟΝΟΜΑΣΤΙΚΗ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ΓΕΝΙΚΗ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ΔΟΤΙΚΗ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ΑΙΤΙΑΤΙΚΗ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ΚΛΗΤΙΚΗ</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dirty="0">
                          <a:effectLst/>
                        </a:rPr>
                        <a:t>ὁ ἱμάς	 </a:t>
                      </a:r>
                      <a:endParaRPr lang="en-US" sz="2400" dirty="0">
                        <a:effectLst/>
                      </a:endParaRPr>
                    </a:p>
                    <a:p>
                      <a:pPr marL="0" marR="0">
                        <a:lnSpc>
                          <a:spcPct val="115000"/>
                        </a:lnSpc>
                        <a:spcBef>
                          <a:spcPts val="0"/>
                        </a:spcBef>
                        <a:spcAft>
                          <a:spcPts val="0"/>
                        </a:spcAft>
                      </a:pPr>
                      <a:r>
                        <a:rPr lang="el-GR" sz="1800" dirty="0">
                          <a:effectLst/>
                        </a:rPr>
                        <a:t>τοῦ ἱμάντος</a:t>
                      </a:r>
                      <a:endParaRPr lang="en-US" sz="2400" dirty="0">
                        <a:effectLst/>
                      </a:endParaRPr>
                    </a:p>
                    <a:p>
                      <a:pPr marL="0" marR="0">
                        <a:lnSpc>
                          <a:spcPct val="115000"/>
                        </a:lnSpc>
                        <a:spcBef>
                          <a:spcPts val="0"/>
                        </a:spcBef>
                        <a:spcAft>
                          <a:spcPts val="0"/>
                        </a:spcAft>
                      </a:pPr>
                      <a:r>
                        <a:rPr lang="el-GR" sz="1800" dirty="0">
                          <a:effectLst/>
                        </a:rPr>
                        <a:t>τῷ ἱμάντι</a:t>
                      </a:r>
                      <a:endParaRPr lang="en-US" sz="2400" dirty="0">
                        <a:effectLst/>
                      </a:endParaRPr>
                    </a:p>
                    <a:p>
                      <a:pPr marL="0" marR="0">
                        <a:lnSpc>
                          <a:spcPct val="115000"/>
                        </a:lnSpc>
                        <a:spcBef>
                          <a:spcPts val="0"/>
                        </a:spcBef>
                        <a:spcAft>
                          <a:spcPts val="0"/>
                        </a:spcAft>
                      </a:pPr>
                      <a:r>
                        <a:rPr lang="el-GR" sz="1800" dirty="0">
                          <a:effectLst/>
                        </a:rPr>
                        <a:t>τὸν ἱμάντα</a:t>
                      </a:r>
                      <a:endParaRPr lang="en-US" sz="2400" dirty="0">
                        <a:effectLst/>
                      </a:endParaRPr>
                    </a:p>
                    <a:p>
                      <a:pPr marL="0" marR="0">
                        <a:lnSpc>
                          <a:spcPct val="115000"/>
                        </a:lnSpc>
                        <a:spcBef>
                          <a:spcPts val="0"/>
                        </a:spcBef>
                        <a:spcAft>
                          <a:spcPts val="0"/>
                        </a:spcAft>
                      </a:pPr>
                      <a:r>
                        <a:rPr lang="el-GR" sz="1800" dirty="0">
                          <a:effectLst/>
                        </a:rPr>
                        <a:t>(ὦ) ἱμάς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a:effectLst/>
                        </a:rPr>
                        <a:t>ὁ γίγας	 </a:t>
                      </a:r>
                      <a:endParaRPr lang="en-US" sz="2400">
                        <a:effectLst/>
                      </a:endParaRPr>
                    </a:p>
                    <a:p>
                      <a:pPr marL="0" marR="0">
                        <a:lnSpc>
                          <a:spcPct val="115000"/>
                        </a:lnSpc>
                        <a:spcBef>
                          <a:spcPts val="0"/>
                        </a:spcBef>
                        <a:spcAft>
                          <a:spcPts val="0"/>
                        </a:spcAft>
                      </a:pPr>
                      <a:r>
                        <a:rPr lang="el-GR" sz="1800">
                          <a:effectLst/>
                        </a:rPr>
                        <a:t>τοῦ γίγαντος</a:t>
                      </a:r>
                      <a:endParaRPr lang="en-US" sz="2400">
                        <a:effectLst/>
                      </a:endParaRPr>
                    </a:p>
                    <a:p>
                      <a:pPr marL="0" marR="0">
                        <a:lnSpc>
                          <a:spcPct val="115000"/>
                        </a:lnSpc>
                        <a:spcBef>
                          <a:spcPts val="0"/>
                        </a:spcBef>
                        <a:spcAft>
                          <a:spcPts val="0"/>
                        </a:spcAft>
                      </a:pPr>
                      <a:r>
                        <a:rPr lang="el-GR" sz="1800">
                          <a:effectLst/>
                        </a:rPr>
                        <a:t>τῷ γίγαντι</a:t>
                      </a:r>
                      <a:endParaRPr lang="en-US" sz="2400">
                        <a:effectLst/>
                      </a:endParaRPr>
                    </a:p>
                    <a:p>
                      <a:pPr marL="0" marR="0">
                        <a:lnSpc>
                          <a:spcPct val="115000"/>
                        </a:lnSpc>
                        <a:spcBef>
                          <a:spcPts val="0"/>
                        </a:spcBef>
                        <a:spcAft>
                          <a:spcPts val="0"/>
                        </a:spcAft>
                      </a:pPr>
                      <a:r>
                        <a:rPr lang="el-GR" sz="1800">
                          <a:effectLst/>
                        </a:rPr>
                        <a:t>τὸν γίγαντα</a:t>
                      </a:r>
                      <a:endParaRPr lang="en-US" sz="2400">
                        <a:effectLst/>
                      </a:endParaRPr>
                    </a:p>
                    <a:p>
                      <a:pPr marL="0" marR="0">
                        <a:lnSpc>
                          <a:spcPct val="115000"/>
                        </a:lnSpc>
                        <a:spcBef>
                          <a:spcPts val="0"/>
                        </a:spcBef>
                        <a:spcAft>
                          <a:spcPts val="0"/>
                        </a:spcAft>
                      </a:pPr>
                      <a:r>
                        <a:rPr lang="el-GR" sz="1800">
                          <a:effectLst/>
                        </a:rPr>
                        <a:t>(ὦ) γίγαν</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450">
                <a:tc>
                  <a:txBody>
                    <a:bodyPr/>
                    <a:lstStyle/>
                    <a:p>
                      <a:pPr marL="0" marR="0">
                        <a:lnSpc>
                          <a:spcPct val="115000"/>
                        </a:lnSpc>
                        <a:spcBef>
                          <a:spcPts val="0"/>
                        </a:spcBef>
                        <a:spcAft>
                          <a:spcPts val="0"/>
                        </a:spcAft>
                      </a:pPr>
                      <a:r>
                        <a:rPr lang="el-GR" sz="1800" dirty="0" smtClean="0">
                          <a:solidFill>
                            <a:schemeClr val="tx1"/>
                          </a:solidFill>
                          <a:effectLst/>
                        </a:rPr>
                        <a:t> </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dirty="0" smtClean="0">
                          <a:solidFill>
                            <a:schemeClr val="tx1"/>
                          </a:solidFill>
                          <a:effectLst/>
                        </a:rPr>
                        <a:t>ΠΛΗΘΥΝΤΙΚΟΣ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800" dirty="0" smtClean="0">
                          <a:solidFill>
                            <a:schemeClr val="tx1"/>
                          </a:solidFill>
                          <a:effectLst/>
                        </a:rPr>
                        <a:t>ΠΛΗΘΥΝΤΙΚΟΣ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0">
                <a:tc>
                  <a:txBody>
                    <a:bodyPr/>
                    <a:lstStyle/>
                    <a:p>
                      <a:pPr marL="0" marR="0">
                        <a:lnSpc>
                          <a:spcPct val="115000"/>
                        </a:lnSpc>
                        <a:spcBef>
                          <a:spcPts val="0"/>
                        </a:spcBef>
                        <a:spcAft>
                          <a:spcPts val="0"/>
                        </a:spcAft>
                      </a:pPr>
                      <a:r>
                        <a:rPr lang="el-GR" sz="1800" dirty="0" smtClean="0">
                          <a:solidFill>
                            <a:schemeClr val="tx1"/>
                          </a:solidFill>
                          <a:effectLst/>
                        </a:rPr>
                        <a:t>ΟΝΟΜΑΣΤΙΚΗ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ΓΕΝΙΚΗ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ΔΟΤΙΚΗ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ΑΙΤΙΑΤΙΚΗ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ΚΛΗΤΙΚΗ</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dirty="0">
                          <a:effectLst/>
                        </a:rPr>
                        <a:t>οἱ ἱμάντες</a:t>
                      </a:r>
                      <a:endParaRPr lang="en-US" sz="2400" dirty="0">
                        <a:effectLst/>
                      </a:endParaRPr>
                    </a:p>
                    <a:p>
                      <a:pPr marL="0" marR="0">
                        <a:lnSpc>
                          <a:spcPct val="115000"/>
                        </a:lnSpc>
                        <a:spcBef>
                          <a:spcPts val="0"/>
                        </a:spcBef>
                        <a:spcAft>
                          <a:spcPts val="0"/>
                        </a:spcAft>
                      </a:pPr>
                      <a:r>
                        <a:rPr lang="el-GR" sz="1800" dirty="0">
                          <a:effectLst/>
                        </a:rPr>
                        <a:t>τῶν ἱμάντων</a:t>
                      </a:r>
                      <a:endParaRPr lang="en-US" sz="2400" dirty="0">
                        <a:effectLst/>
                      </a:endParaRPr>
                    </a:p>
                    <a:p>
                      <a:pPr marL="0" marR="0">
                        <a:lnSpc>
                          <a:spcPct val="115000"/>
                        </a:lnSpc>
                        <a:spcBef>
                          <a:spcPts val="0"/>
                        </a:spcBef>
                        <a:spcAft>
                          <a:spcPts val="0"/>
                        </a:spcAft>
                      </a:pPr>
                      <a:r>
                        <a:rPr lang="el-GR" sz="1800" dirty="0">
                          <a:effectLst/>
                        </a:rPr>
                        <a:t>τοῖς ἱμᾶσι / ἱμᾶσιν</a:t>
                      </a:r>
                      <a:endParaRPr lang="en-US" sz="2400" dirty="0">
                        <a:effectLst/>
                      </a:endParaRPr>
                    </a:p>
                    <a:p>
                      <a:pPr marL="0" marR="0">
                        <a:lnSpc>
                          <a:spcPct val="115000"/>
                        </a:lnSpc>
                        <a:spcBef>
                          <a:spcPts val="0"/>
                        </a:spcBef>
                        <a:spcAft>
                          <a:spcPts val="0"/>
                        </a:spcAft>
                      </a:pPr>
                      <a:r>
                        <a:rPr lang="el-GR" sz="1800" dirty="0">
                          <a:effectLst/>
                        </a:rPr>
                        <a:t>τοὺς ἱμάντας</a:t>
                      </a:r>
                      <a:endParaRPr lang="en-US" sz="2400" dirty="0">
                        <a:effectLst/>
                      </a:endParaRPr>
                    </a:p>
                    <a:p>
                      <a:pPr marL="0" marR="0">
                        <a:lnSpc>
                          <a:spcPct val="115000"/>
                        </a:lnSpc>
                        <a:spcBef>
                          <a:spcPts val="0"/>
                        </a:spcBef>
                        <a:spcAft>
                          <a:spcPts val="0"/>
                        </a:spcAft>
                      </a:pPr>
                      <a:r>
                        <a:rPr lang="el-GR" sz="1800" dirty="0">
                          <a:effectLst/>
                        </a:rPr>
                        <a:t>(ὦ) ἱμάντες</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dirty="0">
                          <a:effectLst/>
                        </a:rPr>
                        <a:t>οἱ γίγαντες</a:t>
                      </a:r>
                      <a:endParaRPr lang="en-US" sz="2400" dirty="0">
                        <a:effectLst/>
                      </a:endParaRPr>
                    </a:p>
                    <a:p>
                      <a:pPr marL="0" marR="0">
                        <a:lnSpc>
                          <a:spcPct val="115000"/>
                        </a:lnSpc>
                        <a:spcBef>
                          <a:spcPts val="0"/>
                        </a:spcBef>
                        <a:spcAft>
                          <a:spcPts val="0"/>
                        </a:spcAft>
                      </a:pPr>
                      <a:r>
                        <a:rPr lang="el-GR" sz="1800" dirty="0">
                          <a:effectLst/>
                        </a:rPr>
                        <a:t>τῶν γιγάντων</a:t>
                      </a:r>
                      <a:endParaRPr lang="en-US" sz="2400" dirty="0">
                        <a:effectLst/>
                      </a:endParaRPr>
                    </a:p>
                    <a:p>
                      <a:pPr marL="0" marR="0">
                        <a:lnSpc>
                          <a:spcPct val="115000"/>
                        </a:lnSpc>
                        <a:spcBef>
                          <a:spcPts val="0"/>
                        </a:spcBef>
                        <a:spcAft>
                          <a:spcPts val="0"/>
                        </a:spcAft>
                      </a:pPr>
                      <a:r>
                        <a:rPr lang="el-GR" sz="1800" dirty="0">
                          <a:effectLst/>
                        </a:rPr>
                        <a:t>τοῖς γίγασι / γίγασιν</a:t>
                      </a:r>
                      <a:endParaRPr lang="en-US" sz="2400" dirty="0">
                        <a:effectLst/>
                      </a:endParaRPr>
                    </a:p>
                    <a:p>
                      <a:pPr marL="0" marR="0">
                        <a:lnSpc>
                          <a:spcPct val="115000"/>
                        </a:lnSpc>
                        <a:spcBef>
                          <a:spcPts val="0"/>
                        </a:spcBef>
                        <a:spcAft>
                          <a:spcPts val="0"/>
                        </a:spcAft>
                      </a:pPr>
                      <a:r>
                        <a:rPr lang="el-GR" sz="1800" dirty="0">
                          <a:effectLst/>
                        </a:rPr>
                        <a:t>τοὺς γίγαντας</a:t>
                      </a:r>
                      <a:endParaRPr lang="en-US" sz="2400" dirty="0">
                        <a:effectLst/>
                      </a:endParaRPr>
                    </a:p>
                    <a:p>
                      <a:pPr marL="0" marR="0">
                        <a:lnSpc>
                          <a:spcPct val="115000"/>
                        </a:lnSpc>
                        <a:spcBef>
                          <a:spcPts val="0"/>
                        </a:spcBef>
                        <a:spcAft>
                          <a:spcPts val="0"/>
                        </a:spcAft>
                      </a:pPr>
                      <a:r>
                        <a:rPr lang="el-GR" sz="1800" dirty="0">
                          <a:effectLst/>
                        </a:rPr>
                        <a:t>(ὦ) γίγαντες</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86902368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428768"/>
          </a:xfrm>
        </p:spPr>
        <p:txBody>
          <a:bodyPr>
            <a:noAutofit/>
          </a:bodyPr>
          <a:lstStyle/>
          <a:p>
            <a:r>
              <a:rPr lang="el-GR" sz="2000" b="1" dirty="0">
                <a:solidFill>
                  <a:schemeClr val="tx1"/>
                </a:solidFill>
                <a:latin typeface="+mn-lt"/>
              </a:rPr>
              <a:t>συμφωνόληκτα, αφωνόληκτα, καταληκτικά μονόθεμα περιττοσύλλαβα, οδοντικόληκτα σε -ους, (-οντος):</a:t>
            </a:r>
            <a:r>
              <a:rPr lang="el-GR" sz="2000" dirty="0">
                <a:solidFill>
                  <a:schemeClr val="tx1"/>
                </a:solidFill>
                <a:latin typeface="+mn-lt"/>
              </a:rPr>
              <a:t> Κατά το ὀδοὺς κλίνεται και το συνηρημένο (πλακόεντ-ς = πλακόεις) πλακοῦς, γεν. τοῦ (πλακόεντος) πλακοῦντος κτλ.· έτσι και Σελινοῦς (Σελινοῦντος), Τραπεζοῦς (Τραπεζοῦντος), Φλιοῦς (Φλιοῦντος) κ.ά.</a:t>
            </a:r>
            <a:endParaRPr lang="en-US" sz="2000" dirty="0">
              <a:solidFill>
                <a:schemeClr val="tx1"/>
              </a:solidFill>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88186924"/>
              </p:ext>
            </p:extLst>
          </p:nvPr>
        </p:nvGraphicFramePr>
        <p:xfrm>
          <a:off x="827584" y="2276872"/>
          <a:ext cx="7416824" cy="4206240"/>
        </p:xfrm>
        <a:graphic>
          <a:graphicData uri="http://schemas.openxmlformats.org/drawingml/2006/table">
            <a:tbl>
              <a:tblPr firstRow="1" firstCol="1" bandRow="1">
                <a:tableStyleId>{93296810-A885-4BE3-A3E7-6D5BEEA58F35}</a:tableStyleId>
              </a:tblPr>
              <a:tblGrid>
                <a:gridCol w="2016107"/>
                <a:gridCol w="2664413"/>
                <a:gridCol w="2736304"/>
              </a:tblGrid>
              <a:tr h="44450">
                <a:tc>
                  <a:txBody>
                    <a:bodyPr/>
                    <a:lstStyle/>
                    <a:p>
                      <a:pPr marL="0" marR="0">
                        <a:lnSpc>
                          <a:spcPct val="115000"/>
                        </a:lnSpc>
                        <a:spcBef>
                          <a:spcPts val="0"/>
                        </a:spcBef>
                        <a:spcAft>
                          <a:spcPts val="0"/>
                        </a:spcAft>
                      </a:pPr>
                      <a:r>
                        <a:rPr lang="el-GR" sz="2000" dirty="0">
                          <a:solidFill>
                            <a:schemeClr val="tx1"/>
                          </a:solidFill>
                          <a:effectLst/>
                        </a:rPr>
                        <a:t> </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a:solidFill>
                            <a:schemeClr val="tx1"/>
                          </a:solidFill>
                          <a:effectLst/>
                        </a:rPr>
                        <a:t>ΕΝΙΚΟΣ</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a:solidFill>
                            <a:schemeClr val="tx1"/>
                          </a:solidFill>
                          <a:effectLst/>
                        </a:rPr>
                        <a:t>ΕΝΙΚΟΣ</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2000">
                          <a:solidFill>
                            <a:schemeClr val="tx1"/>
                          </a:solidFill>
                          <a:effectLst/>
                        </a:rPr>
                        <a:t>ΟΝΟΜΑΣΤΙΚΗ</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ΓΕΝΙΚΗ</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ΔΟΤΙΚΗ</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ΑΙΤΙΑΤΙΚΗ</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ΚΛΗΤΙΚΗ</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a:solidFill>
                            <a:schemeClr val="tx1"/>
                          </a:solidFill>
                          <a:effectLst/>
                        </a:rPr>
                        <a:t>ὁ ὀδούς	</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τοῦ ὀδόντος</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τῷ ὀδόντι</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τὸν ὀδόντα</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(ὦ) ὀδούς</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a:solidFill>
                            <a:schemeClr val="tx1"/>
                          </a:solidFill>
                          <a:effectLst/>
                        </a:rPr>
                        <a:t>ὁ πλακοῦς</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τοῦ πλακοῦντος</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τῷ πλακοῦντι</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τὸν πλακοῦντα</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(ὦ) πλακοῦς</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450">
                <a:tc>
                  <a:txBody>
                    <a:bodyPr/>
                    <a:lstStyle/>
                    <a:p>
                      <a:pPr marL="0" marR="0">
                        <a:lnSpc>
                          <a:spcPct val="115000"/>
                        </a:lnSpc>
                        <a:spcBef>
                          <a:spcPts val="0"/>
                        </a:spcBef>
                        <a:spcAft>
                          <a:spcPts val="0"/>
                        </a:spcAft>
                      </a:pPr>
                      <a:r>
                        <a:rPr lang="el-GR" sz="2000">
                          <a:solidFill>
                            <a:schemeClr val="tx1"/>
                          </a:solidFill>
                          <a:effectLst/>
                        </a:rPr>
                        <a:t> </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a:solidFill>
                            <a:schemeClr val="tx1"/>
                          </a:solidFill>
                          <a:effectLst/>
                        </a:rPr>
                        <a:t>ΠΛΗΘΥΝΤΙΚΟΣ</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a:solidFill>
                            <a:schemeClr val="tx1"/>
                          </a:solidFill>
                          <a:effectLst/>
                        </a:rPr>
                        <a:t>ΠΛΗΘΥΝΤΙΚΟΣ</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2000">
                          <a:solidFill>
                            <a:schemeClr val="tx1"/>
                          </a:solidFill>
                          <a:effectLst/>
                        </a:rPr>
                        <a:t>ΟΝΟΜΑΣΤΙΚΗ</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ΓΕΝΙΚΗ</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ΔΟΤΙΚΗ</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ΑΙΤΙΑΤΙΚΗ</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ΚΛΗΤΙΚΗ</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a:solidFill>
                            <a:schemeClr val="tx1"/>
                          </a:solidFill>
                          <a:effectLst/>
                        </a:rPr>
                        <a:t>οἱ ὀδόντες</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τῶν ὀδόντων</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τοῖς ὀδοῦσιν</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τοὺς ὀδόντας</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(ὦ) ὀδόντες</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dirty="0">
                          <a:solidFill>
                            <a:schemeClr val="tx1"/>
                          </a:solidFill>
                          <a:effectLst/>
                        </a:rPr>
                        <a:t>οἱ πλακοῦντες	</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τῶν πλακούντων</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τοῖς πλακοῦσιν</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τοὺς πλακοῦντας</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(ὦ) πλακοῦντες</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3881936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92664"/>
          </a:xfrm>
        </p:spPr>
        <p:txBody>
          <a:bodyPr>
            <a:noAutofit/>
          </a:bodyPr>
          <a:lstStyle/>
          <a:p>
            <a:pPr algn="ctr"/>
            <a:r>
              <a:rPr lang="el-GR" sz="2800" dirty="0">
                <a:latin typeface="+mn-lt"/>
              </a:rPr>
              <a:t>ΚΑΤΑΛΗΞΕΙΣ ΤΩΝ ΟΥΣΙΑΣΤΙΚΩΝ ΤΗΣ Γ' ΚΛΙΣΗΣ</a:t>
            </a:r>
            <a:endParaRPr lang="en-US" sz="2800" dirty="0">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625063576"/>
              </p:ext>
            </p:extLst>
          </p:nvPr>
        </p:nvGraphicFramePr>
        <p:xfrm>
          <a:off x="457200" y="1832076"/>
          <a:ext cx="8229599" cy="3901440"/>
        </p:xfrm>
        <a:graphic>
          <a:graphicData uri="http://schemas.openxmlformats.org/drawingml/2006/table">
            <a:tbl>
              <a:tblPr firstRow="1" firstCol="1" bandRow="1">
                <a:tableStyleId>{93296810-A885-4BE3-A3E7-6D5BEEA58F35}</a:tableStyleId>
              </a:tblPr>
              <a:tblGrid>
                <a:gridCol w="802432"/>
                <a:gridCol w="1368152"/>
                <a:gridCol w="1356387"/>
                <a:gridCol w="1175657"/>
                <a:gridCol w="1175657"/>
                <a:gridCol w="1175657"/>
                <a:gridCol w="1175657"/>
              </a:tblGrid>
              <a:tr h="141750">
                <a:tc>
                  <a:txBody>
                    <a:bodyPr/>
                    <a:lstStyle/>
                    <a:p>
                      <a:pPr>
                        <a:lnSpc>
                          <a:spcPct val="200000"/>
                        </a:lnSpc>
                      </a:pPr>
                      <a:endParaRPr lang="en-US" sz="1800" dirty="0">
                        <a:solidFill>
                          <a:schemeClr val="tx1"/>
                        </a:solidFill>
                        <a:effectLst/>
                        <a:latin typeface="Calibri" panose="020F0502020204030204" pitchFamily="34" charset="0"/>
                        <a:cs typeface="Times New Roman" panose="02020603050405020304" pitchFamily="18" charset="0"/>
                      </a:endParaRPr>
                    </a:p>
                  </a:txBody>
                  <a:tcPr marL="68580" marR="68580" marT="0" marB="0"/>
                </a:tc>
                <a:tc gridSpan="3">
                  <a:txBody>
                    <a:bodyPr/>
                    <a:lstStyle/>
                    <a:p>
                      <a:pPr marL="0" marR="0">
                        <a:lnSpc>
                          <a:spcPct val="200000"/>
                        </a:lnSpc>
                        <a:spcBef>
                          <a:spcPts val="0"/>
                        </a:spcBef>
                        <a:spcAft>
                          <a:spcPts val="0"/>
                        </a:spcAft>
                      </a:pPr>
                      <a:r>
                        <a:rPr lang="el-GR" sz="2000" dirty="0">
                          <a:solidFill>
                            <a:schemeClr val="tx1"/>
                          </a:solidFill>
                          <a:effectLst/>
                        </a:rPr>
                        <a:t>Αρσενικά και θηλυκά</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gridSpan="3">
                  <a:txBody>
                    <a:bodyPr/>
                    <a:lstStyle/>
                    <a:p>
                      <a:pPr marL="0" marR="0">
                        <a:lnSpc>
                          <a:spcPct val="200000"/>
                        </a:lnSpc>
                        <a:spcBef>
                          <a:spcPts val="0"/>
                        </a:spcBef>
                        <a:spcAft>
                          <a:spcPts val="0"/>
                        </a:spcAft>
                      </a:pPr>
                      <a:r>
                        <a:rPr lang="el-GR" sz="2000">
                          <a:solidFill>
                            <a:schemeClr val="tx1"/>
                          </a:solidFill>
                          <a:effectLst/>
                        </a:rPr>
                        <a:t>Ουδέτερα</a:t>
                      </a:r>
                      <a:endParaRPr lang="en-US" sz="2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r>
              <a:tr h="52974">
                <a:tc>
                  <a:txBody>
                    <a:bodyPr/>
                    <a:lstStyle/>
                    <a:p>
                      <a:pPr>
                        <a:lnSpc>
                          <a:spcPct val="200000"/>
                        </a:lnSpc>
                      </a:pPr>
                      <a:endParaRPr lang="en-US" sz="1800" dirty="0">
                        <a:solidFill>
                          <a:schemeClr val="tx1"/>
                        </a:solidFill>
                        <a:effectLst/>
                        <a:latin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b="1" dirty="0">
                          <a:solidFill>
                            <a:schemeClr val="tx1"/>
                          </a:solidFill>
                          <a:effectLst/>
                        </a:rPr>
                        <a:t>Ενικός</a:t>
                      </a:r>
                      <a:endParaRPr lang="en-US" sz="18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6"/>
                    </a:solidFill>
                  </a:tcPr>
                </a:tc>
                <a:tc>
                  <a:txBody>
                    <a:bodyPr/>
                    <a:lstStyle/>
                    <a:p>
                      <a:pPr marL="0" marR="0">
                        <a:lnSpc>
                          <a:spcPct val="200000"/>
                        </a:lnSpc>
                        <a:spcBef>
                          <a:spcPts val="0"/>
                        </a:spcBef>
                        <a:spcAft>
                          <a:spcPts val="0"/>
                        </a:spcAft>
                      </a:pPr>
                      <a:r>
                        <a:rPr lang="el-GR" sz="1800" b="1" dirty="0">
                          <a:solidFill>
                            <a:schemeClr val="tx1"/>
                          </a:solidFill>
                          <a:effectLst/>
                        </a:rPr>
                        <a:t>Πληθυντ.</a:t>
                      </a:r>
                      <a:endParaRPr lang="en-US" sz="18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6"/>
                    </a:solidFill>
                  </a:tcPr>
                </a:tc>
                <a:tc>
                  <a:txBody>
                    <a:bodyPr/>
                    <a:lstStyle/>
                    <a:p>
                      <a:pPr marL="0" marR="0">
                        <a:lnSpc>
                          <a:spcPct val="200000"/>
                        </a:lnSpc>
                        <a:spcBef>
                          <a:spcPts val="0"/>
                        </a:spcBef>
                        <a:spcAft>
                          <a:spcPts val="0"/>
                        </a:spcAft>
                      </a:pPr>
                      <a:r>
                        <a:rPr lang="el-GR" sz="1800" b="1" dirty="0">
                          <a:solidFill>
                            <a:schemeClr val="tx1"/>
                          </a:solidFill>
                          <a:effectLst/>
                        </a:rPr>
                        <a:t>Δυϊκός</a:t>
                      </a:r>
                      <a:endParaRPr lang="en-US" sz="18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6"/>
                    </a:solidFill>
                  </a:tcPr>
                </a:tc>
                <a:tc>
                  <a:txBody>
                    <a:bodyPr/>
                    <a:lstStyle/>
                    <a:p>
                      <a:pPr marL="0" marR="0">
                        <a:lnSpc>
                          <a:spcPct val="200000"/>
                        </a:lnSpc>
                        <a:spcBef>
                          <a:spcPts val="0"/>
                        </a:spcBef>
                        <a:spcAft>
                          <a:spcPts val="0"/>
                        </a:spcAft>
                      </a:pPr>
                      <a:r>
                        <a:rPr lang="el-GR" sz="1800" b="1" dirty="0">
                          <a:solidFill>
                            <a:schemeClr val="tx1"/>
                          </a:solidFill>
                          <a:effectLst/>
                        </a:rPr>
                        <a:t>Ενικός</a:t>
                      </a:r>
                      <a:endParaRPr lang="en-US" sz="18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6"/>
                    </a:solidFill>
                  </a:tcPr>
                </a:tc>
                <a:tc>
                  <a:txBody>
                    <a:bodyPr/>
                    <a:lstStyle/>
                    <a:p>
                      <a:pPr marL="0" marR="0">
                        <a:lnSpc>
                          <a:spcPct val="200000"/>
                        </a:lnSpc>
                        <a:spcBef>
                          <a:spcPts val="0"/>
                        </a:spcBef>
                        <a:spcAft>
                          <a:spcPts val="0"/>
                        </a:spcAft>
                      </a:pPr>
                      <a:r>
                        <a:rPr lang="el-GR" sz="1800" b="1" dirty="0">
                          <a:solidFill>
                            <a:schemeClr val="tx1"/>
                          </a:solidFill>
                          <a:effectLst/>
                        </a:rPr>
                        <a:t>Πληθυντ.</a:t>
                      </a:r>
                      <a:endParaRPr lang="en-US" sz="18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6"/>
                    </a:solidFill>
                  </a:tcPr>
                </a:tc>
                <a:tc>
                  <a:txBody>
                    <a:bodyPr/>
                    <a:lstStyle/>
                    <a:p>
                      <a:pPr marL="0" marR="0">
                        <a:lnSpc>
                          <a:spcPct val="200000"/>
                        </a:lnSpc>
                        <a:spcBef>
                          <a:spcPts val="0"/>
                        </a:spcBef>
                        <a:spcAft>
                          <a:spcPts val="0"/>
                        </a:spcAft>
                      </a:pPr>
                      <a:r>
                        <a:rPr lang="el-GR" sz="1800" b="1" dirty="0">
                          <a:solidFill>
                            <a:schemeClr val="tx1"/>
                          </a:solidFill>
                          <a:effectLst/>
                        </a:rPr>
                        <a:t>Δυϊκός</a:t>
                      </a:r>
                      <a:endParaRPr lang="en-US" sz="18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6"/>
                    </a:solidFill>
                  </a:tcPr>
                </a:tc>
              </a:tr>
              <a:tr h="81700">
                <a:tc>
                  <a:txBody>
                    <a:bodyPr/>
                    <a:lstStyle/>
                    <a:p>
                      <a:pPr marL="0" marR="0">
                        <a:lnSpc>
                          <a:spcPct val="200000"/>
                        </a:lnSpc>
                        <a:spcBef>
                          <a:spcPts val="0"/>
                        </a:spcBef>
                        <a:spcAft>
                          <a:spcPts val="0"/>
                        </a:spcAft>
                      </a:pPr>
                      <a:r>
                        <a:rPr lang="el-GR" sz="1800" dirty="0">
                          <a:solidFill>
                            <a:schemeClr val="tx1"/>
                          </a:solidFill>
                          <a:effectLst/>
                        </a:rPr>
                        <a:t>ον.</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dirty="0">
                          <a:solidFill>
                            <a:schemeClr val="tx1"/>
                          </a:solidFill>
                          <a:effectLst/>
                        </a:rPr>
                        <a:t>-ς  ή –</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dirty="0">
                          <a:solidFill>
                            <a:schemeClr val="tx1"/>
                          </a:solidFill>
                          <a:effectLst/>
                        </a:rPr>
                        <a:t>-ες</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a:solidFill>
                            <a:schemeClr val="tx1"/>
                          </a:solidFill>
                          <a:effectLst/>
                        </a:rPr>
                        <a:t>-ε</a:t>
                      </a:r>
                      <a:endParaRPr lang="en-US" sz="18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a:solidFill>
                            <a:schemeClr val="tx1"/>
                          </a:solidFill>
                          <a:effectLst/>
                        </a:rPr>
                        <a:t>–</a:t>
                      </a:r>
                      <a:endParaRPr lang="en-US" sz="18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a:solidFill>
                            <a:schemeClr val="tx1"/>
                          </a:solidFill>
                          <a:effectLst/>
                        </a:rPr>
                        <a:t>-ᾰ</a:t>
                      </a:r>
                      <a:endParaRPr lang="en-US" sz="18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a:solidFill>
                            <a:schemeClr val="tx1"/>
                          </a:solidFill>
                          <a:effectLst/>
                        </a:rPr>
                        <a:t>-ε</a:t>
                      </a:r>
                      <a:endParaRPr lang="en-US" sz="18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0">
                <a:tc>
                  <a:txBody>
                    <a:bodyPr/>
                    <a:lstStyle/>
                    <a:p>
                      <a:pPr marL="0" marR="0">
                        <a:lnSpc>
                          <a:spcPct val="200000"/>
                        </a:lnSpc>
                        <a:spcBef>
                          <a:spcPts val="0"/>
                        </a:spcBef>
                        <a:spcAft>
                          <a:spcPts val="0"/>
                        </a:spcAft>
                      </a:pPr>
                      <a:r>
                        <a:rPr lang="el-GR" sz="1800" dirty="0">
                          <a:solidFill>
                            <a:schemeClr val="tx1"/>
                          </a:solidFill>
                          <a:effectLst/>
                        </a:rPr>
                        <a:t>γεν.</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a:solidFill>
                            <a:schemeClr val="tx1"/>
                          </a:solidFill>
                          <a:effectLst/>
                        </a:rPr>
                        <a:t>-ος (ή -ως)</a:t>
                      </a:r>
                      <a:endParaRPr lang="en-US" sz="18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dirty="0">
                          <a:solidFill>
                            <a:schemeClr val="tx1"/>
                          </a:solidFill>
                          <a:effectLst/>
                        </a:rPr>
                        <a:t>-ων</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dirty="0">
                          <a:solidFill>
                            <a:schemeClr val="tx1"/>
                          </a:solidFill>
                          <a:effectLst/>
                        </a:rPr>
                        <a:t>-οιν</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a:solidFill>
                            <a:schemeClr val="tx1"/>
                          </a:solidFill>
                          <a:effectLst/>
                        </a:rPr>
                        <a:t>-ος (ή-ως)</a:t>
                      </a:r>
                      <a:endParaRPr lang="en-US" sz="18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a:solidFill>
                            <a:schemeClr val="tx1"/>
                          </a:solidFill>
                          <a:effectLst/>
                        </a:rPr>
                        <a:t>-ων</a:t>
                      </a:r>
                      <a:endParaRPr lang="en-US" sz="18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a:solidFill>
                            <a:schemeClr val="tx1"/>
                          </a:solidFill>
                          <a:effectLst/>
                        </a:rPr>
                        <a:t>-οιν</a:t>
                      </a:r>
                      <a:endParaRPr lang="en-US" sz="18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322026">
                <a:tc>
                  <a:txBody>
                    <a:bodyPr/>
                    <a:lstStyle/>
                    <a:p>
                      <a:pPr marL="0" marR="0">
                        <a:lnSpc>
                          <a:spcPct val="200000"/>
                        </a:lnSpc>
                        <a:spcBef>
                          <a:spcPts val="0"/>
                        </a:spcBef>
                        <a:spcAft>
                          <a:spcPts val="0"/>
                        </a:spcAft>
                      </a:pPr>
                      <a:r>
                        <a:rPr lang="el-GR" sz="1800">
                          <a:solidFill>
                            <a:schemeClr val="tx1"/>
                          </a:solidFill>
                          <a:effectLst/>
                        </a:rPr>
                        <a:t>δοτ.</a:t>
                      </a:r>
                      <a:endParaRPr lang="en-US" sz="18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dirty="0">
                          <a:solidFill>
                            <a:schemeClr val="tx1"/>
                          </a:solidFill>
                          <a:effectLst/>
                        </a:rPr>
                        <a:t>-ι</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a:solidFill>
                            <a:schemeClr val="tx1"/>
                          </a:solidFill>
                          <a:effectLst/>
                        </a:rPr>
                        <a:t>-σι(ν)</a:t>
                      </a:r>
                      <a:endParaRPr lang="en-US" sz="18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dirty="0">
                          <a:solidFill>
                            <a:schemeClr val="tx1"/>
                          </a:solidFill>
                          <a:effectLst/>
                        </a:rPr>
                        <a:t>-οιν</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dirty="0">
                          <a:solidFill>
                            <a:schemeClr val="tx1"/>
                          </a:solidFill>
                          <a:effectLst/>
                        </a:rPr>
                        <a:t>-ι</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dirty="0">
                          <a:solidFill>
                            <a:schemeClr val="tx1"/>
                          </a:solidFill>
                          <a:effectLst/>
                        </a:rPr>
                        <a:t>-σι(ν)</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dirty="0">
                          <a:solidFill>
                            <a:schemeClr val="tx1"/>
                          </a:solidFill>
                          <a:effectLst/>
                        </a:rPr>
                        <a:t>-οιν</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62169">
                <a:tc>
                  <a:txBody>
                    <a:bodyPr/>
                    <a:lstStyle/>
                    <a:p>
                      <a:pPr marL="0" marR="0">
                        <a:lnSpc>
                          <a:spcPct val="200000"/>
                        </a:lnSpc>
                        <a:spcBef>
                          <a:spcPts val="0"/>
                        </a:spcBef>
                        <a:spcAft>
                          <a:spcPts val="0"/>
                        </a:spcAft>
                      </a:pPr>
                      <a:r>
                        <a:rPr lang="el-GR" sz="1800">
                          <a:solidFill>
                            <a:schemeClr val="tx1"/>
                          </a:solidFill>
                          <a:effectLst/>
                        </a:rPr>
                        <a:t>αιτ.</a:t>
                      </a:r>
                      <a:endParaRPr lang="en-US" sz="18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dirty="0">
                          <a:solidFill>
                            <a:schemeClr val="tx1"/>
                          </a:solidFill>
                          <a:effectLst/>
                        </a:rPr>
                        <a:t>-ᾰ  ή ν</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a:solidFill>
                            <a:schemeClr val="tx1"/>
                          </a:solidFill>
                          <a:effectLst/>
                        </a:rPr>
                        <a:t>-ᾰς ή -ς (-νς)</a:t>
                      </a:r>
                      <a:endParaRPr lang="en-US" sz="18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dirty="0">
                          <a:solidFill>
                            <a:schemeClr val="tx1"/>
                          </a:solidFill>
                          <a:effectLst/>
                        </a:rPr>
                        <a:t>-ε</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dirty="0">
                          <a:solidFill>
                            <a:schemeClr val="tx1"/>
                          </a:solidFill>
                          <a:effectLst/>
                        </a:rPr>
                        <a:t>–</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dirty="0">
                          <a:solidFill>
                            <a:schemeClr val="tx1"/>
                          </a:solidFill>
                          <a:effectLst/>
                        </a:rPr>
                        <a:t>-ᾰ</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l-GR" sz="1800" dirty="0">
                          <a:solidFill>
                            <a:schemeClr val="tx1"/>
                          </a:solidFill>
                          <a:effectLst/>
                        </a:rPr>
                        <a:t>-ε</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59306">
                <a:tc>
                  <a:txBody>
                    <a:bodyPr/>
                    <a:lstStyle/>
                    <a:p>
                      <a:pPr marL="0" marR="0">
                        <a:lnSpc>
                          <a:spcPct val="200000"/>
                        </a:lnSpc>
                      </a:pPr>
                      <a:r>
                        <a:rPr lang="el-GR" sz="1800">
                          <a:solidFill>
                            <a:schemeClr val="tx1"/>
                          </a:solidFill>
                          <a:effectLst/>
                        </a:rPr>
                        <a:t>κλ.</a:t>
                      </a:r>
                      <a:endParaRPr lang="en-US" sz="18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pPr>
                      <a:r>
                        <a:rPr lang="el-GR" sz="1800" dirty="0">
                          <a:solidFill>
                            <a:schemeClr val="tx1"/>
                          </a:solidFill>
                          <a:effectLst/>
                        </a:rPr>
                        <a:t>-ς  ή –</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pPr>
                      <a:r>
                        <a:rPr lang="el-GR" sz="1800" dirty="0">
                          <a:solidFill>
                            <a:schemeClr val="tx1"/>
                          </a:solidFill>
                          <a:effectLst/>
                        </a:rPr>
                        <a:t>-ες</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pPr>
                      <a:r>
                        <a:rPr lang="el-GR" sz="1800" dirty="0">
                          <a:solidFill>
                            <a:schemeClr val="tx1"/>
                          </a:solidFill>
                          <a:effectLst/>
                        </a:rPr>
                        <a:t>-ε</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pPr>
                      <a:r>
                        <a:rPr lang="el-GR" sz="1800" dirty="0">
                          <a:solidFill>
                            <a:schemeClr val="tx1"/>
                          </a:solidFill>
                          <a:effectLst/>
                        </a:rPr>
                        <a:t>–</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pPr>
                      <a:r>
                        <a:rPr lang="el-GR" sz="1800" dirty="0">
                          <a:solidFill>
                            <a:schemeClr val="tx1"/>
                          </a:solidFill>
                          <a:effectLst/>
                        </a:rPr>
                        <a:t>-ᾰ</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200000"/>
                        </a:lnSpc>
                      </a:pPr>
                      <a:r>
                        <a:rPr lang="el-GR" sz="1800" dirty="0">
                          <a:solidFill>
                            <a:schemeClr val="tx1"/>
                          </a:solidFill>
                          <a:effectLst/>
                        </a:rPr>
                        <a:t>-ε</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56875306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068728"/>
          </a:xfrm>
        </p:spPr>
        <p:txBody>
          <a:bodyPr>
            <a:noAutofit/>
          </a:bodyPr>
          <a:lstStyle/>
          <a:p>
            <a:r>
              <a:rPr lang="el-GR" sz="2000" b="1" dirty="0">
                <a:solidFill>
                  <a:schemeClr val="tx1"/>
                </a:solidFill>
                <a:latin typeface="+mn-lt"/>
              </a:rPr>
              <a:t>συμφωνόληκτα, αφωνόληκτα, καταληκτικά μονόθεμα περιττοσύλλαβα, οδοντικόληκτα σε -ων, (-οντος): </a:t>
            </a:r>
            <a:r>
              <a:rPr lang="el-GR" sz="2000" dirty="0">
                <a:solidFill>
                  <a:schemeClr val="tx1"/>
                </a:solidFill>
                <a:latin typeface="+mn-lt"/>
              </a:rPr>
              <a:t>Κατά το γέρων κλίνονται: ὁ δράκων, ὁ θεράπων, ὁ λέων, ὁ τένων (= νεύρο), ὁ Κρέων κ.ά.,</a:t>
            </a:r>
            <a:endParaRPr lang="en-US" sz="2000" dirty="0">
              <a:solidFill>
                <a:schemeClr val="tx1"/>
              </a:solidFill>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345476216"/>
              </p:ext>
            </p:extLst>
          </p:nvPr>
        </p:nvGraphicFramePr>
        <p:xfrm>
          <a:off x="457200" y="2204864"/>
          <a:ext cx="8229600" cy="2944368"/>
        </p:xfrm>
        <a:graphic>
          <a:graphicData uri="http://schemas.openxmlformats.org/drawingml/2006/table">
            <a:tbl>
              <a:tblPr firstRow="1" firstCol="1" bandRow="1">
                <a:tableStyleId>{93296810-A885-4BE3-A3E7-6D5BEEA58F35}</a:tableStyleId>
              </a:tblPr>
              <a:tblGrid>
                <a:gridCol w="2962672"/>
                <a:gridCol w="2304256"/>
                <a:gridCol w="2962672"/>
              </a:tblGrid>
              <a:tr h="352156">
                <a:tc>
                  <a:txBody>
                    <a:bodyPr/>
                    <a:lstStyle/>
                    <a:p>
                      <a:pPr marL="0" marR="0">
                        <a:lnSpc>
                          <a:spcPct val="115000"/>
                        </a:lnSpc>
                        <a:spcBef>
                          <a:spcPts val="0"/>
                        </a:spcBef>
                        <a:spcAft>
                          <a:spcPts val="0"/>
                        </a:spcAft>
                      </a:pPr>
                      <a:r>
                        <a:rPr lang="el-GR" sz="2800" dirty="0" smtClean="0">
                          <a:solidFill>
                            <a:schemeClr val="tx1"/>
                          </a:solidFill>
                          <a:effectLst/>
                        </a:rPr>
                        <a:t> </a:t>
                      </a: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800" dirty="0" smtClean="0">
                          <a:solidFill>
                            <a:schemeClr val="tx1"/>
                          </a:solidFill>
                          <a:effectLst/>
                        </a:rPr>
                        <a:t>ΕΝΙΚΟΣ</a:t>
                      </a: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800" dirty="0" smtClean="0">
                          <a:solidFill>
                            <a:schemeClr val="tx1"/>
                          </a:solidFill>
                          <a:effectLst/>
                        </a:rPr>
                        <a:t>ΠΛΗΘΥΝΤΙΚΟΣ</a:t>
                      </a: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32135">
                <a:tc>
                  <a:txBody>
                    <a:bodyPr/>
                    <a:lstStyle/>
                    <a:p>
                      <a:pPr marL="0" marR="0">
                        <a:lnSpc>
                          <a:spcPct val="115000"/>
                        </a:lnSpc>
                        <a:spcBef>
                          <a:spcPts val="0"/>
                        </a:spcBef>
                        <a:spcAft>
                          <a:spcPts val="0"/>
                        </a:spcAft>
                      </a:pPr>
                      <a:r>
                        <a:rPr lang="el-GR" sz="2800" dirty="0" smtClean="0">
                          <a:solidFill>
                            <a:schemeClr val="tx1"/>
                          </a:solidFill>
                          <a:effectLst/>
                        </a:rPr>
                        <a:t>ΟΝΟΜΑΣΤΙΚΗ</a:t>
                      </a:r>
                      <a:endParaRPr lang="en-US" sz="3600" dirty="0" smtClean="0">
                        <a:solidFill>
                          <a:schemeClr val="tx1"/>
                        </a:solidFill>
                        <a:effectLst/>
                      </a:endParaRPr>
                    </a:p>
                    <a:p>
                      <a:pPr marL="0" marR="0">
                        <a:lnSpc>
                          <a:spcPct val="115000"/>
                        </a:lnSpc>
                        <a:spcBef>
                          <a:spcPts val="0"/>
                        </a:spcBef>
                        <a:spcAft>
                          <a:spcPts val="0"/>
                        </a:spcAft>
                      </a:pPr>
                      <a:r>
                        <a:rPr lang="el-GR" sz="2800" dirty="0" smtClean="0">
                          <a:solidFill>
                            <a:schemeClr val="tx1"/>
                          </a:solidFill>
                          <a:effectLst/>
                        </a:rPr>
                        <a:t>ΓΕΝΙΚΗ</a:t>
                      </a:r>
                      <a:endParaRPr lang="en-US" sz="3600" dirty="0" smtClean="0">
                        <a:solidFill>
                          <a:schemeClr val="tx1"/>
                        </a:solidFill>
                        <a:effectLst/>
                      </a:endParaRPr>
                    </a:p>
                    <a:p>
                      <a:pPr marL="0" marR="0">
                        <a:lnSpc>
                          <a:spcPct val="115000"/>
                        </a:lnSpc>
                        <a:spcBef>
                          <a:spcPts val="0"/>
                        </a:spcBef>
                        <a:spcAft>
                          <a:spcPts val="0"/>
                        </a:spcAft>
                      </a:pPr>
                      <a:r>
                        <a:rPr lang="el-GR" sz="2800" dirty="0" smtClean="0">
                          <a:solidFill>
                            <a:schemeClr val="tx1"/>
                          </a:solidFill>
                          <a:effectLst/>
                        </a:rPr>
                        <a:t>ΔΟΤΙΚΗ</a:t>
                      </a:r>
                      <a:endParaRPr lang="en-US" sz="3600" dirty="0" smtClean="0">
                        <a:solidFill>
                          <a:schemeClr val="tx1"/>
                        </a:solidFill>
                        <a:effectLst/>
                      </a:endParaRPr>
                    </a:p>
                    <a:p>
                      <a:pPr marL="0" marR="0">
                        <a:lnSpc>
                          <a:spcPct val="115000"/>
                        </a:lnSpc>
                        <a:spcBef>
                          <a:spcPts val="0"/>
                        </a:spcBef>
                        <a:spcAft>
                          <a:spcPts val="0"/>
                        </a:spcAft>
                      </a:pPr>
                      <a:r>
                        <a:rPr lang="el-GR" sz="2800" dirty="0" smtClean="0">
                          <a:solidFill>
                            <a:schemeClr val="tx1"/>
                          </a:solidFill>
                          <a:effectLst/>
                        </a:rPr>
                        <a:t>ΑΙΤΙΑΤΙΚΗ</a:t>
                      </a:r>
                      <a:endParaRPr lang="en-US" sz="3600" dirty="0" smtClean="0">
                        <a:solidFill>
                          <a:schemeClr val="tx1"/>
                        </a:solidFill>
                        <a:effectLst/>
                      </a:endParaRPr>
                    </a:p>
                    <a:p>
                      <a:pPr marL="0" marR="0">
                        <a:lnSpc>
                          <a:spcPct val="115000"/>
                        </a:lnSpc>
                        <a:spcBef>
                          <a:spcPts val="0"/>
                        </a:spcBef>
                        <a:spcAft>
                          <a:spcPts val="0"/>
                        </a:spcAft>
                      </a:pPr>
                      <a:r>
                        <a:rPr lang="el-GR" sz="2800" dirty="0" smtClean="0">
                          <a:solidFill>
                            <a:schemeClr val="tx1"/>
                          </a:solidFill>
                          <a:effectLst/>
                        </a:rPr>
                        <a:t>ΚΛΗΤΙΚΗ</a:t>
                      </a: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800" dirty="0">
                          <a:solidFill>
                            <a:schemeClr val="tx1"/>
                          </a:solidFill>
                          <a:effectLst/>
                        </a:rPr>
                        <a:t>ὁ γέρων	</a:t>
                      </a:r>
                      <a:endParaRPr lang="en-US" sz="3600" dirty="0">
                        <a:solidFill>
                          <a:schemeClr val="tx1"/>
                        </a:solidFill>
                        <a:effectLst/>
                      </a:endParaRPr>
                    </a:p>
                    <a:p>
                      <a:pPr marL="0" marR="0">
                        <a:lnSpc>
                          <a:spcPct val="115000"/>
                        </a:lnSpc>
                        <a:spcBef>
                          <a:spcPts val="0"/>
                        </a:spcBef>
                        <a:spcAft>
                          <a:spcPts val="0"/>
                        </a:spcAft>
                      </a:pPr>
                      <a:r>
                        <a:rPr lang="el-GR" sz="2800" dirty="0">
                          <a:solidFill>
                            <a:schemeClr val="tx1"/>
                          </a:solidFill>
                          <a:effectLst/>
                        </a:rPr>
                        <a:t>τοῦ γέροντος</a:t>
                      </a:r>
                      <a:endParaRPr lang="en-US" sz="3600" dirty="0">
                        <a:solidFill>
                          <a:schemeClr val="tx1"/>
                        </a:solidFill>
                        <a:effectLst/>
                      </a:endParaRPr>
                    </a:p>
                    <a:p>
                      <a:pPr marL="0" marR="0">
                        <a:lnSpc>
                          <a:spcPct val="115000"/>
                        </a:lnSpc>
                        <a:spcBef>
                          <a:spcPts val="0"/>
                        </a:spcBef>
                        <a:spcAft>
                          <a:spcPts val="0"/>
                        </a:spcAft>
                      </a:pPr>
                      <a:r>
                        <a:rPr lang="el-GR" sz="2800" dirty="0">
                          <a:solidFill>
                            <a:schemeClr val="tx1"/>
                          </a:solidFill>
                          <a:effectLst/>
                        </a:rPr>
                        <a:t>τῷ γέροντι</a:t>
                      </a:r>
                      <a:endParaRPr lang="en-US" sz="3600" dirty="0">
                        <a:solidFill>
                          <a:schemeClr val="tx1"/>
                        </a:solidFill>
                        <a:effectLst/>
                      </a:endParaRPr>
                    </a:p>
                    <a:p>
                      <a:pPr marL="0" marR="0">
                        <a:lnSpc>
                          <a:spcPct val="115000"/>
                        </a:lnSpc>
                        <a:spcBef>
                          <a:spcPts val="0"/>
                        </a:spcBef>
                        <a:spcAft>
                          <a:spcPts val="0"/>
                        </a:spcAft>
                      </a:pPr>
                      <a:r>
                        <a:rPr lang="el-GR" sz="2800" dirty="0">
                          <a:solidFill>
                            <a:schemeClr val="tx1"/>
                          </a:solidFill>
                          <a:effectLst/>
                        </a:rPr>
                        <a:t>τὸν γέροντα</a:t>
                      </a:r>
                      <a:endParaRPr lang="en-US" sz="3600" dirty="0">
                        <a:solidFill>
                          <a:schemeClr val="tx1"/>
                        </a:solidFill>
                        <a:effectLst/>
                      </a:endParaRPr>
                    </a:p>
                    <a:p>
                      <a:pPr marL="0" marR="0">
                        <a:lnSpc>
                          <a:spcPct val="115000"/>
                        </a:lnSpc>
                        <a:spcBef>
                          <a:spcPts val="0"/>
                        </a:spcBef>
                        <a:spcAft>
                          <a:spcPts val="0"/>
                        </a:spcAft>
                      </a:pPr>
                      <a:r>
                        <a:rPr lang="el-GR" sz="2800" dirty="0">
                          <a:solidFill>
                            <a:schemeClr val="tx1"/>
                          </a:solidFill>
                          <a:effectLst/>
                        </a:rPr>
                        <a:t>(ὦ) γέρον</a:t>
                      </a: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800" dirty="0">
                          <a:solidFill>
                            <a:schemeClr val="tx1"/>
                          </a:solidFill>
                          <a:effectLst/>
                        </a:rPr>
                        <a:t>οἱ γέροντες</a:t>
                      </a:r>
                      <a:endParaRPr lang="en-US" sz="3600" dirty="0">
                        <a:solidFill>
                          <a:schemeClr val="tx1"/>
                        </a:solidFill>
                        <a:effectLst/>
                      </a:endParaRPr>
                    </a:p>
                    <a:p>
                      <a:pPr marL="0" marR="0">
                        <a:lnSpc>
                          <a:spcPct val="115000"/>
                        </a:lnSpc>
                        <a:spcBef>
                          <a:spcPts val="0"/>
                        </a:spcBef>
                        <a:spcAft>
                          <a:spcPts val="0"/>
                        </a:spcAft>
                      </a:pPr>
                      <a:r>
                        <a:rPr lang="el-GR" sz="2800" dirty="0">
                          <a:solidFill>
                            <a:schemeClr val="tx1"/>
                          </a:solidFill>
                          <a:effectLst/>
                        </a:rPr>
                        <a:t>τῶν γερόντων</a:t>
                      </a:r>
                      <a:endParaRPr lang="en-US" sz="3600" dirty="0">
                        <a:solidFill>
                          <a:schemeClr val="tx1"/>
                        </a:solidFill>
                        <a:effectLst/>
                      </a:endParaRPr>
                    </a:p>
                    <a:p>
                      <a:pPr marL="0" marR="0">
                        <a:lnSpc>
                          <a:spcPct val="115000"/>
                        </a:lnSpc>
                        <a:spcBef>
                          <a:spcPts val="0"/>
                        </a:spcBef>
                        <a:spcAft>
                          <a:spcPts val="0"/>
                        </a:spcAft>
                      </a:pPr>
                      <a:r>
                        <a:rPr lang="el-GR" sz="2800" dirty="0">
                          <a:solidFill>
                            <a:schemeClr val="tx1"/>
                          </a:solidFill>
                          <a:effectLst/>
                        </a:rPr>
                        <a:t>τοῖς  γέρουσιν</a:t>
                      </a:r>
                      <a:endParaRPr lang="en-US" sz="3600" dirty="0">
                        <a:solidFill>
                          <a:schemeClr val="tx1"/>
                        </a:solidFill>
                        <a:effectLst/>
                      </a:endParaRPr>
                    </a:p>
                    <a:p>
                      <a:pPr marL="0" marR="0">
                        <a:lnSpc>
                          <a:spcPct val="115000"/>
                        </a:lnSpc>
                        <a:spcBef>
                          <a:spcPts val="0"/>
                        </a:spcBef>
                        <a:spcAft>
                          <a:spcPts val="0"/>
                        </a:spcAft>
                      </a:pPr>
                      <a:r>
                        <a:rPr lang="el-GR" sz="2800" dirty="0">
                          <a:solidFill>
                            <a:schemeClr val="tx1"/>
                          </a:solidFill>
                          <a:effectLst/>
                        </a:rPr>
                        <a:t>τοὺς γέροντας</a:t>
                      </a:r>
                      <a:endParaRPr lang="en-US" sz="3600" dirty="0">
                        <a:solidFill>
                          <a:schemeClr val="tx1"/>
                        </a:solidFill>
                        <a:effectLst/>
                      </a:endParaRPr>
                    </a:p>
                    <a:p>
                      <a:pPr marL="0" marR="0">
                        <a:lnSpc>
                          <a:spcPct val="115000"/>
                        </a:lnSpc>
                        <a:spcBef>
                          <a:spcPts val="0"/>
                        </a:spcBef>
                        <a:spcAft>
                          <a:spcPts val="0"/>
                        </a:spcAft>
                      </a:pPr>
                      <a:r>
                        <a:rPr lang="el-GR" sz="2800" dirty="0">
                          <a:solidFill>
                            <a:schemeClr val="tx1"/>
                          </a:solidFill>
                          <a:effectLst/>
                        </a:rPr>
                        <a:t>(ὦ) γέροντες</a:t>
                      </a: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9102541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356760"/>
          </a:xfrm>
        </p:spPr>
        <p:txBody>
          <a:bodyPr>
            <a:noAutofit/>
          </a:bodyPr>
          <a:lstStyle/>
          <a:p>
            <a:r>
              <a:rPr lang="el-GR" sz="2000" b="1" dirty="0">
                <a:solidFill>
                  <a:schemeClr val="tx1"/>
                </a:solidFill>
                <a:latin typeface="+mn-lt"/>
              </a:rPr>
              <a:t>συμφωνόληκτα, αφωνόληκτα, καταληκτικά μονόθεμα περιττοσύλλαβα, οδοντικόληκτα σε -ων, ( -ωντος): μερικά συνηρημένα κύρια ονόματα: ὁ (Ξενοφάοντ-, Ξενοφάωντ-) Ξενοφῶν, τοῦ (Ξενοφάοντ-ος) Ξενοφῶντος, τῷ (Ξενοφάοντ-ι) Ξενοφῶντι κτλ. Έτσι και ὁ Ἀντιφῶν, ὁ Κλεοφῶν, ὁ Κτησιφῶν (όν. προσώπων), ἡ Κτησιφῶν (όν. πόλης) κ.ά.</a:t>
            </a:r>
            <a:endParaRPr lang="en-US" sz="2000" dirty="0">
              <a:solidFill>
                <a:schemeClr val="tx1"/>
              </a:solidFill>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44807892"/>
              </p:ext>
            </p:extLst>
          </p:nvPr>
        </p:nvGraphicFramePr>
        <p:xfrm>
          <a:off x="457200" y="2420888"/>
          <a:ext cx="8229599" cy="1892808"/>
        </p:xfrm>
        <a:graphic>
          <a:graphicData uri="http://schemas.openxmlformats.org/drawingml/2006/table">
            <a:tbl>
              <a:tblPr firstRow="1" firstCol="1" bandRow="1">
                <a:tableStyleId>{93296810-A885-4BE3-A3E7-6D5BEEA58F35}</a:tableStyleId>
              </a:tblPr>
              <a:tblGrid>
                <a:gridCol w="2507379"/>
                <a:gridCol w="3149031"/>
                <a:gridCol w="2573189"/>
              </a:tblGrid>
              <a:tr h="281407">
                <a:tc>
                  <a:txBody>
                    <a:bodyPr/>
                    <a:lstStyle/>
                    <a:p>
                      <a:pPr marL="0" marR="0">
                        <a:lnSpc>
                          <a:spcPct val="115000"/>
                        </a:lnSpc>
                        <a:spcBef>
                          <a:spcPts val="0"/>
                        </a:spcBef>
                        <a:spcAft>
                          <a:spcPts val="0"/>
                        </a:spcAft>
                      </a:pPr>
                      <a:r>
                        <a:rPr lang="el-GR" sz="1800" dirty="0">
                          <a:solidFill>
                            <a:schemeClr val="tx1"/>
                          </a:solidFill>
                          <a:effectLst/>
                        </a:rPr>
                        <a:t> </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dirty="0" smtClean="0">
                          <a:solidFill>
                            <a:schemeClr val="tx1"/>
                          </a:solidFill>
                          <a:effectLst/>
                        </a:rPr>
                        <a:t>ΕΝΙΚΟΣ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dirty="0" smtClean="0">
                          <a:solidFill>
                            <a:schemeClr val="tx1"/>
                          </a:solidFill>
                          <a:effectLst/>
                        </a:rPr>
                        <a:t>ΠΛΗΘΥΝΤΙΚΟΣ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800" dirty="0" smtClean="0">
                          <a:solidFill>
                            <a:schemeClr val="tx1"/>
                          </a:solidFill>
                          <a:effectLst/>
                        </a:rPr>
                        <a:t>ΟΝΟΜΑΣΤΙΚΗ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ΓΕΝΙΚΗ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ΔΟΤΙΚΗ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ΑΙΤΙΑΤΙΚΗ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ΚΛΗΤΙΚΗ</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dirty="0">
                          <a:solidFill>
                            <a:schemeClr val="tx1"/>
                          </a:solidFill>
                          <a:effectLst/>
                        </a:rPr>
                        <a:t>ὁ Ξενοφῶν</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τοῦ Ξενοφῶντος</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τῷ Ξενοφῶντι</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τὸν Ξενοφῶντα</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(ὦ) Ξενοφῶν</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dirty="0">
                          <a:solidFill>
                            <a:schemeClr val="tx1"/>
                          </a:solidFill>
                          <a:effectLst/>
                        </a:rPr>
                        <a:t>δεν έχει</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617558116"/>
              </p:ext>
            </p:extLst>
          </p:nvPr>
        </p:nvGraphicFramePr>
        <p:xfrm>
          <a:off x="428624" y="4796185"/>
          <a:ext cx="8229600" cy="1261872"/>
        </p:xfrm>
        <a:graphic>
          <a:graphicData uri="http://schemas.openxmlformats.org/drawingml/2006/table">
            <a:tbl>
              <a:tblPr firstRow="1" firstCol="1" bandRow="1">
                <a:tableStyleId>{5C22544A-7EE6-4342-B048-85BDC9FD1C3A}</a:tableStyleId>
              </a:tblPr>
              <a:tblGrid>
                <a:gridCol w="8229600"/>
              </a:tblGrid>
              <a:tr h="0">
                <a:tc>
                  <a:txBody>
                    <a:bodyPr/>
                    <a:lstStyle/>
                    <a:p>
                      <a:pPr marL="0" marR="0">
                        <a:lnSpc>
                          <a:spcPct val="115000"/>
                        </a:lnSpc>
                        <a:spcBef>
                          <a:spcPts val="0"/>
                        </a:spcBef>
                        <a:spcAft>
                          <a:spcPts val="0"/>
                        </a:spcAft>
                      </a:pPr>
                      <a:r>
                        <a:rPr lang="el-GR" sz="1800" dirty="0">
                          <a:solidFill>
                            <a:schemeClr val="tx1"/>
                          </a:solidFill>
                          <a:effectLst/>
                        </a:rPr>
                        <a:t>η συναίρεση έγινε μέσα στο θέμα τους: το α με το ω ή το ο συναιρέθηκε σε ω (π.χ. ὁ ξενοφάωντ = ξενοφῶν, τοῦ ξενοφάοντ-ος = ξενοφῶντος). τα ονόματα αυτά έχουν μόνο ενικό αριθμό και σχηματίζουν κανονικά την αιτιατική με την κατάληξη -α και την κλητική όμοια με την ονομαστική.</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bl>
          </a:graphicData>
        </a:graphic>
      </p:graphicFrame>
    </p:spTree>
    <p:extLst>
      <p:ext uri="{BB962C8B-B14F-4D97-AF65-F5344CB8AC3E}">
        <p14:creationId xmlns:p14="http://schemas.microsoft.com/office/powerpoint/2010/main" val="391690878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716800"/>
          </a:xfrm>
        </p:spPr>
        <p:txBody>
          <a:bodyPr>
            <a:noAutofit/>
          </a:bodyPr>
          <a:lstStyle/>
          <a:p>
            <a:r>
              <a:rPr lang="el-GR" sz="1600" b="1" dirty="0">
                <a:solidFill>
                  <a:schemeClr val="tx1"/>
                </a:solidFill>
                <a:latin typeface="+mn-lt"/>
              </a:rPr>
              <a:t>συμφωνόληκτα, αφωνόληκτα, οδοντικόληκτα ουδέτερα ακατάληκτα μονόθεμα σε -α, (-ατος): </a:t>
            </a:r>
            <a:r>
              <a:rPr lang="el-GR" sz="1600" dirty="0">
                <a:solidFill>
                  <a:schemeClr val="tx1"/>
                </a:solidFill>
                <a:latin typeface="+mn-lt"/>
              </a:rPr>
              <a:t/>
            </a:r>
            <a:br>
              <a:rPr lang="el-GR" sz="1600" dirty="0">
                <a:solidFill>
                  <a:schemeClr val="tx1"/>
                </a:solidFill>
                <a:latin typeface="+mn-lt"/>
              </a:rPr>
            </a:br>
            <a:r>
              <a:rPr lang="el-GR" sz="1600" dirty="0">
                <a:solidFill>
                  <a:schemeClr val="tx1"/>
                </a:solidFill>
                <a:latin typeface="+mn-lt"/>
              </a:rPr>
              <a:t>ἅλμα, κλῆμα= κλάδος από αμπέλι, νᾶμα, σχῐ΄σμα, χύμα, ἅρμα, κλίμα (από το ρ. κλίνω) κλίση ή κατωφέρεια εδάφους· η γεωγραφική θέση ενός τόπου.), νῆμα, τᾰ΄γμα, ἆσθμα, κρᾶμα, πλάσμα, φᾰ΄σμα, ᾆσμα, κρίμα, πλῦμα, φρᾰ΄γμα, δρᾶμα, κῦμα, πρᾶγμα, φῦμα (βλάστημα), θῦμα, μεῖγμα (ή μίγμα), πτῠ΄σμα, χᾰ΄σμα, κλάσμα, στῐ΄γμα, χρῖσμα, ἄλειμμα, κόμμα, ἅμμα (από το ρ. ἅπτω) δέσιμο, κόμπος, θηλιά.), ὄμμα, βάμμα, ῥάμμα, βλέμμα, σκάμμα, γράμμα, στέμμα, θρέμμα, στρέμμα, κάλυμμα, </a:t>
            </a:r>
            <a:r>
              <a:rPr lang="el-GR" sz="1600" dirty="0" smtClean="0">
                <a:solidFill>
                  <a:schemeClr val="tx1"/>
                </a:solidFill>
                <a:latin typeface="+mn-lt"/>
              </a:rPr>
              <a:t>τρῖμμα</a:t>
            </a:r>
            <a:endParaRPr lang="en-US" sz="16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83591412"/>
              </p:ext>
            </p:extLst>
          </p:nvPr>
        </p:nvGraphicFramePr>
        <p:xfrm>
          <a:off x="454397" y="2564904"/>
          <a:ext cx="8229604" cy="2523744"/>
        </p:xfrm>
        <a:graphic>
          <a:graphicData uri="http://schemas.openxmlformats.org/drawingml/2006/table">
            <a:tbl>
              <a:tblPr firstRow="1" firstCol="1" bandRow="1">
                <a:tableStyleId>{93296810-A885-4BE3-A3E7-6D5BEEA58F35}</a:tableStyleId>
              </a:tblPr>
              <a:tblGrid>
                <a:gridCol w="1669331"/>
                <a:gridCol w="1440162"/>
                <a:gridCol w="1944217"/>
                <a:gridCol w="1584176"/>
                <a:gridCol w="1591718"/>
              </a:tblGrid>
              <a:tr h="44450">
                <a:tc>
                  <a:txBody>
                    <a:bodyPr/>
                    <a:lstStyle/>
                    <a:p>
                      <a:pPr marL="0" marR="0">
                        <a:lnSpc>
                          <a:spcPct val="115000"/>
                        </a:lnSpc>
                        <a:spcBef>
                          <a:spcPts val="0"/>
                        </a:spcBef>
                        <a:spcAft>
                          <a:spcPts val="0"/>
                        </a:spcAft>
                      </a:pPr>
                      <a:r>
                        <a:rPr lang="el-GR" sz="1200" dirty="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ΕΝΙΚΟΣ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ΕΝΙΚΟΣ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ΕΝΙΚΟΣ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ΕΝΙΚΟΣ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100">
                          <a:solidFill>
                            <a:schemeClr val="tx1"/>
                          </a:solidFill>
                          <a:effectLst/>
                        </a:rPr>
                        <a:t>ΟΝΟΜΑΣΤΙΚΗ</a:t>
                      </a:r>
                      <a:endParaRPr lang="en-US" sz="1600">
                        <a:solidFill>
                          <a:schemeClr val="tx1"/>
                        </a:solidFill>
                        <a:effectLst/>
                      </a:endParaRPr>
                    </a:p>
                    <a:p>
                      <a:pPr marL="0" marR="0">
                        <a:lnSpc>
                          <a:spcPct val="115000"/>
                        </a:lnSpc>
                        <a:spcBef>
                          <a:spcPts val="0"/>
                        </a:spcBef>
                        <a:spcAft>
                          <a:spcPts val="0"/>
                        </a:spcAft>
                      </a:pPr>
                      <a:r>
                        <a:rPr lang="el-GR" sz="1100">
                          <a:solidFill>
                            <a:schemeClr val="tx1"/>
                          </a:solidFill>
                          <a:effectLst/>
                        </a:rPr>
                        <a:t>ΓΕΝΙΚΗ</a:t>
                      </a:r>
                      <a:endParaRPr lang="en-US" sz="1600">
                        <a:solidFill>
                          <a:schemeClr val="tx1"/>
                        </a:solidFill>
                        <a:effectLst/>
                      </a:endParaRPr>
                    </a:p>
                    <a:p>
                      <a:pPr marL="0" marR="0">
                        <a:lnSpc>
                          <a:spcPct val="115000"/>
                        </a:lnSpc>
                        <a:spcBef>
                          <a:spcPts val="0"/>
                        </a:spcBef>
                        <a:spcAft>
                          <a:spcPts val="0"/>
                        </a:spcAft>
                      </a:pPr>
                      <a:r>
                        <a:rPr lang="el-GR" sz="1100">
                          <a:solidFill>
                            <a:schemeClr val="tx1"/>
                          </a:solidFill>
                          <a:effectLst/>
                        </a:rPr>
                        <a:t>ΔΟΤΙΚΗ</a:t>
                      </a:r>
                      <a:endParaRPr lang="en-US" sz="1600">
                        <a:solidFill>
                          <a:schemeClr val="tx1"/>
                        </a:solidFill>
                        <a:effectLst/>
                      </a:endParaRPr>
                    </a:p>
                    <a:p>
                      <a:pPr marL="0" marR="0">
                        <a:lnSpc>
                          <a:spcPct val="115000"/>
                        </a:lnSpc>
                        <a:spcBef>
                          <a:spcPts val="0"/>
                        </a:spcBef>
                        <a:spcAft>
                          <a:spcPts val="0"/>
                        </a:spcAft>
                      </a:pPr>
                      <a:r>
                        <a:rPr lang="el-GR" sz="1100">
                          <a:solidFill>
                            <a:schemeClr val="tx1"/>
                          </a:solidFill>
                          <a:effectLst/>
                        </a:rPr>
                        <a:t>ΑΙΤΙΑΤΙΚΗ</a:t>
                      </a:r>
                      <a:endParaRPr lang="en-US" sz="1600">
                        <a:solidFill>
                          <a:schemeClr val="tx1"/>
                        </a:solidFill>
                        <a:effectLst/>
                      </a:endParaRPr>
                    </a:p>
                    <a:p>
                      <a:pPr marL="0" marR="0">
                        <a:lnSpc>
                          <a:spcPct val="115000"/>
                        </a:lnSpc>
                        <a:spcBef>
                          <a:spcPts val="0"/>
                        </a:spcBef>
                        <a:spcAft>
                          <a:spcPts val="0"/>
                        </a:spcAft>
                      </a:pPr>
                      <a:r>
                        <a:rPr lang="el-GR" sz="1100">
                          <a:solidFill>
                            <a:schemeClr val="tx1"/>
                          </a:solidFill>
                          <a:effectLst/>
                        </a:rPr>
                        <a:t>ΚΛΗΤΙΚΗ</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τὸ σῶμα	</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τοῦ σώματος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τῷ σώματι</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τὸ σῶμα	</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 σῶμα</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τὸ </a:t>
                      </a:r>
                      <a:r>
                        <a:rPr lang="el-GR" sz="1200" dirty="0" smtClean="0">
                          <a:solidFill>
                            <a:schemeClr val="tx1"/>
                          </a:solidFill>
                          <a:effectLst/>
                        </a:rPr>
                        <a:t>γάλα</a:t>
                      </a:r>
                      <a:r>
                        <a:rPr lang="el-GR" sz="1200" dirty="0">
                          <a:solidFill>
                            <a:schemeClr val="tx1"/>
                          </a:solidFill>
                          <a:effectLst/>
                        </a:rPr>
                        <a:t>	 </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τοῦ γάλακτος / γάλατος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τῷ γάλακτι / γάλατι</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τὸ γάλα	</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 γάλα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τὸ βλέμμα </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τοῦ βλέμματος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τῷ βλέμματι</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τὸ βλέμμα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 βλέμμα</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τὸ στράτευμα </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τοῦ στρατεύματος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τῷ </a:t>
                      </a:r>
                      <a:r>
                        <a:rPr lang="el-GR" sz="1200" dirty="0" smtClean="0">
                          <a:solidFill>
                            <a:schemeClr val="tx1"/>
                          </a:solidFill>
                          <a:effectLst/>
                        </a:rPr>
                        <a:t>στρατεύματι</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τὸ στράτευμα	</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 στράτευμα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450">
                <a:tc>
                  <a:txBody>
                    <a:bodyPr/>
                    <a:lstStyle/>
                    <a:p>
                      <a:pPr marL="0" marR="0">
                        <a:lnSpc>
                          <a:spcPct val="115000"/>
                        </a:lnSpc>
                        <a:spcBef>
                          <a:spcPts val="0"/>
                        </a:spcBef>
                        <a:spcAft>
                          <a:spcPts val="0"/>
                        </a:spcAft>
                      </a:pPr>
                      <a:r>
                        <a:rPr lang="el-GR" sz="11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1" dirty="0">
                          <a:solidFill>
                            <a:schemeClr val="tx1"/>
                          </a:solidFill>
                          <a:effectLst/>
                        </a:rPr>
                        <a:t>ΠΛΗΘΥΝΤΙΚΟΣ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b="1" dirty="0">
                          <a:solidFill>
                            <a:schemeClr val="tx1"/>
                          </a:solidFill>
                          <a:effectLst/>
                        </a:rPr>
                        <a:t>ΠΛΗΘΥΝΤΙΚΟΣ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b="1" dirty="0">
                          <a:solidFill>
                            <a:schemeClr val="tx1"/>
                          </a:solidFill>
                          <a:effectLst/>
                        </a:rPr>
                        <a:t>ΠΛΗΘΥΝΤΙΚΟΣ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b="1" dirty="0">
                          <a:solidFill>
                            <a:schemeClr val="tx1"/>
                          </a:solidFill>
                          <a:effectLst/>
                        </a:rPr>
                        <a:t>ΠΛΗΘΥΝΤΙΚΟΣ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0">
                <a:tc>
                  <a:txBody>
                    <a:bodyPr/>
                    <a:lstStyle/>
                    <a:p>
                      <a:pPr marL="0" marR="0">
                        <a:lnSpc>
                          <a:spcPct val="115000"/>
                        </a:lnSpc>
                        <a:spcBef>
                          <a:spcPts val="0"/>
                        </a:spcBef>
                        <a:spcAft>
                          <a:spcPts val="0"/>
                        </a:spcAft>
                      </a:pPr>
                      <a:r>
                        <a:rPr lang="el-GR" sz="1100">
                          <a:solidFill>
                            <a:schemeClr val="tx1"/>
                          </a:solidFill>
                          <a:effectLst/>
                        </a:rPr>
                        <a:t>ΟΝΟΜΑΣΤΙΚΗ</a:t>
                      </a:r>
                      <a:endParaRPr lang="en-US" sz="1600">
                        <a:solidFill>
                          <a:schemeClr val="tx1"/>
                        </a:solidFill>
                        <a:effectLst/>
                      </a:endParaRPr>
                    </a:p>
                    <a:p>
                      <a:pPr marL="0" marR="0">
                        <a:lnSpc>
                          <a:spcPct val="115000"/>
                        </a:lnSpc>
                        <a:spcBef>
                          <a:spcPts val="0"/>
                        </a:spcBef>
                        <a:spcAft>
                          <a:spcPts val="0"/>
                        </a:spcAft>
                      </a:pPr>
                      <a:r>
                        <a:rPr lang="el-GR" sz="1100">
                          <a:solidFill>
                            <a:schemeClr val="tx1"/>
                          </a:solidFill>
                          <a:effectLst/>
                        </a:rPr>
                        <a:t>ΓΕΝΙΚΗ</a:t>
                      </a:r>
                      <a:endParaRPr lang="en-US" sz="1600">
                        <a:solidFill>
                          <a:schemeClr val="tx1"/>
                        </a:solidFill>
                        <a:effectLst/>
                      </a:endParaRPr>
                    </a:p>
                    <a:p>
                      <a:pPr marL="0" marR="0">
                        <a:lnSpc>
                          <a:spcPct val="115000"/>
                        </a:lnSpc>
                        <a:spcBef>
                          <a:spcPts val="0"/>
                        </a:spcBef>
                        <a:spcAft>
                          <a:spcPts val="0"/>
                        </a:spcAft>
                      </a:pPr>
                      <a:r>
                        <a:rPr lang="el-GR" sz="1100">
                          <a:solidFill>
                            <a:schemeClr val="tx1"/>
                          </a:solidFill>
                          <a:effectLst/>
                        </a:rPr>
                        <a:t>ΔΟΤΙΚΗ</a:t>
                      </a:r>
                      <a:endParaRPr lang="en-US" sz="1600">
                        <a:solidFill>
                          <a:schemeClr val="tx1"/>
                        </a:solidFill>
                        <a:effectLst/>
                      </a:endParaRPr>
                    </a:p>
                    <a:p>
                      <a:pPr marL="0" marR="0">
                        <a:lnSpc>
                          <a:spcPct val="115000"/>
                        </a:lnSpc>
                        <a:spcBef>
                          <a:spcPts val="0"/>
                        </a:spcBef>
                        <a:spcAft>
                          <a:spcPts val="0"/>
                        </a:spcAft>
                      </a:pPr>
                      <a:r>
                        <a:rPr lang="el-GR" sz="1100">
                          <a:solidFill>
                            <a:schemeClr val="tx1"/>
                          </a:solidFill>
                          <a:effectLst/>
                        </a:rPr>
                        <a:t>ΑΙΤΙΑΤΙΚΗ</a:t>
                      </a:r>
                      <a:endParaRPr lang="en-US" sz="1600">
                        <a:solidFill>
                          <a:schemeClr val="tx1"/>
                        </a:solidFill>
                        <a:effectLst/>
                      </a:endParaRPr>
                    </a:p>
                    <a:p>
                      <a:pPr marL="0" marR="0">
                        <a:lnSpc>
                          <a:spcPct val="115000"/>
                        </a:lnSpc>
                        <a:spcBef>
                          <a:spcPts val="0"/>
                        </a:spcBef>
                        <a:spcAft>
                          <a:spcPts val="0"/>
                        </a:spcAft>
                      </a:pPr>
                      <a:r>
                        <a:rPr lang="el-GR" sz="1100">
                          <a:solidFill>
                            <a:schemeClr val="tx1"/>
                          </a:solidFill>
                          <a:effectLst/>
                        </a:rPr>
                        <a:t>ΚΛΗΤΙΚΗ</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τὰ σώματα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τῶν σωμάτων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τοῖς  σώμασιν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τὰ σώματα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 σώματα</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τὰ γάλακτα / γάλατα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τῶν γαλάκτων / γαλάτων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τοῖς γάλαξι / γάλαξιν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τὰ γάλακτα / γάλατα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 γάλακτα / γάλατα</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τὰ βλέμματα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τῶν βλεμμάτων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τοῖς βλέμμασιν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τὰ βλέμματα</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 βλέμματα</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τὰ </a:t>
                      </a:r>
                      <a:r>
                        <a:rPr lang="el-GR" sz="1200" dirty="0" smtClean="0">
                          <a:solidFill>
                            <a:schemeClr val="tx1"/>
                          </a:solidFill>
                          <a:effectLst/>
                        </a:rPr>
                        <a:t>στρατεύματα</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τῶν στρατευμάτων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τοῖς στρατεύμασιν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τὰ </a:t>
                      </a:r>
                      <a:r>
                        <a:rPr lang="el-GR" sz="1200" dirty="0" smtClean="0">
                          <a:solidFill>
                            <a:schemeClr val="tx1"/>
                          </a:solidFill>
                          <a:effectLst/>
                        </a:rPr>
                        <a:t>στρατεύματα</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 στρατεύματα</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5678224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220856"/>
          </a:xfrm>
        </p:spPr>
        <p:txBody>
          <a:bodyPr>
            <a:noAutofit/>
          </a:bodyPr>
          <a:lstStyle/>
          <a:p>
            <a:pPr marL="0" marR="0">
              <a:lnSpc>
                <a:spcPct val="115000"/>
              </a:lnSpc>
              <a:spcBef>
                <a:spcPts val="0"/>
              </a:spcBef>
              <a:spcAft>
                <a:spcPts val="1000"/>
              </a:spcAft>
            </a:pPr>
            <a:r>
              <a:rPr lang="el-GR" sz="1800" b="1" dirty="0">
                <a:solidFill>
                  <a:schemeClr val="tx1"/>
                </a:solidFill>
                <a:latin typeface="+mn-lt"/>
                <a:ea typeface="Times New Roman" panose="02020603050405020304" pitchFamily="18" charset="0"/>
                <a:cs typeface="Times New Roman" panose="02020603050405020304" pitchFamily="18" charset="0"/>
              </a:rPr>
              <a:t>συμφωνόληκτα, ημιφωνόληκτα, </a:t>
            </a:r>
            <a:r>
              <a:rPr lang="el-GR" sz="1800" b="1" dirty="0" smtClean="0">
                <a:solidFill>
                  <a:schemeClr val="tx1"/>
                </a:solidFill>
                <a:latin typeface="+mn-lt"/>
                <a:ea typeface="Times New Roman" panose="02020603050405020304" pitchFamily="18" charset="0"/>
                <a:cs typeface="Times New Roman" panose="02020603050405020304" pitchFamily="18" charset="0"/>
              </a:rPr>
              <a:t>ενρινόληκτα</a:t>
            </a:r>
            <a:r>
              <a:rPr lang="el-GR" sz="1800" b="1" dirty="0">
                <a:solidFill>
                  <a:schemeClr val="tx1"/>
                </a:solidFill>
                <a:latin typeface="+mn-lt"/>
                <a:ea typeface="Times New Roman" panose="02020603050405020304" pitchFamily="18" charset="0"/>
                <a:cs typeface="Times New Roman" panose="02020603050405020304" pitchFamily="18" charset="0"/>
              </a:rPr>
              <a:t/>
            </a:r>
            <a:br>
              <a:rPr lang="el-GR" sz="1800" b="1" dirty="0">
                <a:solidFill>
                  <a:schemeClr val="tx1"/>
                </a:solidFill>
                <a:latin typeface="+mn-lt"/>
                <a:ea typeface="Times New Roman" panose="02020603050405020304" pitchFamily="18" charset="0"/>
                <a:cs typeface="Times New Roman" panose="02020603050405020304" pitchFamily="18" charset="0"/>
              </a:rPr>
            </a:br>
            <a:r>
              <a:rPr lang="el-GR" sz="1800" b="1" dirty="0">
                <a:solidFill>
                  <a:schemeClr val="tx1"/>
                </a:solidFill>
                <a:latin typeface="+mn-lt"/>
                <a:ea typeface="Times New Roman" panose="02020603050405020304" pitchFamily="18" charset="0"/>
                <a:cs typeface="Times New Roman" panose="02020603050405020304" pitchFamily="18" charset="0"/>
              </a:rPr>
              <a:t>-ὶς –ινος: </a:t>
            </a:r>
            <a:r>
              <a:rPr lang="el-GR" sz="1800" dirty="0">
                <a:solidFill>
                  <a:schemeClr val="tx1"/>
                </a:solidFill>
                <a:latin typeface="+mn-lt"/>
                <a:ea typeface="Times New Roman" panose="02020603050405020304" pitchFamily="18" charset="0"/>
                <a:cs typeface="Times New Roman" panose="02020603050405020304" pitchFamily="18" charset="0"/>
              </a:rPr>
              <a:t>ἡ ἀκτὶς -ῖνος (έτσι: ὁ δελφίς,, ἡ ὠδίς=(ποιητ.) πόνος του τοκετού (συνηθ. πληθ. ὠδῖνες), Ἐλευσίς, Σαλαμὶς κ.ά</a:t>
            </a:r>
            <a:r>
              <a:rPr lang="el-GR" sz="1800" dirty="0" smtClean="0">
                <a:solidFill>
                  <a:schemeClr val="tx1"/>
                </a:solidFill>
                <a:latin typeface="+mn-lt"/>
                <a:ea typeface="Times New Roman" panose="02020603050405020304" pitchFamily="18" charset="0"/>
                <a:cs typeface="Times New Roman" panose="02020603050405020304" pitchFamily="18" charset="0"/>
              </a:rPr>
              <a:t>.),</a:t>
            </a:r>
            <a:br>
              <a:rPr lang="el-GR" sz="1800" dirty="0" smtClean="0">
                <a:solidFill>
                  <a:schemeClr val="tx1"/>
                </a:solidFill>
                <a:latin typeface="+mn-lt"/>
                <a:ea typeface="Times New Roman" panose="02020603050405020304" pitchFamily="18" charset="0"/>
                <a:cs typeface="Times New Roman" panose="02020603050405020304" pitchFamily="18" charset="0"/>
              </a:rPr>
            </a:br>
            <a:r>
              <a:rPr lang="el-GR" sz="1800" dirty="0" smtClean="0">
                <a:solidFill>
                  <a:schemeClr val="tx1"/>
                </a:solidFill>
                <a:latin typeface="+mn-lt"/>
                <a:ea typeface="Times New Roman" panose="02020603050405020304" pitchFamily="18" charset="0"/>
                <a:cs typeface="Times New Roman" panose="02020603050405020304" pitchFamily="18" charset="0"/>
              </a:rPr>
              <a:t> </a:t>
            </a:r>
            <a:r>
              <a:rPr lang="el-GR" sz="1800" dirty="0">
                <a:solidFill>
                  <a:schemeClr val="tx1"/>
                </a:solidFill>
                <a:latin typeface="+mn-lt"/>
                <a:ea typeface="Times New Roman" panose="02020603050405020304" pitchFamily="18" charset="0"/>
                <a:cs typeface="Times New Roman" panose="02020603050405020304" pitchFamily="18" charset="0"/>
              </a:rPr>
              <a:t>ἡ ῥίς, τῆς </a:t>
            </a:r>
            <a:r>
              <a:rPr lang="el-GR" sz="1800" dirty="0" smtClean="0">
                <a:solidFill>
                  <a:schemeClr val="tx1"/>
                </a:solidFill>
                <a:latin typeface="+mn-lt"/>
                <a:ea typeface="Times New Roman" panose="02020603050405020304" pitchFamily="18" charset="0"/>
                <a:cs typeface="Times New Roman" panose="02020603050405020304" pitchFamily="18" charset="0"/>
              </a:rPr>
              <a:t>ῥῑνός, ὁ </a:t>
            </a:r>
            <a:r>
              <a:rPr lang="el-GR" sz="1800" dirty="0">
                <a:solidFill>
                  <a:schemeClr val="tx1"/>
                </a:solidFill>
                <a:latin typeface="+mn-lt"/>
                <a:ea typeface="Times New Roman" panose="02020603050405020304" pitchFamily="18" charset="0"/>
                <a:cs typeface="Times New Roman" panose="02020603050405020304" pitchFamily="18" charset="0"/>
              </a:rPr>
              <a:t>(ἡ) θίς, θῑνός = (ποιητ.) σωρός· σωρός από άμμο· ακτή, ἡ ἴς, τῆς ἰνός πλ. αἱ ἶνες = νεύρο, λεπτό νήμα, δύναμη</a:t>
            </a:r>
            <a:r>
              <a:rPr lang="en-US" sz="2000" dirty="0">
                <a:solidFill>
                  <a:schemeClr val="tx1"/>
                </a:solidFill>
                <a:latin typeface="+mn-lt"/>
                <a:ea typeface="Calibri" panose="020F0502020204030204" pitchFamily="34" charset="0"/>
                <a:cs typeface="Times New Roman" panose="02020603050405020304" pitchFamily="18" charset="0"/>
              </a:rPr>
              <a:t/>
            </a:r>
            <a:br>
              <a:rPr lang="en-US" sz="2000" dirty="0">
                <a:solidFill>
                  <a:schemeClr val="tx1"/>
                </a:solidFill>
                <a:latin typeface="+mn-lt"/>
                <a:ea typeface="Calibri" panose="020F0502020204030204" pitchFamily="34" charset="0"/>
                <a:cs typeface="Times New Roman" panose="02020603050405020304" pitchFamily="18" charset="0"/>
              </a:rPr>
            </a:br>
            <a:r>
              <a:rPr lang="el-GR" sz="1800" b="1" dirty="0">
                <a:solidFill>
                  <a:schemeClr val="tx1"/>
                </a:solidFill>
                <a:latin typeface="+mn-lt"/>
                <a:ea typeface="Times New Roman" panose="02020603050405020304" pitchFamily="18" charset="0"/>
                <a:cs typeface="Times New Roman" panose="02020603050405020304" pitchFamily="18" charset="0"/>
              </a:rPr>
              <a:t>-άν –ανος: </a:t>
            </a:r>
            <a:r>
              <a:rPr lang="el-GR" sz="1800" dirty="0">
                <a:solidFill>
                  <a:schemeClr val="tx1"/>
                </a:solidFill>
                <a:latin typeface="+mn-lt"/>
                <a:ea typeface="Times New Roman" panose="02020603050405020304" pitchFamily="18" charset="0"/>
                <a:cs typeface="Times New Roman" panose="02020603050405020304" pitchFamily="18" charset="0"/>
              </a:rPr>
              <a:t>ὁ μεγιστὰν -ᾶνος (έτσι και: ὁ παιάν,, πελεκάν, Τιτάν,, Αἰνιάν, Ἀκαρνάν, Ἁλκμάν, Εὐρυτάν), ὁ Πάν, του Πανὸς κ.ά</a:t>
            </a:r>
            <a:r>
              <a:rPr lang="el-GR" sz="1800" dirty="0" smtClean="0">
                <a:solidFill>
                  <a:schemeClr val="tx1"/>
                </a:solidFill>
                <a:latin typeface="+mn-lt"/>
                <a:ea typeface="Times New Roman" panose="02020603050405020304" pitchFamily="18" charset="0"/>
                <a:cs typeface="Times New Roman" panose="02020603050405020304" pitchFamily="18" charset="0"/>
              </a:rPr>
              <a:t>.</a:t>
            </a:r>
            <a:endParaRPr lang="en-US" sz="16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06883068"/>
              </p:ext>
            </p:extLst>
          </p:nvPr>
        </p:nvGraphicFramePr>
        <p:xfrm>
          <a:off x="457200" y="3140968"/>
          <a:ext cx="8229601" cy="2944368"/>
        </p:xfrm>
        <a:graphic>
          <a:graphicData uri="http://schemas.openxmlformats.org/drawingml/2006/table">
            <a:tbl>
              <a:tblPr firstRow="1" firstCol="1" bandRow="1">
                <a:tableStyleId>{93296810-A885-4BE3-A3E7-6D5BEEA58F35}</a:tableStyleId>
              </a:tblPr>
              <a:tblGrid>
                <a:gridCol w="1450505"/>
                <a:gridCol w="1664199"/>
                <a:gridCol w="1717038"/>
                <a:gridCol w="1573815"/>
                <a:gridCol w="1824044"/>
              </a:tblGrid>
              <a:tr h="175260">
                <a:tc>
                  <a:txBody>
                    <a:bodyPr/>
                    <a:lstStyle/>
                    <a:p>
                      <a:pPr marL="0" marR="0">
                        <a:lnSpc>
                          <a:spcPct val="115000"/>
                        </a:lnSpc>
                        <a:spcBef>
                          <a:spcPts val="0"/>
                        </a:spcBef>
                        <a:spcAft>
                          <a:spcPts val="0"/>
                        </a:spcAft>
                      </a:pPr>
                      <a:r>
                        <a:rPr lang="el-GR" sz="1400" dirty="0" smtClean="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051560">
                <a:tc>
                  <a:txBody>
                    <a:bodyPr/>
                    <a:lstStyle/>
                    <a:p>
                      <a:pPr marL="0" marR="0">
                        <a:lnSpc>
                          <a:spcPct val="115000"/>
                        </a:lnSpc>
                        <a:spcBef>
                          <a:spcPts val="0"/>
                        </a:spcBef>
                        <a:spcAft>
                          <a:spcPts val="0"/>
                        </a:spcAft>
                      </a:pPr>
                      <a:r>
                        <a:rPr lang="el-GR" sz="1400" dirty="0" smtClean="0">
                          <a:solidFill>
                            <a:schemeClr val="tx1"/>
                          </a:solidFill>
                          <a:effectLst/>
                        </a:rPr>
                        <a:t>ΟΝΟΜΑΣΤΙΚΗ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ΓΕΝΙΚΗ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ΔΟΤΙΚΗ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ΑΙΤΙΑΤΙΚΗ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ΚΛΗΤΙΚΗ</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effectLst/>
                        </a:rPr>
                        <a:t>ἡ ἀκτίς	</a:t>
                      </a:r>
                      <a:endParaRPr lang="en-US" sz="1800">
                        <a:effectLst/>
                      </a:endParaRPr>
                    </a:p>
                    <a:p>
                      <a:pPr marL="0" marR="0">
                        <a:lnSpc>
                          <a:spcPct val="115000"/>
                        </a:lnSpc>
                        <a:spcBef>
                          <a:spcPts val="0"/>
                        </a:spcBef>
                        <a:spcAft>
                          <a:spcPts val="0"/>
                        </a:spcAft>
                      </a:pPr>
                      <a:r>
                        <a:rPr lang="el-GR" sz="1400">
                          <a:effectLst/>
                        </a:rPr>
                        <a:t>τῆς ἀκτῖνος</a:t>
                      </a:r>
                      <a:endParaRPr lang="en-US" sz="1800">
                        <a:effectLst/>
                      </a:endParaRPr>
                    </a:p>
                    <a:p>
                      <a:pPr marL="0" marR="0">
                        <a:lnSpc>
                          <a:spcPct val="115000"/>
                        </a:lnSpc>
                        <a:spcBef>
                          <a:spcPts val="0"/>
                        </a:spcBef>
                        <a:spcAft>
                          <a:spcPts val="0"/>
                        </a:spcAft>
                      </a:pPr>
                      <a:r>
                        <a:rPr lang="el-GR" sz="1400">
                          <a:effectLst/>
                        </a:rPr>
                        <a:t>τῇ ἀκτῖνι	</a:t>
                      </a:r>
                      <a:endParaRPr lang="en-US" sz="1800">
                        <a:effectLst/>
                      </a:endParaRPr>
                    </a:p>
                    <a:p>
                      <a:pPr marL="0" marR="0">
                        <a:lnSpc>
                          <a:spcPct val="115000"/>
                        </a:lnSpc>
                        <a:spcBef>
                          <a:spcPts val="0"/>
                        </a:spcBef>
                        <a:spcAft>
                          <a:spcPts val="0"/>
                        </a:spcAft>
                      </a:pPr>
                      <a:r>
                        <a:rPr lang="el-GR" sz="1400">
                          <a:effectLst/>
                        </a:rPr>
                        <a:t>τὴν ἀκτῖνα</a:t>
                      </a:r>
                      <a:endParaRPr lang="en-US" sz="1800">
                        <a:effectLst/>
                      </a:endParaRPr>
                    </a:p>
                    <a:p>
                      <a:pPr marL="0" marR="0">
                        <a:lnSpc>
                          <a:spcPct val="115000"/>
                        </a:lnSpc>
                        <a:spcBef>
                          <a:spcPts val="0"/>
                        </a:spcBef>
                        <a:spcAft>
                          <a:spcPts val="0"/>
                        </a:spcAft>
                      </a:pPr>
                      <a:r>
                        <a:rPr lang="el-GR" sz="1400">
                          <a:effectLst/>
                        </a:rPr>
                        <a:t>(ὦ) ἀκτίς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effectLst/>
                        </a:rPr>
                        <a:t>ὁ θίς	</a:t>
                      </a:r>
                      <a:endParaRPr lang="en-US" sz="1800" dirty="0">
                        <a:effectLst/>
                      </a:endParaRPr>
                    </a:p>
                    <a:p>
                      <a:pPr marL="0" marR="0">
                        <a:lnSpc>
                          <a:spcPct val="115000"/>
                        </a:lnSpc>
                        <a:spcBef>
                          <a:spcPts val="0"/>
                        </a:spcBef>
                        <a:spcAft>
                          <a:spcPts val="0"/>
                        </a:spcAft>
                      </a:pPr>
                      <a:r>
                        <a:rPr lang="el-GR" sz="1400" dirty="0">
                          <a:effectLst/>
                        </a:rPr>
                        <a:t>τοῦ θινός</a:t>
                      </a:r>
                      <a:endParaRPr lang="en-US" sz="1800" dirty="0">
                        <a:effectLst/>
                      </a:endParaRPr>
                    </a:p>
                    <a:p>
                      <a:pPr marL="0" marR="0">
                        <a:lnSpc>
                          <a:spcPct val="115000"/>
                        </a:lnSpc>
                        <a:spcBef>
                          <a:spcPts val="0"/>
                        </a:spcBef>
                        <a:spcAft>
                          <a:spcPts val="0"/>
                        </a:spcAft>
                      </a:pPr>
                      <a:r>
                        <a:rPr lang="el-GR" sz="1400" dirty="0">
                          <a:effectLst/>
                        </a:rPr>
                        <a:t>τῷ θινί	</a:t>
                      </a:r>
                      <a:endParaRPr lang="en-US" sz="1800" dirty="0">
                        <a:effectLst/>
                      </a:endParaRPr>
                    </a:p>
                    <a:p>
                      <a:pPr marL="0" marR="0">
                        <a:lnSpc>
                          <a:spcPct val="115000"/>
                        </a:lnSpc>
                        <a:spcBef>
                          <a:spcPts val="0"/>
                        </a:spcBef>
                        <a:spcAft>
                          <a:spcPts val="0"/>
                        </a:spcAft>
                      </a:pPr>
                      <a:r>
                        <a:rPr lang="el-GR" sz="1400" dirty="0">
                          <a:effectLst/>
                        </a:rPr>
                        <a:t>τὸν θῖνα	</a:t>
                      </a:r>
                      <a:endParaRPr lang="en-US" sz="1800" dirty="0">
                        <a:effectLst/>
                      </a:endParaRPr>
                    </a:p>
                    <a:p>
                      <a:pPr marL="0" marR="0">
                        <a:lnSpc>
                          <a:spcPct val="115000"/>
                        </a:lnSpc>
                        <a:spcBef>
                          <a:spcPts val="0"/>
                        </a:spcBef>
                        <a:spcAft>
                          <a:spcPts val="0"/>
                        </a:spcAft>
                      </a:pPr>
                      <a:r>
                        <a:rPr lang="el-GR" sz="1400" dirty="0">
                          <a:effectLst/>
                        </a:rPr>
                        <a:t>(ὦ) θίς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effectLst/>
                        </a:rPr>
                        <a:t>ὁ κτείς	 </a:t>
                      </a:r>
                      <a:endParaRPr lang="en-US" sz="1800">
                        <a:effectLst/>
                      </a:endParaRPr>
                    </a:p>
                    <a:p>
                      <a:pPr marL="0" marR="0">
                        <a:lnSpc>
                          <a:spcPct val="115000"/>
                        </a:lnSpc>
                        <a:spcBef>
                          <a:spcPts val="0"/>
                        </a:spcBef>
                        <a:spcAft>
                          <a:spcPts val="0"/>
                        </a:spcAft>
                      </a:pPr>
                      <a:r>
                        <a:rPr lang="el-GR" sz="1400">
                          <a:effectLst/>
                        </a:rPr>
                        <a:t>τοῦ κτενός</a:t>
                      </a:r>
                      <a:endParaRPr lang="en-US" sz="1800">
                        <a:effectLst/>
                      </a:endParaRPr>
                    </a:p>
                    <a:p>
                      <a:pPr marL="0" marR="0">
                        <a:lnSpc>
                          <a:spcPct val="115000"/>
                        </a:lnSpc>
                        <a:spcBef>
                          <a:spcPts val="0"/>
                        </a:spcBef>
                        <a:spcAft>
                          <a:spcPts val="0"/>
                        </a:spcAft>
                      </a:pPr>
                      <a:r>
                        <a:rPr lang="el-GR" sz="1400">
                          <a:effectLst/>
                        </a:rPr>
                        <a:t>τῷ κτενί	</a:t>
                      </a:r>
                      <a:endParaRPr lang="en-US" sz="1800">
                        <a:effectLst/>
                      </a:endParaRPr>
                    </a:p>
                    <a:p>
                      <a:pPr marL="0" marR="0">
                        <a:lnSpc>
                          <a:spcPct val="115000"/>
                        </a:lnSpc>
                        <a:spcBef>
                          <a:spcPts val="0"/>
                        </a:spcBef>
                        <a:spcAft>
                          <a:spcPts val="0"/>
                        </a:spcAft>
                      </a:pPr>
                      <a:r>
                        <a:rPr lang="el-GR" sz="1400">
                          <a:effectLst/>
                        </a:rPr>
                        <a:t>τὸν κτένα</a:t>
                      </a:r>
                      <a:endParaRPr lang="en-US" sz="1800">
                        <a:effectLst/>
                      </a:endParaRPr>
                    </a:p>
                    <a:p>
                      <a:pPr marL="0" marR="0">
                        <a:lnSpc>
                          <a:spcPct val="115000"/>
                        </a:lnSpc>
                        <a:spcBef>
                          <a:spcPts val="0"/>
                        </a:spcBef>
                        <a:spcAft>
                          <a:spcPts val="0"/>
                        </a:spcAft>
                      </a:pPr>
                      <a:r>
                        <a:rPr lang="el-GR" sz="1400">
                          <a:effectLst/>
                        </a:rPr>
                        <a:t>(ὦ) κτείς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effectLst/>
                        </a:rPr>
                        <a:t>ὁ </a:t>
                      </a:r>
                      <a:r>
                        <a:rPr lang="el-GR" sz="1400" dirty="0" smtClean="0">
                          <a:effectLst/>
                        </a:rPr>
                        <a:t>Τιτάν</a:t>
                      </a:r>
                      <a:r>
                        <a:rPr lang="el-GR" sz="1400" dirty="0">
                          <a:effectLst/>
                        </a:rPr>
                        <a:t>	 </a:t>
                      </a:r>
                      <a:endParaRPr lang="en-US" sz="1800" dirty="0">
                        <a:effectLst/>
                      </a:endParaRPr>
                    </a:p>
                    <a:p>
                      <a:pPr marL="0" marR="0">
                        <a:lnSpc>
                          <a:spcPct val="115000"/>
                        </a:lnSpc>
                        <a:spcBef>
                          <a:spcPts val="0"/>
                        </a:spcBef>
                        <a:spcAft>
                          <a:spcPts val="0"/>
                        </a:spcAft>
                      </a:pPr>
                      <a:r>
                        <a:rPr lang="el-GR" sz="1400" dirty="0">
                          <a:effectLst/>
                        </a:rPr>
                        <a:t>τοῦ Τιτᾶνος	</a:t>
                      </a:r>
                      <a:endParaRPr lang="en-US" sz="1800" dirty="0">
                        <a:effectLst/>
                      </a:endParaRPr>
                    </a:p>
                    <a:p>
                      <a:pPr marL="0" marR="0">
                        <a:lnSpc>
                          <a:spcPct val="115000"/>
                        </a:lnSpc>
                        <a:spcBef>
                          <a:spcPts val="0"/>
                        </a:spcBef>
                        <a:spcAft>
                          <a:spcPts val="0"/>
                        </a:spcAft>
                      </a:pPr>
                      <a:r>
                        <a:rPr lang="el-GR" sz="1400" dirty="0">
                          <a:effectLst/>
                        </a:rPr>
                        <a:t>τῷ Τιτᾶνι	</a:t>
                      </a:r>
                      <a:endParaRPr lang="en-US" sz="1800" dirty="0">
                        <a:effectLst/>
                      </a:endParaRPr>
                    </a:p>
                    <a:p>
                      <a:pPr marL="0" marR="0">
                        <a:lnSpc>
                          <a:spcPct val="115000"/>
                        </a:lnSpc>
                        <a:spcBef>
                          <a:spcPts val="0"/>
                        </a:spcBef>
                        <a:spcAft>
                          <a:spcPts val="0"/>
                        </a:spcAft>
                      </a:pPr>
                      <a:r>
                        <a:rPr lang="el-GR" sz="1400" dirty="0">
                          <a:effectLst/>
                        </a:rPr>
                        <a:t>τὸν Τιτᾶνα	</a:t>
                      </a:r>
                      <a:endParaRPr lang="en-US" sz="1800" dirty="0">
                        <a:effectLst/>
                      </a:endParaRPr>
                    </a:p>
                    <a:p>
                      <a:pPr marL="0" marR="0">
                        <a:lnSpc>
                          <a:spcPct val="115000"/>
                        </a:lnSpc>
                        <a:spcBef>
                          <a:spcPts val="0"/>
                        </a:spcBef>
                        <a:spcAft>
                          <a:spcPts val="0"/>
                        </a:spcAft>
                      </a:pPr>
                      <a:r>
                        <a:rPr lang="el-GR" sz="1400" dirty="0">
                          <a:effectLst/>
                        </a:rPr>
                        <a:t>(ὦ) Τιτάν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75260">
                <a:tc>
                  <a:txBody>
                    <a:bodyPr/>
                    <a:lstStyle/>
                    <a:p>
                      <a:pPr marL="0" marR="0">
                        <a:lnSpc>
                          <a:spcPct val="115000"/>
                        </a:lnSpc>
                        <a:spcBef>
                          <a:spcPts val="0"/>
                        </a:spcBef>
                        <a:spcAft>
                          <a:spcPts val="0"/>
                        </a:spcAft>
                      </a:pPr>
                      <a:r>
                        <a:rPr lang="el-GR" sz="1400" dirty="0" smtClean="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b="1" dirty="0" smtClean="0">
                          <a:effectLst/>
                        </a:rPr>
                        <a:t>ΠΛΗΘΥΝΤΙΚΟΣ</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400" b="1" dirty="0" smtClean="0">
                          <a:effectLst/>
                        </a:rPr>
                        <a:t>ΠΛΗΘΥΝΤΙΚΟΣ</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400" b="1" dirty="0" smtClean="0">
                          <a:effectLst/>
                        </a:rPr>
                        <a:t>ΠΛΗΘΥΝΤΙΚΟΣ</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400" b="1" dirty="0" smtClean="0">
                          <a:effectLst/>
                        </a:rPr>
                        <a:t>ΠΛΗΘΥΝΤΙΚΟΣ</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876300">
                <a:tc>
                  <a:txBody>
                    <a:bodyPr/>
                    <a:lstStyle/>
                    <a:p>
                      <a:pPr marL="0" marR="0">
                        <a:lnSpc>
                          <a:spcPct val="115000"/>
                        </a:lnSpc>
                        <a:spcBef>
                          <a:spcPts val="0"/>
                        </a:spcBef>
                        <a:spcAft>
                          <a:spcPts val="0"/>
                        </a:spcAft>
                      </a:pPr>
                      <a:r>
                        <a:rPr lang="el-GR" sz="1400" dirty="0" smtClean="0">
                          <a:solidFill>
                            <a:schemeClr val="tx1"/>
                          </a:solidFill>
                          <a:effectLst/>
                        </a:rPr>
                        <a:t>ΟΝΟΜΑΣΤΙΚΗ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ΓΕΝΙΚΗ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ΔΟΤΙΚΗ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ΑΙΤΙΑΤΙΚΗ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ΚΛΗΤΙΚΗ</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effectLst/>
                        </a:rPr>
                        <a:t>αἱ ἀκτῖνες</a:t>
                      </a:r>
                      <a:endParaRPr lang="en-US" sz="1800">
                        <a:effectLst/>
                      </a:endParaRPr>
                    </a:p>
                    <a:p>
                      <a:pPr marL="0" marR="0">
                        <a:lnSpc>
                          <a:spcPct val="115000"/>
                        </a:lnSpc>
                        <a:spcBef>
                          <a:spcPts val="0"/>
                        </a:spcBef>
                        <a:spcAft>
                          <a:spcPts val="0"/>
                        </a:spcAft>
                      </a:pPr>
                      <a:r>
                        <a:rPr lang="el-GR" sz="1400">
                          <a:effectLst/>
                        </a:rPr>
                        <a:t>τῶν ἀκτίνων</a:t>
                      </a:r>
                      <a:endParaRPr lang="en-US" sz="1800">
                        <a:effectLst/>
                      </a:endParaRPr>
                    </a:p>
                    <a:p>
                      <a:pPr marL="0" marR="0">
                        <a:lnSpc>
                          <a:spcPct val="115000"/>
                        </a:lnSpc>
                        <a:spcBef>
                          <a:spcPts val="0"/>
                        </a:spcBef>
                        <a:spcAft>
                          <a:spcPts val="0"/>
                        </a:spcAft>
                      </a:pPr>
                      <a:r>
                        <a:rPr lang="el-GR" sz="1400">
                          <a:effectLst/>
                        </a:rPr>
                        <a:t>ταῖς  ἀκτίσιν</a:t>
                      </a:r>
                      <a:endParaRPr lang="en-US" sz="1800">
                        <a:effectLst/>
                      </a:endParaRPr>
                    </a:p>
                    <a:p>
                      <a:pPr marL="0" marR="0">
                        <a:lnSpc>
                          <a:spcPct val="115000"/>
                        </a:lnSpc>
                        <a:spcBef>
                          <a:spcPts val="0"/>
                        </a:spcBef>
                        <a:spcAft>
                          <a:spcPts val="0"/>
                        </a:spcAft>
                      </a:pPr>
                      <a:r>
                        <a:rPr lang="el-GR" sz="1400">
                          <a:effectLst/>
                        </a:rPr>
                        <a:t>τὰς ἀκτῖνας</a:t>
                      </a:r>
                      <a:endParaRPr lang="en-US" sz="1800">
                        <a:effectLst/>
                      </a:endParaRPr>
                    </a:p>
                    <a:p>
                      <a:pPr marL="0" marR="0">
                        <a:lnSpc>
                          <a:spcPct val="115000"/>
                        </a:lnSpc>
                        <a:spcBef>
                          <a:spcPts val="0"/>
                        </a:spcBef>
                        <a:spcAft>
                          <a:spcPts val="0"/>
                        </a:spcAft>
                      </a:pPr>
                      <a:r>
                        <a:rPr lang="el-GR" sz="1400">
                          <a:effectLst/>
                        </a:rPr>
                        <a:t>(ὦ) ἀκτῖνες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effectLst/>
                        </a:rPr>
                        <a:t>οἱ θῖνες	</a:t>
                      </a:r>
                      <a:endParaRPr lang="en-US" sz="1800">
                        <a:effectLst/>
                      </a:endParaRPr>
                    </a:p>
                    <a:p>
                      <a:pPr marL="0" marR="0">
                        <a:lnSpc>
                          <a:spcPct val="115000"/>
                        </a:lnSpc>
                        <a:spcBef>
                          <a:spcPts val="0"/>
                        </a:spcBef>
                        <a:spcAft>
                          <a:spcPts val="0"/>
                        </a:spcAft>
                      </a:pPr>
                      <a:r>
                        <a:rPr lang="el-GR" sz="1400">
                          <a:effectLst/>
                        </a:rPr>
                        <a:t>τῶν θινῶν</a:t>
                      </a:r>
                      <a:endParaRPr lang="en-US" sz="1800">
                        <a:effectLst/>
                      </a:endParaRPr>
                    </a:p>
                    <a:p>
                      <a:pPr marL="0" marR="0">
                        <a:lnSpc>
                          <a:spcPct val="115000"/>
                        </a:lnSpc>
                        <a:spcBef>
                          <a:spcPts val="0"/>
                        </a:spcBef>
                        <a:spcAft>
                          <a:spcPts val="0"/>
                        </a:spcAft>
                      </a:pPr>
                      <a:r>
                        <a:rPr lang="el-GR" sz="1400">
                          <a:effectLst/>
                        </a:rPr>
                        <a:t>τοῖς θισίν</a:t>
                      </a:r>
                      <a:endParaRPr lang="en-US" sz="1800">
                        <a:effectLst/>
                      </a:endParaRPr>
                    </a:p>
                    <a:p>
                      <a:pPr marL="0" marR="0">
                        <a:lnSpc>
                          <a:spcPct val="115000"/>
                        </a:lnSpc>
                        <a:spcBef>
                          <a:spcPts val="0"/>
                        </a:spcBef>
                        <a:spcAft>
                          <a:spcPts val="0"/>
                        </a:spcAft>
                      </a:pPr>
                      <a:r>
                        <a:rPr lang="el-GR" sz="1400">
                          <a:effectLst/>
                        </a:rPr>
                        <a:t>τοὺς θῖνας</a:t>
                      </a:r>
                      <a:endParaRPr lang="en-US" sz="1800">
                        <a:effectLst/>
                      </a:endParaRPr>
                    </a:p>
                    <a:p>
                      <a:pPr marL="0" marR="0">
                        <a:lnSpc>
                          <a:spcPct val="115000"/>
                        </a:lnSpc>
                        <a:spcBef>
                          <a:spcPts val="0"/>
                        </a:spcBef>
                        <a:spcAft>
                          <a:spcPts val="0"/>
                        </a:spcAft>
                      </a:pPr>
                      <a:r>
                        <a:rPr lang="el-GR" sz="1400">
                          <a:effectLst/>
                        </a:rPr>
                        <a:t>(ὦ) θῖνες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effectLst/>
                        </a:rPr>
                        <a:t>οἱ κτένες</a:t>
                      </a:r>
                      <a:endParaRPr lang="en-US" sz="1800">
                        <a:effectLst/>
                      </a:endParaRPr>
                    </a:p>
                    <a:p>
                      <a:pPr marL="0" marR="0">
                        <a:lnSpc>
                          <a:spcPct val="115000"/>
                        </a:lnSpc>
                        <a:spcBef>
                          <a:spcPts val="0"/>
                        </a:spcBef>
                        <a:spcAft>
                          <a:spcPts val="0"/>
                        </a:spcAft>
                      </a:pPr>
                      <a:r>
                        <a:rPr lang="el-GR" sz="1400">
                          <a:effectLst/>
                        </a:rPr>
                        <a:t>τῶν κτενῶν</a:t>
                      </a:r>
                      <a:endParaRPr lang="en-US" sz="1800">
                        <a:effectLst/>
                      </a:endParaRPr>
                    </a:p>
                    <a:p>
                      <a:pPr marL="0" marR="0">
                        <a:lnSpc>
                          <a:spcPct val="115000"/>
                        </a:lnSpc>
                        <a:spcBef>
                          <a:spcPts val="0"/>
                        </a:spcBef>
                        <a:spcAft>
                          <a:spcPts val="0"/>
                        </a:spcAft>
                      </a:pPr>
                      <a:r>
                        <a:rPr lang="el-GR" sz="1400">
                          <a:effectLst/>
                        </a:rPr>
                        <a:t>τοῖς κτεσίν</a:t>
                      </a:r>
                      <a:endParaRPr lang="en-US" sz="1800">
                        <a:effectLst/>
                      </a:endParaRPr>
                    </a:p>
                    <a:p>
                      <a:pPr marL="0" marR="0">
                        <a:lnSpc>
                          <a:spcPct val="115000"/>
                        </a:lnSpc>
                        <a:spcBef>
                          <a:spcPts val="0"/>
                        </a:spcBef>
                        <a:spcAft>
                          <a:spcPts val="0"/>
                        </a:spcAft>
                      </a:pPr>
                      <a:r>
                        <a:rPr lang="el-GR" sz="1400">
                          <a:effectLst/>
                        </a:rPr>
                        <a:t>τοὺς κτένας</a:t>
                      </a:r>
                      <a:endParaRPr lang="en-US" sz="1800">
                        <a:effectLst/>
                      </a:endParaRPr>
                    </a:p>
                    <a:p>
                      <a:pPr marL="0" marR="0">
                        <a:lnSpc>
                          <a:spcPct val="115000"/>
                        </a:lnSpc>
                        <a:spcBef>
                          <a:spcPts val="0"/>
                        </a:spcBef>
                        <a:spcAft>
                          <a:spcPts val="0"/>
                        </a:spcAft>
                      </a:pPr>
                      <a:r>
                        <a:rPr lang="el-GR" sz="1400">
                          <a:effectLst/>
                        </a:rPr>
                        <a:t>(ὦ) κτένες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effectLst/>
                        </a:rPr>
                        <a:t>οἱ Τιτᾶνες	</a:t>
                      </a:r>
                      <a:endParaRPr lang="en-US" sz="1800" dirty="0">
                        <a:effectLst/>
                      </a:endParaRPr>
                    </a:p>
                    <a:p>
                      <a:pPr marL="0" marR="0">
                        <a:lnSpc>
                          <a:spcPct val="115000"/>
                        </a:lnSpc>
                        <a:spcBef>
                          <a:spcPts val="0"/>
                        </a:spcBef>
                        <a:spcAft>
                          <a:spcPts val="0"/>
                        </a:spcAft>
                      </a:pPr>
                      <a:r>
                        <a:rPr lang="el-GR" sz="1400" dirty="0">
                          <a:effectLst/>
                        </a:rPr>
                        <a:t>τῶν Τιτάνων</a:t>
                      </a:r>
                      <a:endParaRPr lang="en-US" sz="1800" dirty="0">
                        <a:effectLst/>
                      </a:endParaRPr>
                    </a:p>
                    <a:p>
                      <a:pPr marL="0" marR="0">
                        <a:lnSpc>
                          <a:spcPct val="115000"/>
                        </a:lnSpc>
                        <a:spcBef>
                          <a:spcPts val="0"/>
                        </a:spcBef>
                        <a:spcAft>
                          <a:spcPts val="0"/>
                        </a:spcAft>
                      </a:pPr>
                      <a:r>
                        <a:rPr lang="el-GR" sz="1400" dirty="0">
                          <a:effectLst/>
                        </a:rPr>
                        <a:t>τοῖς Τιτᾶσιν</a:t>
                      </a:r>
                      <a:endParaRPr lang="en-US" sz="1800" dirty="0">
                        <a:effectLst/>
                      </a:endParaRPr>
                    </a:p>
                    <a:p>
                      <a:pPr marL="0" marR="0">
                        <a:lnSpc>
                          <a:spcPct val="115000"/>
                        </a:lnSpc>
                        <a:spcBef>
                          <a:spcPts val="0"/>
                        </a:spcBef>
                        <a:spcAft>
                          <a:spcPts val="0"/>
                        </a:spcAft>
                      </a:pPr>
                      <a:r>
                        <a:rPr lang="el-GR" sz="1400" dirty="0">
                          <a:effectLst/>
                        </a:rPr>
                        <a:t>τοὺς Τιτᾶνας</a:t>
                      </a:r>
                      <a:endParaRPr lang="en-US" sz="1800" dirty="0">
                        <a:effectLst/>
                      </a:endParaRPr>
                    </a:p>
                    <a:p>
                      <a:pPr marL="0" marR="0">
                        <a:lnSpc>
                          <a:spcPct val="115000"/>
                        </a:lnSpc>
                        <a:spcBef>
                          <a:spcPts val="0"/>
                        </a:spcBef>
                        <a:spcAft>
                          <a:spcPts val="0"/>
                        </a:spcAft>
                      </a:pPr>
                      <a:r>
                        <a:rPr lang="el-GR" sz="1400" dirty="0">
                          <a:effectLst/>
                        </a:rPr>
                        <a:t>(ὦ) Τιτᾶνες</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7545474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112962"/>
          </a:xfrm>
        </p:spPr>
        <p:txBody>
          <a:bodyPr>
            <a:noAutofit/>
          </a:bodyPr>
          <a:lstStyle/>
          <a:p>
            <a:pPr marL="0" marR="0">
              <a:lnSpc>
                <a:spcPct val="115000"/>
              </a:lnSpc>
              <a:spcBef>
                <a:spcPts val="0"/>
              </a:spcBef>
              <a:spcAft>
                <a:spcPts val="1000"/>
              </a:spcAft>
            </a:pPr>
            <a:r>
              <a:rPr lang="el-GR" sz="1500" b="1" dirty="0">
                <a:solidFill>
                  <a:schemeClr val="tx1"/>
                </a:solidFill>
                <a:latin typeface="+mn-lt"/>
                <a:ea typeface="Times New Roman" panose="02020603050405020304" pitchFamily="18" charset="0"/>
                <a:cs typeface="Times New Roman" panose="02020603050405020304" pitchFamily="18" charset="0"/>
              </a:rPr>
              <a:t>συμφωνόληκτα, ημιφωνόληκτα, ενρινόληκτα</a:t>
            </a:r>
            <a:r>
              <a:rPr lang="en-US" sz="1500" dirty="0">
                <a:solidFill>
                  <a:schemeClr val="tx1"/>
                </a:solidFill>
                <a:latin typeface="+mn-lt"/>
                <a:ea typeface="Calibri" panose="020F0502020204030204" pitchFamily="34" charset="0"/>
                <a:cs typeface="Times New Roman" panose="02020603050405020304" pitchFamily="18" charset="0"/>
              </a:rPr>
              <a:t/>
            </a:r>
            <a:br>
              <a:rPr lang="en-US" sz="1500" dirty="0">
                <a:solidFill>
                  <a:schemeClr val="tx1"/>
                </a:solidFill>
                <a:latin typeface="+mn-lt"/>
                <a:ea typeface="Calibri" panose="020F0502020204030204" pitchFamily="34" charset="0"/>
                <a:cs typeface="Times New Roman" panose="02020603050405020304" pitchFamily="18" charset="0"/>
              </a:rPr>
            </a:br>
            <a:r>
              <a:rPr lang="el-GR" sz="1500" b="1" dirty="0" smtClean="0">
                <a:solidFill>
                  <a:schemeClr val="tx1"/>
                </a:solidFill>
                <a:latin typeface="+mn-lt"/>
                <a:ea typeface="Times New Roman" panose="02020603050405020304" pitchFamily="18" charset="0"/>
                <a:cs typeface="Times New Roman" panose="02020603050405020304" pitchFamily="18" charset="0"/>
              </a:rPr>
              <a:t>-</a:t>
            </a:r>
            <a:r>
              <a:rPr lang="el-GR" sz="1500" b="1" dirty="0">
                <a:solidFill>
                  <a:schemeClr val="tx1"/>
                </a:solidFill>
                <a:latin typeface="+mn-lt"/>
                <a:ea typeface="Times New Roman" panose="02020603050405020304" pitchFamily="18" charset="0"/>
                <a:cs typeface="Times New Roman" panose="02020603050405020304" pitchFamily="18" charset="0"/>
              </a:rPr>
              <a:t>ην –ηνος: </a:t>
            </a:r>
            <a:r>
              <a:rPr lang="el-GR" sz="1500" dirty="0">
                <a:solidFill>
                  <a:schemeClr val="tx1"/>
                </a:solidFill>
                <a:latin typeface="+mn-lt"/>
                <a:ea typeface="Times New Roman" panose="02020603050405020304" pitchFamily="18" charset="0"/>
                <a:cs typeface="Times New Roman" panose="02020603050405020304" pitchFamily="18" charset="0"/>
              </a:rPr>
              <a:t>ὁ Ἕλλην –ηνος</a:t>
            </a:r>
            <a:r>
              <a:rPr lang="el-GR" sz="1500" b="1" dirty="0">
                <a:solidFill>
                  <a:schemeClr val="tx1"/>
                </a:solidFill>
                <a:latin typeface="+mn-lt"/>
                <a:ea typeface="Times New Roman" panose="02020603050405020304" pitchFamily="18" charset="0"/>
                <a:cs typeface="Times New Roman" panose="02020603050405020304" pitchFamily="18" charset="0"/>
              </a:rPr>
              <a:t>, </a:t>
            </a:r>
            <a:r>
              <a:rPr lang="el-GR" sz="1500" dirty="0">
                <a:solidFill>
                  <a:schemeClr val="tx1"/>
                </a:solidFill>
                <a:latin typeface="+mn-lt"/>
                <a:ea typeface="Times New Roman" panose="02020603050405020304" pitchFamily="18" charset="0"/>
                <a:cs typeface="Times New Roman" panose="02020603050405020304" pitchFamily="18" charset="0"/>
              </a:rPr>
              <a:t>ὁ δοθιήν-ῆνος</a:t>
            </a:r>
            <a:r>
              <a:rPr lang="el-GR" sz="1500" b="1" dirty="0">
                <a:solidFill>
                  <a:schemeClr val="tx1"/>
                </a:solidFill>
                <a:latin typeface="+mn-lt"/>
                <a:ea typeface="Times New Roman" panose="02020603050405020304" pitchFamily="18" charset="0"/>
                <a:cs typeface="Times New Roman" panose="02020603050405020304" pitchFamily="18" charset="0"/>
              </a:rPr>
              <a:t> = </a:t>
            </a:r>
            <a:r>
              <a:rPr lang="el-GR" sz="1500" dirty="0">
                <a:solidFill>
                  <a:schemeClr val="tx1"/>
                </a:solidFill>
                <a:latin typeface="+mn-lt"/>
                <a:ea typeface="Times New Roman" panose="02020603050405020304" pitchFamily="18" charset="0"/>
                <a:cs typeface="Times New Roman" panose="02020603050405020304" pitchFamily="18" charset="0"/>
              </a:rPr>
              <a:t>μικρό εξάνθημα (έτσι και: ὁ κηφήν,</a:t>
            </a:r>
            <a:r>
              <a:rPr lang="el-GR" sz="1500" b="1" dirty="0">
                <a:solidFill>
                  <a:schemeClr val="tx1"/>
                </a:solidFill>
                <a:latin typeface="+mn-lt"/>
                <a:ea typeface="Times New Roman" panose="02020603050405020304" pitchFamily="18" charset="0"/>
                <a:cs typeface="Times New Roman" panose="02020603050405020304" pitchFamily="18" charset="0"/>
              </a:rPr>
              <a:t>, </a:t>
            </a:r>
            <a:r>
              <a:rPr lang="el-GR" sz="1500" dirty="0">
                <a:solidFill>
                  <a:schemeClr val="tx1"/>
                </a:solidFill>
                <a:latin typeface="+mn-lt"/>
                <a:ea typeface="Times New Roman" panose="02020603050405020304" pitchFamily="18" charset="0"/>
                <a:cs typeface="Times New Roman" panose="02020603050405020304" pitchFamily="18" charset="0"/>
              </a:rPr>
              <a:t>ὁ λειχήν= λειχήνα· βρύο που φυτρώνει πάνω σε δέντρα, πέτρες κτλ.· εξάνθημα στην επιδερμίδα, ὁ πυρήν,</a:t>
            </a:r>
            <a:r>
              <a:rPr lang="el-GR" sz="1500" b="1" dirty="0">
                <a:solidFill>
                  <a:schemeClr val="tx1"/>
                </a:solidFill>
                <a:latin typeface="+mn-lt"/>
                <a:ea typeface="Times New Roman" panose="02020603050405020304" pitchFamily="18" charset="0"/>
                <a:cs typeface="Times New Roman" panose="02020603050405020304" pitchFamily="18" charset="0"/>
              </a:rPr>
              <a:t>, </a:t>
            </a:r>
            <a:r>
              <a:rPr lang="el-GR" sz="1500" dirty="0">
                <a:solidFill>
                  <a:schemeClr val="tx1"/>
                </a:solidFill>
                <a:latin typeface="+mn-lt"/>
                <a:ea typeface="Times New Roman" panose="02020603050405020304" pitchFamily="18" charset="0"/>
                <a:cs typeface="Times New Roman" panose="02020603050405020304" pitchFamily="18" charset="0"/>
              </a:rPr>
              <a:t>ὁ σωλήν, ἡ σειρήν = γοητεία ωραίων λόγων· ως κυρ, όν. Σειρήν, θαλασσινή θεότητα που γοητεύει με τη φωνή της τους ναυτικούς),</a:t>
            </a:r>
            <a:r>
              <a:rPr lang="el-GR" sz="1500" b="1" dirty="0">
                <a:solidFill>
                  <a:schemeClr val="tx1"/>
                </a:solidFill>
                <a:latin typeface="+mn-lt"/>
                <a:ea typeface="Times New Roman" panose="02020603050405020304" pitchFamily="18" charset="0"/>
                <a:cs typeface="Times New Roman" panose="02020603050405020304" pitchFamily="18" charset="0"/>
              </a:rPr>
              <a:t> </a:t>
            </a:r>
            <a:r>
              <a:rPr lang="el-GR" sz="1500" dirty="0">
                <a:solidFill>
                  <a:schemeClr val="tx1"/>
                </a:solidFill>
                <a:latin typeface="+mn-lt"/>
                <a:ea typeface="Times New Roman" panose="02020603050405020304" pitchFamily="18" charset="0"/>
                <a:cs typeface="Times New Roman" panose="02020603050405020304" pitchFamily="18" charset="0"/>
              </a:rPr>
              <a:t>ὁ μήν, μηνὸς</a:t>
            </a:r>
            <a:r>
              <a:rPr lang="el-GR" sz="1500" b="1" dirty="0">
                <a:solidFill>
                  <a:schemeClr val="tx1"/>
                </a:solidFill>
                <a:latin typeface="+mn-lt"/>
                <a:ea typeface="Times New Roman" panose="02020603050405020304" pitchFamily="18" charset="0"/>
                <a:cs typeface="Times New Roman" panose="02020603050405020304" pitchFamily="18" charset="0"/>
              </a:rPr>
              <a:t>, </a:t>
            </a:r>
            <a:r>
              <a:rPr lang="el-GR" sz="1500" dirty="0">
                <a:solidFill>
                  <a:schemeClr val="tx1"/>
                </a:solidFill>
                <a:latin typeface="+mn-lt"/>
                <a:ea typeface="Times New Roman" panose="02020603050405020304" pitchFamily="18" charset="0"/>
                <a:cs typeface="Times New Roman" panose="02020603050405020304" pitchFamily="18" charset="0"/>
              </a:rPr>
              <a:t>(έτσι και: ὁ σπλήν,</a:t>
            </a:r>
            <a:r>
              <a:rPr lang="el-GR" sz="1500" b="1" dirty="0">
                <a:solidFill>
                  <a:schemeClr val="tx1"/>
                </a:solidFill>
                <a:latin typeface="+mn-lt"/>
                <a:ea typeface="Times New Roman" panose="02020603050405020304" pitchFamily="18" charset="0"/>
                <a:cs typeface="Times New Roman" panose="02020603050405020304" pitchFamily="18" charset="0"/>
              </a:rPr>
              <a:t>, </a:t>
            </a:r>
            <a:r>
              <a:rPr lang="el-GR" sz="1500" dirty="0">
                <a:solidFill>
                  <a:schemeClr val="tx1"/>
                </a:solidFill>
                <a:latin typeface="+mn-lt"/>
                <a:ea typeface="Times New Roman" panose="02020603050405020304" pitchFamily="18" charset="0"/>
                <a:cs typeface="Times New Roman" panose="02020603050405020304" pitchFamily="18" charset="0"/>
              </a:rPr>
              <a:t>ὁ σφήν, ὁ (ἡ) χὴν </a:t>
            </a:r>
            <a:r>
              <a:rPr lang="en-US" sz="1500" dirty="0">
                <a:solidFill>
                  <a:schemeClr val="tx1"/>
                </a:solidFill>
                <a:latin typeface="+mn-lt"/>
                <a:ea typeface="Calibri" panose="020F0502020204030204" pitchFamily="34" charset="0"/>
                <a:cs typeface="Times New Roman" panose="02020603050405020304" pitchFamily="18" charset="0"/>
              </a:rPr>
              <a:t/>
            </a:r>
            <a:br>
              <a:rPr lang="en-US" sz="1500" dirty="0">
                <a:solidFill>
                  <a:schemeClr val="tx1"/>
                </a:solidFill>
                <a:latin typeface="+mn-lt"/>
                <a:ea typeface="Calibri" panose="020F0502020204030204" pitchFamily="34" charset="0"/>
                <a:cs typeface="Times New Roman" panose="02020603050405020304" pitchFamily="18" charset="0"/>
              </a:rPr>
            </a:br>
            <a:r>
              <a:rPr lang="el-GR" sz="1500" b="1" dirty="0">
                <a:solidFill>
                  <a:schemeClr val="tx1"/>
                </a:solidFill>
                <a:latin typeface="+mn-lt"/>
                <a:ea typeface="Times New Roman" panose="02020603050405020304" pitchFamily="18" charset="0"/>
                <a:cs typeface="Times New Roman" panose="02020603050405020304" pitchFamily="18" charset="0"/>
              </a:rPr>
              <a:t>-ὴν –ενός: </a:t>
            </a:r>
            <a:r>
              <a:rPr lang="el-GR" sz="1500" dirty="0">
                <a:solidFill>
                  <a:schemeClr val="tx1"/>
                </a:solidFill>
                <a:latin typeface="+mn-lt"/>
                <a:ea typeface="Times New Roman" panose="02020603050405020304" pitchFamily="18" charset="0"/>
                <a:cs typeface="Times New Roman" panose="02020603050405020304" pitchFamily="18" charset="0"/>
              </a:rPr>
              <a:t>ὁ αὐχήν–ένος = τράχηλος</a:t>
            </a:r>
            <a:r>
              <a:rPr lang="el-GR" sz="1500" b="1" dirty="0">
                <a:solidFill>
                  <a:schemeClr val="tx1"/>
                </a:solidFill>
                <a:latin typeface="+mn-lt"/>
                <a:ea typeface="Times New Roman" panose="02020603050405020304" pitchFamily="18" charset="0"/>
                <a:cs typeface="Times New Roman" panose="02020603050405020304" pitchFamily="18" charset="0"/>
              </a:rPr>
              <a:t> </a:t>
            </a:r>
            <a:r>
              <a:rPr lang="el-GR" sz="1500" dirty="0">
                <a:solidFill>
                  <a:schemeClr val="tx1"/>
                </a:solidFill>
                <a:latin typeface="+mn-lt"/>
                <a:ea typeface="Times New Roman" panose="02020603050405020304" pitchFamily="18" charset="0"/>
                <a:cs typeface="Times New Roman" panose="02020603050405020304" pitchFamily="18" charset="0"/>
              </a:rPr>
              <a:t>(έτσι και: ὁ λιμήν,</a:t>
            </a:r>
            <a:r>
              <a:rPr lang="el-GR" sz="1500" b="1" dirty="0">
                <a:solidFill>
                  <a:schemeClr val="tx1"/>
                </a:solidFill>
                <a:latin typeface="+mn-lt"/>
                <a:ea typeface="Times New Roman" panose="02020603050405020304" pitchFamily="18" charset="0"/>
                <a:cs typeface="Times New Roman" panose="02020603050405020304" pitchFamily="18" charset="0"/>
              </a:rPr>
              <a:t> </a:t>
            </a:r>
            <a:r>
              <a:rPr lang="el-GR" sz="1500" dirty="0">
                <a:solidFill>
                  <a:schemeClr val="tx1"/>
                </a:solidFill>
                <a:latin typeface="+mn-lt"/>
                <a:ea typeface="Times New Roman" panose="02020603050405020304" pitchFamily="18" charset="0"/>
                <a:cs typeface="Times New Roman" panose="02020603050405020304" pitchFamily="18" charset="0"/>
              </a:rPr>
              <a:t>ὁ πυθμήν, ὁ ὑμήν= λεπτό δέρμα, μεμβράνη, ἡ φρήν, φρενός = το διάφραγμα ανάμεσα στο θώρακα και την κοιλιά· τα γύρω από την καρδιά μέρη· καρδιά, νους.)</a:t>
            </a:r>
            <a:endParaRPr lang="en-US" sz="1500" dirty="0">
              <a:solidFill>
                <a:schemeClr val="tx1"/>
              </a:solidFill>
              <a:latin typeface="+mn-lt"/>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662605499"/>
              </p:ext>
            </p:extLst>
          </p:nvPr>
        </p:nvGraphicFramePr>
        <p:xfrm>
          <a:off x="457200" y="3182175"/>
          <a:ext cx="8229599" cy="3189732"/>
        </p:xfrm>
        <a:graphic>
          <a:graphicData uri="http://schemas.openxmlformats.org/drawingml/2006/table">
            <a:tbl>
              <a:tblPr firstRow="1" firstCol="1" bandRow="1">
                <a:tableStyleId>{93296810-A885-4BE3-A3E7-6D5BEEA58F35}</a:tableStyleId>
              </a:tblPr>
              <a:tblGrid>
                <a:gridCol w="1452736"/>
                <a:gridCol w="1368152"/>
                <a:gridCol w="1224136"/>
                <a:gridCol w="1512168"/>
                <a:gridCol w="1440160"/>
                <a:gridCol w="1232247"/>
              </a:tblGrid>
              <a:tr h="44450">
                <a:tc>
                  <a:txBody>
                    <a:bodyPr/>
                    <a:lstStyle/>
                    <a:p>
                      <a:pPr marL="0" marR="0">
                        <a:lnSpc>
                          <a:spcPct val="115000"/>
                        </a:lnSpc>
                        <a:spcBef>
                          <a:spcPts val="0"/>
                        </a:spcBef>
                        <a:spcAft>
                          <a:spcPts val="0"/>
                        </a:spcAft>
                      </a:pPr>
                      <a:r>
                        <a:rPr lang="el-GR" sz="1400" dirty="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400" dirty="0" smtClean="0">
                          <a:solidFill>
                            <a:schemeClr val="tx1"/>
                          </a:solidFill>
                          <a:effectLst/>
                        </a:rPr>
                        <a:t>ΟΝΟΜΑΣΤΙΚΗ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ΓΕΝΙΚΗ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ΔΟΤΙΚΗ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ΑΙΤΙΑΤΙΚΗ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ΚΛΗΤΙΚΗ</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ὁ Ἕλλην</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τοῦ Ἕλληνος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τῷ Ἕλληνι</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τὸν Ἕλληνα</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(ὦ) Ἕλλην</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ὁ μήν	</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τοῦ μηνός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τῷ μηνί	</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τὸν μῆνα</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(ὦ) μήν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ὁ σωλήν	 </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τοῦ σωλῆνος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τῷ σωλῆνι</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τὸν σωλῆνα</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(ὦ) σωλήν</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ὁ ποιμήν	 </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τοῦ ποιμένος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τῷ ποιμένι</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τὸν ποιμένα</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(ὦ) ποιμήν</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ἡ φρήν	</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τῆς φρενός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τῇ φρενί	</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τὴν φρένα</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(ὦ) φρήν</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450">
                <a:tc>
                  <a:txBody>
                    <a:bodyPr/>
                    <a:lstStyle/>
                    <a:p>
                      <a:pPr marL="0" marR="0">
                        <a:lnSpc>
                          <a:spcPct val="115000"/>
                        </a:lnSpc>
                        <a:spcBef>
                          <a:spcPts val="0"/>
                        </a:spcBef>
                        <a:spcAft>
                          <a:spcPts val="0"/>
                        </a:spcAft>
                      </a:pPr>
                      <a:r>
                        <a:rPr lang="el-GR" sz="1400" dirty="0" smtClean="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b="1" dirty="0" smtClean="0">
                          <a:solidFill>
                            <a:schemeClr val="tx1"/>
                          </a:solidFill>
                          <a:effectLst/>
                        </a:rPr>
                        <a:t>ΠΛΗΘΥΝΤΙ-ΚΟΣ</a:t>
                      </a:r>
                      <a:endPar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400" b="1" dirty="0" smtClean="0">
                          <a:solidFill>
                            <a:schemeClr val="tx1"/>
                          </a:solidFill>
                          <a:effectLst/>
                        </a:rPr>
                        <a:t>ΠΛΗΘΥ-ΝΤΙΚΟΣ</a:t>
                      </a:r>
                      <a:endPar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400" b="1" dirty="0" smtClean="0">
                          <a:solidFill>
                            <a:schemeClr val="tx1"/>
                          </a:solidFill>
                          <a:effectLst/>
                        </a:rPr>
                        <a:t>ΠΛΗΘΥΝΤΙΚΟΣ</a:t>
                      </a:r>
                      <a:endPar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400" b="1" dirty="0" smtClean="0">
                          <a:solidFill>
                            <a:schemeClr val="tx1"/>
                          </a:solidFill>
                          <a:effectLst/>
                        </a:rPr>
                        <a:t>ΠΛΗΘΥΝΤΙ-ΚΟΣ</a:t>
                      </a:r>
                      <a:endPar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400" b="1" dirty="0" smtClean="0">
                          <a:solidFill>
                            <a:schemeClr val="tx1"/>
                          </a:solidFill>
                          <a:effectLst/>
                        </a:rPr>
                        <a:t>ΠΛΗΘΥ-ΝΤΙΚΟΣ</a:t>
                      </a:r>
                      <a:endPar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0">
                <a:tc>
                  <a:txBody>
                    <a:bodyPr/>
                    <a:lstStyle/>
                    <a:p>
                      <a:pPr marL="0" marR="0">
                        <a:lnSpc>
                          <a:spcPct val="115000"/>
                        </a:lnSpc>
                        <a:spcBef>
                          <a:spcPts val="0"/>
                        </a:spcBef>
                        <a:spcAft>
                          <a:spcPts val="0"/>
                        </a:spcAft>
                      </a:pPr>
                      <a:r>
                        <a:rPr lang="el-GR" sz="1400" dirty="0" smtClean="0">
                          <a:solidFill>
                            <a:schemeClr val="tx1"/>
                          </a:solidFill>
                          <a:effectLst/>
                        </a:rPr>
                        <a:t>ΟΝΟΜΑΣΤΙΚΗ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ΓΕΝΙΚΗ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ΔΟΤΙΚΗ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ΑΙΤΙΑΤΙΚΗ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ΚΛΗΤΙΚΗ</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οἱ Ἕλληνες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τῶν Ἕλλήνων</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τοῖς Ἕλλησιν</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τοὺς Ἕλληνας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(ὦ) Ἕλληνες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οἱ μῆνες	</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τῶν μηνῶν</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τοῖς μησίν</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τοὺς μῆνας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(ὦ) μῆνες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οἱ σωλῆνες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τῶν σωλήνων</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τοῖς σωλῆσιν</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τοὺς σωλῆνας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(ὦ) σωλῆνες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οἱ ποιμένες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τῶν ποιμένων</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τοῖς ποιμέσιν</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τοὺς ποιμένας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(ὦ) ποιμένες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αἱ φρένες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τῶν φρενῶν</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ταῖς φρεσίν</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τὰς φρένας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(ὦ) φρένες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3289735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7"/>
            <a:ext cx="8229600" cy="3301333"/>
          </a:xfrm>
        </p:spPr>
        <p:txBody>
          <a:bodyPr>
            <a:noAutofit/>
          </a:bodyPr>
          <a:lstStyle/>
          <a:p>
            <a:pPr marR="0" lvl="0">
              <a:lnSpc>
                <a:spcPct val="115000"/>
              </a:lnSpc>
              <a:spcBef>
                <a:spcPts val="0"/>
              </a:spcBef>
              <a:spcAft>
                <a:spcPts val="0"/>
              </a:spcAft>
            </a:pPr>
            <a:r>
              <a:rPr lang="el-GR" sz="900" b="1" dirty="0">
                <a:solidFill>
                  <a:schemeClr val="tx1"/>
                </a:solidFill>
                <a:latin typeface="+mn-lt"/>
                <a:ea typeface="Times New Roman" panose="02020603050405020304" pitchFamily="18" charset="0"/>
                <a:cs typeface="Times New Roman" panose="02020603050405020304" pitchFamily="18" charset="0"/>
              </a:rPr>
              <a:t>συμφωνόληκτα, ημιφωνόληκτα, </a:t>
            </a:r>
            <a:r>
              <a:rPr lang="el-GR" sz="900" b="1" dirty="0" smtClean="0">
                <a:solidFill>
                  <a:schemeClr val="tx1"/>
                </a:solidFill>
                <a:latin typeface="+mn-lt"/>
                <a:ea typeface="Times New Roman" panose="02020603050405020304" pitchFamily="18" charset="0"/>
                <a:cs typeface="Times New Roman" panose="02020603050405020304" pitchFamily="18" charset="0"/>
              </a:rPr>
              <a:t>ενρινόληκτα:–</a:t>
            </a:r>
            <a:r>
              <a:rPr lang="el-GR" sz="900" b="1" dirty="0" smtClean="0">
                <a:solidFill>
                  <a:schemeClr val="tx1"/>
                </a:solidFill>
                <a:latin typeface="+mn-lt"/>
                <a:ea typeface="Calibri" panose="020F0502020204030204" pitchFamily="34" charset="0"/>
                <a:cs typeface="Times New Roman" panose="02020603050405020304" pitchFamily="18" charset="0"/>
              </a:rPr>
              <a:t>-</a:t>
            </a:r>
            <a:r>
              <a:rPr lang="el-GR" sz="900" b="1" dirty="0">
                <a:solidFill>
                  <a:schemeClr val="tx1"/>
                </a:solidFill>
                <a:latin typeface="+mn-lt"/>
                <a:ea typeface="Calibri" panose="020F0502020204030204" pitchFamily="34" charset="0"/>
                <a:cs typeface="Times New Roman" panose="02020603050405020304" pitchFamily="18" charset="0"/>
              </a:rPr>
              <a:t>ων –ωνος: </a:t>
            </a:r>
            <a:r>
              <a:rPr lang="en-US" sz="900" dirty="0">
                <a:solidFill>
                  <a:schemeClr val="tx1"/>
                </a:solidFill>
                <a:latin typeface="+mn-lt"/>
                <a:ea typeface="Calibri" panose="020F0502020204030204" pitchFamily="34" charset="0"/>
                <a:cs typeface="Times New Roman" panose="02020603050405020304" pitchFamily="18" charset="0"/>
              </a:rPr>
              <a:t/>
            </a:r>
            <a:br>
              <a:rPr lang="en-US" sz="900" dirty="0">
                <a:solidFill>
                  <a:schemeClr val="tx1"/>
                </a:solidFill>
                <a:latin typeface="+mn-lt"/>
                <a:ea typeface="Calibri" panose="020F0502020204030204" pitchFamily="34" charset="0"/>
                <a:cs typeface="Times New Roman" panose="02020603050405020304" pitchFamily="18" charset="0"/>
              </a:rPr>
            </a:br>
            <a:r>
              <a:rPr lang="el-GR" sz="900" u="sng" dirty="0">
                <a:solidFill>
                  <a:schemeClr val="tx1"/>
                </a:solidFill>
                <a:latin typeface="+mn-lt"/>
                <a:ea typeface="Calibri" panose="020F0502020204030204" pitchFamily="34" charset="0"/>
                <a:cs typeface="Times New Roman" panose="02020603050405020304" pitchFamily="18" charset="0"/>
              </a:rPr>
              <a:t>τα περιεκτικά: </a:t>
            </a:r>
            <a:r>
              <a:rPr lang="el-GR" sz="900" dirty="0">
                <a:solidFill>
                  <a:schemeClr val="tx1"/>
                </a:solidFill>
                <a:latin typeface="+mn-lt"/>
                <a:ea typeface="Calibri" panose="020F0502020204030204" pitchFamily="34" charset="0"/>
                <a:cs typeface="Times New Roman" panose="02020603050405020304" pitchFamily="18" charset="0"/>
              </a:rPr>
              <a:t>ὁ ἀνθὼν -ῶνος, ὁ ἀνδρὼν -ῶνος, γυναικὼν -ῶνος, ὁ δαφνών, δενδρών, ἐλαιών, νυμφών, ξενών, ὀρνιθών, παρθενὼν= </a:t>
            </a:r>
            <a:r>
              <a:rPr lang="el-GR" sz="900" dirty="0">
                <a:solidFill>
                  <a:schemeClr val="tx1"/>
                </a:solidFill>
                <a:latin typeface="+mn-lt"/>
                <a:ea typeface="Times New Roman" panose="02020603050405020304" pitchFamily="18" charset="0"/>
                <a:cs typeface="Times New Roman" panose="02020603050405020304" pitchFamily="18" charset="0"/>
              </a:rPr>
              <a:t>μέρος του σπιτιού, όπου έμεναν οι παρθένες· ως κυρ. όν. Παρθενών, ναός στην Ακρόπολη της Αθήνας</a:t>
            </a:r>
            <a:r>
              <a:rPr lang="el-GR" sz="900" dirty="0">
                <a:solidFill>
                  <a:schemeClr val="tx1"/>
                </a:solidFill>
                <a:latin typeface="+mn-lt"/>
                <a:ea typeface="Calibri" panose="020F0502020204030204" pitchFamily="34" charset="0"/>
                <a:cs typeface="Times New Roman" panose="02020603050405020304" pitchFamily="18" charset="0"/>
              </a:rPr>
              <a:t>. </a:t>
            </a:r>
            <a:r>
              <a:rPr lang="en-US" sz="900" dirty="0">
                <a:solidFill>
                  <a:schemeClr val="tx1"/>
                </a:solidFill>
                <a:latin typeface="+mn-lt"/>
                <a:ea typeface="Calibri" panose="020F0502020204030204" pitchFamily="34" charset="0"/>
                <a:cs typeface="Times New Roman" panose="02020603050405020304" pitchFamily="18" charset="0"/>
              </a:rPr>
              <a:t/>
            </a:r>
            <a:br>
              <a:rPr lang="en-US" sz="900" dirty="0">
                <a:solidFill>
                  <a:schemeClr val="tx1"/>
                </a:solidFill>
                <a:latin typeface="+mn-lt"/>
                <a:ea typeface="Calibri" panose="020F0502020204030204" pitchFamily="34" charset="0"/>
                <a:cs typeface="Times New Roman" panose="02020603050405020304" pitchFamily="18" charset="0"/>
              </a:rPr>
            </a:br>
            <a:r>
              <a:rPr lang="el-GR" sz="900" u="sng" dirty="0">
                <a:solidFill>
                  <a:schemeClr val="tx1"/>
                </a:solidFill>
                <a:latin typeface="+mn-lt"/>
                <a:ea typeface="Calibri" panose="020F0502020204030204" pitchFamily="34" charset="0"/>
                <a:cs typeface="Times New Roman" panose="02020603050405020304" pitchFamily="18" charset="0"/>
              </a:rPr>
              <a:t>τα μεγεθυντικά,:</a:t>
            </a:r>
            <a:r>
              <a:rPr lang="el-GR" sz="900" dirty="0">
                <a:solidFill>
                  <a:schemeClr val="tx1"/>
                </a:solidFill>
                <a:latin typeface="+mn-lt"/>
                <a:ea typeface="Calibri" panose="020F0502020204030204" pitchFamily="34" charset="0"/>
                <a:cs typeface="Times New Roman" panose="02020603050405020304" pitchFamily="18" charset="0"/>
              </a:rPr>
              <a:t>ὁ γάστρων –ωνος = </a:t>
            </a:r>
            <a:r>
              <a:rPr lang="el-GR" sz="900" dirty="0">
                <a:solidFill>
                  <a:schemeClr val="tx1"/>
                </a:solidFill>
                <a:latin typeface="+mn-lt"/>
                <a:ea typeface="Times New Roman" panose="02020603050405020304" pitchFamily="18" charset="0"/>
                <a:cs typeface="Times New Roman" panose="02020603050405020304" pitchFamily="18" charset="0"/>
              </a:rPr>
              <a:t>κοιλαράς</a:t>
            </a:r>
            <a:r>
              <a:rPr lang="el-GR" sz="900" dirty="0">
                <a:solidFill>
                  <a:schemeClr val="tx1"/>
                </a:solidFill>
                <a:latin typeface="+mn-lt"/>
                <a:ea typeface="Calibri" panose="020F0502020204030204" pitchFamily="34" charset="0"/>
                <a:cs typeface="Times New Roman" panose="02020603050405020304" pitchFamily="18" charset="0"/>
              </a:rPr>
              <a:t>, ὁ γνάθων –ωνος = </a:t>
            </a:r>
            <a:r>
              <a:rPr lang="el-GR" sz="900" dirty="0">
                <a:solidFill>
                  <a:schemeClr val="tx1"/>
                </a:solidFill>
                <a:latin typeface="+mn-lt"/>
                <a:ea typeface="Times New Roman" panose="02020603050405020304" pitchFamily="18" charset="0"/>
                <a:cs typeface="Times New Roman" panose="02020603050405020304" pitchFamily="18" charset="0"/>
              </a:rPr>
              <a:t>(&gt;ἡ γνάθος = σαγόνι) εκείνος που έχει φουσκωμένα σαγόνια ή φουσκωμένα μάγουλα</a:t>
            </a:r>
            <a:r>
              <a:rPr lang="el-GR" sz="900" dirty="0">
                <a:solidFill>
                  <a:schemeClr val="tx1"/>
                </a:solidFill>
                <a:latin typeface="+mn-lt"/>
                <a:ea typeface="Calibri" panose="020F0502020204030204" pitchFamily="34" charset="0"/>
                <a:cs typeface="Times New Roman" panose="02020603050405020304" pitchFamily="18" charset="0"/>
              </a:rPr>
              <a:t>, ὁ χείλων-ωνος = </a:t>
            </a:r>
            <a:r>
              <a:rPr lang="el-GR" sz="900" dirty="0">
                <a:solidFill>
                  <a:schemeClr val="tx1"/>
                </a:solidFill>
                <a:latin typeface="+mn-lt"/>
                <a:ea typeface="Times New Roman" panose="02020603050405020304" pitchFamily="18" charset="0"/>
                <a:cs typeface="Times New Roman" panose="02020603050405020304" pitchFamily="18" charset="0"/>
              </a:rPr>
              <a:t>εκείνος που έχει μεγάλα χείλια</a:t>
            </a:r>
            <a:r>
              <a:rPr lang="el-GR" sz="900" dirty="0">
                <a:solidFill>
                  <a:schemeClr val="tx1"/>
                </a:solidFill>
                <a:latin typeface="+mn-lt"/>
                <a:ea typeface="Calibri" panose="020F0502020204030204" pitchFamily="34" charset="0"/>
                <a:cs typeface="Times New Roman" panose="02020603050405020304" pitchFamily="18" charset="0"/>
              </a:rPr>
              <a:t> </a:t>
            </a:r>
            <a:r>
              <a:rPr lang="en-US" sz="900" dirty="0">
                <a:solidFill>
                  <a:schemeClr val="tx1"/>
                </a:solidFill>
                <a:latin typeface="+mn-lt"/>
                <a:ea typeface="Calibri" panose="020F0502020204030204" pitchFamily="34" charset="0"/>
                <a:cs typeface="Times New Roman" panose="02020603050405020304" pitchFamily="18" charset="0"/>
              </a:rPr>
              <a:t/>
            </a:r>
            <a:br>
              <a:rPr lang="en-US" sz="900" dirty="0">
                <a:solidFill>
                  <a:schemeClr val="tx1"/>
                </a:solidFill>
                <a:latin typeface="+mn-lt"/>
                <a:ea typeface="Calibri" panose="020F0502020204030204" pitchFamily="34" charset="0"/>
                <a:cs typeface="Times New Roman" panose="02020603050405020304" pitchFamily="18" charset="0"/>
              </a:rPr>
            </a:br>
            <a:r>
              <a:rPr lang="el-GR" sz="900" u="sng" dirty="0">
                <a:solidFill>
                  <a:schemeClr val="tx1"/>
                </a:solidFill>
                <a:latin typeface="+mn-lt"/>
                <a:ea typeface="Calibri" panose="020F0502020204030204" pitchFamily="34" charset="0"/>
                <a:cs typeface="Times New Roman" panose="02020603050405020304" pitchFamily="18" charset="0"/>
              </a:rPr>
              <a:t>τα κύρια ονόματα: </a:t>
            </a:r>
            <a:r>
              <a:rPr lang="el-GR" sz="900" dirty="0">
                <a:solidFill>
                  <a:schemeClr val="tx1"/>
                </a:solidFill>
                <a:latin typeface="+mn-lt"/>
                <a:ea typeface="Calibri" panose="020F0502020204030204" pitchFamily="34" charset="0"/>
                <a:cs typeface="Times New Roman" panose="02020603050405020304" pitchFamily="18" charset="0"/>
              </a:rPr>
              <a:t>Ἀπόλλων–ωνος, Ποσειδῶν-ῶνος, Ἀγάθων–ωνος, Δάμων, Δευκαλίων, Δίων, Ζήνων, Ἱέρων, Κίμων, Κλέων, Κόνων, Κρίτων, Κύλων, Μέτων, Πλάτων, Σόλων, Φαίδων, Χάρων, Χίλων, Χίρων, Ὠρίων, [Νέρων, Τρύφων]  </a:t>
            </a:r>
            <a:r>
              <a:rPr lang="en-US" sz="900" dirty="0">
                <a:solidFill>
                  <a:schemeClr val="tx1"/>
                </a:solidFill>
                <a:latin typeface="+mn-lt"/>
                <a:ea typeface="Calibri" panose="020F0502020204030204" pitchFamily="34" charset="0"/>
                <a:cs typeface="Times New Roman" panose="02020603050405020304" pitchFamily="18" charset="0"/>
              </a:rPr>
              <a:t/>
            </a:r>
            <a:br>
              <a:rPr lang="en-US" sz="900" dirty="0">
                <a:solidFill>
                  <a:schemeClr val="tx1"/>
                </a:solidFill>
                <a:latin typeface="+mn-lt"/>
                <a:ea typeface="Calibri" panose="020F0502020204030204" pitchFamily="34" charset="0"/>
                <a:cs typeface="Times New Roman" panose="02020603050405020304" pitchFamily="18" charset="0"/>
              </a:rPr>
            </a:br>
            <a:r>
              <a:rPr lang="el-GR" sz="900" u="sng" dirty="0">
                <a:solidFill>
                  <a:schemeClr val="tx1"/>
                </a:solidFill>
                <a:latin typeface="+mn-lt"/>
                <a:ea typeface="Calibri" panose="020F0502020204030204" pitchFamily="34" charset="0"/>
                <a:cs typeface="Times New Roman" panose="02020603050405020304" pitchFamily="18" charset="0"/>
              </a:rPr>
              <a:t>ονόματα αρχαίων  Μηνών: </a:t>
            </a:r>
            <a:r>
              <a:rPr lang="el-GR" sz="900" dirty="0">
                <a:solidFill>
                  <a:schemeClr val="tx1"/>
                </a:solidFill>
                <a:latin typeface="+mn-lt"/>
                <a:ea typeface="Calibri" panose="020F0502020204030204" pitchFamily="34" charset="0"/>
                <a:cs typeface="Times New Roman" panose="02020603050405020304" pitchFamily="18" charset="0"/>
              </a:rPr>
              <a:t>Γαμηλιὼν-ῶνος, Ἀνθεστηριών, Ἐλαφηβολιών, Μουνιχιών, Θαργηλιών, Σκιροφοριών,Ἑκατομβαιών, Μεταγειτνιών, Βοηδρομιών, Πυανοψιών, Μαιμακτηριών, Ποσειδεών). Στρυμών, (συν)δαιτυμών. </a:t>
            </a:r>
            <a:r>
              <a:rPr lang="en-US" sz="900" dirty="0">
                <a:solidFill>
                  <a:schemeClr val="tx1"/>
                </a:solidFill>
                <a:latin typeface="+mn-lt"/>
                <a:ea typeface="Calibri" panose="020F0502020204030204" pitchFamily="34" charset="0"/>
                <a:cs typeface="Times New Roman" panose="02020603050405020304" pitchFamily="18" charset="0"/>
              </a:rPr>
              <a:t/>
            </a:r>
            <a:br>
              <a:rPr lang="en-US" sz="900" dirty="0">
                <a:solidFill>
                  <a:schemeClr val="tx1"/>
                </a:solidFill>
                <a:latin typeface="+mn-lt"/>
                <a:ea typeface="Calibri" panose="020F0502020204030204" pitchFamily="34" charset="0"/>
                <a:cs typeface="Times New Roman" panose="02020603050405020304" pitchFamily="18" charset="0"/>
              </a:rPr>
            </a:br>
            <a:r>
              <a:rPr lang="el-GR" sz="900" u="sng" dirty="0">
                <a:solidFill>
                  <a:schemeClr val="tx1"/>
                </a:solidFill>
                <a:latin typeface="+mn-lt"/>
                <a:ea typeface="Calibri" panose="020F0502020204030204" pitchFamily="34" charset="0"/>
                <a:cs typeface="Times New Roman" panose="02020603050405020304" pitchFamily="18" charset="0"/>
              </a:rPr>
              <a:t>ονόματα τόπων και πόλεων:</a:t>
            </a:r>
            <a:r>
              <a:rPr lang="el-GR" sz="900" dirty="0">
                <a:solidFill>
                  <a:schemeClr val="tx1"/>
                </a:solidFill>
                <a:latin typeface="+mn-lt"/>
                <a:ea typeface="Calibri" panose="020F0502020204030204" pitchFamily="34" charset="0"/>
                <a:cs typeface="Times New Roman" panose="02020603050405020304" pitchFamily="18" charset="0"/>
              </a:rPr>
              <a:t>Αὐλὼν-ῶνος, Ἑλικὼν-ῶνος, ἡ Καλυδών, ὁ Κιθαιρών, ἡ/ὁ Κολοφών, ὁ Μαραθών, ἡ Σιδών, ἡ Σικυών, Κρότων-ωνος. </a:t>
            </a:r>
            <a:r>
              <a:rPr lang="en-US" sz="900" dirty="0">
                <a:solidFill>
                  <a:schemeClr val="tx1"/>
                </a:solidFill>
                <a:latin typeface="+mn-lt"/>
                <a:ea typeface="Calibri" panose="020F0502020204030204" pitchFamily="34" charset="0"/>
                <a:cs typeface="Times New Roman" panose="02020603050405020304" pitchFamily="18" charset="0"/>
              </a:rPr>
              <a:t/>
            </a:r>
            <a:br>
              <a:rPr lang="en-US" sz="900" dirty="0">
                <a:solidFill>
                  <a:schemeClr val="tx1"/>
                </a:solidFill>
                <a:latin typeface="+mn-lt"/>
                <a:ea typeface="Calibri" panose="020F0502020204030204" pitchFamily="34" charset="0"/>
                <a:cs typeface="Times New Roman" panose="02020603050405020304" pitchFamily="18" charset="0"/>
              </a:rPr>
            </a:br>
            <a:r>
              <a:rPr lang="el-GR" sz="900" u="sng" dirty="0">
                <a:solidFill>
                  <a:schemeClr val="tx1"/>
                </a:solidFill>
                <a:latin typeface="+mn-lt"/>
                <a:ea typeface="Calibri" panose="020F0502020204030204" pitchFamily="34" charset="0"/>
                <a:cs typeface="Times New Roman" panose="02020603050405020304" pitchFamily="18" charset="0"/>
              </a:rPr>
              <a:t>εθνικά παροξύτονα: </a:t>
            </a:r>
            <a:r>
              <a:rPr lang="el-GR" sz="900" dirty="0">
                <a:solidFill>
                  <a:schemeClr val="tx1"/>
                </a:solidFill>
                <a:latin typeface="+mn-lt"/>
                <a:ea typeface="Calibri" panose="020F0502020204030204" pitchFamily="34" charset="0"/>
                <a:cs typeface="Times New Roman" panose="02020603050405020304" pitchFamily="18" charset="0"/>
              </a:rPr>
              <a:t>ὁ Λάκων –ωνος, ὁ Ἴων -ωνος. </a:t>
            </a:r>
            <a:r>
              <a:rPr lang="en-US" sz="900" dirty="0">
                <a:solidFill>
                  <a:schemeClr val="tx1"/>
                </a:solidFill>
                <a:latin typeface="+mn-lt"/>
                <a:ea typeface="Calibri" panose="020F0502020204030204" pitchFamily="34" charset="0"/>
                <a:cs typeface="Times New Roman" panose="02020603050405020304" pitchFamily="18" charset="0"/>
              </a:rPr>
              <a:t/>
            </a:r>
            <a:br>
              <a:rPr lang="en-US" sz="900" dirty="0">
                <a:solidFill>
                  <a:schemeClr val="tx1"/>
                </a:solidFill>
                <a:latin typeface="+mn-lt"/>
                <a:ea typeface="Calibri" panose="020F0502020204030204" pitchFamily="34" charset="0"/>
                <a:cs typeface="Times New Roman" panose="02020603050405020304" pitchFamily="18" charset="0"/>
              </a:rPr>
            </a:br>
            <a:r>
              <a:rPr lang="el-GR" sz="900" u="sng" dirty="0">
                <a:solidFill>
                  <a:schemeClr val="tx1"/>
                </a:solidFill>
                <a:latin typeface="+mn-lt"/>
                <a:ea typeface="Calibri" panose="020F0502020204030204" pitchFamily="34" charset="0"/>
                <a:cs typeface="Times New Roman" panose="02020603050405020304" pitchFamily="18" charset="0"/>
              </a:rPr>
              <a:t>παροξύτονα αρσενικά: </a:t>
            </a:r>
            <a:r>
              <a:rPr lang="el-GR" sz="900" dirty="0">
                <a:solidFill>
                  <a:schemeClr val="tx1"/>
                </a:solidFill>
                <a:latin typeface="+mn-lt"/>
                <a:ea typeface="Calibri" panose="020F0502020204030204" pitchFamily="34" charset="0"/>
                <a:cs typeface="Times New Roman" panose="02020603050405020304" pitchFamily="18" charset="0"/>
              </a:rPr>
              <a:t>ὁ ἄξων –ονος , Ἁλιάκμων, βραχίων, γείτων, γνώμων, δαίμων, Ἰᾱ΄σων, κίων=</a:t>
            </a:r>
            <a:r>
              <a:rPr lang="el-GR" sz="900" dirty="0">
                <a:solidFill>
                  <a:schemeClr val="tx1"/>
                </a:solidFill>
                <a:latin typeface="+mn-lt"/>
                <a:ea typeface="Times New Roman" panose="02020603050405020304" pitchFamily="18" charset="0"/>
                <a:cs typeface="Times New Roman" panose="02020603050405020304" pitchFamily="18" charset="0"/>
              </a:rPr>
              <a:t> κολόνα</a:t>
            </a:r>
            <a:r>
              <a:rPr lang="el-GR" sz="900" dirty="0">
                <a:solidFill>
                  <a:schemeClr val="tx1"/>
                </a:solidFill>
                <a:latin typeface="+mn-lt"/>
                <a:ea typeface="Calibri" panose="020F0502020204030204" pitchFamily="34" charset="0"/>
                <a:cs typeface="Times New Roman" panose="02020603050405020304" pitchFamily="18" charset="0"/>
              </a:rPr>
              <a:t>, πνεύμων, τέκτων= </a:t>
            </a:r>
            <a:r>
              <a:rPr lang="el-GR" sz="900" dirty="0">
                <a:solidFill>
                  <a:schemeClr val="tx1"/>
                </a:solidFill>
                <a:latin typeface="+mn-lt"/>
                <a:ea typeface="Times New Roman" panose="02020603050405020304" pitchFamily="18" charset="0"/>
                <a:cs typeface="Times New Roman" panose="02020603050405020304" pitchFamily="18" charset="0"/>
              </a:rPr>
              <a:t>ξυλουργός, μαραγκός</a:t>
            </a:r>
            <a:r>
              <a:rPr lang="el-GR" sz="900" dirty="0">
                <a:solidFill>
                  <a:schemeClr val="tx1"/>
                </a:solidFill>
                <a:latin typeface="+mn-lt"/>
                <a:ea typeface="Calibri" panose="020F0502020204030204" pitchFamily="34" charset="0"/>
                <a:cs typeface="Times New Roman" panose="02020603050405020304" pitchFamily="18" charset="0"/>
              </a:rPr>
              <a:t>, Ἀγαμέμνων, Ἀριστογείτων. </a:t>
            </a:r>
            <a:r>
              <a:rPr lang="en-US" sz="900" dirty="0">
                <a:solidFill>
                  <a:schemeClr val="tx1"/>
                </a:solidFill>
                <a:latin typeface="+mn-lt"/>
                <a:ea typeface="Calibri" panose="020F0502020204030204" pitchFamily="34" charset="0"/>
                <a:cs typeface="Times New Roman" panose="02020603050405020304" pitchFamily="18" charset="0"/>
              </a:rPr>
              <a:t/>
            </a:r>
            <a:br>
              <a:rPr lang="en-US" sz="900" dirty="0">
                <a:solidFill>
                  <a:schemeClr val="tx1"/>
                </a:solidFill>
                <a:latin typeface="+mn-lt"/>
                <a:ea typeface="Calibri" panose="020F0502020204030204" pitchFamily="34" charset="0"/>
                <a:cs typeface="Times New Roman" panose="02020603050405020304" pitchFamily="18" charset="0"/>
              </a:rPr>
            </a:br>
            <a:r>
              <a:rPr lang="el-GR" sz="900" u="sng" dirty="0">
                <a:solidFill>
                  <a:schemeClr val="tx1"/>
                </a:solidFill>
                <a:latin typeface="+mn-lt"/>
                <a:ea typeface="Calibri" panose="020F0502020204030204" pitchFamily="34" charset="0"/>
                <a:cs typeface="Times New Roman" panose="02020603050405020304" pitchFamily="18" charset="0"/>
              </a:rPr>
              <a:t>προσηγορικά  παροξύτονα: </a:t>
            </a:r>
            <a:r>
              <a:rPr lang="el-GR" sz="900" dirty="0">
                <a:solidFill>
                  <a:schemeClr val="tx1"/>
                </a:solidFill>
                <a:latin typeface="+mn-lt"/>
                <a:ea typeface="Calibri" panose="020F0502020204030204" pitchFamily="34" charset="0"/>
                <a:cs typeface="Times New Roman" panose="02020603050405020304" pitchFamily="18" charset="0"/>
              </a:rPr>
              <a:t>ὁ δόλων–ωνος = </a:t>
            </a:r>
            <a:r>
              <a:rPr lang="el-GR" sz="900" dirty="0">
                <a:solidFill>
                  <a:schemeClr val="tx1"/>
                </a:solidFill>
                <a:latin typeface="+mn-lt"/>
                <a:ea typeface="Times New Roman" panose="02020603050405020304" pitchFamily="18" charset="0"/>
                <a:cs typeface="Times New Roman" panose="02020603050405020304" pitchFamily="18" charset="0"/>
              </a:rPr>
              <a:t>μικρό πανί της πλώρης στα ιστιοφόρα· μαχαίρι ή σπαθάκι κρυμμένο μέσα σε ραβδί, στιλέτο</a:t>
            </a:r>
            <a:r>
              <a:rPr lang="el-GR" sz="900" dirty="0">
                <a:solidFill>
                  <a:schemeClr val="tx1"/>
                </a:solidFill>
                <a:latin typeface="+mn-lt"/>
                <a:ea typeface="Calibri" panose="020F0502020204030204" pitchFamily="34" charset="0"/>
                <a:cs typeface="Times New Roman" panose="02020603050405020304" pitchFamily="18" charset="0"/>
              </a:rPr>
              <a:t>, ὁ δρόμων –ωνος = </a:t>
            </a:r>
            <a:r>
              <a:rPr lang="el-GR" sz="900" dirty="0">
                <a:solidFill>
                  <a:schemeClr val="tx1"/>
                </a:solidFill>
                <a:latin typeface="+mn-lt"/>
                <a:ea typeface="Times New Roman" panose="02020603050405020304" pitchFamily="18" charset="0"/>
                <a:cs typeface="Times New Roman" panose="02020603050405020304" pitchFamily="18" charset="0"/>
              </a:rPr>
              <a:t>ελαφρό πλοιάριο</a:t>
            </a:r>
            <a:r>
              <a:rPr lang="el-GR" sz="900" dirty="0">
                <a:solidFill>
                  <a:schemeClr val="tx1"/>
                </a:solidFill>
                <a:latin typeface="+mn-lt"/>
                <a:ea typeface="Calibri" panose="020F0502020204030204" pitchFamily="34" charset="0"/>
                <a:cs typeface="Times New Roman" panose="02020603050405020304" pitchFamily="18" charset="0"/>
              </a:rPr>
              <a:t>, ὁ κλύδων= </a:t>
            </a:r>
            <a:r>
              <a:rPr lang="el-GR" sz="900" dirty="0">
                <a:solidFill>
                  <a:schemeClr val="tx1"/>
                </a:solidFill>
                <a:latin typeface="+mn-lt"/>
                <a:ea typeface="Times New Roman" panose="02020603050405020304" pitchFamily="18" charset="0"/>
                <a:cs typeface="Times New Roman" panose="02020603050405020304" pitchFamily="18" charset="0"/>
              </a:rPr>
              <a:t>κύμα, κλυδωνισμός</a:t>
            </a:r>
            <a:r>
              <a:rPr lang="el-GR" sz="900" dirty="0">
                <a:solidFill>
                  <a:schemeClr val="tx1"/>
                </a:solidFill>
                <a:latin typeface="+mn-lt"/>
                <a:ea typeface="Calibri" panose="020F0502020204030204" pitchFamily="34" charset="0"/>
                <a:cs typeface="Times New Roman" panose="02020603050405020304" pitchFamily="18" charset="0"/>
              </a:rPr>
              <a:t>, ὁ κώδων, ὁ (ἡ) μήκων= </a:t>
            </a:r>
            <a:r>
              <a:rPr lang="el-GR" sz="900" dirty="0">
                <a:solidFill>
                  <a:schemeClr val="tx1"/>
                </a:solidFill>
                <a:latin typeface="+mn-lt"/>
                <a:ea typeface="Times New Roman" panose="02020603050405020304" pitchFamily="18" charset="0"/>
                <a:cs typeface="Times New Roman" panose="02020603050405020304" pitchFamily="18" charset="0"/>
              </a:rPr>
              <a:t>παπαρούνα</a:t>
            </a:r>
            <a:r>
              <a:rPr lang="el-GR" sz="900" dirty="0">
                <a:solidFill>
                  <a:schemeClr val="tx1"/>
                </a:solidFill>
                <a:latin typeface="+mn-lt"/>
                <a:ea typeface="Calibri" panose="020F0502020204030204" pitchFamily="34" charset="0"/>
                <a:cs typeface="Times New Roman" panose="02020603050405020304" pitchFamily="18" charset="0"/>
              </a:rPr>
              <a:t>, ὁ πάρων = </a:t>
            </a:r>
            <a:r>
              <a:rPr lang="el-GR" sz="900" dirty="0">
                <a:solidFill>
                  <a:schemeClr val="tx1"/>
                </a:solidFill>
                <a:latin typeface="+mn-lt"/>
                <a:ea typeface="Times New Roman" panose="02020603050405020304" pitchFamily="18" charset="0"/>
                <a:cs typeface="Times New Roman" panose="02020603050405020304" pitchFamily="18" charset="0"/>
              </a:rPr>
              <a:t>πλοιάριο</a:t>
            </a:r>
            <a:r>
              <a:rPr lang="el-GR" sz="900" dirty="0">
                <a:solidFill>
                  <a:schemeClr val="tx1"/>
                </a:solidFill>
                <a:latin typeface="+mn-lt"/>
                <a:ea typeface="Calibri" panose="020F0502020204030204" pitchFamily="34" charset="0"/>
                <a:cs typeface="Times New Roman" panose="02020603050405020304" pitchFamily="18" charset="0"/>
              </a:rPr>
              <a:t>, ὁ ῥώθων, ὁ σάπων, ὁ σίφων, ὁ ἄμβων. </a:t>
            </a:r>
            <a:r>
              <a:rPr lang="en-US" sz="900" dirty="0">
                <a:solidFill>
                  <a:schemeClr val="tx1"/>
                </a:solidFill>
                <a:latin typeface="+mn-lt"/>
                <a:ea typeface="Calibri" panose="020F0502020204030204" pitchFamily="34" charset="0"/>
                <a:cs typeface="Times New Roman" panose="02020603050405020304" pitchFamily="18" charset="0"/>
              </a:rPr>
              <a:t/>
            </a:r>
            <a:br>
              <a:rPr lang="en-US" sz="900" dirty="0">
                <a:solidFill>
                  <a:schemeClr val="tx1"/>
                </a:solidFill>
                <a:latin typeface="+mn-lt"/>
                <a:ea typeface="Calibri" panose="020F0502020204030204" pitchFamily="34" charset="0"/>
                <a:cs typeface="Times New Roman" panose="02020603050405020304" pitchFamily="18" charset="0"/>
              </a:rPr>
            </a:br>
            <a:r>
              <a:rPr lang="el-GR" sz="900" u="sng" dirty="0">
                <a:solidFill>
                  <a:schemeClr val="tx1"/>
                </a:solidFill>
                <a:latin typeface="+mn-lt"/>
                <a:ea typeface="Calibri" panose="020F0502020204030204" pitchFamily="34" charset="0"/>
                <a:cs typeface="Times New Roman" panose="02020603050405020304" pitchFamily="18" charset="0"/>
              </a:rPr>
              <a:t>προσηγορικά οξύτονα:</a:t>
            </a:r>
            <a:r>
              <a:rPr lang="el-GR" sz="900" dirty="0">
                <a:solidFill>
                  <a:schemeClr val="tx1"/>
                </a:solidFill>
                <a:latin typeface="+mn-lt"/>
                <a:ea typeface="Calibri" panose="020F0502020204030204" pitchFamily="34" charset="0"/>
                <a:cs typeface="Times New Roman" panose="02020603050405020304" pitchFamily="18" charset="0"/>
              </a:rPr>
              <a:t> ὁ κλών, κλωνὸς, ὁ ἀγὼν -ῶνος, ὁ ἀγκὼν-ῶνος, ὁ αἰών, βουβών, κοιτών, κολοφών = </a:t>
            </a:r>
            <a:r>
              <a:rPr lang="el-GR" sz="900" dirty="0">
                <a:solidFill>
                  <a:schemeClr val="tx1"/>
                </a:solidFill>
                <a:latin typeface="+mn-lt"/>
                <a:ea typeface="Times New Roman" panose="02020603050405020304" pitchFamily="18" charset="0"/>
                <a:cs typeface="Times New Roman" panose="02020603050405020304" pitchFamily="18" charset="0"/>
              </a:rPr>
              <a:t>το ακρότατο σημείο ενός πράγματος, ως κύρ. όν. Κολοφὼν (-ῶνος), πόλη της Ιωνίας στη Μ. Ασία.</a:t>
            </a:r>
            <a:r>
              <a:rPr lang="el-GR" sz="900" dirty="0">
                <a:solidFill>
                  <a:schemeClr val="tx1"/>
                </a:solidFill>
                <a:latin typeface="+mn-lt"/>
                <a:ea typeface="Calibri" panose="020F0502020204030204" pitchFamily="34" charset="0"/>
                <a:cs typeface="Times New Roman" panose="02020603050405020304" pitchFamily="18" charset="0"/>
              </a:rPr>
              <a:t>, λειμών, τελαμών= </a:t>
            </a:r>
            <a:r>
              <a:rPr lang="el-GR" sz="900" dirty="0">
                <a:solidFill>
                  <a:schemeClr val="tx1"/>
                </a:solidFill>
                <a:latin typeface="+mn-lt"/>
                <a:ea typeface="Times New Roman" panose="02020603050405020304" pitchFamily="18" charset="0"/>
                <a:cs typeface="Times New Roman" panose="02020603050405020304" pitchFamily="18" charset="0"/>
              </a:rPr>
              <a:t>πλατύ κορδόνι, λουρί δερμάτινο· ως κυρ. όν. Τελαμὼν (-ῶνος), γιος του Αιακού και πατέρας του Αίαντα</a:t>
            </a:r>
            <a:r>
              <a:rPr lang="el-GR" sz="900" dirty="0">
                <a:solidFill>
                  <a:schemeClr val="tx1"/>
                </a:solidFill>
                <a:latin typeface="+mn-lt"/>
                <a:ea typeface="Calibri" panose="020F0502020204030204" pitchFamily="34" charset="0"/>
                <a:cs typeface="Times New Roman" panose="02020603050405020304" pitchFamily="18" charset="0"/>
              </a:rPr>
              <a:t>, χειμών, χιτὼν. </a:t>
            </a:r>
            <a:r>
              <a:rPr lang="en-US" sz="900" dirty="0">
                <a:solidFill>
                  <a:schemeClr val="tx1"/>
                </a:solidFill>
                <a:latin typeface="+mn-lt"/>
                <a:ea typeface="Calibri" panose="020F0502020204030204" pitchFamily="34" charset="0"/>
                <a:cs typeface="Times New Roman" panose="02020603050405020304" pitchFamily="18" charset="0"/>
              </a:rPr>
              <a:t/>
            </a:r>
            <a:br>
              <a:rPr lang="en-US" sz="900" dirty="0">
                <a:solidFill>
                  <a:schemeClr val="tx1"/>
                </a:solidFill>
                <a:latin typeface="+mn-lt"/>
                <a:ea typeface="Calibri" panose="020F0502020204030204" pitchFamily="34" charset="0"/>
                <a:cs typeface="Times New Roman" panose="02020603050405020304" pitchFamily="18" charset="0"/>
              </a:rPr>
            </a:br>
            <a:r>
              <a:rPr lang="el-GR" sz="900" u="sng" dirty="0">
                <a:solidFill>
                  <a:schemeClr val="tx1"/>
                </a:solidFill>
                <a:latin typeface="+mn-lt"/>
                <a:ea typeface="Calibri" panose="020F0502020204030204" pitchFamily="34" charset="0"/>
                <a:cs typeface="Times New Roman" panose="02020603050405020304" pitchFamily="18" charset="0"/>
              </a:rPr>
              <a:t>προσηγορικά περισπώμενα: </a:t>
            </a:r>
            <a:r>
              <a:rPr lang="el-GR" sz="900" dirty="0">
                <a:solidFill>
                  <a:schemeClr val="tx1"/>
                </a:solidFill>
                <a:latin typeface="+mn-lt"/>
                <a:ea typeface="Calibri" panose="020F0502020204030204" pitchFamily="34" charset="0"/>
                <a:cs typeface="Times New Roman" panose="02020603050405020304" pitchFamily="18" charset="0"/>
              </a:rPr>
              <a:t>ὁ τυφῶν -ῶνος (από το τυφάων) = </a:t>
            </a:r>
            <a:r>
              <a:rPr lang="el-GR" sz="900" dirty="0">
                <a:solidFill>
                  <a:schemeClr val="tx1"/>
                </a:solidFill>
                <a:latin typeface="+mn-lt"/>
                <a:ea typeface="Times New Roman" panose="02020603050405020304" pitchFamily="18" charset="0"/>
                <a:cs typeface="Times New Roman" panose="02020603050405020304" pitchFamily="18" charset="0"/>
              </a:rPr>
              <a:t>θύελλα,ανεμοστρόβιλος (κατά την αττ.β΄κλ.: ὁ τυφῶς, τοῦ τυφῶ)· ως κύρ. όν. ὁ Τυφῶν (-ῶνος), γίγαντας, πατέρας των ανέμων</a:t>
            </a:r>
            <a:r>
              <a:rPr lang="el-GR" sz="900" dirty="0">
                <a:solidFill>
                  <a:schemeClr val="tx1"/>
                </a:solidFill>
                <a:latin typeface="+mn-lt"/>
                <a:ea typeface="Calibri" panose="020F0502020204030204" pitchFamily="34" charset="0"/>
                <a:cs typeface="Times New Roman" panose="02020603050405020304" pitchFamily="18" charset="0"/>
              </a:rPr>
              <a:t>.</a:t>
            </a:r>
            <a:r>
              <a:rPr lang="el-GR" sz="900" u="sng" dirty="0">
                <a:solidFill>
                  <a:schemeClr val="tx1"/>
                </a:solidFill>
                <a:latin typeface="+mn-lt"/>
                <a:ea typeface="Calibri" panose="020F0502020204030204" pitchFamily="34" charset="0"/>
                <a:cs typeface="Times New Roman" panose="02020603050405020304" pitchFamily="18" charset="0"/>
              </a:rPr>
              <a:t> </a:t>
            </a:r>
            <a:r>
              <a:rPr lang="en-US" sz="900" dirty="0">
                <a:solidFill>
                  <a:schemeClr val="tx1"/>
                </a:solidFill>
                <a:latin typeface="+mn-lt"/>
                <a:ea typeface="Calibri" panose="020F0502020204030204" pitchFamily="34" charset="0"/>
                <a:cs typeface="Times New Roman" panose="02020603050405020304" pitchFamily="18" charset="0"/>
              </a:rPr>
              <a:t/>
            </a:r>
            <a:br>
              <a:rPr lang="en-US" sz="900" dirty="0">
                <a:solidFill>
                  <a:schemeClr val="tx1"/>
                </a:solidFill>
                <a:latin typeface="+mn-lt"/>
                <a:ea typeface="Calibri" panose="020F0502020204030204" pitchFamily="34" charset="0"/>
                <a:cs typeface="Times New Roman" panose="02020603050405020304" pitchFamily="18" charset="0"/>
              </a:rPr>
            </a:br>
            <a:r>
              <a:rPr lang="el-GR" sz="900" u="sng" dirty="0">
                <a:solidFill>
                  <a:schemeClr val="tx1"/>
                </a:solidFill>
                <a:latin typeface="+mn-lt"/>
                <a:ea typeface="Calibri" panose="020F0502020204030204" pitchFamily="34" charset="0"/>
                <a:cs typeface="Times New Roman" panose="02020603050405020304" pitchFamily="18" charset="0"/>
              </a:rPr>
              <a:t>οξύτονα Θηλυκά</a:t>
            </a:r>
            <a:r>
              <a:rPr lang="el-GR" sz="900" dirty="0">
                <a:solidFill>
                  <a:schemeClr val="tx1"/>
                </a:solidFill>
                <a:latin typeface="+mn-lt"/>
                <a:ea typeface="Calibri" panose="020F0502020204030204" pitchFamily="34" charset="0"/>
                <a:cs typeface="Times New Roman" panose="02020603050405020304" pitchFamily="18" charset="0"/>
              </a:rPr>
              <a:t>: ἡ ἀηδὼν–όνος, ἡ ἀλγηδών, ἀλκυών, εἰκών, Καρχηδών, σιαγών, σινδών, τερηδών= </a:t>
            </a:r>
            <a:r>
              <a:rPr lang="el-GR" sz="900" dirty="0">
                <a:solidFill>
                  <a:schemeClr val="tx1"/>
                </a:solidFill>
                <a:latin typeface="+mn-lt"/>
                <a:ea typeface="Times New Roman" panose="02020603050405020304" pitchFamily="18" charset="0"/>
                <a:cs typeface="Times New Roman" panose="02020603050405020304" pitchFamily="18" charset="0"/>
              </a:rPr>
              <a:t>σκουλήκι που τρώει τα ξύλα· σαράκι· πάθηση των δοντιών</a:t>
            </a:r>
            <a:r>
              <a:rPr lang="el-GR" sz="900" dirty="0">
                <a:solidFill>
                  <a:schemeClr val="tx1"/>
                </a:solidFill>
                <a:latin typeface="+mn-lt"/>
                <a:ea typeface="Calibri" panose="020F0502020204030204" pitchFamily="34" charset="0"/>
                <a:cs typeface="Times New Roman" panose="02020603050405020304" pitchFamily="18" charset="0"/>
              </a:rPr>
              <a:t>, Χαλκηδών, χελιδών, χιὼν  </a:t>
            </a:r>
            <a:r>
              <a:rPr lang="en-US" sz="900" dirty="0">
                <a:solidFill>
                  <a:schemeClr val="tx1"/>
                </a:solidFill>
                <a:latin typeface="+mn-lt"/>
                <a:ea typeface="Calibri" panose="020F0502020204030204" pitchFamily="34" charset="0"/>
                <a:cs typeface="Times New Roman" panose="02020603050405020304" pitchFamily="18" charset="0"/>
              </a:rPr>
              <a:t/>
            </a:r>
            <a:br>
              <a:rPr lang="en-US" sz="900" dirty="0">
                <a:solidFill>
                  <a:schemeClr val="tx1"/>
                </a:solidFill>
                <a:latin typeface="+mn-lt"/>
                <a:ea typeface="Calibri" panose="020F0502020204030204" pitchFamily="34" charset="0"/>
                <a:cs typeface="Times New Roman" panose="02020603050405020304" pitchFamily="18" charset="0"/>
              </a:rPr>
            </a:br>
            <a:r>
              <a:rPr lang="el-GR" sz="900" u="sng" dirty="0">
                <a:solidFill>
                  <a:schemeClr val="tx1"/>
                </a:solidFill>
                <a:latin typeface="+mn-lt"/>
                <a:ea typeface="Calibri" panose="020F0502020204030204" pitchFamily="34" charset="0"/>
              </a:rPr>
              <a:t>οξύτονα Αρσενικά</a:t>
            </a:r>
            <a:r>
              <a:rPr lang="el-GR" sz="900" dirty="0">
                <a:solidFill>
                  <a:schemeClr val="tx1"/>
                </a:solidFill>
                <a:latin typeface="+mn-lt"/>
                <a:ea typeface="Calibri" panose="020F0502020204030204" pitchFamily="34" charset="0"/>
              </a:rPr>
              <a:t>: ὁ (ἡ) ἀλεκτρυὼν-όνος = </a:t>
            </a:r>
            <a:r>
              <a:rPr lang="el-GR" sz="900" dirty="0">
                <a:solidFill>
                  <a:schemeClr val="tx1"/>
                </a:solidFill>
                <a:latin typeface="+mn-lt"/>
                <a:ea typeface="Times New Roman" panose="02020603050405020304" pitchFamily="18" charset="0"/>
              </a:rPr>
              <a:t>(αρσ.) πετεινός, (θηλ. όρνιθα)</a:t>
            </a:r>
            <a:r>
              <a:rPr lang="el-GR" sz="900" dirty="0">
                <a:solidFill>
                  <a:schemeClr val="tx1"/>
                </a:solidFill>
                <a:latin typeface="+mn-lt"/>
                <a:ea typeface="Calibri" panose="020F0502020204030204" pitchFamily="34" charset="0"/>
              </a:rPr>
              <a:t>, ὁ ἡγεμὼν-όνος, ὁ κανών, κηδεμών, </a:t>
            </a:r>
            <a:r>
              <a:rPr lang="el-GR" sz="900" dirty="0" smtClean="0">
                <a:solidFill>
                  <a:schemeClr val="tx1"/>
                </a:solidFill>
                <a:latin typeface="+mn-lt"/>
                <a:ea typeface="Calibri" panose="020F0502020204030204" pitchFamily="34" charset="0"/>
              </a:rPr>
              <a:t>Μακεδών.</a:t>
            </a:r>
            <a:endParaRPr lang="en-US" sz="900" dirty="0">
              <a:solidFill>
                <a:schemeClr val="tx1"/>
              </a:solidFill>
              <a:latin typeface="+mn-lt"/>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499761224"/>
              </p:ext>
            </p:extLst>
          </p:nvPr>
        </p:nvGraphicFramePr>
        <p:xfrm>
          <a:off x="457200" y="4005421"/>
          <a:ext cx="8229601" cy="2523744"/>
        </p:xfrm>
        <a:graphic>
          <a:graphicData uri="http://schemas.openxmlformats.org/drawingml/2006/table">
            <a:tbl>
              <a:tblPr firstRow="1" firstCol="1" bandRow="1">
                <a:tableStyleId>{93296810-A885-4BE3-A3E7-6D5BEEA58F35}</a:tableStyleId>
              </a:tblPr>
              <a:tblGrid>
                <a:gridCol w="1450056"/>
                <a:gridCol w="1548811"/>
                <a:gridCol w="1548811"/>
                <a:gridCol w="1690360"/>
                <a:gridCol w="1991563"/>
              </a:tblGrid>
              <a:tr h="175260">
                <a:tc>
                  <a:txBody>
                    <a:bodyPr/>
                    <a:lstStyle/>
                    <a:p>
                      <a:pPr marL="0" marR="0">
                        <a:lnSpc>
                          <a:spcPct val="115000"/>
                        </a:lnSpc>
                        <a:spcBef>
                          <a:spcPts val="0"/>
                        </a:spcBef>
                        <a:spcAft>
                          <a:spcPts val="0"/>
                        </a:spcAft>
                      </a:pPr>
                      <a:r>
                        <a:rPr lang="el-GR"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ΕΝΙΚΟΣ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ΕΝΙΚΟΣ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ΕΝΙΚΟΣ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ΕΝΙΚΟΣ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76300">
                <a:tc>
                  <a:txBody>
                    <a:bodyPr/>
                    <a:lstStyle/>
                    <a:p>
                      <a:pPr marL="0" marR="0">
                        <a:lnSpc>
                          <a:spcPct val="115000"/>
                        </a:lnSpc>
                        <a:spcBef>
                          <a:spcPts val="0"/>
                        </a:spcBef>
                        <a:spcAft>
                          <a:spcPts val="0"/>
                        </a:spcAft>
                      </a:pPr>
                      <a:r>
                        <a:rPr lang="el-GR" sz="1200" dirty="0">
                          <a:solidFill>
                            <a:schemeClr val="tx1"/>
                          </a:solidFill>
                          <a:effectLst/>
                        </a:rPr>
                        <a:t>ΟΝΟΜΑΣΤΙΚΗ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ΓΕΝΙΚΗ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ΔΟΤΙΚΗ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ΑΙΤΙΑΤΙΚΗ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ΚΛΗΤΙΚΗ</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effectLst/>
                        </a:rPr>
                        <a:t>ὁ χειμών	 </a:t>
                      </a:r>
                      <a:endParaRPr lang="en-US" sz="1600">
                        <a:effectLst/>
                      </a:endParaRPr>
                    </a:p>
                    <a:p>
                      <a:pPr marL="0" marR="0">
                        <a:lnSpc>
                          <a:spcPct val="115000"/>
                        </a:lnSpc>
                        <a:spcBef>
                          <a:spcPts val="0"/>
                        </a:spcBef>
                        <a:spcAft>
                          <a:spcPts val="0"/>
                        </a:spcAft>
                      </a:pPr>
                      <a:r>
                        <a:rPr lang="el-GR" sz="1200">
                          <a:effectLst/>
                        </a:rPr>
                        <a:t>τοῦ χειμῶνος</a:t>
                      </a:r>
                      <a:endParaRPr lang="en-US" sz="1600">
                        <a:effectLst/>
                      </a:endParaRPr>
                    </a:p>
                    <a:p>
                      <a:pPr marL="0" marR="0">
                        <a:lnSpc>
                          <a:spcPct val="115000"/>
                        </a:lnSpc>
                        <a:spcBef>
                          <a:spcPts val="0"/>
                        </a:spcBef>
                        <a:spcAft>
                          <a:spcPts val="0"/>
                        </a:spcAft>
                      </a:pPr>
                      <a:r>
                        <a:rPr lang="el-GR" sz="1200">
                          <a:effectLst/>
                        </a:rPr>
                        <a:t>τῷ χειμῶνι</a:t>
                      </a:r>
                      <a:endParaRPr lang="en-US" sz="1600">
                        <a:effectLst/>
                      </a:endParaRPr>
                    </a:p>
                    <a:p>
                      <a:pPr marL="0" marR="0">
                        <a:lnSpc>
                          <a:spcPct val="115000"/>
                        </a:lnSpc>
                        <a:spcBef>
                          <a:spcPts val="0"/>
                        </a:spcBef>
                        <a:spcAft>
                          <a:spcPts val="0"/>
                        </a:spcAft>
                      </a:pPr>
                      <a:r>
                        <a:rPr lang="el-GR" sz="1200">
                          <a:effectLst/>
                        </a:rPr>
                        <a:t>τὸν χειμῶνα</a:t>
                      </a:r>
                      <a:endParaRPr lang="en-US" sz="1600">
                        <a:effectLst/>
                      </a:endParaRPr>
                    </a:p>
                    <a:p>
                      <a:pPr marL="0" marR="0">
                        <a:lnSpc>
                          <a:spcPct val="115000"/>
                        </a:lnSpc>
                        <a:spcBef>
                          <a:spcPts val="0"/>
                        </a:spcBef>
                        <a:spcAft>
                          <a:spcPts val="0"/>
                        </a:spcAft>
                      </a:pPr>
                      <a:r>
                        <a:rPr lang="el-GR" sz="1200">
                          <a:effectLst/>
                        </a:rPr>
                        <a:t>(ὦ) χειμών</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effectLst/>
                        </a:rPr>
                        <a:t>ὁ ἡγεμών</a:t>
                      </a:r>
                      <a:endParaRPr lang="en-US" sz="1600">
                        <a:effectLst/>
                      </a:endParaRPr>
                    </a:p>
                    <a:p>
                      <a:pPr marL="0" marR="0">
                        <a:lnSpc>
                          <a:spcPct val="115000"/>
                        </a:lnSpc>
                        <a:spcBef>
                          <a:spcPts val="0"/>
                        </a:spcBef>
                        <a:spcAft>
                          <a:spcPts val="0"/>
                        </a:spcAft>
                      </a:pPr>
                      <a:r>
                        <a:rPr lang="el-GR" sz="1200">
                          <a:effectLst/>
                        </a:rPr>
                        <a:t>τοῦ ἡγεμόνος</a:t>
                      </a:r>
                      <a:endParaRPr lang="en-US" sz="1600">
                        <a:effectLst/>
                      </a:endParaRPr>
                    </a:p>
                    <a:p>
                      <a:pPr marL="0" marR="0">
                        <a:lnSpc>
                          <a:spcPct val="115000"/>
                        </a:lnSpc>
                        <a:spcBef>
                          <a:spcPts val="0"/>
                        </a:spcBef>
                        <a:spcAft>
                          <a:spcPts val="0"/>
                        </a:spcAft>
                      </a:pPr>
                      <a:r>
                        <a:rPr lang="el-GR" sz="1200">
                          <a:effectLst/>
                        </a:rPr>
                        <a:t>τῷ ἡγεμόνι</a:t>
                      </a:r>
                      <a:endParaRPr lang="en-US" sz="1600">
                        <a:effectLst/>
                      </a:endParaRPr>
                    </a:p>
                    <a:p>
                      <a:pPr marL="0" marR="0">
                        <a:lnSpc>
                          <a:spcPct val="115000"/>
                        </a:lnSpc>
                        <a:spcBef>
                          <a:spcPts val="0"/>
                        </a:spcBef>
                        <a:spcAft>
                          <a:spcPts val="0"/>
                        </a:spcAft>
                      </a:pPr>
                      <a:r>
                        <a:rPr lang="el-GR" sz="1200">
                          <a:effectLst/>
                        </a:rPr>
                        <a:t>τὸν ἡγεμόνα</a:t>
                      </a:r>
                      <a:endParaRPr lang="en-US" sz="1600">
                        <a:effectLst/>
                      </a:endParaRPr>
                    </a:p>
                    <a:p>
                      <a:pPr marL="0" marR="0">
                        <a:lnSpc>
                          <a:spcPct val="115000"/>
                        </a:lnSpc>
                        <a:spcBef>
                          <a:spcPts val="0"/>
                        </a:spcBef>
                        <a:spcAft>
                          <a:spcPts val="0"/>
                        </a:spcAft>
                      </a:pPr>
                      <a:r>
                        <a:rPr lang="el-GR" sz="1200">
                          <a:effectLst/>
                        </a:rPr>
                        <a:t>(ὦ) ἡγεμών</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effectLst/>
                        </a:rPr>
                        <a:t>ὁ γείτων	 </a:t>
                      </a:r>
                      <a:endParaRPr lang="en-US" sz="1600">
                        <a:effectLst/>
                      </a:endParaRPr>
                    </a:p>
                    <a:p>
                      <a:pPr marL="0" marR="0">
                        <a:lnSpc>
                          <a:spcPct val="115000"/>
                        </a:lnSpc>
                        <a:spcBef>
                          <a:spcPts val="0"/>
                        </a:spcBef>
                        <a:spcAft>
                          <a:spcPts val="0"/>
                        </a:spcAft>
                      </a:pPr>
                      <a:r>
                        <a:rPr lang="el-GR" sz="1200">
                          <a:effectLst/>
                        </a:rPr>
                        <a:t>τοῦ γείτονος</a:t>
                      </a:r>
                      <a:endParaRPr lang="en-US" sz="1600">
                        <a:effectLst/>
                      </a:endParaRPr>
                    </a:p>
                    <a:p>
                      <a:pPr marL="0" marR="0">
                        <a:lnSpc>
                          <a:spcPct val="115000"/>
                        </a:lnSpc>
                        <a:spcBef>
                          <a:spcPts val="0"/>
                        </a:spcBef>
                        <a:spcAft>
                          <a:spcPts val="0"/>
                        </a:spcAft>
                      </a:pPr>
                      <a:r>
                        <a:rPr lang="el-GR" sz="1200">
                          <a:effectLst/>
                        </a:rPr>
                        <a:t>τῷ γείτονι</a:t>
                      </a:r>
                      <a:endParaRPr lang="en-US" sz="1600">
                        <a:effectLst/>
                      </a:endParaRPr>
                    </a:p>
                    <a:p>
                      <a:pPr marL="0" marR="0">
                        <a:lnSpc>
                          <a:spcPct val="115000"/>
                        </a:lnSpc>
                        <a:spcBef>
                          <a:spcPts val="0"/>
                        </a:spcBef>
                        <a:spcAft>
                          <a:spcPts val="0"/>
                        </a:spcAft>
                      </a:pPr>
                      <a:r>
                        <a:rPr lang="el-GR" sz="1200">
                          <a:effectLst/>
                        </a:rPr>
                        <a:t>τὸν γείτονα</a:t>
                      </a:r>
                      <a:endParaRPr lang="en-US" sz="1600">
                        <a:effectLst/>
                      </a:endParaRPr>
                    </a:p>
                    <a:p>
                      <a:pPr marL="0" marR="0">
                        <a:lnSpc>
                          <a:spcPct val="115000"/>
                        </a:lnSpc>
                        <a:spcBef>
                          <a:spcPts val="0"/>
                        </a:spcBef>
                        <a:spcAft>
                          <a:spcPts val="0"/>
                        </a:spcAft>
                      </a:pPr>
                      <a:r>
                        <a:rPr lang="el-GR" sz="1200">
                          <a:effectLst/>
                        </a:rPr>
                        <a:t>(ὦ) γεῖτον</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effectLst/>
                        </a:rPr>
                        <a:t>ὁ Ἀγαμέμνων</a:t>
                      </a:r>
                      <a:endParaRPr lang="en-US" sz="1600">
                        <a:effectLst/>
                      </a:endParaRPr>
                    </a:p>
                    <a:p>
                      <a:pPr marL="0" marR="0">
                        <a:lnSpc>
                          <a:spcPct val="115000"/>
                        </a:lnSpc>
                        <a:spcBef>
                          <a:spcPts val="0"/>
                        </a:spcBef>
                        <a:spcAft>
                          <a:spcPts val="0"/>
                        </a:spcAft>
                      </a:pPr>
                      <a:r>
                        <a:rPr lang="el-GR" sz="1200">
                          <a:effectLst/>
                        </a:rPr>
                        <a:t>τοῦ Ἀγαμέμνονος</a:t>
                      </a:r>
                      <a:endParaRPr lang="en-US" sz="1600">
                        <a:effectLst/>
                      </a:endParaRPr>
                    </a:p>
                    <a:p>
                      <a:pPr marL="0" marR="0">
                        <a:lnSpc>
                          <a:spcPct val="115000"/>
                        </a:lnSpc>
                        <a:spcBef>
                          <a:spcPts val="0"/>
                        </a:spcBef>
                        <a:spcAft>
                          <a:spcPts val="0"/>
                        </a:spcAft>
                      </a:pPr>
                      <a:r>
                        <a:rPr lang="el-GR" sz="1200">
                          <a:effectLst/>
                        </a:rPr>
                        <a:t>τῷ Ἀγαμέμνονι	</a:t>
                      </a:r>
                      <a:endParaRPr lang="en-US" sz="1600">
                        <a:effectLst/>
                      </a:endParaRPr>
                    </a:p>
                    <a:p>
                      <a:pPr marL="0" marR="0">
                        <a:lnSpc>
                          <a:spcPct val="115000"/>
                        </a:lnSpc>
                        <a:spcBef>
                          <a:spcPts val="0"/>
                        </a:spcBef>
                        <a:spcAft>
                          <a:spcPts val="0"/>
                        </a:spcAft>
                      </a:pPr>
                      <a:r>
                        <a:rPr lang="el-GR" sz="1200">
                          <a:effectLst/>
                        </a:rPr>
                        <a:t>τὸν Ἀγαμέμνονα	</a:t>
                      </a:r>
                      <a:endParaRPr lang="en-US" sz="1600">
                        <a:effectLst/>
                      </a:endParaRPr>
                    </a:p>
                    <a:p>
                      <a:pPr marL="0" marR="0">
                        <a:lnSpc>
                          <a:spcPct val="115000"/>
                        </a:lnSpc>
                        <a:spcBef>
                          <a:spcPts val="0"/>
                        </a:spcBef>
                        <a:spcAft>
                          <a:spcPts val="0"/>
                        </a:spcAft>
                      </a:pPr>
                      <a:r>
                        <a:rPr lang="el-GR" sz="1200">
                          <a:effectLst/>
                        </a:rPr>
                        <a:t>(ὦ) Ἀγάμεμνον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75260">
                <a:tc>
                  <a:txBody>
                    <a:bodyPr/>
                    <a:lstStyle/>
                    <a:p>
                      <a:pPr marL="0" marR="0">
                        <a:lnSpc>
                          <a:spcPct val="115000"/>
                        </a:lnSpc>
                        <a:spcBef>
                          <a:spcPts val="0"/>
                        </a:spcBef>
                        <a:spcAft>
                          <a:spcPts val="0"/>
                        </a:spcAft>
                      </a:pPr>
                      <a:r>
                        <a:rPr lang="el-GR" sz="1200" dirty="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1" dirty="0">
                          <a:effectLst/>
                        </a:rPr>
                        <a:t>ΠΛΗΘΥΝΤΙΚΟΣ</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b="1" dirty="0">
                          <a:effectLst/>
                        </a:rPr>
                        <a:t>ΠΛΗΘΥΝΤΙΚΟΣ</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b="1" dirty="0">
                          <a:effectLst/>
                        </a:rPr>
                        <a:t>ΠΛΗΘΥΝΤΙΚΟΣ</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b="1" dirty="0">
                          <a:effectLst/>
                        </a:rPr>
                        <a:t>ΠΛΗΘΥΝΤΙΚΟΣ</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876300">
                <a:tc>
                  <a:txBody>
                    <a:bodyPr/>
                    <a:lstStyle/>
                    <a:p>
                      <a:pPr marL="0" marR="0">
                        <a:lnSpc>
                          <a:spcPct val="115000"/>
                        </a:lnSpc>
                        <a:spcBef>
                          <a:spcPts val="0"/>
                        </a:spcBef>
                        <a:spcAft>
                          <a:spcPts val="0"/>
                        </a:spcAft>
                      </a:pPr>
                      <a:r>
                        <a:rPr lang="el-GR" sz="1200" dirty="0">
                          <a:solidFill>
                            <a:schemeClr val="tx1"/>
                          </a:solidFill>
                          <a:effectLst/>
                        </a:rPr>
                        <a:t>ΟΝΟΜΑΣΤΙΚΗ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ΓΕΝΙΚΗ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ΔΟΤΙΚΗ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ΑΙΤΙΑΤΙΚΗ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ΚΛΗΤΙΚΗ</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effectLst/>
                        </a:rPr>
                        <a:t>οἱ χειμῶνες</a:t>
                      </a:r>
                      <a:endParaRPr lang="en-US" sz="1600" dirty="0">
                        <a:effectLst/>
                      </a:endParaRPr>
                    </a:p>
                    <a:p>
                      <a:pPr marL="0" marR="0">
                        <a:lnSpc>
                          <a:spcPct val="115000"/>
                        </a:lnSpc>
                        <a:spcBef>
                          <a:spcPts val="0"/>
                        </a:spcBef>
                        <a:spcAft>
                          <a:spcPts val="0"/>
                        </a:spcAft>
                      </a:pPr>
                      <a:r>
                        <a:rPr lang="el-GR" sz="1200" dirty="0">
                          <a:effectLst/>
                        </a:rPr>
                        <a:t>τῶν χειμώνων</a:t>
                      </a:r>
                      <a:endParaRPr lang="en-US" sz="1600" dirty="0">
                        <a:effectLst/>
                      </a:endParaRPr>
                    </a:p>
                    <a:p>
                      <a:pPr marL="0" marR="0">
                        <a:lnSpc>
                          <a:spcPct val="115000"/>
                        </a:lnSpc>
                        <a:spcBef>
                          <a:spcPts val="0"/>
                        </a:spcBef>
                        <a:spcAft>
                          <a:spcPts val="0"/>
                        </a:spcAft>
                      </a:pPr>
                      <a:r>
                        <a:rPr lang="el-GR" sz="1200" dirty="0">
                          <a:effectLst/>
                        </a:rPr>
                        <a:t>τοῖς  χειμῶσιν</a:t>
                      </a:r>
                      <a:endParaRPr lang="en-US" sz="1600" dirty="0">
                        <a:effectLst/>
                      </a:endParaRPr>
                    </a:p>
                    <a:p>
                      <a:pPr marL="0" marR="0">
                        <a:lnSpc>
                          <a:spcPct val="115000"/>
                        </a:lnSpc>
                        <a:spcBef>
                          <a:spcPts val="0"/>
                        </a:spcBef>
                        <a:spcAft>
                          <a:spcPts val="0"/>
                        </a:spcAft>
                      </a:pPr>
                      <a:r>
                        <a:rPr lang="el-GR" sz="1200" dirty="0">
                          <a:effectLst/>
                        </a:rPr>
                        <a:t>τοὺς χειμῶνας</a:t>
                      </a:r>
                      <a:endParaRPr lang="en-US" sz="1600" dirty="0">
                        <a:effectLst/>
                      </a:endParaRPr>
                    </a:p>
                    <a:p>
                      <a:pPr marL="0" marR="0">
                        <a:lnSpc>
                          <a:spcPct val="115000"/>
                        </a:lnSpc>
                        <a:spcBef>
                          <a:spcPts val="0"/>
                        </a:spcBef>
                        <a:spcAft>
                          <a:spcPts val="0"/>
                        </a:spcAft>
                      </a:pPr>
                      <a:r>
                        <a:rPr lang="el-GR" sz="1200" dirty="0">
                          <a:effectLst/>
                        </a:rPr>
                        <a:t>(ὦ) χειμῶνες</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effectLst/>
                        </a:rPr>
                        <a:t>οἱ ἡγεμόνες</a:t>
                      </a:r>
                      <a:endParaRPr lang="en-US" sz="1600">
                        <a:effectLst/>
                      </a:endParaRPr>
                    </a:p>
                    <a:p>
                      <a:pPr marL="0" marR="0">
                        <a:lnSpc>
                          <a:spcPct val="115000"/>
                        </a:lnSpc>
                        <a:spcBef>
                          <a:spcPts val="0"/>
                        </a:spcBef>
                        <a:spcAft>
                          <a:spcPts val="0"/>
                        </a:spcAft>
                      </a:pPr>
                      <a:r>
                        <a:rPr lang="el-GR" sz="1200">
                          <a:effectLst/>
                        </a:rPr>
                        <a:t>τῶν ἡγεμόνων</a:t>
                      </a:r>
                      <a:endParaRPr lang="en-US" sz="1600">
                        <a:effectLst/>
                      </a:endParaRPr>
                    </a:p>
                    <a:p>
                      <a:pPr marL="0" marR="0">
                        <a:lnSpc>
                          <a:spcPct val="115000"/>
                        </a:lnSpc>
                        <a:spcBef>
                          <a:spcPts val="0"/>
                        </a:spcBef>
                        <a:spcAft>
                          <a:spcPts val="0"/>
                        </a:spcAft>
                      </a:pPr>
                      <a:r>
                        <a:rPr lang="el-GR" sz="1200">
                          <a:effectLst/>
                        </a:rPr>
                        <a:t>τοῖς ἡγεμόσιν</a:t>
                      </a:r>
                      <a:endParaRPr lang="en-US" sz="1600">
                        <a:effectLst/>
                      </a:endParaRPr>
                    </a:p>
                    <a:p>
                      <a:pPr marL="0" marR="0">
                        <a:lnSpc>
                          <a:spcPct val="115000"/>
                        </a:lnSpc>
                        <a:spcBef>
                          <a:spcPts val="0"/>
                        </a:spcBef>
                        <a:spcAft>
                          <a:spcPts val="0"/>
                        </a:spcAft>
                      </a:pPr>
                      <a:r>
                        <a:rPr lang="el-GR" sz="1200">
                          <a:effectLst/>
                        </a:rPr>
                        <a:t>τοὺς ἡγεμόνας</a:t>
                      </a:r>
                      <a:endParaRPr lang="en-US" sz="1600">
                        <a:effectLst/>
                      </a:endParaRPr>
                    </a:p>
                    <a:p>
                      <a:pPr marL="0" marR="0">
                        <a:lnSpc>
                          <a:spcPct val="115000"/>
                        </a:lnSpc>
                        <a:spcBef>
                          <a:spcPts val="0"/>
                        </a:spcBef>
                        <a:spcAft>
                          <a:spcPts val="0"/>
                        </a:spcAft>
                      </a:pPr>
                      <a:r>
                        <a:rPr lang="el-GR" sz="1200">
                          <a:effectLst/>
                        </a:rPr>
                        <a:t>(ὦ) ἡγεμόνες</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effectLst/>
                        </a:rPr>
                        <a:t>οἱ γείτονες</a:t>
                      </a:r>
                      <a:endParaRPr lang="en-US" sz="1600">
                        <a:effectLst/>
                      </a:endParaRPr>
                    </a:p>
                    <a:p>
                      <a:pPr marL="0" marR="0">
                        <a:lnSpc>
                          <a:spcPct val="115000"/>
                        </a:lnSpc>
                        <a:spcBef>
                          <a:spcPts val="0"/>
                        </a:spcBef>
                        <a:spcAft>
                          <a:spcPts val="0"/>
                        </a:spcAft>
                      </a:pPr>
                      <a:r>
                        <a:rPr lang="el-GR" sz="1200">
                          <a:effectLst/>
                        </a:rPr>
                        <a:t>τῶν γειτόνων</a:t>
                      </a:r>
                      <a:endParaRPr lang="en-US" sz="1600">
                        <a:effectLst/>
                      </a:endParaRPr>
                    </a:p>
                    <a:p>
                      <a:pPr marL="0" marR="0">
                        <a:lnSpc>
                          <a:spcPct val="115000"/>
                        </a:lnSpc>
                        <a:spcBef>
                          <a:spcPts val="0"/>
                        </a:spcBef>
                        <a:spcAft>
                          <a:spcPts val="0"/>
                        </a:spcAft>
                      </a:pPr>
                      <a:r>
                        <a:rPr lang="el-GR" sz="1200">
                          <a:effectLst/>
                        </a:rPr>
                        <a:t>τοῖς γείτοσιν</a:t>
                      </a:r>
                      <a:endParaRPr lang="en-US" sz="1600">
                        <a:effectLst/>
                      </a:endParaRPr>
                    </a:p>
                    <a:p>
                      <a:pPr marL="0" marR="0">
                        <a:lnSpc>
                          <a:spcPct val="115000"/>
                        </a:lnSpc>
                        <a:spcBef>
                          <a:spcPts val="0"/>
                        </a:spcBef>
                        <a:spcAft>
                          <a:spcPts val="0"/>
                        </a:spcAft>
                      </a:pPr>
                      <a:r>
                        <a:rPr lang="el-GR" sz="1200">
                          <a:effectLst/>
                        </a:rPr>
                        <a:t>τοὺς γείτονας</a:t>
                      </a:r>
                      <a:endParaRPr lang="en-US" sz="1600">
                        <a:effectLst/>
                      </a:endParaRPr>
                    </a:p>
                    <a:p>
                      <a:pPr marL="0" marR="0">
                        <a:lnSpc>
                          <a:spcPct val="115000"/>
                        </a:lnSpc>
                        <a:spcBef>
                          <a:spcPts val="0"/>
                        </a:spcBef>
                        <a:spcAft>
                          <a:spcPts val="0"/>
                        </a:spcAft>
                      </a:pPr>
                      <a:r>
                        <a:rPr lang="el-GR" sz="1200">
                          <a:effectLst/>
                        </a:rPr>
                        <a:t>(ὦ) γείτονες</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effectLst/>
                        </a:rPr>
                        <a:t>δεν έχει</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4421968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356760"/>
          </a:xfrm>
        </p:spPr>
        <p:txBody>
          <a:bodyPr>
            <a:noAutofit/>
          </a:bodyPr>
          <a:lstStyle/>
          <a:p>
            <a:pPr marL="0" marR="0">
              <a:lnSpc>
                <a:spcPct val="115000"/>
              </a:lnSpc>
              <a:spcBef>
                <a:spcPts val="0"/>
              </a:spcBef>
              <a:spcAft>
                <a:spcPts val="1000"/>
              </a:spcAft>
            </a:pPr>
            <a:r>
              <a:rPr lang="el-GR" sz="1600" b="1" dirty="0">
                <a:solidFill>
                  <a:schemeClr val="tx1"/>
                </a:solidFill>
                <a:latin typeface="+mn-lt"/>
                <a:ea typeface="Times New Roman" panose="02020603050405020304" pitchFamily="18" charset="0"/>
                <a:cs typeface="Times New Roman" panose="02020603050405020304" pitchFamily="18" charset="0"/>
              </a:rPr>
              <a:t>συμφωνόληκτα, ημιφωνόληκτα, υγρόληκτα, μονόθεμα ακατάληκτα με χαρακτήρα -ρ</a:t>
            </a:r>
            <a:r>
              <a:rPr lang="en-US" sz="1600" dirty="0">
                <a:solidFill>
                  <a:schemeClr val="tx1"/>
                </a:solidFill>
                <a:latin typeface="+mn-lt"/>
                <a:ea typeface="Calibri" panose="020F0502020204030204" pitchFamily="34" charset="0"/>
                <a:cs typeface="Times New Roman" panose="02020603050405020304" pitchFamily="18" charset="0"/>
              </a:rPr>
              <a:t/>
            </a:r>
            <a:br>
              <a:rPr lang="en-US" sz="1600" dirty="0">
                <a:solidFill>
                  <a:schemeClr val="tx1"/>
                </a:solidFill>
                <a:latin typeface="+mn-lt"/>
                <a:ea typeface="Calibri" panose="020F0502020204030204" pitchFamily="34" charset="0"/>
                <a:cs typeface="Times New Roman" panose="02020603050405020304" pitchFamily="18" charset="0"/>
              </a:rPr>
            </a:br>
            <a:r>
              <a:rPr lang="el-GR" sz="1600" b="1" dirty="0">
                <a:solidFill>
                  <a:schemeClr val="tx1"/>
                </a:solidFill>
                <a:latin typeface="+mn-lt"/>
                <a:ea typeface="Times New Roman" panose="02020603050405020304" pitchFamily="18" charset="0"/>
                <a:cs typeface="Times New Roman" panose="02020603050405020304" pitchFamily="18" charset="0"/>
              </a:rPr>
              <a:t>-ὴρ –ηρος:</a:t>
            </a:r>
            <a:r>
              <a:rPr lang="el-GR" sz="1600" dirty="0">
                <a:solidFill>
                  <a:schemeClr val="tx1"/>
                </a:solidFill>
                <a:latin typeface="+mn-lt"/>
                <a:ea typeface="Times New Roman" panose="02020603050405020304" pitchFamily="18" charset="0"/>
                <a:cs typeface="Times New Roman" panose="02020603050405020304" pitchFamily="18" charset="0"/>
              </a:rPr>
              <a:t> ὁ θήρ, θηρός = θηρίο, ὁ ἀροτήρ-ῆρος</a:t>
            </a:r>
            <a:r>
              <a:rPr lang="el-GR" sz="1600" dirty="0">
                <a:solidFill>
                  <a:schemeClr val="tx1"/>
                </a:solidFill>
                <a:latin typeface="+mn-lt"/>
                <a:ea typeface="Calibri" panose="020F0502020204030204" pitchFamily="34" charset="0"/>
                <a:cs typeface="Times New Roman" panose="02020603050405020304" pitchFamily="18" charset="0"/>
              </a:rPr>
              <a:t> = </a:t>
            </a:r>
            <a:r>
              <a:rPr lang="el-GR" sz="1600" dirty="0">
                <a:solidFill>
                  <a:schemeClr val="tx1"/>
                </a:solidFill>
                <a:latin typeface="+mn-lt"/>
                <a:ea typeface="Times New Roman" panose="02020603050405020304" pitchFamily="18" charset="0"/>
                <a:cs typeface="Times New Roman" panose="02020603050405020304" pitchFamily="18" charset="0"/>
              </a:rPr>
              <a:t>αυτός που οργώνει· ως επίθ. βοῦς ἀροτὴρ = βόδι που το μεταχειρίζονται για το όργωμα</a:t>
            </a:r>
            <a:r>
              <a:rPr lang="el-GR" sz="1600" b="1" dirty="0">
                <a:solidFill>
                  <a:schemeClr val="tx1"/>
                </a:solidFill>
                <a:latin typeface="+mn-lt"/>
                <a:ea typeface="Calibri" panose="020F0502020204030204" pitchFamily="34" charset="0"/>
                <a:cs typeface="Times New Roman" panose="02020603050405020304" pitchFamily="18" charset="0"/>
              </a:rPr>
              <a:t>, </a:t>
            </a:r>
            <a:r>
              <a:rPr lang="el-GR" sz="1600" dirty="0">
                <a:solidFill>
                  <a:schemeClr val="tx1"/>
                </a:solidFill>
                <a:latin typeface="+mn-lt"/>
                <a:ea typeface="Calibri" panose="020F0502020204030204" pitchFamily="34" charset="0"/>
                <a:cs typeface="Times New Roman" panose="02020603050405020304" pitchFamily="18" charset="0"/>
              </a:rPr>
              <a:t>ὁ ζωστὴρ -ῆρος,  ὁ κρατήρ,</a:t>
            </a:r>
            <a:r>
              <a:rPr lang="el-GR" sz="1600" b="1" dirty="0">
                <a:solidFill>
                  <a:schemeClr val="tx1"/>
                </a:solidFill>
                <a:latin typeface="+mn-lt"/>
                <a:ea typeface="Calibri" panose="020F0502020204030204" pitchFamily="34" charset="0"/>
                <a:cs typeface="Times New Roman" panose="02020603050405020304" pitchFamily="18" charset="0"/>
              </a:rPr>
              <a:t> </a:t>
            </a:r>
            <a:r>
              <a:rPr lang="el-GR" sz="1600" dirty="0">
                <a:solidFill>
                  <a:schemeClr val="tx1"/>
                </a:solidFill>
                <a:latin typeface="+mn-lt"/>
                <a:ea typeface="Calibri" panose="020F0502020204030204" pitchFamily="34" charset="0"/>
                <a:cs typeface="Times New Roman" panose="02020603050405020304" pitchFamily="18" charset="0"/>
              </a:rPr>
              <a:t>λαμπτήρ, λουτήρ,</a:t>
            </a:r>
            <a:r>
              <a:rPr lang="el-GR" sz="1600" b="1" dirty="0">
                <a:solidFill>
                  <a:schemeClr val="tx1"/>
                </a:solidFill>
                <a:latin typeface="+mn-lt"/>
                <a:ea typeface="Calibri" panose="020F0502020204030204" pitchFamily="34" charset="0"/>
                <a:cs typeface="Times New Roman" panose="02020603050405020304" pitchFamily="18" charset="0"/>
              </a:rPr>
              <a:t> </a:t>
            </a:r>
            <a:r>
              <a:rPr lang="el-GR" sz="1600" dirty="0">
                <a:solidFill>
                  <a:schemeClr val="tx1"/>
                </a:solidFill>
                <a:latin typeface="+mn-lt"/>
                <a:ea typeface="Calibri" panose="020F0502020204030204" pitchFamily="34" charset="0"/>
                <a:cs typeface="Times New Roman" panose="02020603050405020304" pitchFamily="18" charset="0"/>
              </a:rPr>
              <a:t>νιπτήρ, στατήρ,</a:t>
            </a:r>
            <a:r>
              <a:rPr lang="el-GR" sz="1600" b="1" dirty="0">
                <a:solidFill>
                  <a:schemeClr val="tx1"/>
                </a:solidFill>
                <a:latin typeface="+mn-lt"/>
                <a:ea typeface="Calibri" panose="020F0502020204030204" pitchFamily="34" charset="0"/>
                <a:cs typeface="Times New Roman" panose="02020603050405020304" pitchFamily="18" charset="0"/>
              </a:rPr>
              <a:t> </a:t>
            </a:r>
            <a:r>
              <a:rPr lang="el-GR" sz="1600" dirty="0">
                <a:solidFill>
                  <a:schemeClr val="tx1"/>
                </a:solidFill>
                <a:latin typeface="+mn-lt"/>
                <a:ea typeface="Calibri" panose="020F0502020204030204" pitchFamily="34" charset="0"/>
                <a:cs typeface="Times New Roman" panose="02020603050405020304" pitchFamily="18" charset="0"/>
              </a:rPr>
              <a:t>στρωτήρ, σπινθήρ,</a:t>
            </a:r>
            <a:r>
              <a:rPr lang="el-GR" sz="1600" b="1" dirty="0">
                <a:solidFill>
                  <a:schemeClr val="tx1"/>
                </a:solidFill>
                <a:latin typeface="+mn-lt"/>
                <a:ea typeface="Calibri" panose="020F0502020204030204" pitchFamily="34" charset="0"/>
                <a:cs typeface="Times New Roman" panose="02020603050405020304" pitchFamily="18" charset="0"/>
              </a:rPr>
              <a:t> </a:t>
            </a:r>
            <a:r>
              <a:rPr lang="el-GR" sz="1600" dirty="0">
                <a:solidFill>
                  <a:schemeClr val="tx1"/>
                </a:solidFill>
                <a:latin typeface="+mn-lt"/>
                <a:ea typeface="Calibri" panose="020F0502020204030204" pitchFamily="34" charset="0"/>
                <a:cs typeface="Times New Roman" panose="02020603050405020304" pitchFamily="18" charset="0"/>
              </a:rPr>
              <a:t>σωτήρ -ῆρος</a:t>
            </a:r>
            <a:r>
              <a:rPr lang="el-GR" sz="1600" b="1" dirty="0">
                <a:solidFill>
                  <a:schemeClr val="tx1"/>
                </a:solidFill>
                <a:latin typeface="+mn-lt"/>
                <a:ea typeface="Calibri" panose="020F0502020204030204" pitchFamily="34" charset="0"/>
                <a:cs typeface="Times New Roman" panose="02020603050405020304" pitchFamily="18" charset="0"/>
              </a:rPr>
              <a:t> </a:t>
            </a:r>
            <a:r>
              <a:rPr lang="el-GR" sz="1600" dirty="0">
                <a:solidFill>
                  <a:schemeClr val="tx1"/>
                </a:solidFill>
                <a:latin typeface="+mn-lt"/>
                <a:ea typeface="Calibri" panose="020F0502020204030204" pitchFamily="34" charset="0"/>
                <a:cs typeface="Times New Roman" panose="02020603050405020304" pitchFamily="18" charset="0"/>
              </a:rPr>
              <a:t>(κλ. ὦ σῶτερ).</a:t>
            </a:r>
            <a:r>
              <a:rPr lang="en-US" sz="1600" dirty="0">
                <a:solidFill>
                  <a:schemeClr val="tx1"/>
                </a:solidFill>
                <a:latin typeface="+mn-lt"/>
                <a:ea typeface="Calibri" panose="020F0502020204030204" pitchFamily="34" charset="0"/>
                <a:cs typeface="Times New Roman" panose="02020603050405020304" pitchFamily="18" charset="0"/>
              </a:rPr>
              <a:t/>
            </a:r>
            <a:br>
              <a:rPr lang="en-US" sz="1600" dirty="0">
                <a:solidFill>
                  <a:schemeClr val="tx1"/>
                </a:solidFill>
                <a:latin typeface="+mn-lt"/>
                <a:ea typeface="Calibri" panose="020F0502020204030204" pitchFamily="34" charset="0"/>
                <a:cs typeface="Times New Roman" panose="02020603050405020304" pitchFamily="18" charset="0"/>
              </a:rPr>
            </a:br>
            <a:r>
              <a:rPr lang="el-GR" sz="1600" b="1" dirty="0">
                <a:solidFill>
                  <a:schemeClr val="tx1"/>
                </a:solidFill>
                <a:latin typeface="+mn-lt"/>
                <a:ea typeface="Times New Roman" panose="02020603050405020304" pitchFamily="18" charset="0"/>
                <a:cs typeface="Times New Roman" panose="02020603050405020304" pitchFamily="18" charset="0"/>
              </a:rPr>
              <a:t>-ὴρ –έρος: </a:t>
            </a:r>
            <a:r>
              <a:rPr lang="el-GR" sz="1600" dirty="0">
                <a:solidFill>
                  <a:schemeClr val="tx1"/>
                </a:solidFill>
                <a:latin typeface="+mn-lt"/>
                <a:ea typeface="Times New Roman" panose="02020603050405020304" pitchFamily="18" charset="0"/>
                <a:cs typeface="Times New Roman" panose="02020603050405020304" pitchFamily="18" charset="0"/>
              </a:rPr>
              <a:t>ὁ ἀὴρ –έρος</a:t>
            </a:r>
            <a:r>
              <a:rPr lang="el-GR" sz="1600" b="1" dirty="0">
                <a:solidFill>
                  <a:schemeClr val="tx1"/>
                </a:solidFill>
                <a:latin typeface="+mn-lt"/>
                <a:ea typeface="Times New Roman" panose="02020603050405020304" pitchFamily="18" charset="0"/>
                <a:cs typeface="Times New Roman" panose="02020603050405020304" pitchFamily="18" charset="0"/>
              </a:rPr>
              <a:t>, </a:t>
            </a:r>
            <a:r>
              <a:rPr lang="el-GR" sz="1600" dirty="0">
                <a:solidFill>
                  <a:schemeClr val="tx1"/>
                </a:solidFill>
                <a:latin typeface="+mn-lt"/>
                <a:ea typeface="Times New Roman" panose="02020603050405020304" pitchFamily="18" charset="0"/>
                <a:cs typeface="Times New Roman" panose="02020603050405020304" pitchFamily="18" charset="0"/>
              </a:rPr>
              <a:t>ὁ ἀθήρ,</a:t>
            </a:r>
            <a:r>
              <a:rPr lang="el-GR" sz="1600" b="1" dirty="0">
                <a:solidFill>
                  <a:schemeClr val="tx1"/>
                </a:solidFill>
                <a:latin typeface="+mn-lt"/>
                <a:ea typeface="Times New Roman" panose="02020603050405020304" pitchFamily="18" charset="0"/>
                <a:cs typeface="Times New Roman" panose="02020603050405020304" pitchFamily="18" charset="0"/>
              </a:rPr>
              <a:t> </a:t>
            </a:r>
            <a:r>
              <a:rPr lang="el-GR" sz="1600" dirty="0">
                <a:solidFill>
                  <a:schemeClr val="tx1"/>
                </a:solidFill>
                <a:latin typeface="+mn-lt"/>
                <a:ea typeface="Times New Roman" panose="02020603050405020304" pitchFamily="18" charset="0"/>
                <a:cs typeface="Times New Roman" panose="02020603050405020304" pitchFamily="18" charset="0"/>
              </a:rPr>
              <a:t>αἰθήρ, ἀστήρ - δοτ. πλ.</a:t>
            </a:r>
            <a:r>
              <a:rPr lang="el-GR" sz="1600" b="1" dirty="0">
                <a:solidFill>
                  <a:schemeClr val="tx1"/>
                </a:solidFill>
                <a:latin typeface="+mn-lt"/>
                <a:ea typeface="Times New Roman" panose="02020603050405020304" pitchFamily="18" charset="0"/>
                <a:cs typeface="Times New Roman" panose="02020603050405020304" pitchFamily="18" charset="0"/>
              </a:rPr>
              <a:t> </a:t>
            </a:r>
            <a:r>
              <a:rPr lang="el-GR" sz="1600" dirty="0">
                <a:solidFill>
                  <a:schemeClr val="tx1"/>
                </a:solidFill>
                <a:latin typeface="+mn-lt"/>
                <a:ea typeface="Times New Roman" panose="02020603050405020304" pitchFamily="18" charset="0"/>
                <a:cs typeface="Times New Roman" panose="02020603050405020304" pitchFamily="18" charset="0"/>
              </a:rPr>
              <a:t>ἀστράσι </a:t>
            </a:r>
            <a:endParaRPr lang="en-US" sz="1600" dirty="0">
              <a:solidFill>
                <a:schemeClr val="tx1"/>
              </a:solidFill>
              <a:latin typeface="+mn-lt"/>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186882110"/>
              </p:ext>
            </p:extLst>
          </p:nvPr>
        </p:nvGraphicFramePr>
        <p:xfrm>
          <a:off x="457200" y="2065403"/>
          <a:ext cx="8229600" cy="2944368"/>
        </p:xfrm>
        <a:graphic>
          <a:graphicData uri="http://schemas.openxmlformats.org/drawingml/2006/table">
            <a:tbl>
              <a:tblPr firstRow="1" firstCol="1" bandRow="1">
                <a:tableStyleId>{93296810-A885-4BE3-A3E7-6D5BEEA58F35}</a:tableStyleId>
              </a:tblPr>
              <a:tblGrid>
                <a:gridCol w="1450504"/>
                <a:gridCol w="1584176"/>
                <a:gridCol w="1797741"/>
                <a:gridCol w="1573500"/>
                <a:gridCol w="1823679"/>
              </a:tblGrid>
              <a:tr h="44450">
                <a:tc>
                  <a:txBody>
                    <a:bodyPr/>
                    <a:lstStyle/>
                    <a:p>
                      <a:pPr marL="0" marR="0">
                        <a:lnSpc>
                          <a:spcPct val="115000"/>
                        </a:lnSpc>
                        <a:spcBef>
                          <a:spcPts val="0"/>
                        </a:spcBef>
                        <a:spcAft>
                          <a:spcPts val="0"/>
                        </a:spcAft>
                      </a:pPr>
                      <a:r>
                        <a:rPr lang="el-GR" sz="1400" dirty="0" smtClean="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400" dirty="0" smtClean="0">
                          <a:solidFill>
                            <a:schemeClr val="tx1"/>
                          </a:solidFill>
                          <a:effectLst/>
                        </a:rPr>
                        <a:t>ΟΝΟΜΑΣΤΙΚΗ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ΓΕΝΙΚΗ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ΔΟΤΙΚΗ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ΑΙΤΙΑΤΙΚΗ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ΚΛΗΤΙΚΗ</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effectLst/>
                        </a:rPr>
                        <a:t>ὁ κλητήρ</a:t>
                      </a:r>
                      <a:endParaRPr lang="en-US" sz="1800" dirty="0">
                        <a:effectLst/>
                      </a:endParaRPr>
                    </a:p>
                    <a:p>
                      <a:pPr marL="0" marR="0">
                        <a:lnSpc>
                          <a:spcPct val="115000"/>
                        </a:lnSpc>
                        <a:spcBef>
                          <a:spcPts val="0"/>
                        </a:spcBef>
                        <a:spcAft>
                          <a:spcPts val="0"/>
                        </a:spcAft>
                      </a:pPr>
                      <a:r>
                        <a:rPr lang="el-GR" sz="1400" dirty="0">
                          <a:effectLst/>
                        </a:rPr>
                        <a:t>τοῦ κλητῆρος</a:t>
                      </a:r>
                      <a:endParaRPr lang="en-US" sz="1800" dirty="0">
                        <a:effectLst/>
                      </a:endParaRPr>
                    </a:p>
                    <a:p>
                      <a:pPr marL="0" marR="0">
                        <a:lnSpc>
                          <a:spcPct val="115000"/>
                        </a:lnSpc>
                        <a:spcBef>
                          <a:spcPts val="0"/>
                        </a:spcBef>
                        <a:spcAft>
                          <a:spcPts val="0"/>
                        </a:spcAft>
                      </a:pPr>
                      <a:r>
                        <a:rPr lang="el-GR" sz="1400" dirty="0">
                          <a:effectLst/>
                        </a:rPr>
                        <a:t>τῷ κλητῆρι</a:t>
                      </a:r>
                      <a:endParaRPr lang="en-US" sz="1800" dirty="0">
                        <a:effectLst/>
                      </a:endParaRPr>
                    </a:p>
                    <a:p>
                      <a:pPr marL="0" marR="0">
                        <a:lnSpc>
                          <a:spcPct val="115000"/>
                        </a:lnSpc>
                        <a:spcBef>
                          <a:spcPts val="0"/>
                        </a:spcBef>
                        <a:spcAft>
                          <a:spcPts val="0"/>
                        </a:spcAft>
                      </a:pPr>
                      <a:r>
                        <a:rPr lang="el-GR" sz="1400" dirty="0">
                          <a:effectLst/>
                        </a:rPr>
                        <a:t>τὸν κλητῆρα</a:t>
                      </a:r>
                      <a:endParaRPr lang="en-US" sz="1800" dirty="0">
                        <a:effectLst/>
                      </a:endParaRPr>
                    </a:p>
                    <a:p>
                      <a:pPr marL="0" marR="0">
                        <a:lnSpc>
                          <a:spcPct val="115000"/>
                        </a:lnSpc>
                        <a:spcBef>
                          <a:spcPts val="0"/>
                        </a:spcBef>
                        <a:spcAft>
                          <a:spcPts val="0"/>
                        </a:spcAft>
                      </a:pPr>
                      <a:r>
                        <a:rPr lang="en-US" sz="1400" dirty="0">
                          <a:effectLst/>
                        </a:rPr>
                        <a:t>(</a:t>
                      </a:r>
                      <a:r>
                        <a:rPr lang="el-GR" sz="1400" dirty="0">
                          <a:effectLst/>
                        </a:rPr>
                        <a:t>ὦ</a:t>
                      </a:r>
                      <a:r>
                        <a:rPr lang="en-US" sz="1400" dirty="0">
                          <a:effectLst/>
                        </a:rPr>
                        <a:t>) </a:t>
                      </a:r>
                      <a:r>
                        <a:rPr lang="el-GR" sz="1400" dirty="0">
                          <a:effectLst/>
                        </a:rPr>
                        <a:t>κλητήρ</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dirty="0">
                          <a:effectLst/>
                        </a:rPr>
                        <a:t>ὁ </a:t>
                      </a:r>
                      <a:r>
                        <a:rPr lang="en-US" sz="1400" dirty="0" err="1">
                          <a:effectLst/>
                        </a:rPr>
                        <a:t>σωτήρ</a:t>
                      </a:r>
                      <a:r>
                        <a:rPr lang="en-US" sz="1400" dirty="0">
                          <a:effectLst/>
                        </a:rPr>
                        <a:t>	 </a:t>
                      </a:r>
                      <a:endParaRPr lang="en-US" sz="1800" dirty="0">
                        <a:effectLst/>
                      </a:endParaRPr>
                    </a:p>
                    <a:p>
                      <a:pPr marL="0" marR="0">
                        <a:lnSpc>
                          <a:spcPct val="115000"/>
                        </a:lnSpc>
                        <a:spcBef>
                          <a:spcPts val="0"/>
                        </a:spcBef>
                        <a:spcAft>
                          <a:spcPts val="0"/>
                        </a:spcAft>
                      </a:pPr>
                      <a:r>
                        <a:rPr lang="en-US" sz="1400" dirty="0" err="1">
                          <a:effectLst/>
                        </a:rPr>
                        <a:t>τοῦ</a:t>
                      </a:r>
                      <a:r>
                        <a:rPr lang="en-US" sz="1400" dirty="0">
                          <a:effectLst/>
                        </a:rPr>
                        <a:t> </a:t>
                      </a:r>
                      <a:r>
                        <a:rPr lang="en-US" sz="1400" dirty="0" err="1">
                          <a:effectLst/>
                        </a:rPr>
                        <a:t>σωτῆρος</a:t>
                      </a:r>
                      <a:endParaRPr lang="en-US" sz="1800" dirty="0">
                        <a:effectLst/>
                      </a:endParaRPr>
                    </a:p>
                    <a:p>
                      <a:pPr marL="0" marR="0">
                        <a:lnSpc>
                          <a:spcPct val="115000"/>
                        </a:lnSpc>
                        <a:spcBef>
                          <a:spcPts val="0"/>
                        </a:spcBef>
                        <a:spcAft>
                          <a:spcPts val="0"/>
                        </a:spcAft>
                      </a:pPr>
                      <a:r>
                        <a:rPr lang="en-US" sz="1400" dirty="0" err="1">
                          <a:effectLst/>
                        </a:rPr>
                        <a:t>τῷ</a:t>
                      </a:r>
                      <a:r>
                        <a:rPr lang="en-US" sz="1400" dirty="0">
                          <a:effectLst/>
                        </a:rPr>
                        <a:t> </a:t>
                      </a:r>
                      <a:r>
                        <a:rPr lang="en-US" sz="1400" dirty="0" err="1">
                          <a:effectLst/>
                        </a:rPr>
                        <a:t>σωτῆρι</a:t>
                      </a:r>
                      <a:endParaRPr lang="en-US" sz="1800" dirty="0">
                        <a:effectLst/>
                      </a:endParaRPr>
                    </a:p>
                    <a:p>
                      <a:pPr marL="0" marR="0">
                        <a:lnSpc>
                          <a:spcPct val="115000"/>
                        </a:lnSpc>
                        <a:spcBef>
                          <a:spcPts val="0"/>
                        </a:spcBef>
                        <a:spcAft>
                          <a:spcPts val="0"/>
                        </a:spcAft>
                      </a:pPr>
                      <a:r>
                        <a:rPr lang="en-US" sz="1400" dirty="0" err="1">
                          <a:effectLst/>
                        </a:rPr>
                        <a:t>τὸν</a:t>
                      </a:r>
                      <a:r>
                        <a:rPr lang="en-US" sz="1400" dirty="0">
                          <a:effectLst/>
                        </a:rPr>
                        <a:t> </a:t>
                      </a:r>
                      <a:r>
                        <a:rPr lang="en-US" sz="1400" dirty="0" err="1">
                          <a:effectLst/>
                        </a:rPr>
                        <a:t>σωτῆρ</a:t>
                      </a:r>
                      <a:r>
                        <a:rPr lang="en-US" sz="1400" dirty="0">
                          <a:effectLst/>
                        </a:rPr>
                        <a:t>α</a:t>
                      </a:r>
                      <a:endParaRPr lang="en-US" sz="1800" dirty="0">
                        <a:effectLst/>
                      </a:endParaRPr>
                    </a:p>
                    <a:p>
                      <a:pPr marL="0" marR="0">
                        <a:lnSpc>
                          <a:spcPct val="115000"/>
                        </a:lnSpc>
                        <a:spcBef>
                          <a:spcPts val="0"/>
                        </a:spcBef>
                        <a:spcAft>
                          <a:spcPts val="0"/>
                        </a:spcAft>
                      </a:pPr>
                      <a:r>
                        <a:rPr lang="en-US" sz="1400" dirty="0">
                          <a:effectLst/>
                        </a:rPr>
                        <a:t>(ὦ) </a:t>
                      </a:r>
                      <a:r>
                        <a:rPr lang="en-US" sz="1400" dirty="0" err="1">
                          <a:effectLst/>
                        </a:rPr>
                        <a:t>σῶτερ</a:t>
                      </a:r>
                      <a:r>
                        <a:rPr lang="en-US" sz="1400" dirty="0">
                          <a:effectLst/>
                        </a:rPr>
                        <a:t> (</a:t>
                      </a:r>
                      <a:r>
                        <a:rPr lang="el-GR" sz="1400" dirty="0">
                          <a:effectLst/>
                        </a:rPr>
                        <a:t>εξαίρεση</a:t>
                      </a:r>
                      <a:r>
                        <a:rPr lang="en-US" sz="1400" dirty="0">
                          <a:effectLst/>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effectLst/>
                        </a:rPr>
                        <a:t>ὁ ἀθήρ</a:t>
                      </a:r>
                      <a:r>
                        <a:rPr lang="en-US" sz="1400" dirty="0">
                          <a:effectLst/>
                        </a:rPr>
                        <a:t>	 </a:t>
                      </a:r>
                      <a:endParaRPr lang="en-US" sz="1800" dirty="0">
                        <a:effectLst/>
                      </a:endParaRPr>
                    </a:p>
                    <a:p>
                      <a:pPr marL="0" marR="0">
                        <a:lnSpc>
                          <a:spcPct val="115000"/>
                        </a:lnSpc>
                        <a:spcBef>
                          <a:spcPts val="0"/>
                        </a:spcBef>
                        <a:spcAft>
                          <a:spcPts val="0"/>
                        </a:spcAft>
                      </a:pPr>
                      <a:r>
                        <a:rPr lang="el-GR" sz="1400" dirty="0">
                          <a:effectLst/>
                        </a:rPr>
                        <a:t>τοῦ ἀθέρος</a:t>
                      </a:r>
                      <a:endParaRPr lang="en-US" sz="1800" dirty="0">
                        <a:effectLst/>
                      </a:endParaRPr>
                    </a:p>
                    <a:p>
                      <a:pPr marL="0" marR="0">
                        <a:lnSpc>
                          <a:spcPct val="115000"/>
                        </a:lnSpc>
                        <a:spcBef>
                          <a:spcPts val="0"/>
                        </a:spcBef>
                        <a:spcAft>
                          <a:spcPts val="0"/>
                        </a:spcAft>
                      </a:pPr>
                      <a:r>
                        <a:rPr lang="el-GR" sz="1400" dirty="0">
                          <a:effectLst/>
                        </a:rPr>
                        <a:t>τῷ ἀθέρι</a:t>
                      </a:r>
                      <a:r>
                        <a:rPr lang="en-US" sz="1400" dirty="0">
                          <a:effectLst/>
                        </a:rPr>
                        <a:t>	</a:t>
                      </a:r>
                      <a:endParaRPr lang="en-US" sz="1800" dirty="0">
                        <a:effectLst/>
                      </a:endParaRPr>
                    </a:p>
                    <a:p>
                      <a:pPr marL="0" marR="0">
                        <a:lnSpc>
                          <a:spcPct val="115000"/>
                        </a:lnSpc>
                        <a:spcBef>
                          <a:spcPts val="0"/>
                        </a:spcBef>
                        <a:spcAft>
                          <a:spcPts val="0"/>
                        </a:spcAft>
                      </a:pPr>
                      <a:r>
                        <a:rPr lang="en-US" sz="1400" dirty="0" err="1">
                          <a:effectLst/>
                        </a:rPr>
                        <a:t>τὸν</a:t>
                      </a:r>
                      <a:r>
                        <a:rPr lang="en-US" sz="1400" dirty="0">
                          <a:effectLst/>
                        </a:rPr>
                        <a:t> </a:t>
                      </a:r>
                      <a:r>
                        <a:rPr lang="en-US" sz="1400" dirty="0" err="1">
                          <a:effectLst/>
                        </a:rPr>
                        <a:t>ἀθέρ</a:t>
                      </a:r>
                      <a:r>
                        <a:rPr lang="en-US" sz="1400" dirty="0">
                          <a:effectLst/>
                        </a:rPr>
                        <a:t>α</a:t>
                      </a:r>
                      <a:endParaRPr lang="en-US" sz="1800" dirty="0">
                        <a:effectLst/>
                      </a:endParaRPr>
                    </a:p>
                    <a:p>
                      <a:pPr marL="0" marR="0">
                        <a:lnSpc>
                          <a:spcPct val="115000"/>
                        </a:lnSpc>
                        <a:spcBef>
                          <a:spcPts val="0"/>
                        </a:spcBef>
                        <a:spcAft>
                          <a:spcPts val="0"/>
                        </a:spcAft>
                      </a:pPr>
                      <a:r>
                        <a:rPr lang="en-US" sz="1400" dirty="0">
                          <a:effectLst/>
                        </a:rPr>
                        <a:t>(ὦ) </a:t>
                      </a:r>
                      <a:r>
                        <a:rPr lang="en-US" sz="1400" dirty="0" err="1">
                          <a:effectLst/>
                        </a:rPr>
                        <a:t>ἀθήρ</a:t>
                      </a:r>
                      <a:r>
                        <a:rPr lang="en-US" sz="14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a:effectLst/>
                        </a:rPr>
                        <a:t>ὁ ἀήρ	</a:t>
                      </a:r>
                      <a:endParaRPr lang="en-US" sz="1800">
                        <a:effectLst/>
                      </a:endParaRPr>
                    </a:p>
                    <a:p>
                      <a:pPr marL="0" marR="0">
                        <a:lnSpc>
                          <a:spcPct val="115000"/>
                        </a:lnSpc>
                        <a:spcBef>
                          <a:spcPts val="0"/>
                        </a:spcBef>
                        <a:spcAft>
                          <a:spcPts val="0"/>
                        </a:spcAft>
                      </a:pPr>
                      <a:r>
                        <a:rPr lang="en-US" sz="1400">
                          <a:effectLst/>
                        </a:rPr>
                        <a:t>τοῦ ἀέρος</a:t>
                      </a:r>
                      <a:endParaRPr lang="en-US" sz="1800">
                        <a:effectLst/>
                      </a:endParaRPr>
                    </a:p>
                    <a:p>
                      <a:pPr marL="0" marR="0">
                        <a:lnSpc>
                          <a:spcPct val="115000"/>
                        </a:lnSpc>
                        <a:spcBef>
                          <a:spcPts val="0"/>
                        </a:spcBef>
                        <a:spcAft>
                          <a:spcPts val="0"/>
                        </a:spcAft>
                      </a:pPr>
                      <a:r>
                        <a:rPr lang="en-US" sz="1400">
                          <a:effectLst/>
                        </a:rPr>
                        <a:t>τῷ ἀέρι	</a:t>
                      </a:r>
                      <a:endParaRPr lang="en-US" sz="1800">
                        <a:effectLst/>
                      </a:endParaRPr>
                    </a:p>
                    <a:p>
                      <a:pPr marL="0" marR="0">
                        <a:lnSpc>
                          <a:spcPct val="115000"/>
                        </a:lnSpc>
                        <a:spcBef>
                          <a:spcPts val="0"/>
                        </a:spcBef>
                        <a:spcAft>
                          <a:spcPts val="0"/>
                        </a:spcAft>
                      </a:pPr>
                      <a:r>
                        <a:rPr lang="en-US" sz="1400">
                          <a:effectLst/>
                        </a:rPr>
                        <a:t>τὸν ἀέρα	</a:t>
                      </a:r>
                      <a:endParaRPr lang="en-US" sz="1800">
                        <a:effectLst/>
                      </a:endParaRPr>
                    </a:p>
                    <a:p>
                      <a:pPr marL="0" marR="0">
                        <a:lnSpc>
                          <a:spcPct val="115000"/>
                        </a:lnSpc>
                        <a:spcBef>
                          <a:spcPts val="0"/>
                        </a:spcBef>
                        <a:spcAft>
                          <a:spcPts val="0"/>
                        </a:spcAft>
                      </a:pPr>
                      <a:r>
                        <a:rPr lang="en-US" sz="1400">
                          <a:effectLst/>
                        </a:rPr>
                        <a:t>(ὦ) ἀήρ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450">
                <a:tc>
                  <a:txBody>
                    <a:bodyPr/>
                    <a:lstStyle/>
                    <a:p>
                      <a:pPr marL="0" marR="0">
                        <a:lnSpc>
                          <a:spcPct val="115000"/>
                        </a:lnSpc>
                        <a:spcBef>
                          <a:spcPts val="0"/>
                        </a:spcBef>
                        <a:spcAft>
                          <a:spcPts val="0"/>
                        </a:spcAft>
                      </a:pPr>
                      <a:r>
                        <a:rPr lang="en-US" sz="1400" dirty="0" smtClean="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b="1" dirty="0" smtClean="0">
                          <a:solidFill>
                            <a:schemeClr val="tx1"/>
                          </a:solidFill>
                          <a:effectLst/>
                        </a:rPr>
                        <a:t>ΠΛΗΘΥΝΤΙΚΟΣ</a:t>
                      </a:r>
                      <a:endPar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400" b="1" dirty="0" smtClean="0">
                          <a:solidFill>
                            <a:schemeClr val="tx1"/>
                          </a:solidFill>
                          <a:effectLst/>
                        </a:rPr>
                        <a:t>ΠΛΗΘΥΝΤΙΚΟΣ</a:t>
                      </a:r>
                      <a:endPar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400" b="1" dirty="0" smtClean="0">
                          <a:solidFill>
                            <a:schemeClr val="tx1"/>
                          </a:solidFill>
                          <a:effectLst/>
                        </a:rPr>
                        <a:t>ΠΛΗΘΥΝΤΙΚΟΣ</a:t>
                      </a:r>
                      <a:endPar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400" b="1" dirty="0" smtClean="0">
                          <a:solidFill>
                            <a:schemeClr val="tx1"/>
                          </a:solidFill>
                          <a:effectLst/>
                        </a:rPr>
                        <a:t>ΠΛΗΘΥΝΤΙΚΟΣ</a:t>
                      </a:r>
                      <a:endPar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0">
                <a:tc>
                  <a:txBody>
                    <a:bodyPr/>
                    <a:lstStyle/>
                    <a:p>
                      <a:pPr marL="0" marR="0">
                        <a:lnSpc>
                          <a:spcPct val="115000"/>
                        </a:lnSpc>
                        <a:spcBef>
                          <a:spcPts val="0"/>
                        </a:spcBef>
                        <a:spcAft>
                          <a:spcPts val="0"/>
                        </a:spcAft>
                      </a:pPr>
                      <a:r>
                        <a:rPr lang="el-GR" sz="1400" dirty="0" smtClean="0">
                          <a:solidFill>
                            <a:schemeClr val="tx1"/>
                          </a:solidFill>
                          <a:effectLst/>
                        </a:rPr>
                        <a:t>ΟΝΟΜΑΣΤΙΚΗ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ΓΕΝΙΚΗ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ΔΟΤΙΚΗ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ΑΙΤΙΑΤΙΚΗ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ΚΛΗΤΙΚΗ</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effectLst/>
                        </a:rPr>
                        <a:t>οἱ κλητῆρες</a:t>
                      </a:r>
                      <a:endParaRPr lang="en-US" sz="1800" dirty="0">
                        <a:effectLst/>
                      </a:endParaRPr>
                    </a:p>
                    <a:p>
                      <a:pPr marL="0" marR="0">
                        <a:lnSpc>
                          <a:spcPct val="115000"/>
                        </a:lnSpc>
                        <a:spcBef>
                          <a:spcPts val="0"/>
                        </a:spcBef>
                        <a:spcAft>
                          <a:spcPts val="0"/>
                        </a:spcAft>
                      </a:pPr>
                      <a:r>
                        <a:rPr lang="el-GR" sz="1400" dirty="0">
                          <a:effectLst/>
                        </a:rPr>
                        <a:t>τῶν </a:t>
                      </a:r>
                      <a:r>
                        <a:rPr lang="el-GR" sz="1200" dirty="0">
                          <a:effectLst/>
                        </a:rPr>
                        <a:t>κλητήρων</a:t>
                      </a:r>
                      <a:endParaRPr lang="en-US" sz="1800" dirty="0">
                        <a:effectLst/>
                      </a:endParaRPr>
                    </a:p>
                    <a:p>
                      <a:pPr marL="0" marR="0">
                        <a:lnSpc>
                          <a:spcPct val="115000"/>
                        </a:lnSpc>
                        <a:spcBef>
                          <a:spcPts val="0"/>
                        </a:spcBef>
                        <a:spcAft>
                          <a:spcPts val="0"/>
                        </a:spcAft>
                      </a:pPr>
                      <a:r>
                        <a:rPr lang="el-GR" sz="1400" dirty="0">
                          <a:effectLst/>
                        </a:rPr>
                        <a:t>τοῖς κλητῆρσιν</a:t>
                      </a:r>
                      <a:endParaRPr lang="en-US" sz="1800" dirty="0">
                        <a:effectLst/>
                      </a:endParaRPr>
                    </a:p>
                    <a:p>
                      <a:pPr marL="0" marR="0">
                        <a:lnSpc>
                          <a:spcPct val="115000"/>
                        </a:lnSpc>
                        <a:spcBef>
                          <a:spcPts val="0"/>
                        </a:spcBef>
                        <a:spcAft>
                          <a:spcPts val="0"/>
                        </a:spcAft>
                      </a:pPr>
                      <a:r>
                        <a:rPr lang="el-GR" sz="1400" dirty="0">
                          <a:effectLst/>
                        </a:rPr>
                        <a:t>τοὺς κλητῆρας</a:t>
                      </a:r>
                      <a:endParaRPr lang="en-US" sz="1800" dirty="0">
                        <a:effectLst/>
                      </a:endParaRPr>
                    </a:p>
                    <a:p>
                      <a:pPr marL="0" marR="0">
                        <a:lnSpc>
                          <a:spcPct val="115000"/>
                        </a:lnSpc>
                        <a:spcBef>
                          <a:spcPts val="0"/>
                        </a:spcBef>
                        <a:spcAft>
                          <a:spcPts val="0"/>
                        </a:spcAft>
                      </a:pPr>
                      <a:r>
                        <a:rPr lang="el-GR" sz="1400" dirty="0">
                          <a:effectLst/>
                        </a:rPr>
                        <a:t>(ὦ) κλητῆρες</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dirty="0" err="1">
                          <a:effectLst/>
                        </a:rPr>
                        <a:t>οἱ</a:t>
                      </a:r>
                      <a:r>
                        <a:rPr lang="en-US" sz="1400" dirty="0">
                          <a:effectLst/>
                        </a:rPr>
                        <a:t> </a:t>
                      </a:r>
                      <a:r>
                        <a:rPr lang="en-US" sz="1400" dirty="0" err="1">
                          <a:effectLst/>
                        </a:rPr>
                        <a:t>σωτῆρες</a:t>
                      </a:r>
                      <a:endParaRPr lang="en-US" sz="1800" dirty="0">
                        <a:effectLst/>
                      </a:endParaRPr>
                    </a:p>
                    <a:p>
                      <a:pPr marL="0" marR="0">
                        <a:lnSpc>
                          <a:spcPct val="115000"/>
                        </a:lnSpc>
                        <a:spcBef>
                          <a:spcPts val="0"/>
                        </a:spcBef>
                        <a:spcAft>
                          <a:spcPts val="0"/>
                        </a:spcAft>
                      </a:pPr>
                      <a:r>
                        <a:rPr lang="el-GR" sz="1400" dirty="0">
                          <a:effectLst/>
                        </a:rPr>
                        <a:t>τῶν σωτήρων</a:t>
                      </a:r>
                      <a:endParaRPr lang="en-US" sz="1800" dirty="0">
                        <a:effectLst/>
                      </a:endParaRPr>
                    </a:p>
                    <a:p>
                      <a:pPr marL="0" marR="0">
                        <a:lnSpc>
                          <a:spcPct val="115000"/>
                        </a:lnSpc>
                        <a:spcBef>
                          <a:spcPts val="0"/>
                        </a:spcBef>
                        <a:spcAft>
                          <a:spcPts val="0"/>
                        </a:spcAft>
                      </a:pPr>
                      <a:r>
                        <a:rPr lang="el-GR" sz="1400" dirty="0">
                          <a:effectLst/>
                        </a:rPr>
                        <a:t>τοῖς σωτῆρσιν</a:t>
                      </a:r>
                      <a:endParaRPr lang="en-US" sz="1800" dirty="0">
                        <a:effectLst/>
                      </a:endParaRPr>
                    </a:p>
                    <a:p>
                      <a:pPr marL="0" marR="0">
                        <a:lnSpc>
                          <a:spcPct val="115000"/>
                        </a:lnSpc>
                        <a:spcBef>
                          <a:spcPts val="0"/>
                        </a:spcBef>
                        <a:spcAft>
                          <a:spcPts val="0"/>
                        </a:spcAft>
                      </a:pPr>
                      <a:r>
                        <a:rPr lang="en-US" sz="1400" dirty="0" err="1">
                          <a:effectLst/>
                        </a:rPr>
                        <a:t>τοὺς</a:t>
                      </a:r>
                      <a:r>
                        <a:rPr lang="en-US" sz="1400" dirty="0">
                          <a:effectLst/>
                        </a:rPr>
                        <a:t> </a:t>
                      </a:r>
                      <a:r>
                        <a:rPr lang="en-US" sz="1400" dirty="0" err="1">
                          <a:effectLst/>
                        </a:rPr>
                        <a:t>σωτῆρ</a:t>
                      </a:r>
                      <a:r>
                        <a:rPr lang="en-US" sz="1400" dirty="0">
                          <a:effectLst/>
                        </a:rPr>
                        <a:t>ας</a:t>
                      </a:r>
                      <a:endParaRPr lang="en-US" sz="1800" dirty="0">
                        <a:effectLst/>
                      </a:endParaRPr>
                    </a:p>
                    <a:p>
                      <a:pPr marL="0" marR="0">
                        <a:lnSpc>
                          <a:spcPct val="115000"/>
                        </a:lnSpc>
                        <a:spcBef>
                          <a:spcPts val="0"/>
                        </a:spcBef>
                        <a:spcAft>
                          <a:spcPts val="0"/>
                        </a:spcAft>
                      </a:pPr>
                      <a:r>
                        <a:rPr lang="en-US" sz="1400" dirty="0">
                          <a:effectLst/>
                        </a:rPr>
                        <a:t>(ὦ) </a:t>
                      </a:r>
                      <a:r>
                        <a:rPr lang="en-US" sz="1400" dirty="0" err="1">
                          <a:effectLst/>
                        </a:rPr>
                        <a:t>σωτῆρες</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effectLst/>
                        </a:rPr>
                        <a:t>οἱ ἀθέρες</a:t>
                      </a:r>
                      <a:endParaRPr lang="en-US" sz="1800" dirty="0">
                        <a:effectLst/>
                      </a:endParaRPr>
                    </a:p>
                    <a:p>
                      <a:pPr marL="0" marR="0">
                        <a:lnSpc>
                          <a:spcPct val="115000"/>
                        </a:lnSpc>
                        <a:spcBef>
                          <a:spcPts val="0"/>
                        </a:spcBef>
                        <a:spcAft>
                          <a:spcPts val="0"/>
                        </a:spcAft>
                      </a:pPr>
                      <a:r>
                        <a:rPr lang="el-GR" sz="1400" dirty="0">
                          <a:effectLst/>
                        </a:rPr>
                        <a:t>τῶν ἀθέρων</a:t>
                      </a:r>
                      <a:endParaRPr lang="en-US" sz="1800" dirty="0">
                        <a:effectLst/>
                      </a:endParaRPr>
                    </a:p>
                    <a:p>
                      <a:pPr marL="0" marR="0">
                        <a:lnSpc>
                          <a:spcPct val="115000"/>
                        </a:lnSpc>
                        <a:spcBef>
                          <a:spcPts val="0"/>
                        </a:spcBef>
                        <a:spcAft>
                          <a:spcPts val="0"/>
                        </a:spcAft>
                      </a:pPr>
                      <a:r>
                        <a:rPr lang="el-GR" sz="1400" dirty="0">
                          <a:effectLst/>
                        </a:rPr>
                        <a:t>τοῖς ἀθέρσιν</a:t>
                      </a:r>
                      <a:endParaRPr lang="en-US" sz="1800" dirty="0">
                        <a:effectLst/>
                      </a:endParaRPr>
                    </a:p>
                    <a:p>
                      <a:pPr marL="0" marR="0">
                        <a:lnSpc>
                          <a:spcPct val="115000"/>
                        </a:lnSpc>
                        <a:spcBef>
                          <a:spcPts val="0"/>
                        </a:spcBef>
                        <a:spcAft>
                          <a:spcPts val="0"/>
                        </a:spcAft>
                      </a:pPr>
                      <a:r>
                        <a:rPr lang="en-US" sz="1400" dirty="0" err="1">
                          <a:effectLst/>
                        </a:rPr>
                        <a:t>τοὺς</a:t>
                      </a:r>
                      <a:r>
                        <a:rPr lang="en-US" sz="1400" dirty="0">
                          <a:effectLst/>
                        </a:rPr>
                        <a:t> </a:t>
                      </a:r>
                      <a:r>
                        <a:rPr lang="en-US" sz="1400" dirty="0" err="1">
                          <a:effectLst/>
                        </a:rPr>
                        <a:t>ἀθέρ</a:t>
                      </a:r>
                      <a:r>
                        <a:rPr lang="en-US" sz="1400" dirty="0">
                          <a:effectLst/>
                        </a:rPr>
                        <a:t>ας</a:t>
                      </a:r>
                      <a:endParaRPr lang="en-US" sz="1800" dirty="0">
                        <a:effectLst/>
                      </a:endParaRPr>
                    </a:p>
                    <a:p>
                      <a:pPr marL="0" marR="0">
                        <a:lnSpc>
                          <a:spcPct val="115000"/>
                        </a:lnSpc>
                        <a:spcBef>
                          <a:spcPts val="0"/>
                        </a:spcBef>
                        <a:spcAft>
                          <a:spcPts val="0"/>
                        </a:spcAft>
                      </a:pPr>
                      <a:r>
                        <a:rPr lang="en-US" sz="1400" dirty="0">
                          <a:effectLst/>
                        </a:rPr>
                        <a:t>(ὦ) </a:t>
                      </a:r>
                      <a:r>
                        <a:rPr lang="en-US" sz="1400" dirty="0" err="1">
                          <a:effectLst/>
                        </a:rPr>
                        <a:t>ἀθέρες</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effectLst/>
                        </a:rPr>
                        <a:t>δεν έχει</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8" name="Table 7"/>
          <p:cNvGraphicFramePr>
            <a:graphicFrameLocks noGrp="1"/>
          </p:cNvGraphicFramePr>
          <p:nvPr>
            <p:extLst>
              <p:ext uri="{D42A27DB-BD31-4B8C-83A1-F6EECF244321}">
                <p14:modId xmlns:p14="http://schemas.microsoft.com/office/powerpoint/2010/main" val="3363031178"/>
              </p:ext>
            </p:extLst>
          </p:nvPr>
        </p:nvGraphicFramePr>
        <p:xfrm>
          <a:off x="457200" y="5080762"/>
          <a:ext cx="8229600" cy="1472184"/>
        </p:xfrm>
        <a:graphic>
          <a:graphicData uri="http://schemas.openxmlformats.org/drawingml/2006/table">
            <a:tbl>
              <a:tblPr firstRow="1" firstCol="1" bandRow="1">
                <a:tableStyleId>{93296810-A885-4BE3-A3E7-6D5BEEA58F35}</a:tableStyleId>
              </a:tblPr>
              <a:tblGrid>
                <a:gridCol w="1666528"/>
                <a:gridCol w="2966737"/>
                <a:gridCol w="3596335"/>
              </a:tblGrid>
              <a:tr h="44450">
                <a:tc>
                  <a:txBody>
                    <a:bodyPr/>
                    <a:lstStyle/>
                    <a:p>
                      <a:pPr marL="0" marR="0">
                        <a:lnSpc>
                          <a:spcPct val="115000"/>
                        </a:lnSpc>
                        <a:spcBef>
                          <a:spcPts val="0"/>
                        </a:spcBef>
                        <a:spcAft>
                          <a:spcPts val="0"/>
                        </a:spcAft>
                      </a:pPr>
                      <a:r>
                        <a:rPr lang="el-GR" sz="1400" dirty="0">
                          <a:solidFill>
                            <a:schemeClr val="tx1"/>
                          </a:solidFill>
                          <a:effectLst/>
                        </a:rPr>
                        <a:t> </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ΕΝΙΚΟΣ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ΠΛΗΘΥΝΤΙΚΟΣ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400" dirty="0">
                          <a:solidFill>
                            <a:schemeClr val="tx1"/>
                          </a:solidFill>
                          <a:effectLst/>
                        </a:rPr>
                        <a:t>ΟΝΟΜΑΣΤΙΚΗ</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ΓΕΝΙΚΗ</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ΔΟΤΙΚΗ</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ΑΙΤΙΑΤΙΚΗ</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ΚΛΗΤΙΚΗ</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ὁ ἀστήρ </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τοῦ ἀστέρος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τῷ ἀστέρι</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τὸν ἀστέρα</a:t>
                      </a:r>
                      <a:endParaRPr lang="en-US" sz="1800" dirty="0">
                        <a:solidFill>
                          <a:schemeClr val="tx1"/>
                        </a:solidFill>
                        <a:effectLst/>
                      </a:endParaRPr>
                    </a:p>
                    <a:p>
                      <a:pPr marL="0" marR="0">
                        <a:lnSpc>
                          <a:spcPct val="115000"/>
                        </a:lnSpc>
                        <a:spcBef>
                          <a:spcPts val="0"/>
                        </a:spcBef>
                        <a:spcAft>
                          <a:spcPts val="0"/>
                        </a:spcAft>
                      </a:pPr>
                      <a:r>
                        <a:rPr lang="en-US" sz="1400" dirty="0">
                          <a:solidFill>
                            <a:schemeClr val="tx1"/>
                          </a:solidFill>
                          <a:effectLst/>
                        </a:rPr>
                        <a:t>(ὦ) </a:t>
                      </a:r>
                      <a:r>
                        <a:rPr lang="en-US" sz="1400" dirty="0" err="1">
                          <a:solidFill>
                            <a:schemeClr val="tx1"/>
                          </a:solidFill>
                          <a:effectLst/>
                        </a:rPr>
                        <a:t>ἀστήρ</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οἱ ἀστέρες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τῶν ἀστέρων</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τοῖς ἀστράσιν</a:t>
                      </a:r>
                      <a:endParaRPr lang="en-US" sz="1800" dirty="0">
                        <a:solidFill>
                          <a:schemeClr val="tx1"/>
                        </a:solidFill>
                        <a:effectLst/>
                      </a:endParaRPr>
                    </a:p>
                    <a:p>
                      <a:pPr marL="0" marR="0">
                        <a:lnSpc>
                          <a:spcPct val="115000"/>
                        </a:lnSpc>
                        <a:spcBef>
                          <a:spcPts val="0"/>
                        </a:spcBef>
                        <a:spcAft>
                          <a:spcPts val="0"/>
                        </a:spcAft>
                      </a:pPr>
                      <a:r>
                        <a:rPr lang="en-US" sz="1400" dirty="0" err="1">
                          <a:solidFill>
                            <a:schemeClr val="tx1"/>
                          </a:solidFill>
                          <a:effectLst/>
                        </a:rPr>
                        <a:t>τοὺς</a:t>
                      </a:r>
                      <a:r>
                        <a:rPr lang="en-US" sz="1400" dirty="0">
                          <a:solidFill>
                            <a:schemeClr val="tx1"/>
                          </a:solidFill>
                          <a:effectLst/>
                        </a:rPr>
                        <a:t> </a:t>
                      </a:r>
                      <a:r>
                        <a:rPr lang="en-US" sz="1400" dirty="0" err="1">
                          <a:solidFill>
                            <a:schemeClr val="tx1"/>
                          </a:solidFill>
                          <a:effectLst/>
                        </a:rPr>
                        <a:t>ἀστέρ</a:t>
                      </a:r>
                      <a:r>
                        <a:rPr lang="en-US" sz="1400" dirty="0">
                          <a:solidFill>
                            <a:schemeClr val="tx1"/>
                          </a:solidFill>
                          <a:effectLst/>
                        </a:rPr>
                        <a:t>ας</a:t>
                      </a:r>
                      <a:endParaRPr lang="en-US" sz="1800" dirty="0">
                        <a:solidFill>
                          <a:schemeClr val="tx1"/>
                        </a:solidFill>
                        <a:effectLst/>
                      </a:endParaRPr>
                    </a:p>
                    <a:p>
                      <a:pPr marL="0" marR="0">
                        <a:lnSpc>
                          <a:spcPct val="115000"/>
                        </a:lnSpc>
                        <a:spcBef>
                          <a:spcPts val="0"/>
                        </a:spcBef>
                        <a:spcAft>
                          <a:spcPts val="0"/>
                        </a:spcAft>
                      </a:pPr>
                      <a:r>
                        <a:rPr lang="en-US" sz="1400" dirty="0">
                          <a:solidFill>
                            <a:schemeClr val="tx1"/>
                          </a:solidFill>
                          <a:effectLst/>
                        </a:rPr>
                        <a:t>(ὦ) </a:t>
                      </a:r>
                      <a:r>
                        <a:rPr lang="en-US" sz="1400" dirty="0" err="1">
                          <a:solidFill>
                            <a:schemeClr val="tx1"/>
                          </a:solidFill>
                          <a:effectLst/>
                        </a:rPr>
                        <a:t>ἀστέρες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8514908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80696"/>
          </a:xfrm>
        </p:spPr>
        <p:txBody>
          <a:bodyPr>
            <a:noAutofit/>
          </a:bodyPr>
          <a:lstStyle/>
          <a:p>
            <a:pPr marL="0" marR="0">
              <a:lnSpc>
                <a:spcPct val="115000"/>
              </a:lnSpc>
              <a:spcBef>
                <a:spcPts val="0"/>
              </a:spcBef>
              <a:spcAft>
                <a:spcPts val="1000"/>
              </a:spcAft>
            </a:pPr>
            <a:r>
              <a:rPr lang="el-GR" sz="1400" b="1" dirty="0">
                <a:solidFill>
                  <a:schemeClr val="tx1"/>
                </a:solidFill>
                <a:latin typeface="+mn-lt"/>
                <a:ea typeface="Times New Roman" panose="02020603050405020304" pitchFamily="18" charset="0"/>
                <a:cs typeface="Times New Roman" panose="02020603050405020304" pitchFamily="18" charset="0"/>
              </a:rPr>
              <a:t>συμφωνόληκτα, ημιφωνόληκτα, υγρόληκτα, μονόθεμα ακατάληκτα με χαρακτήρα -</a:t>
            </a:r>
            <a:r>
              <a:rPr lang="el-GR" sz="1400" b="1" dirty="0" smtClean="0">
                <a:solidFill>
                  <a:schemeClr val="tx1"/>
                </a:solidFill>
                <a:latin typeface="+mn-lt"/>
                <a:ea typeface="Times New Roman" panose="02020603050405020304" pitchFamily="18" charset="0"/>
                <a:cs typeface="Times New Roman" panose="02020603050405020304" pitchFamily="18" charset="0"/>
              </a:rPr>
              <a:t>ρ</a:t>
            </a:r>
            <a:r>
              <a:rPr lang="en-US" sz="1800" dirty="0">
                <a:solidFill>
                  <a:schemeClr val="tx1"/>
                </a:solidFill>
                <a:latin typeface="+mn-lt"/>
                <a:ea typeface="Calibri" panose="020F0502020204030204" pitchFamily="34" charset="0"/>
                <a:cs typeface="Times New Roman" panose="02020603050405020304" pitchFamily="18" charset="0"/>
              </a:rPr>
              <a:t/>
            </a:r>
            <a:br>
              <a:rPr lang="en-US" sz="1800" dirty="0">
                <a:solidFill>
                  <a:schemeClr val="tx1"/>
                </a:solidFill>
                <a:latin typeface="+mn-lt"/>
                <a:ea typeface="Calibri" panose="020F0502020204030204" pitchFamily="34" charset="0"/>
                <a:cs typeface="Times New Roman" panose="02020603050405020304" pitchFamily="18" charset="0"/>
              </a:rPr>
            </a:br>
            <a:r>
              <a:rPr lang="el-GR" sz="1400" b="1" dirty="0">
                <a:solidFill>
                  <a:schemeClr val="tx1"/>
                </a:solidFill>
                <a:latin typeface="+mn-lt"/>
                <a:ea typeface="Times New Roman" panose="02020603050405020304" pitchFamily="18" charset="0"/>
                <a:cs typeface="Times New Roman" panose="02020603050405020304" pitchFamily="18" charset="0"/>
              </a:rPr>
              <a:t>-ὰρ -αρὸς: </a:t>
            </a:r>
            <a:r>
              <a:rPr lang="el-GR" sz="1400" dirty="0">
                <a:solidFill>
                  <a:schemeClr val="tx1"/>
                </a:solidFill>
                <a:latin typeface="+mn-lt"/>
                <a:ea typeface="Times New Roman" panose="02020603050405020304" pitchFamily="18" charset="0"/>
                <a:cs typeface="Times New Roman" panose="02020603050405020304" pitchFamily="18" charset="0"/>
              </a:rPr>
              <a:t>ὁ Κάρ, Κᾱρὸς = κάτοικος της Καρίας (πλ. οἱ Κᾶρες), ουδέτερο: ἔαρ / ἦρ</a:t>
            </a:r>
            <a:r>
              <a:rPr lang="en-US" sz="1800" dirty="0">
                <a:solidFill>
                  <a:schemeClr val="tx1"/>
                </a:solidFill>
                <a:latin typeface="+mn-lt"/>
                <a:ea typeface="Calibri" panose="020F0502020204030204" pitchFamily="34" charset="0"/>
                <a:cs typeface="Times New Roman" panose="02020603050405020304" pitchFamily="18" charset="0"/>
              </a:rPr>
              <a:t/>
            </a:r>
            <a:br>
              <a:rPr lang="en-US" sz="1800" dirty="0">
                <a:solidFill>
                  <a:schemeClr val="tx1"/>
                </a:solidFill>
                <a:latin typeface="+mn-lt"/>
                <a:ea typeface="Calibri" panose="020F0502020204030204" pitchFamily="34" charset="0"/>
                <a:cs typeface="Times New Roman" panose="02020603050405020304" pitchFamily="18" charset="0"/>
              </a:rPr>
            </a:br>
            <a:r>
              <a:rPr lang="el-GR" sz="1400" b="1" dirty="0">
                <a:solidFill>
                  <a:schemeClr val="tx1"/>
                </a:solidFill>
                <a:latin typeface="+mn-lt"/>
                <a:ea typeface="Calibri" panose="020F0502020204030204" pitchFamily="34" charset="0"/>
              </a:rPr>
              <a:t>-εὶρ -ειρὸς: </a:t>
            </a:r>
            <a:r>
              <a:rPr lang="el-GR" sz="1400" dirty="0">
                <a:solidFill>
                  <a:schemeClr val="tx1"/>
                </a:solidFill>
                <a:latin typeface="+mn-lt"/>
                <a:ea typeface="Calibri" panose="020F0502020204030204" pitchFamily="34" charset="0"/>
              </a:rPr>
              <a:t>ὁ φθείρ, φθειρὸς</a:t>
            </a:r>
            <a:r>
              <a:rPr lang="el-GR" sz="1400" b="1" dirty="0">
                <a:solidFill>
                  <a:schemeClr val="tx1"/>
                </a:solidFill>
                <a:latin typeface="+mn-lt"/>
                <a:ea typeface="Calibri" panose="020F0502020204030204" pitchFamily="34" charset="0"/>
              </a:rPr>
              <a:t> = </a:t>
            </a:r>
            <a:r>
              <a:rPr lang="el-GR" sz="1400" dirty="0">
                <a:solidFill>
                  <a:schemeClr val="tx1"/>
                </a:solidFill>
                <a:latin typeface="+mn-lt"/>
                <a:ea typeface="Times New Roman" panose="02020603050405020304" pitchFamily="18" charset="0"/>
              </a:rPr>
              <a:t>ψείρα</a:t>
            </a:r>
            <a:r>
              <a:rPr lang="el-GR" sz="1400" dirty="0">
                <a:solidFill>
                  <a:schemeClr val="tx1"/>
                </a:solidFill>
                <a:latin typeface="+mn-lt"/>
                <a:ea typeface="Calibri" panose="020F0502020204030204" pitchFamily="34" charset="0"/>
              </a:rPr>
              <a:t> (δοτ. πλ. τοῖς φθειρσί),</a:t>
            </a:r>
            <a:r>
              <a:rPr lang="el-GR" sz="1400" b="1" dirty="0">
                <a:solidFill>
                  <a:schemeClr val="tx1"/>
                </a:solidFill>
                <a:latin typeface="+mn-lt"/>
                <a:ea typeface="Calibri" panose="020F0502020204030204" pitchFamily="34" charset="0"/>
              </a:rPr>
              <a:t> </a:t>
            </a:r>
            <a:r>
              <a:rPr lang="el-GR" sz="1400" dirty="0">
                <a:solidFill>
                  <a:schemeClr val="tx1"/>
                </a:solidFill>
                <a:latin typeface="+mn-lt"/>
                <a:ea typeface="Calibri" panose="020F0502020204030204" pitchFamily="34" charset="0"/>
              </a:rPr>
              <a:t>ἡ χείρ, χειρὸς (δοτ. πλ. ταῖς χερσί,).</a:t>
            </a:r>
            <a:endParaRPr lang="en-US" sz="1400" dirty="0">
              <a:solidFill>
                <a:schemeClr val="tx1"/>
              </a:solidFill>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991437030"/>
              </p:ext>
            </p:extLst>
          </p:nvPr>
        </p:nvGraphicFramePr>
        <p:xfrm>
          <a:off x="457200" y="1700808"/>
          <a:ext cx="8229600" cy="3785616"/>
        </p:xfrm>
        <a:graphic>
          <a:graphicData uri="http://schemas.openxmlformats.org/drawingml/2006/table">
            <a:tbl>
              <a:tblPr firstRow="1" firstCol="1" bandRow="1">
                <a:tableStyleId>{93296810-A885-4BE3-A3E7-6D5BEEA58F35}</a:tableStyleId>
              </a:tblPr>
              <a:tblGrid>
                <a:gridCol w="2135884"/>
                <a:gridCol w="2682468"/>
                <a:gridCol w="3411248"/>
              </a:tblGrid>
              <a:tr h="44450">
                <a:tc>
                  <a:txBody>
                    <a:bodyPr/>
                    <a:lstStyle/>
                    <a:p>
                      <a:pPr marL="0" marR="0">
                        <a:lnSpc>
                          <a:spcPct val="115000"/>
                        </a:lnSpc>
                        <a:spcBef>
                          <a:spcPts val="0"/>
                        </a:spcBef>
                        <a:spcAft>
                          <a:spcPts val="0"/>
                        </a:spcAft>
                      </a:pPr>
                      <a:r>
                        <a:rPr lang="el-GR" sz="1800" dirty="0">
                          <a:solidFill>
                            <a:schemeClr val="tx1"/>
                          </a:solidFill>
                          <a:effectLst/>
                        </a:rPr>
                        <a:t> </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a:solidFill>
                            <a:schemeClr val="tx1"/>
                          </a:solidFill>
                          <a:effectLst/>
                        </a:rPr>
                        <a:t>ΕΝΙΚΟΣ</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a:solidFill>
                            <a:schemeClr val="tx1"/>
                          </a:solidFill>
                          <a:effectLst/>
                        </a:rPr>
                        <a:t>ΕΝΙΚΟΣ</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800" dirty="0">
                          <a:solidFill>
                            <a:schemeClr val="tx1"/>
                          </a:solidFill>
                          <a:effectLst/>
                        </a:rPr>
                        <a:t>ΟΝΟΜΑΣΤΙΚΗ</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ΓΕΝΙΚΗ</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ΔΟΤΙΚΗ</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ΑΙΤΙΑΤΙΚΗ</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ΚΛΗΤΙΚΗ</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dirty="0">
                          <a:solidFill>
                            <a:schemeClr val="tx1"/>
                          </a:solidFill>
                          <a:effectLst/>
                        </a:rPr>
                        <a:t>ὁ μάκαρ </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τοῦ μάκαρος</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τῷ μάκαρι</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τὸν μάκαρα</a:t>
                      </a:r>
                      <a:endParaRPr lang="en-US" sz="2400" dirty="0">
                        <a:solidFill>
                          <a:schemeClr val="tx1"/>
                        </a:solidFill>
                        <a:effectLst/>
                      </a:endParaRPr>
                    </a:p>
                    <a:p>
                      <a:pPr marL="0" marR="0">
                        <a:lnSpc>
                          <a:spcPct val="115000"/>
                        </a:lnSpc>
                        <a:spcBef>
                          <a:spcPts val="0"/>
                        </a:spcBef>
                        <a:spcAft>
                          <a:spcPts val="0"/>
                        </a:spcAft>
                      </a:pPr>
                      <a:r>
                        <a:rPr lang="en-US" sz="1800" dirty="0">
                          <a:solidFill>
                            <a:schemeClr val="tx1"/>
                          </a:solidFill>
                          <a:effectLst/>
                        </a:rPr>
                        <a:t>(ὦ) </a:t>
                      </a:r>
                      <a:r>
                        <a:rPr lang="el-GR" sz="1800" dirty="0">
                          <a:solidFill>
                            <a:schemeClr val="tx1"/>
                          </a:solidFill>
                          <a:effectLst/>
                        </a:rPr>
                        <a:t>μάκαρ</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a:solidFill>
                            <a:schemeClr val="tx1"/>
                          </a:solidFill>
                          <a:effectLst/>
                        </a:rPr>
                        <a:t>ὁ φθείρ </a:t>
                      </a:r>
                      <a:endParaRPr lang="en-US" sz="2400">
                        <a:solidFill>
                          <a:schemeClr val="tx1"/>
                        </a:solidFill>
                        <a:effectLst/>
                      </a:endParaRPr>
                    </a:p>
                    <a:p>
                      <a:pPr marL="0" marR="0">
                        <a:lnSpc>
                          <a:spcPct val="115000"/>
                        </a:lnSpc>
                        <a:spcBef>
                          <a:spcPts val="0"/>
                        </a:spcBef>
                        <a:spcAft>
                          <a:spcPts val="0"/>
                        </a:spcAft>
                      </a:pPr>
                      <a:r>
                        <a:rPr lang="el-GR" sz="1800">
                          <a:solidFill>
                            <a:schemeClr val="tx1"/>
                          </a:solidFill>
                          <a:effectLst/>
                        </a:rPr>
                        <a:t>τοῦ φθειρός</a:t>
                      </a:r>
                      <a:endParaRPr lang="en-US" sz="2400">
                        <a:solidFill>
                          <a:schemeClr val="tx1"/>
                        </a:solidFill>
                        <a:effectLst/>
                      </a:endParaRPr>
                    </a:p>
                    <a:p>
                      <a:pPr marL="0" marR="0">
                        <a:lnSpc>
                          <a:spcPct val="115000"/>
                        </a:lnSpc>
                        <a:spcBef>
                          <a:spcPts val="0"/>
                        </a:spcBef>
                        <a:spcAft>
                          <a:spcPts val="0"/>
                        </a:spcAft>
                      </a:pPr>
                      <a:r>
                        <a:rPr lang="el-GR" sz="1800">
                          <a:solidFill>
                            <a:schemeClr val="tx1"/>
                          </a:solidFill>
                          <a:effectLst/>
                        </a:rPr>
                        <a:t>τῷ φθειρί</a:t>
                      </a:r>
                      <a:endParaRPr lang="en-US" sz="2400">
                        <a:solidFill>
                          <a:schemeClr val="tx1"/>
                        </a:solidFill>
                        <a:effectLst/>
                      </a:endParaRPr>
                    </a:p>
                    <a:p>
                      <a:pPr marL="0" marR="0">
                        <a:lnSpc>
                          <a:spcPct val="115000"/>
                        </a:lnSpc>
                        <a:spcBef>
                          <a:spcPts val="0"/>
                        </a:spcBef>
                        <a:spcAft>
                          <a:spcPts val="0"/>
                        </a:spcAft>
                      </a:pPr>
                      <a:r>
                        <a:rPr lang="el-GR" sz="1800">
                          <a:solidFill>
                            <a:schemeClr val="tx1"/>
                          </a:solidFill>
                          <a:effectLst/>
                        </a:rPr>
                        <a:t>τὸν φθεῖρα</a:t>
                      </a:r>
                      <a:endParaRPr lang="en-US" sz="2400">
                        <a:solidFill>
                          <a:schemeClr val="tx1"/>
                        </a:solidFill>
                        <a:effectLst/>
                      </a:endParaRPr>
                    </a:p>
                    <a:p>
                      <a:pPr marL="0" marR="0">
                        <a:lnSpc>
                          <a:spcPct val="115000"/>
                        </a:lnSpc>
                        <a:spcBef>
                          <a:spcPts val="0"/>
                        </a:spcBef>
                        <a:spcAft>
                          <a:spcPts val="0"/>
                        </a:spcAft>
                      </a:pPr>
                      <a:r>
                        <a:rPr lang="el-GR" sz="1800">
                          <a:solidFill>
                            <a:schemeClr val="tx1"/>
                          </a:solidFill>
                          <a:effectLst/>
                        </a:rPr>
                        <a:t>(ὦ) φθείρ</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450">
                <a:tc>
                  <a:txBody>
                    <a:bodyPr/>
                    <a:lstStyle/>
                    <a:p>
                      <a:pPr marL="0" marR="0">
                        <a:lnSpc>
                          <a:spcPct val="115000"/>
                        </a:lnSpc>
                        <a:spcBef>
                          <a:spcPts val="0"/>
                        </a:spcBef>
                        <a:spcAft>
                          <a:spcPts val="0"/>
                        </a:spcAft>
                      </a:pPr>
                      <a:r>
                        <a:rPr lang="el-GR" sz="1800" dirty="0">
                          <a:solidFill>
                            <a:schemeClr val="tx1"/>
                          </a:solidFill>
                          <a:effectLst/>
                        </a:rPr>
                        <a:t> </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b="1" dirty="0">
                          <a:solidFill>
                            <a:schemeClr val="tx1"/>
                          </a:solidFill>
                          <a:effectLst/>
                        </a:rPr>
                        <a:t>ΠΛΗΘΥΝΤΙΚΟΣ</a:t>
                      </a:r>
                      <a:endParaRPr lang="en-US"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800" b="1" dirty="0">
                          <a:solidFill>
                            <a:schemeClr val="tx1"/>
                          </a:solidFill>
                          <a:effectLst/>
                        </a:rPr>
                        <a:t>ΠΛΗΘΥΝΤΙΚΟΣ</a:t>
                      </a:r>
                      <a:endParaRPr lang="en-US"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0">
                <a:tc>
                  <a:txBody>
                    <a:bodyPr/>
                    <a:lstStyle/>
                    <a:p>
                      <a:pPr marL="0" marR="0">
                        <a:lnSpc>
                          <a:spcPct val="115000"/>
                        </a:lnSpc>
                        <a:spcBef>
                          <a:spcPts val="0"/>
                        </a:spcBef>
                        <a:spcAft>
                          <a:spcPts val="0"/>
                        </a:spcAft>
                      </a:pPr>
                      <a:r>
                        <a:rPr lang="el-GR" sz="1800" dirty="0">
                          <a:solidFill>
                            <a:schemeClr val="tx1"/>
                          </a:solidFill>
                          <a:effectLst/>
                        </a:rPr>
                        <a:t>ΟΝΟΜΑΣΤΙΚΗ</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ΓΕΝΙΚΗ</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ΔΟΤΙΚΗ</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ΑΙΤΙΑΤΙΚΗ</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ΚΛΗΤΙΚΗ</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dirty="0">
                          <a:solidFill>
                            <a:schemeClr val="tx1"/>
                          </a:solidFill>
                          <a:effectLst/>
                        </a:rPr>
                        <a:t>οἱ μάκαρες</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τῶν μακάρων</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τοῖς μάκαρσιν </a:t>
                      </a:r>
                      <a:endParaRPr lang="en-US" sz="2400" dirty="0">
                        <a:solidFill>
                          <a:schemeClr val="tx1"/>
                        </a:solidFill>
                        <a:effectLst/>
                      </a:endParaRPr>
                    </a:p>
                    <a:p>
                      <a:pPr marL="0" marR="0">
                        <a:lnSpc>
                          <a:spcPct val="115000"/>
                        </a:lnSpc>
                        <a:spcBef>
                          <a:spcPts val="0"/>
                        </a:spcBef>
                        <a:spcAft>
                          <a:spcPts val="0"/>
                        </a:spcAft>
                      </a:pPr>
                      <a:r>
                        <a:rPr lang="en-US" sz="1800" dirty="0" err="1">
                          <a:solidFill>
                            <a:schemeClr val="tx1"/>
                          </a:solidFill>
                          <a:effectLst/>
                        </a:rPr>
                        <a:t>τοὺς</a:t>
                      </a:r>
                      <a:r>
                        <a:rPr lang="en-US" sz="1800" dirty="0">
                          <a:solidFill>
                            <a:schemeClr val="tx1"/>
                          </a:solidFill>
                          <a:effectLst/>
                        </a:rPr>
                        <a:t> </a:t>
                      </a:r>
                      <a:r>
                        <a:rPr lang="el-GR" sz="1800" dirty="0">
                          <a:solidFill>
                            <a:schemeClr val="tx1"/>
                          </a:solidFill>
                          <a:effectLst/>
                        </a:rPr>
                        <a:t>μάκαρας </a:t>
                      </a:r>
                      <a:endParaRPr lang="en-US" sz="2400" dirty="0">
                        <a:solidFill>
                          <a:schemeClr val="tx1"/>
                        </a:solidFill>
                        <a:effectLst/>
                      </a:endParaRPr>
                    </a:p>
                    <a:p>
                      <a:pPr marL="0" marR="0">
                        <a:lnSpc>
                          <a:spcPct val="115000"/>
                        </a:lnSpc>
                        <a:spcBef>
                          <a:spcPts val="0"/>
                        </a:spcBef>
                        <a:spcAft>
                          <a:spcPts val="0"/>
                        </a:spcAft>
                      </a:pPr>
                      <a:r>
                        <a:rPr lang="en-US" sz="1800" dirty="0">
                          <a:solidFill>
                            <a:schemeClr val="tx1"/>
                          </a:solidFill>
                          <a:effectLst/>
                        </a:rPr>
                        <a:t>(ὦ) </a:t>
                      </a:r>
                      <a:r>
                        <a:rPr lang="el-GR" sz="1800" dirty="0">
                          <a:solidFill>
                            <a:schemeClr val="tx1"/>
                          </a:solidFill>
                          <a:effectLst/>
                        </a:rPr>
                        <a:t>μάκαρες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dirty="0">
                          <a:solidFill>
                            <a:schemeClr val="tx1"/>
                          </a:solidFill>
                          <a:effectLst/>
                        </a:rPr>
                        <a:t>οἱ φθεῖρες</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τῶν φθειρῶν</a:t>
                      </a:r>
                      <a:endParaRPr lang="en-US" sz="2400" dirty="0">
                        <a:solidFill>
                          <a:schemeClr val="tx1"/>
                        </a:solidFill>
                        <a:effectLst/>
                      </a:endParaRPr>
                    </a:p>
                    <a:p>
                      <a:pPr marL="0" marR="0">
                        <a:lnSpc>
                          <a:spcPct val="115000"/>
                        </a:lnSpc>
                        <a:spcBef>
                          <a:spcPts val="0"/>
                        </a:spcBef>
                        <a:spcAft>
                          <a:spcPts val="0"/>
                        </a:spcAft>
                      </a:pPr>
                      <a:r>
                        <a:rPr lang="el-GR" sz="1800" dirty="0">
                          <a:solidFill>
                            <a:schemeClr val="tx1"/>
                          </a:solidFill>
                          <a:effectLst/>
                        </a:rPr>
                        <a:t>τοῖς φθειρσίν </a:t>
                      </a:r>
                      <a:endParaRPr lang="en-US" sz="2400" dirty="0">
                        <a:solidFill>
                          <a:schemeClr val="tx1"/>
                        </a:solidFill>
                        <a:effectLst/>
                      </a:endParaRPr>
                    </a:p>
                    <a:p>
                      <a:pPr marL="0" marR="0">
                        <a:lnSpc>
                          <a:spcPct val="115000"/>
                        </a:lnSpc>
                        <a:spcBef>
                          <a:spcPts val="0"/>
                        </a:spcBef>
                        <a:spcAft>
                          <a:spcPts val="0"/>
                        </a:spcAft>
                      </a:pPr>
                      <a:r>
                        <a:rPr lang="en-US" sz="1800" dirty="0" err="1">
                          <a:solidFill>
                            <a:schemeClr val="tx1"/>
                          </a:solidFill>
                          <a:effectLst/>
                        </a:rPr>
                        <a:t>τοὺς</a:t>
                      </a:r>
                      <a:r>
                        <a:rPr lang="en-US" sz="1800" dirty="0">
                          <a:solidFill>
                            <a:schemeClr val="tx1"/>
                          </a:solidFill>
                          <a:effectLst/>
                        </a:rPr>
                        <a:t> </a:t>
                      </a:r>
                      <a:r>
                        <a:rPr lang="el-GR" sz="1800" dirty="0">
                          <a:solidFill>
                            <a:schemeClr val="tx1"/>
                          </a:solidFill>
                          <a:effectLst/>
                        </a:rPr>
                        <a:t>φθεῖρας</a:t>
                      </a:r>
                      <a:endParaRPr lang="en-US" sz="2400" dirty="0">
                        <a:solidFill>
                          <a:schemeClr val="tx1"/>
                        </a:solidFill>
                        <a:effectLst/>
                      </a:endParaRPr>
                    </a:p>
                    <a:p>
                      <a:pPr marL="0" marR="0">
                        <a:lnSpc>
                          <a:spcPct val="115000"/>
                        </a:lnSpc>
                        <a:spcBef>
                          <a:spcPts val="0"/>
                        </a:spcBef>
                        <a:spcAft>
                          <a:spcPts val="0"/>
                        </a:spcAft>
                      </a:pPr>
                      <a:r>
                        <a:rPr lang="en-US" sz="1800" dirty="0">
                          <a:solidFill>
                            <a:schemeClr val="tx1"/>
                          </a:solidFill>
                          <a:effectLst/>
                        </a:rPr>
                        <a:t>(ὦ) </a:t>
                      </a:r>
                      <a:r>
                        <a:rPr lang="el-GR" sz="1800" dirty="0">
                          <a:solidFill>
                            <a:schemeClr val="tx1"/>
                          </a:solidFill>
                          <a:effectLst/>
                        </a:rPr>
                        <a:t>φθεῖρες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4224905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284752"/>
          </a:xfrm>
        </p:spPr>
        <p:txBody>
          <a:bodyPr>
            <a:noAutofit/>
          </a:bodyPr>
          <a:lstStyle/>
          <a:p>
            <a:pPr marR="0" lvl="0">
              <a:lnSpc>
                <a:spcPct val="115000"/>
              </a:lnSpc>
              <a:spcBef>
                <a:spcPts val="500"/>
              </a:spcBef>
              <a:spcAft>
                <a:spcPts val="1000"/>
              </a:spcAft>
            </a:pPr>
            <a:r>
              <a:rPr lang="el-GR" sz="1400" b="1" dirty="0" smtClean="0">
                <a:solidFill>
                  <a:schemeClr val="tx1"/>
                </a:solidFill>
                <a:latin typeface="+mn-lt"/>
              </a:rPr>
              <a:t>συμφωνόληκτα, ημιφωνόληκτα, υγρόληκτα, μονόθεμα ακατάληκτα με χαρακτήρα –ρ</a:t>
            </a:r>
            <a:br>
              <a:rPr lang="el-GR" sz="1400" b="1" dirty="0" smtClean="0">
                <a:solidFill>
                  <a:schemeClr val="tx1"/>
                </a:solidFill>
                <a:latin typeface="+mn-lt"/>
              </a:rPr>
            </a:br>
            <a:r>
              <a:rPr lang="el-GR" sz="1400" b="1" dirty="0">
                <a:solidFill>
                  <a:schemeClr val="tx1"/>
                </a:solidFill>
                <a:latin typeface="+mn-lt"/>
                <a:ea typeface="Times New Roman" panose="02020603050405020304" pitchFamily="18" charset="0"/>
                <a:cs typeface="Times New Roman" panose="02020603050405020304" pitchFamily="18" charset="0"/>
              </a:rPr>
              <a:t>-ωρ –ωρος: </a:t>
            </a:r>
            <a:r>
              <a:rPr lang="el-GR" sz="1400" dirty="0">
                <a:solidFill>
                  <a:schemeClr val="tx1"/>
                </a:solidFill>
                <a:latin typeface="+mn-lt"/>
                <a:ea typeface="Times New Roman" panose="02020603050405020304" pitchFamily="18" charset="0"/>
                <a:cs typeface="Times New Roman" panose="02020603050405020304" pitchFamily="18" charset="0"/>
              </a:rPr>
              <a:t>ὁ φώρ, φωρὸς = κλέφτης, ὁ ἰχὼρ -ῶρος = το αίμα που ρέει στις φλέβες των θεών, ὁ πέλωρ–ωρος = πελώριο ον, τέρας (μεταγ. Βίκτωρ, πραίτωρ κ.ά.).</a:t>
            </a:r>
            <a:r>
              <a:rPr lang="en-US" sz="1800" dirty="0">
                <a:solidFill>
                  <a:schemeClr val="tx1"/>
                </a:solidFill>
                <a:latin typeface="+mn-lt"/>
                <a:ea typeface="Calibri" panose="020F0502020204030204" pitchFamily="34" charset="0"/>
                <a:cs typeface="Times New Roman" panose="02020603050405020304" pitchFamily="18" charset="0"/>
              </a:rPr>
              <a:t/>
            </a:r>
            <a:br>
              <a:rPr lang="en-US" sz="1800" dirty="0">
                <a:solidFill>
                  <a:schemeClr val="tx1"/>
                </a:solidFill>
                <a:latin typeface="+mn-lt"/>
                <a:ea typeface="Calibri" panose="020F0502020204030204" pitchFamily="34" charset="0"/>
                <a:cs typeface="Times New Roman" panose="02020603050405020304" pitchFamily="18" charset="0"/>
              </a:rPr>
            </a:br>
            <a:r>
              <a:rPr lang="el-GR" sz="1400" b="1" dirty="0">
                <a:solidFill>
                  <a:schemeClr val="tx1"/>
                </a:solidFill>
                <a:latin typeface="+mn-lt"/>
                <a:ea typeface="Times New Roman" panose="02020603050405020304" pitchFamily="18" charset="0"/>
                <a:cs typeface="Times New Roman" panose="02020603050405020304" pitchFamily="18" charset="0"/>
              </a:rPr>
              <a:t>-ωρ –ορος: </a:t>
            </a:r>
            <a:r>
              <a:rPr lang="el-GR" sz="1400" dirty="0">
                <a:solidFill>
                  <a:schemeClr val="tx1"/>
                </a:solidFill>
                <a:latin typeface="+mn-lt"/>
                <a:ea typeface="Times New Roman" panose="02020603050405020304" pitchFamily="18" charset="0"/>
                <a:cs typeface="Times New Roman" panose="02020603050405020304" pitchFamily="18" charset="0"/>
              </a:rPr>
              <a:t>ὁ αὐτοκράτωρ –ορος</a:t>
            </a:r>
            <a:r>
              <a:rPr lang="el-GR" sz="1400" b="1" dirty="0">
                <a:solidFill>
                  <a:schemeClr val="tx1"/>
                </a:solidFill>
                <a:latin typeface="+mn-lt"/>
                <a:ea typeface="Times New Roman" panose="02020603050405020304" pitchFamily="18" charset="0"/>
                <a:cs typeface="Times New Roman" panose="02020603050405020304" pitchFamily="18" charset="0"/>
              </a:rPr>
              <a:t>, </a:t>
            </a:r>
            <a:r>
              <a:rPr lang="el-GR" sz="1400" dirty="0">
                <a:solidFill>
                  <a:schemeClr val="tx1"/>
                </a:solidFill>
                <a:latin typeface="+mn-lt"/>
                <a:ea typeface="Times New Roman" panose="02020603050405020304" pitchFamily="18" charset="0"/>
                <a:cs typeface="Times New Roman" panose="02020603050405020304" pitchFamily="18" charset="0"/>
              </a:rPr>
              <a:t>ὁ κοσμήτωρ,</a:t>
            </a:r>
            <a:r>
              <a:rPr lang="el-GR" sz="1400" b="1" dirty="0">
                <a:solidFill>
                  <a:schemeClr val="tx1"/>
                </a:solidFill>
                <a:latin typeface="+mn-lt"/>
                <a:ea typeface="Times New Roman" panose="02020603050405020304" pitchFamily="18" charset="0"/>
                <a:cs typeface="Times New Roman" panose="02020603050405020304" pitchFamily="18" charset="0"/>
              </a:rPr>
              <a:t> </a:t>
            </a:r>
            <a:r>
              <a:rPr lang="el-GR" sz="1400" dirty="0">
                <a:solidFill>
                  <a:schemeClr val="tx1"/>
                </a:solidFill>
                <a:latin typeface="+mn-lt"/>
                <a:ea typeface="Times New Roman" panose="02020603050405020304" pitchFamily="18" charset="0"/>
                <a:cs typeface="Times New Roman" panose="02020603050405020304" pitchFamily="18" charset="0"/>
              </a:rPr>
              <a:t>πράκτωρ, προγάστωρ,</a:t>
            </a:r>
            <a:r>
              <a:rPr lang="el-GR" sz="1400" b="1" dirty="0">
                <a:solidFill>
                  <a:schemeClr val="tx1"/>
                </a:solidFill>
                <a:latin typeface="+mn-lt"/>
                <a:ea typeface="Times New Roman" panose="02020603050405020304" pitchFamily="18" charset="0"/>
                <a:cs typeface="Times New Roman" panose="02020603050405020304" pitchFamily="18" charset="0"/>
              </a:rPr>
              <a:t> </a:t>
            </a:r>
            <a:r>
              <a:rPr lang="el-GR" sz="1400" dirty="0">
                <a:solidFill>
                  <a:schemeClr val="tx1"/>
                </a:solidFill>
                <a:latin typeface="+mn-lt"/>
                <a:ea typeface="Times New Roman" panose="02020603050405020304" pitchFamily="18" charset="0"/>
                <a:cs typeface="Times New Roman" panose="02020603050405020304" pitchFamily="18" charset="0"/>
              </a:rPr>
              <a:t>Ἕκτωρ κ.ά.)</a:t>
            </a:r>
            <a:r>
              <a:rPr lang="el-GR" sz="1400" b="1" dirty="0">
                <a:solidFill>
                  <a:schemeClr val="tx1"/>
                </a:solidFill>
                <a:latin typeface="+mn-lt"/>
                <a:ea typeface="Times New Roman" panose="02020603050405020304" pitchFamily="18" charset="0"/>
                <a:cs typeface="Times New Roman" panose="02020603050405020304" pitchFamily="18" charset="0"/>
              </a:rPr>
              <a:t> </a:t>
            </a:r>
            <a:r>
              <a:rPr lang="el-GR" sz="1400" dirty="0">
                <a:solidFill>
                  <a:schemeClr val="tx1"/>
                </a:solidFill>
                <a:latin typeface="+mn-lt"/>
                <a:ea typeface="Times New Roman" panose="02020603050405020304" pitchFamily="18" charset="0"/>
                <a:cs typeface="Times New Roman" panose="02020603050405020304" pitchFamily="18" charset="0"/>
              </a:rPr>
              <a:t>(μεταγ.και νεότ.:</a:t>
            </a:r>
            <a:r>
              <a:rPr lang="el-GR" sz="1400" b="1" dirty="0">
                <a:solidFill>
                  <a:schemeClr val="tx1"/>
                </a:solidFill>
                <a:latin typeface="+mn-lt"/>
                <a:ea typeface="Times New Roman" panose="02020603050405020304" pitchFamily="18" charset="0"/>
                <a:cs typeface="Times New Roman" panose="02020603050405020304" pitchFamily="18" charset="0"/>
              </a:rPr>
              <a:t> </a:t>
            </a:r>
            <a:r>
              <a:rPr lang="el-GR" sz="1400" dirty="0">
                <a:solidFill>
                  <a:schemeClr val="tx1"/>
                </a:solidFill>
                <a:latin typeface="+mn-lt"/>
                <a:ea typeface="Times New Roman" panose="02020603050405020304" pitchFamily="18" charset="0"/>
                <a:cs typeface="Times New Roman" panose="02020603050405020304" pitchFamily="18" charset="0"/>
              </a:rPr>
              <a:t>ἐκλέκτωρ,</a:t>
            </a:r>
            <a:r>
              <a:rPr lang="el-GR" sz="1400" b="1" dirty="0">
                <a:solidFill>
                  <a:schemeClr val="tx1"/>
                </a:solidFill>
                <a:latin typeface="+mn-lt"/>
                <a:ea typeface="Times New Roman" panose="02020603050405020304" pitchFamily="18" charset="0"/>
                <a:cs typeface="Times New Roman" panose="02020603050405020304" pitchFamily="18" charset="0"/>
              </a:rPr>
              <a:t> </a:t>
            </a:r>
            <a:r>
              <a:rPr lang="el-GR" sz="1400" dirty="0">
                <a:solidFill>
                  <a:schemeClr val="tx1"/>
                </a:solidFill>
                <a:latin typeface="+mn-lt"/>
                <a:ea typeface="Times New Roman" panose="02020603050405020304" pitchFamily="18" charset="0"/>
                <a:cs typeface="Times New Roman" panose="02020603050405020304" pitchFamily="18" charset="0"/>
              </a:rPr>
              <a:t>παντοκράτωρ</a:t>
            </a:r>
            <a:r>
              <a:rPr lang="el-GR" sz="1400" dirty="0" smtClean="0">
                <a:solidFill>
                  <a:schemeClr val="tx1"/>
                </a:solidFill>
                <a:latin typeface="+mn-lt"/>
                <a:ea typeface="Times New Roman" panose="02020603050405020304" pitchFamily="18" charset="0"/>
                <a:cs typeface="Times New Roman" panose="02020603050405020304" pitchFamily="18" charset="0"/>
              </a:rPr>
              <a:t>)</a:t>
            </a:r>
            <a:endParaRPr lang="en-US" sz="20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13086239"/>
              </p:ext>
            </p:extLst>
          </p:nvPr>
        </p:nvGraphicFramePr>
        <p:xfrm>
          <a:off x="457200" y="2132856"/>
          <a:ext cx="8229600" cy="3364992"/>
        </p:xfrm>
        <a:graphic>
          <a:graphicData uri="http://schemas.openxmlformats.org/drawingml/2006/table">
            <a:tbl>
              <a:tblPr firstRow="1" firstCol="1" bandRow="1">
                <a:tableStyleId>{93296810-A885-4BE3-A3E7-6D5BEEA58F35}</a:tableStyleId>
              </a:tblPr>
              <a:tblGrid>
                <a:gridCol w="1611242"/>
                <a:gridCol w="2023568"/>
                <a:gridCol w="2573336"/>
                <a:gridCol w="2021454"/>
              </a:tblGrid>
              <a:tr h="101501">
                <a:tc>
                  <a:txBody>
                    <a:bodyPr/>
                    <a:lstStyle/>
                    <a:p>
                      <a:pPr marL="0" marR="0">
                        <a:lnSpc>
                          <a:spcPct val="115000"/>
                        </a:lnSpc>
                        <a:spcBef>
                          <a:spcPts val="0"/>
                        </a:spcBef>
                        <a:spcAft>
                          <a:spcPts val="0"/>
                        </a:spcAft>
                      </a:pPr>
                      <a:r>
                        <a:rPr lang="el-GR" sz="16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smtClean="0">
                          <a:solidFill>
                            <a:schemeClr val="tx1"/>
                          </a:solidFill>
                          <a:effectLst/>
                        </a:rPr>
                        <a:t>ΕΝΙΚΟΣ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smtClean="0">
                          <a:solidFill>
                            <a:schemeClr val="tx1"/>
                          </a:solidFill>
                          <a:effectLst/>
                        </a:rPr>
                        <a:t>ΕΝΙΚΟΣ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smtClean="0">
                          <a:solidFill>
                            <a:schemeClr val="tx1"/>
                          </a:solidFill>
                          <a:effectLst/>
                        </a:rPr>
                        <a:t>ΕΝΙΚΟΣ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dirty="0" smtClean="0">
                          <a:solidFill>
                            <a:schemeClr val="tx1"/>
                          </a:solidFill>
                          <a:effectLst/>
                        </a:rPr>
                        <a:t>ΟΝΟΜΑΣΤΙΚΗ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ΓΕΝΙΚΗ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ΔΟΤΙΚΗ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ΑΙΤΙΑΤΙΚΗ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ΚΛΗΤΙΚΗ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effectLst/>
                        </a:rPr>
                        <a:t>ὁ πέλωρ	 </a:t>
                      </a:r>
                      <a:endParaRPr lang="en-US" sz="2000">
                        <a:effectLst/>
                      </a:endParaRPr>
                    </a:p>
                    <a:p>
                      <a:pPr marL="0" marR="0">
                        <a:lnSpc>
                          <a:spcPct val="115000"/>
                        </a:lnSpc>
                        <a:spcBef>
                          <a:spcPts val="0"/>
                        </a:spcBef>
                        <a:spcAft>
                          <a:spcPts val="0"/>
                        </a:spcAft>
                      </a:pPr>
                      <a:r>
                        <a:rPr lang="el-GR" sz="1600">
                          <a:effectLst/>
                        </a:rPr>
                        <a:t>τοῦ πέλωρος</a:t>
                      </a:r>
                      <a:endParaRPr lang="en-US" sz="2000">
                        <a:effectLst/>
                      </a:endParaRPr>
                    </a:p>
                    <a:p>
                      <a:pPr marL="0" marR="0">
                        <a:lnSpc>
                          <a:spcPct val="115000"/>
                        </a:lnSpc>
                        <a:spcBef>
                          <a:spcPts val="0"/>
                        </a:spcBef>
                        <a:spcAft>
                          <a:spcPts val="0"/>
                        </a:spcAft>
                      </a:pPr>
                      <a:r>
                        <a:rPr lang="el-GR" sz="1600">
                          <a:effectLst/>
                        </a:rPr>
                        <a:t>τῷ πέλωρι</a:t>
                      </a:r>
                      <a:endParaRPr lang="en-US" sz="2000">
                        <a:effectLst/>
                      </a:endParaRPr>
                    </a:p>
                    <a:p>
                      <a:pPr marL="0" marR="0">
                        <a:lnSpc>
                          <a:spcPct val="115000"/>
                        </a:lnSpc>
                        <a:spcBef>
                          <a:spcPts val="0"/>
                        </a:spcBef>
                        <a:spcAft>
                          <a:spcPts val="0"/>
                        </a:spcAft>
                      </a:pPr>
                      <a:r>
                        <a:rPr lang="en-US" sz="1600">
                          <a:effectLst/>
                        </a:rPr>
                        <a:t>τὸν πέλωρα</a:t>
                      </a:r>
                      <a:endParaRPr lang="en-US" sz="2000">
                        <a:effectLst/>
                      </a:endParaRPr>
                    </a:p>
                    <a:p>
                      <a:pPr marL="0" marR="0">
                        <a:lnSpc>
                          <a:spcPct val="115000"/>
                        </a:lnSpc>
                        <a:spcBef>
                          <a:spcPts val="0"/>
                        </a:spcBef>
                        <a:spcAft>
                          <a:spcPts val="0"/>
                        </a:spcAft>
                      </a:pPr>
                      <a:r>
                        <a:rPr lang="en-US" sz="1600">
                          <a:effectLst/>
                        </a:rPr>
                        <a:t>(ὦ) πέλωρ</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effectLst/>
                        </a:rPr>
                        <a:t>ὁ ἰχώρ		 </a:t>
                      </a:r>
                      <a:endParaRPr lang="en-US" sz="2000">
                        <a:effectLst/>
                      </a:endParaRPr>
                    </a:p>
                    <a:p>
                      <a:pPr marL="0" marR="0">
                        <a:lnSpc>
                          <a:spcPct val="115000"/>
                        </a:lnSpc>
                        <a:spcBef>
                          <a:spcPts val="0"/>
                        </a:spcBef>
                        <a:spcAft>
                          <a:spcPts val="0"/>
                        </a:spcAft>
                      </a:pPr>
                      <a:r>
                        <a:rPr lang="el-GR" sz="1600">
                          <a:effectLst/>
                        </a:rPr>
                        <a:t>τοῦ ἰχῶρος	</a:t>
                      </a:r>
                      <a:endParaRPr lang="en-US" sz="2000">
                        <a:effectLst/>
                      </a:endParaRPr>
                    </a:p>
                    <a:p>
                      <a:pPr marL="0" marR="0">
                        <a:lnSpc>
                          <a:spcPct val="115000"/>
                        </a:lnSpc>
                        <a:spcBef>
                          <a:spcPts val="0"/>
                        </a:spcBef>
                        <a:spcAft>
                          <a:spcPts val="0"/>
                        </a:spcAft>
                      </a:pPr>
                      <a:r>
                        <a:rPr lang="el-GR" sz="1600">
                          <a:effectLst/>
                        </a:rPr>
                        <a:t>τῷ ἰχῶρι	</a:t>
                      </a:r>
                      <a:endParaRPr lang="en-US" sz="2000">
                        <a:effectLst/>
                      </a:endParaRPr>
                    </a:p>
                    <a:p>
                      <a:pPr marL="0" marR="0">
                        <a:lnSpc>
                          <a:spcPct val="115000"/>
                        </a:lnSpc>
                        <a:spcBef>
                          <a:spcPts val="0"/>
                        </a:spcBef>
                        <a:spcAft>
                          <a:spcPts val="0"/>
                        </a:spcAft>
                      </a:pPr>
                      <a:r>
                        <a:rPr lang="en-US" sz="1600">
                          <a:effectLst/>
                        </a:rPr>
                        <a:t>τὸν ἰχῶρα	</a:t>
                      </a:r>
                      <a:endParaRPr lang="en-US" sz="2000">
                        <a:effectLst/>
                      </a:endParaRPr>
                    </a:p>
                    <a:p>
                      <a:pPr marL="0" marR="0">
                        <a:lnSpc>
                          <a:spcPct val="115000"/>
                        </a:lnSpc>
                        <a:spcBef>
                          <a:spcPts val="0"/>
                        </a:spcBef>
                        <a:spcAft>
                          <a:spcPts val="0"/>
                        </a:spcAft>
                      </a:pPr>
                      <a:r>
                        <a:rPr lang="en-US" sz="1600">
                          <a:effectLst/>
                        </a:rPr>
                        <a:t>(ὦ) ἰχώρ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effectLst/>
                        </a:rPr>
                        <a:t>ὁ ῥήτωρ</a:t>
                      </a:r>
                      <a:endParaRPr lang="en-US" sz="2000">
                        <a:effectLst/>
                      </a:endParaRPr>
                    </a:p>
                    <a:p>
                      <a:pPr marL="0" marR="0">
                        <a:lnSpc>
                          <a:spcPct val="115000"/>
                        </a:lnSpc>
                        <a:spcBef>
                          <a:spcPts val="0"/>
                        </a:spcBef>
                        <a:spcAft>
                          <a:spcPts val="0"/>
                        </a:spcAft>
                      </a:pPr>
                      <a:r>
                        <a:rPr lang="el-GR" sz="1600">
                          <a:effectLst/>
                        </a:rPr>
                        <a:t>τοῦ ῥήτορος</a:t>
                      </a:r>
                      <a:endParaRPr lang="en-US" sz="2000">
                        <a:effectLst/>
                      </a:endParaRPr>
                    </a:p>
                    <a:p>
                      <a:pPr marL="0" marR="0">
                        <a:lnSpc>
                          <a:spcPct val="115000"/>
                        </a:lnSpc>
                        <a:spcBef>
                          <a:spcPts val="0"/>
                        </a:spcBef>
                        <a:spcAft>
                          <a:spcPts val="0"/>
                        </a:spcAft>
                      </a:pPr>
                      <a:r>
                        <a:rPr lang="el-GR" sz="1600">
                          <a:effectLst/>
                        </a:rPr>
                        <a:t>τῷ ῥήτορι</a:t>
                      </a:r>
                      <a:endParaRPr lang="en-US" sz="2000">
                        <a:effectLst/>
                      </a:endParaRPr>
                    </a:p>
                    <a:p>
                      <a:pPr marL="0" marR="0">
                        <a:lnSpc>
                          <a:spcPct val="115000"/>
                        </a:lnSpc>
                        <a:spcBef>
                          <a:spcPts val="0"/>
                        </a:spcBef>
                        <a:spcAft>
                          <a:spcPts val="0"/>
                        </a:spcAft>
                      </a:pPr>
                      <a:r>
                        <a:rPr lang="el-GR" sz="1600">
                          <a:effectLst/>
                        </a:rPr>
                        <a:t>τὸν ῥήτορα</a:t>
                      </a:r>
                      <a:endParaRPr lang="en-US" sz="2000">
                        <a:effectLst/>
                      </a:endParaRPr>
                    </a:p>
                    <a:p>
                      <a:pPr marL="0" marR="0">
                        <a:lnSpc>
                          <a:spcPct val="115000"/>
                        </a:lnSpc>
                        <a:spcBef>
                          <a:spcPts val="0"/>
                        </a:spcBef>
                        <a:spcAft>
                          <a:spcPts val="0"/>
                        </a:spcAft>
                      </a:pPr>
                      <a:r>
                        <a:rPr lang="el-GR" sz="1600">
                          <a:effectLst/>
                        </a:rPr>
                        <a:t>(ὦ) ῥῆτορ</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450">
                <a:tc>
                  <a:txBody>
                    <a:bodyPr/>
                    <a:lstStyle/>
                    <a:p>
                      <a:pPr marL="0" marR="0">
                        <a:lnSpc>
                          <a:spcPct val="115000"/>
                        </a:lnSpc>
                        <a:spcBef>
                          <a:spcPts val="0"/>
                        </a:spcBef>
                        <a:spcAft>
                          <a:spcPts val="0"/>
                        </a:spcAft>
                      </a:pPr>
                      <a:r>
                        <a:rPr lang="el-GR" sz="1600" dirty="0" smtClean="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smtClean="0">
                          <a:solidFill>
                            <a:schemeClr val="tx1"/>
                          </a:solidFill>
                          <a:effectLst/>
                        </a:rPr>
                        <a:t>ΠΛΗΘΥΝΤΙΚΟΣ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600" dirty="0" smtClean="0">
                          <a:solidFill>
                            <a:schemeClr val="tx1"/>
                          </a:solidFill>
                          <a:effectLst/>
                        </a:rPr>
                        <a:t>ΠΛΗΘΥΝΤΙΚΟΣ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600" dirty="0" smtClean="0">
                          <a:solidFill>
                            <a:schemeClr val="tx1"/>
                          </a:solidFill>
                          <a:effectLst/>
                        </a:rPr>
                        <a:t>ΠΛΗΘΥΝΤΙΚΟΣ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0">
                <a:tc>
                  <a:txBody>
                    <a:bodyPr/>
                    <a:lstStyle/>
                    <a:p>
                      <a:pPr marL="0" marR="0">
                        <a:lnSpc>
                          <a:spcPct val="115000"/>
                        </a:lnSpc>
                        <a:spcBef>
                          <a:spcPts val="0"/>
                        </a:spcBef>
                        <a:spcAft>
                          <a:spcPts val="0"/>
                        </a:spcAft>
                      </a:pPr>
                      <a:r>
                        <a:rPr lang="el-GR" sz="1600" dirty="0" smtClean="0">
                          <a:solidFill>
                            <a:schemeClr val="tx1"/>
                          </a:solidFill>
                          <a:effectLst/>
                        </a:rPr>
                        <a:t>ΟΝΟΜΑΣΤΙΚΗ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ΓΕΝΙΚΗ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ΔΟΤΙΚΗ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ΑΙΤΙΑΤΙΚΗ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ΚΛΗΤΙΚΗ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effectLst/>
                        </a:rPr>
                        <a:t>οἱ πέλωρες</a:t>
                      </a:r>
                      <a:endParaRPr lang="en-US" sz="2000">
                        <a:effectLst/>
                      </a:endParaRPr>
                    </a:p>
                    <a:p>
                      <a:pPr marL="0" marR="0">
                        <a:lnSpc>
                          <a:spcPct val="115000"/>
                        </a:lnSpc>
                        <a:spcBef>
                          <a:spcPts val="0"/>
                        </a:spcBef>
                        <a:spcAft>
                          <a:spcPts val="0"/>
                        </a:spcAft>
                      </a:pPr>
                      <a:r>
                        <a:rPr lang="el-GR" sz="1600">
                          <a:effectLst/>
                        </a:rPr>
                        <a:t>τῶν πελώρων</a:t>
                      </a:r>
                      <a:endParaRPr lang="en-US" sz="2000">
                        <a:effectLst/>
                      </a:endParaRPr>
                    </a:p>
                    <a:p>
                      <a:pPr marL="0" marR="0">
                        <a:lnSpc>
                          <a:spcPct val="115000"/>
                        </a:lnSpc>
                        <a:spcBef>
                          <a:spcPts val="0"/>
                        </a:spcBef>
                        <a:spcAft>
                          <a:spcPts val="0"/>
                        </a:spcAft>
                      </a:pPr>
                      <a:r>
                        <a:rPr lang="el-GR" sz="1600">
                          <a:effectLst/>
                        </a:rPr>
                        <a:t>τοῖς πέλωρσιν</a:t>
                      </a:r>
                      <a:endParaRPr lang="en-US" sz="2000">
                        <a:effectLst/>
                      </a:endParaRPr>
                    </a:p>
                    <a:p>
                      <a:pPr marL="0" marR="0">
                        <a:lnSpc>
                          <a:spcPct val="115000"/>
                        </a:lnSpc>
                        <a:spcBef>
                          <a:spcPts val="0"/>
                        </a:spcBef>
                        <a:spcAft>
                          <a:spcPts val="0"/>
                        </a:spcAft>
                      </a:pPr>
                      <a:r>
                        <a:rPr lang="en-US" sz="1600">
                          <a:effectLst/>
                        </a:rPr>
                        <a:t>τοὺς πέλωρας</a:t>
                      </a:r>
                      <a:endParaRPr lang="en-US" sz="2000">
                        <a:effectLst/>
                      </a:endParaRPr>
                    </a:p>
                    <a:p>
                      <a:pPr marL="0" marR="0">
                        <a:lnSpc>
                          <a:spcPct val="115000"/>
                        </a:lnSpc>
                        <a:spcBef>
                          <a:spcPts val="0"/>
                        </a:spcBef>
                        <a:spcAft>
                          <a:spcPts val="0"/>
                        </a:spcAft>
                      </a:pPr>
                      <a:r>
                        <a:rPr lang="en-US" sz="1600">
                          <a:effectLst/>
                        </a:rPr>
                        <a:t>(ὦ) πέλωρες</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600" dirty="0" err="1">
                          <a:effectLst/>
                        </a:rPr>
                        <a:t>οἱ</a:t>
                      </a:r>
                      <a:r>
                        <a:rPr lang="en-US" sz="1600" dirty="0">
                          <a:effectLst/>
                        </a:rPr>
                        <a:t> </a:t>
                      </a:r>
                      <a:r>
                        <a:rPr lang="en-US" sz="1600" dirty="0" err="1">
                          <a:effectLst/>
                        </a:rPr>
                        <a:t>ἰχῶρες</a:t>
                      </a:r>
                      <a:r>
                        <a:rPr lang="en-US" sz="1600" dirty="0">
                          <a:effectLst/>
                        </a:rPr>
                        <a:t>	</a:t>
                      </a:r>
                      <a:endParaRPr lang="en-US" sz="2000" dirty="0">
                        <a:effectLst/>
                      </a:endParaRPr>
                    </a:p>
                    <a:p>
                      <a:pPr marL="0" marR="0">
                        <a:lnSpc>
                          <a:spcPct val="115000"/>
                        </a:lnSpc>
                        <a:spcBef>
                          <a:spcPts val="0"/>
                        </a:spcBef>
                        <a:spcAft>
                          <a:spcPts val="0"/>
                        </a:spcAft>
                      </a:pPr>
                      <a:r>
                        <a:rPr lang="en-US" sz="1600" dirty="0" err="1">
                          <a:effectLst/>
                        </a:rPr>
                        <a:t>τῶν</a:t>
                      </a:r>
                      <a:r>
                        <a:rPr lang="en-US" sz="1600" dirty="0">
                          <a:effectLst/>
                        </a:rPr>
                        <a:t> </a:t>
                      </a:r>
                      <a:r>
                        <a:rPr lang="en-US" sz="1600" dirty="0" err="1">
                          <a:effectLst/>
                        </a:rPr>
                        <a:t>ἰχώρων</a:t>
                      </a:r>
                      <a:r>
                        <a:rPr lang="en-US" sz="1600" dirty="0">
                          <a:effectLst/>
                        </a:rPr>
                        <a:t>	</a:t>
                      </a:r>
                      <a:endParaRPr lang="en-US" sz="2000" dirty="0">
                        <a:effectLst/>
                      </a:endParaRPr>
                    </a:p>
                    <a:p>
                      <a:pPr marL="0" marR="0">
                        <a:lnSpc>
                          <a:spcPct val="115000"/>
                        </a:lnSpc>
                        <a:spcBef>
                          <a:spcPts val="0"/>
                        </a:spcBef>
                        <a:spcAft>
                          <a:spcPts val="0"/>
                        </a:spcAft>
                      </a:pPr>
                      <a:r>
                        <a:rPr lang="en-US" sz="1600" dirty="0" err="1">
                          <a:effectLst/>
                        </a:rPr>
                        <a:t>τοῖς</a:t>
                      </a:r>
                      <a:r>
                        <a:rPr lang="en-US" sz="1600" dirty="0">
                          <a:effectLst/>
                        </a:rPr>
                        <a:t> </a:t>
                      </a:r>
                      <a:r>
                        <a:rPr lang="en-US" sz="1600" dirty="0" err="1">
                          <a:effectLst/>
                        </a:rPr>
                        <a:t>ἰχῶρσιν</a:t>
                      </a:r>
                      <a:r>
                        <a:rPr lang="en-US" sz="1600" dirty="0">
                          <a:effectLst/>
                        </a:rPr>
                        <a:t>	</a:t>
                      </a:r>
                      <a:endParaRPr lang="en-US" sz="2000" dirty="0">
                        <a:effectLst/>
                      </a:endParaRPr>
                    </a:p>
                    <a:p>
                      <a:pPr marL="0" marR="0">
                        <a:lnSpc>
                          <a:spcPct val="115000"/>
                        </a:lnSpc>
                        <a:spcBef>
                          <a:spcPts val="0"/>
                        </a:spcBef>
                        <a:spcAft>
                          <a:spcPts val="0"/>
                        </a:spcAft>
                      </a:pPr>
                      <a:r>
                        <a:rPr lang="en-US" sz="1600" dirty="0" err="1">
                          <a:effectLst/>
                        </a:rPr>
                        <a:t>τοὺς</a:t>
                      </a:r>
                      <a:r>
                        <a:rPr lang="en-US" sz="1600" dirty="0">
                          <a:effectLst/>
                        </a:rPr>
                        <a:t> </a:t>
                      </a:r>
                      <a:r>
                        <a:rPr lang="en-US" sz="1600" dirty="0" err="1">
                          <a:effectLst/>
                        </a:rPr>
                        <a:t>ἰχῶρ</a:t>
                      </a:r>
                      <a:r>
                        <a:rPr lang="en-US" sz="1600" dirty="0">
                          <a:effectLst/>
                        </a:rPr>
                        <a:t>ας	</a:t>
                      </a:r>
                      <a:endParaRPr lang="en-US" sz="2000" dirty="0">
                        <a:effectLst/>
                      </a:endParaRPr>
                    </a:p>
                    <a:p>
                      <a:pPr marL="0" marR="0">
                        <a:lnSpc>
                          <a:spcPct val="115000"/>
                        </a:lnSpc>
                        <a:spcBef>
                          <a:spcPts val="0"/>
                        </a:spcBef>
                        <a:spcAft>
                          <a:spcPts val="0"/>
                        </a:spcAft>
                      </a:pPr>
                      <a:r>
                        <a:rPr lang="en-US" sz="1600" dirty="0">
                          <a:effectLst/>
                        </a:rPr>
                        <a:t>(ὦ) </a:t>
                      </a:r>
                      <a:r>
                        <a:rPr lang="en-US" sz="1600" dirty="0" err="1">
                          <a:effectLst/>
                        </a:rPr>
                        <a:t>ἰχῶρες</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effectLst/>
                        </a:rPr>
                        <a:t>οἱ ῥήτορες</a:t>
                      </a:r>
                      <a:endParaRPr lang="en-US" sz="2000" dirty="0">
                        <a:effectLst/>
                      </a:endParaRPr>
                    </a:p>
                    <a:p>
                      <a:pPr marL="0" marR="0">
                        <a:lnSpc>
                          <a:spcPct val="115000"/>
                        </a:lnSpc>
                        <a:spcBef>
                          <a:spcPts val="0"/>
                        </a:spcBef>
                        <a:spcAft>
                          <a:spcPts val="0"/>
                        </a:spcAft>
                      </a:pPr>
                      <a:r>
                        <a:rPr lang="el-GR" sz="1600" dirty="0">
                          <a:effectLst/>
                        </a:rPr>
                        <a:t>τῶν ῥητόρων</a:t>
                      </a:r>
                      <a:endParaRPr lang="en-US" sz="2000" dirty="0">
                        <a:effectLst/>
                      </a:endParaRPr>
                    </a:p>
                    <a:p>
                      <a:pPr marL="0" marR="0">
                        <a:lnSpc>
                          <a:spcPct val="115000"/>
                        </a:lnSpc>
                        <a:spcBef>
                          <a:spcPts val="0"/>
                        </a:spcBef>
                        <a:spcAft>
                          <a:spcPts val="0"/>
                        </a:spcAft>
                      </a:pPr>
                      <a:r>
                        <a:rPr lang="el-GR" sz="1600" dirty="0">
                          <a:effectLst/>
                        </a:rPr>
                        <a:t>τοῖς</a:t>
                      </a:r>
                      <a:r>
                        <a:rPr lang="en-US" sz="1600" dirty="0">
                          <a:effectLst/>
                        </a:rPr>
                        <a:t>  </a:t>
                      </a:r>
                      <a:r>
                        <a:rPr lang="el-GR" sz="1600" dirty="0">
                          <a:effectLst/>
                        </a:rPr>
                        <a:t>ῥήτορσιν</a:t>
                      </a:r>
                      <a:endParaRPr lang="en-US" sz="2000" dirty="0">
                        <a:effectLst/>
                      </a:endParaRPr>
                    </a:p>
                    <a:p>
                      <a:pPr marL="0" marR="0">
                        <a:lnSpc>
                          <a:spcPct val="115000"/>
                        </a:lnSpc>
                        <a:spcBef>
                          <a:spcPts val="0"/>
                        </a:spcBef>
                        <a:spcAft>
                          <a:spcPts val="0"/>
                        </a:spcAft>
                      </a:pPr>
                      <a:r>
                        <a:rPr lang="en-US" sz="1600" dirty="0" err="1">
                          <a:effectLst/>
                        </a:rPr>
                        <a:t>τοὺς</a:t>
                      </a:r>
                      <a:r>
                        <a:rPr lang="en-US" sz="1600" dirty="0">
                          <a:effectLst/>
                        </a:rPr>
                        <a:t> </a:t>
                      </a:r>
                      <a:r>
                        <a:rPr lang="el-GR" sz="1600" dirty="0">
                          <a:effectLst/>
                        </a:rPr>
                        <a:t>ῥ</a:t>
                      </a:r>
                      <a:r>
                        <a:rPr lang="en-US" sz="1600" dirty="0" err="1">
                          <a:effectLst/>
                        </a:rPr>
                        <a:t>ήτορ</a:t>
                      </a:r>
                      <a:r>
                        <a:rPr lang="en-US" sz="1600" dirty="0">
                          <a:effectLst/>
                        </a:rPr>
                        <a:t>ας</a:t>
                      </a:r>
                      <a:endParaRPr lang="en-US" sz="2000" dirty="0">
                        <a:effectLst/>
                      </a:endParaRPr>
                    </a:p>
                    <a:p>
                      <a:pPr marL="0" marR="0">
                        <a:lnSpc>
                          <a:spcPct val="115000"/>
                        </a:lnSpc>
                        <a:spcBef>
                          <a:spcPts val="0"/>
                        </a:spcBef>
                        <a:spcAft>
                          <a:spcPts val="0"/>
                        </a:spcAft>
                      </a:pPr>
                      <a:r>
                        <a:rPr lang="en-US" sz="1600" dirty="0">
                          <a:effectLst/>
                        </a:rPr>
                        <a:t>(ὦ) `</a:t>
                      </a:r>
                      <a:r>
                        <a:rPr lang="el-GR" sz="1600" dirty="0">
                          <a:effectLst/>
                        </a:rPr>
                        <a:t>ῥ</a:t>
                      </a:r>
                      <a:r>
                        <a:rPr lang="en-US" sz="1600" dirty="0" err="1">
                          <a:effectLst/>
                        </a:rPr>
                        <a:t>ήτορες</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7" name="Table 6"/>
          <p:cNvGraphicFramePr>
            <a:graphicFrameLocks noGrp="1"/>
          </p:cNvGraphicFramePr>
          <p:nvPr>
            <p:extLst>
              <p:ext uri="{D42A27DB-BD31-4B8C-83A1-F6EECF244321}">
                <p14:modId xmlns:p14="http://schemas.microsoft.com/office/powerpoint/2010/main" val="1808090858"/>
              </p:ext>
            </p:extLst>
          </p:nvPr>
        </p:nvGraphicFramePr>
        <p:xfrm>
          <a:off x="466637" y="5488670"/>
          <a:ext cx="8229600" cy="841248"/>
        </p:xfrm>
        <a:graphic>
          <a:graphicData uri="http://schemas.openxmlformats.org/drawingml/2006/table">
            <a:tbl>
              <a:tblPr firstRow="1" firstCol="1" bandRow="1">
                <a:tableStyleId>{5C22544A-7EE6-4342-B048-85BDC9FD1C3A}</a:tableStyleId>
              </a:tblPr>
              <a:tblGrid>
                <a:gridCol w="8229600"/>
              </a:tblGrid>
              <a:tr h="44450">
                <a:tc>
                  <a:txBody>
                    <a:bodyPr/>
                    <a:lstStyle/>
                    <a:p>
                      <a:pPr marL="0" marR="0">
                        <a:lnSpc>
                          <a:spcPct val="115000"/>
                        </a:lnSpc>
                        <a:spcBef>
                          <a:spcPts val="0"/>
                        </a:spcBef>
                        <a:spcAft>
                          <a:spcPts val="0"/>
                        </a:spcAft>
                      </a:pPr>
                      <a:r>
                        <a:rPr lang="el-GR" sz="2400" dirty="0">
                          <a:solidFill>
                            <a:schemeClr val="tx1"/>
                          </a:solidFill>
                          <a:effectLst/>
                        </a:rPr>
                        <a:t>τα οξύτονα διατηρούν το –ω στην κλητική ενικού, ενώ τα παροξύτονα το μετατρέπουν σε -ο</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bl>
          </a:graphicData>
        </a:graphic>
      </p:graphicFrame>
    </p:spTree>
    <p:extLst>
      <p:ext uri="{BB962C8B-B14F-4D97-AF65-F5344CB8AC3E}">
        <p14:creationId xmlns:p14="http://schemas.microsoft.com/office/powerpoint/2010/main" val="33250584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08688"/>
          </a:xfrm>
        </p:spPr>
        <p:txBody>
          <a:bodyPr>
            <a:noAutofit/>
          </a:bodyPr>
          <a:lstStyle/>
          <a:p>
            <a:r>
              <a:rPr lang="el-GR" sz="2400" b="1" dirty="0">
                <a:solidFill>
                  <a:schemeClr val="tx1"/>
                </a:solidFill>
                <a:latin typeface="+mn-lt"/>
              </a:rPr>
              <a:t>συμφωνόληκτα, ημιφωνόληκτα, υγρόληκτα, διπλόθεμα, ακατάληκτα, με χαρακτήρα –ρ, συγκοπτώμενα</a:t>
            </a:r>
            <a:endParaRPr lang="en-US" sz="2400" b="1" dirty="0">
              <a:solidFill>
                <a:schemeClr val="tx1"/>
              </a:solidFill>
              <a:latin typeface="+mn-lt"/>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618154189"/>
              </p:ext>
            </p:extLst>
          </p:nvPr>
        </p:nvGraphicFramePr>
        <p:xfrm>
          <a:off x="457200" y="1713706"/>
          <a:ext cx="8229600" cy="4819650"/>
        </p:xfrm>
        <a:graphic>
          <a:graphicData uri="http://schemas.openxmlformats.org/drawingml/2006/table">
            <a:tbl>
              <a:tblPr firstRow="1" firstCol="1" bandRow="1">
                <a:tableStyleId>{93296810-A885-4BE3-A3E7-6D5BEEA58F35}</a:tableStyleId>
              </a:tblPr>
              <a:tblGrid>
                <a:gridCol w="1254191"/>
                <a:gridCol w="1575145"/>
                <a:gridCol w="2003085"/>
                <a:gridCol w="1573500"/>
                <a:gridCol w="1823679"/>
              </a:tblGrid>
              <a:tr h="0">
                <a:tc gridSpan="5">
                  <a:txBody>
                    <a:bodyPr/>
                    <a:lstStyle/>
                    <a:p>
                      <a:pPr marL="0" marR="0">
                        <a:lnSpc>
                          <a:spcPct val="115000"/>
                        </a:lnSpc>
                        <a:spcBef>
                          <a:spcPts val="0"/>
                        </a:spcBef>
                        <a:spcAft>
                          <a:spcPts val="0"/>
                        </a:spcAft>
                      </a:pPr>
                      <a:r>
                        <a:rPr lang="el-GR" sz="1100" dirty="0">
                          <a:solidFill>
                            <a:schemeClr val="tx1"/>
                          </a:solidFill>
                          <a:effectLst/>
                        </a:rPr>
                        <a:t>συμφωνόληκτα, ημιφωνόληκτα, υγρόληκτα, διπλόθεμα, ακατάληκτα, με χαρακτήρα –ρ, συγκοπτώμενα</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4450">
                <a:tc>
                  <a:txBody>
                    <a:bodyPr/>
                    <a:lstStyle/>
                    <a:p>
                      <a:pPr marL="0" marR="0">
                        <a:lnSpc>
                          <a:spcPct val="115000"/>
                        </a:lnSpc>
                        <a:spcBef>
                          <a:spcPts val="0"/>
                        </a:spcBef>
                        <a:spcAft>
                          <a:spcPts val="0"/>
                        </a:spcAft>
                      </a:pPr>
                      <a:r>
                        <a:rPr lang="el-GR" sz="1100" dirty="0">
                          <a:solidFill>
                            <a:schemeClr val="tx1"/>
                          </a:solidFill>
                          <a:effectLst/>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dirty="0">
                          <a:solidFill>
                            <a:schemeClr val="tx1"/>
                          </a:solidFill>
                          <a:effectLst/>
                        </a:rPr>
                        <a:t>ΕΝΙΚΟΣ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100" dirty="0">
                          <a:solidFill>
                            <a:schemeClr val="tx1"/>
                          </a:solidFill>
                          <a:effectLst/>
                        </a:rPr>
                        <a:t>ΕΝΙΚΟΣ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100" dirty="0">
                          <a:solidFill>
                            <a:schemeClr val="tx1"/>
                          </a:solidFill>
                          <a:effectLst/>
                        </a:rPr>
                        <a:t>ΕΝΙΚΟΣ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100" dirty="0">
                          <a:solidFill>
                            <a:schemeClr val="tx1"/>
                          </a:solidFill>
                          <a:effectLst/>
                        </a:rPr>
                        <a:t>ΕΝΙΚΟΣ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0">
                <a:tc>
                  <a:txBody>
                    <a:bodyPr/>
                    <a:lstStyle/>
                    <a:p>
                      <a:pPr marL="0" marR="0">
                        <a:lnSpc>
                          <a:spcPct val="115000"/>
                        </a:lnSpc>
                        <a:spcBef>
                          <a:spcPts val="0"/>
                        </a:spcBef>
                        <a:spcAft>
                          <a:spcPts val="0"/>
                        </a:spcAft>
                      </a:pPr>
                      <a:r>
                        <a:rPr lang="el-GR" sz="1100" dirty="0">
                          <a:solidFill>
                            <a:schemeClr val="tx1"/>
                          </a:solidFill>
                          <a:effectLst/>
                        </a:rPr>
                        <a:t>ΟΝΟΜΑΣΤΙΚΗ</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ΓΕΝΙΚΗ</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ΔΟΤΙΚΗ</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ΑΙΤΙΑΤΙΚΗ</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ΚΛΗΤΙΚΗ</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dirty="0">
                          <a:solidFill>
                            <a:schemeClr val="tx1"/>
                          </a:solidFill>
                          <a:effectLst/>
                        </a:rPr>
                        <a:t>ὁ ἀνήρ	 </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τοῦ ἀνδρός</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τῷ ἀνδρί	</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τὸν ἄνδρα</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(ὦ) ἄνερ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ὁ πατήρ		 </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τοῦ πατρός	</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τῷ πατρί	</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τὸν πατέρα	</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 πάτερ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ἡ μήτηρ	 </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τῆς μητρός</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τῇ μητρί	</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τὴν μητέρα</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 μῆτερ</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ἡ θυγάτηρ	</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τῆς θυγατρός	</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τῇ θυγατρί	</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τὴν θυγατέρα	</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 θύγατερ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450">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b="1" i="0" dirty="0">
                          <a:solidFill>
                            <a:schemeClr val="tx1"/>
                          </a:solidFill>
                          <a:effectLst/>
                        </a:rPr>
                        <a:t>ΠΛΗΘΥΝΤΙΚΟΣ</a:t>
                      </a:r>
                      <a:endParaRPr lang="en-US" sz="1400" b="1" i="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100" b="1" i="0" dirty="0">
                          <a:solidFill>
                            <a:schemeClr val="tx1"/>
                          </a:solidFill>
                          <a:effectLst/>
                        </a:rPr>
                        <a:t>ΠΛΗΘΥΝΤΙΚΟΣ</a:t>
                      </a:r>
                      <a:endParaRPr lang="en-US" sz="1400" b="1" i="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100" b="1" i="0" dirty="0">
                          <a:solidFill>
                            <a:schemeClr val="tx1"/>
                          </a:solidFill>
                          <a:effectLst/>
                        </a:rPr>
                        <a:t>ΠΛΗΘΥΝΤΙΚΟΣ</a:t>
                      </a:r>
                      <a:endParaRPr lang="en-US" sz="1400" b="1" i="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100" b="1" i="0" dirty="0">
                          <a:solidFill>
                            <a:schemeClr val="tx1"/>
                          </a:solidFill>
                          <a:effectLst/>
                        </a:rPr>
                        <a:t>ΠΛΗΘΥΝΤΙΚΟΣ</a:t>
                      </a:r>
                      <a:endParaRPr lang="en-US" sz="1400" b="1" i="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0">
                <a:tc>
                  <a:txBody>
                    <a:bodyPr/>
                    <a:lstStyle/>
                    <a:p>
                      <a:pPr marL="0" marR="0">
                        <a:lnSpc>
                          <a:spcPct val="115000"/>
                        </a:lnSpc>
                        <a:spcBef>
                          <a:spcPts val="0"/>
                        </a:spcBef>
                        <a:spcAft>
                          <a:spcPts val="0"/>
                        </a:spcAft>
                      </a:pPr>
                      <a:r>
                        <a:rPr lang="el-GR" sz="1100">
                          <a:solidFill>
                            <a:schemeClr val="tx1"/>
                          </a:solidFill>
                          <a:effectLst/>
                        </a:rPr>
                        <a:t>ΟΝΟΜΑΣΤΙΚΗ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ΓΕΝΙΚΗ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ΔΟΤΙΚΗ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ΑΙΤΙΑΤΙΚΗ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ΚΛΗΤΙΚΗ</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dirty="0">
                          <a:solidFill>
                            <a:schemeClr val="tx1"/>
                          </a:solidFill>
                          <a:effectLst/>
                        </a:rPr>
                        <a:t>οἱ ἄνδρες</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τῶν ἀνδρῶν</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τοῖς  ἀνδράσιν</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τοὺς ἄνδρας</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(ὦ) ἄνδρες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dirty="0">
                          <a:solidFill>
                            <a:schemeClr val="tx1"/>
                          </a:solidFill>
                          <a:effectLst/>
                        </a:rPr>
                        <a:t>οἱ πατέρες	</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τῶν πατέρων	</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τοῖς πατράσιν</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τοὺς πατέρας	</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(ὦ) πατέρες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dirty="0">
                          <a:solidFill>
                            <a:schemeClr val="tx1"/>
                          </a:solidFill>
                          <a:effectLst/>
                        </a:rPr>
                        <a:t>αἱ μητέρες</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τῶν μητέρων</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ταῖς  μητράσιν</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τὰς μητέρας</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(ὦ) μητέρες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αἱ θυγατέρες	</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τῶν θυγατέρων	</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ταῖς  θυγατράσιν</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τὰς θυγατέρας	</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(ὦ) θυγατέρες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450">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b="1" dirty="0">
                          <a:solidFill>
                            <a:schemeClr val="tx1"/>
                          </a:solidFill>
                          <a:effectLst/>
                        </a:rPr>
                        <a:t>ΕΝΙΚΟΣ</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100" b="1" dirty="0">
                          <a:solidFill>
                            <a:schemeClr val="tx1"/>
                          </a:solidFill>
                          <a:effectLst/>
                        </a:rPr>
                        <a:t>ΕΝΙΚΟΣ</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rowSpan="4" gridSpan="2">
                  <a:txBody>
                    <a:bodyPr/>
                    <a:lstStyle/>
                    <a:p>
                      <a:pPr marL="0" marR="0">
                        <a:lnSpc>
                          <a:spcPct val="115000"/>
                        </a:lnSpc>
                        <a:spcBef>
                          <a:spcPts val="0"/>
                        </a:spcBef>
                        <a:spcAft>
                          <a:spcPts val="0"/>
                        </a:spcAft>
                      </a:pPr>
                      <a:r>
                        <a:rPr lang="el-GR" sz="2000" dirty="0">
                          <a:solidFill>
                            <a:schemeClr val="tx1"/>
                          </a:solidFill>
                          <a:effectLst/>
                        </a:rPr>
                        <a:t>*κατ’ εξάιρεση το γαστήρ έχει κλητική ενικού όμοια με την ονομαστική ενικού.</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4" hMerge="1">
                  <a:txBody>
                    <a:bodyPr/>
                    <a:lstStyle/>
                    <a:p>
                      <a:endParaRPr lang="en-US"/>
                    </a:p>
                  </a:txBody>
                  <a:tcPr/>
                </a:tc>
              </a:tr>
              <a:tr h="0">
                <a:tc>
                  <a:txBody>
                    <a:bodyPr/>
                    <a:lstStyle/>
                    <a:p>
                      <a:pPr marL="0" marR="0">
                        <a:lnSpc>
                          <a:spcPct val="115000"/>
                        </a:lnSpc>
                        <a:spcBef>
                          <a:spcPts val="0"/>
                        </a:spcBef>
                        <a:spcAft>
                          <a:spcPts val="0"/>
                        </a:spcAft>
                      </a:pPr>
                      <a:r>
                        <a:rPr lang="el-GR" sz="1100">
                          <a:solidFill>
                            <a:schemeClr val="tx1"/>
                          </a:solidFill>
                          <a:effectLst/>
                        </a:rPr>
                        <a:t>ΟΝΟΜΑΣΤΙΚΗ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ΓΕΝΙΚΗ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ΔΟΤΙΚΗ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ΑΙΤΙΑΤΙΚΗ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ΚΛΗΤΙΚΗ</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dirty="0">
                          <a:solidFill>
                            <a:schemeClr val="tx1"/>
                          </a:solidFill>
                          <a:effectLst/>
                        </a:rPr>
                        <a:t>ἡ Δημήτηρ </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τῆς Δήμητρος</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τῇ Δήμητρι</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τὴν Δήμητρα</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(ὦ) Δήμητερ</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dirty="0">
                          <a:solidFill>
                            <a:schemeClr val="tx1"/>
                          </a:solidFill>
                          <a:effectLst/>
                        </a:rPr>
                        <a:t>ἡ γαστήρ	 </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τῆς γαστρός</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τῇ γαστρί	</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τὴν γαστέρα</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(ὦ) γαστήρ*</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vMerge="1">
                  <a:txBody>
                    <a:bodyPr/>
                    <a:lstStyle/>
                    <a:p>
                      <a:endParaRPr lang="en-US"/>
                    </a:p>
                  </a:txBody>
                  <a:tcPr/>
                </a:tc>
                <a:tc hMerge="1" vMerge="1">
                  <a:txBody>
                    <a:bodyPr/>
                    <a:lstStyle/>
                    <a:p>
                      <a:endParaRPr lang="en-US"/>
                    </a:p>
                  </a:txBody>
                  <a:tcPr/>
                </a:tc>
              </a:tr>
              <a:tr h="44450">
                <a:tc>
                  <a:txBody>
                    <a:bodyPr/>
                    <a:lstStyle/>
                    <a:p>
                      <a:pPr marL="0" marR="0">
                        <a:lnSpc>
                          <a:spcPct val="115000"/>
                        </a:lnSpc>
                        <a:spcBef>
                          <a:spcPts val="0"/>
                        </a:spcBef>
                        <a:spcAft>
                          <a:spcPts val="0"/>
                        </a:spcAft>
                      </a:pPr>
                      <a:r>
                        <a:rPr lang="el-GR" sz="11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b="1" dirty="0">
                          <a:solidFill>
                            <a:schemeClr val="tx1"/>
                          </a:solidFill>
                          <a:effectLst/>
                        </a:rPr>
                        <a:t>ΠΛΗΘΥΝΤΙΚΟΣ</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100" b="1" dirty="0">
                          <a:solidFill>
                            <a:schemeClr val="tx1"/>
                          </a:solidFill>
                          <a:effectLst/>
                        </a:rPr>
                        <a:t>ΠΛΗΘΥΝΤΙΚΟΣ</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gridSpan="2" vMerge="1">
                  <a:txBody>
                    <a:bodyPr/>
                    <a:lstStyle/>
                    <a:p>
                      <a:endParaRPr lang="en-US"/>
                    </a:p>
                  </a:txBody>
                  <a:tcPr/>
                </a:tc>
                <a:tc hMerge="1" vMerge="1">
                  <a:txBody>
                    <a:bodyPr/>
                    <a:lstStyle/>
                    <a:p>
                      <a:endParaRPr lang="en-US"/>
                    </a:p>
                  </a:txBody>
                  <a:tcPr/>
                </a:tc>
              </a:tr>
              <a:tr h="0">
                <a:tc>
                  <a:txBody>
                    <a:bodyPr/>
                    <a:lstStyle/>
                    <a:p>
                      <a:pPr marL="0" marR="0">
                        <a:lnSpc>
                          <a:spcPct val="115000"/>
                        </a:lnSpc>
                        <a:spcBef>
                          <a:spcPts val="0"/>
                        </a:spcBef>
                        <a:spcAft>
                          <a:spcPts val="0"/>
                        </a:spcAft>
                      </a:pPr>
                      <a:r>
                        <a:rPr lang="el-GR" sz="1100">
                          <a:solidFill>
                            <a:schemeClr val="tx1"/>
                          </a:solidFill>
                          <a:effectLst/>
                        </a:rPr>
                        <a:t>ΟΝΟΜΑΣΤΙΚΗ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ΓΕΝΙΚΗ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ΔΟΤΙΚΗ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ΑΙΤΙΑΤΙΚΗ</a:t>
                      </a:r>
                      <a:endParaRPr lang="en-US" sz="1400">
                        <a:solidFill>
                          <a:schemeClr val="tx1"/>
                        </a:solidFill>
                        <a:effectLst/>
                      </a:endParaRPr>
                    </a:p>
                    <a:p>
                      <a:pPr marL="0" marR="0">
                        <a:lnSpc>
                          <a:spcPct val="115000"/>
                        </a:lnSpc>
                        <a:spcBef>
                          <a:spcPts val="0"/>
                        </a:spcBef>
                        <a:spcAft>
                          <a:spcPts val="0"/>
                        </a:spcAft>
                      </a:pPr>
                      <a:r>
                        <a:rPr lang="el-GR" sz="1100">
                          <a:solidFill>
                            <a:schemeClr val="tx1"/>
                          </a:solidFill>
                          <a:effectLst/>
                        </a:rPr>
                        <a:t>ΚΛΗΤΙΚΗ</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a:solidFill>
                            <a:schemeClr val="tx1"/>
                          </a:solidFill>
                          <a:effectLst/>
                        </a:rPr>
                        <a:t>δεν έχει</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100" dirty="0">
                          <a:solidFill>
                            <a:schemeClr val="tx1"/>
                          </a:solidFill>
                          <a:effectLst/>
                        </a:rPr>
                        <a:t>αἱ γαστέρες</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τῶν γαστέρων</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ταῖς  γαστράσιν</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τὰς γαστέρας</a:t>
                      </a:r>
                      <a:endParaRPr lang="en-US" sz="1400" dirty="0">
                        <a:solidFill>
                          <a:schemeClr val="tx1"/>
                        </a:solidFill>
                        <a:effectLst/>
                      </a:endParaRPr>
                    </a:p>
                    <a:p>
                      <a:pPr marL="0" marR="0">
                        <a:lnSpc>
                          <a:spcPct val="115000"/>
                        </a:lnSpc>
                        <a:spcBef>
                          <a:spcPts val="0"/>
                        </a:spcBef>
                        <a:spcAft>
                          <a:spcPts val="0"/>
                        </a:spcAft>
                      </a:pPr>
                      <a:r>
                        <a:rPr lang="el-GR" sz="1100" dirty="0">
                          <a:solidFill>
                            <a:schemeClr val="tx1"/>
                          </a:solidFill>
                          <a:effectLst/>
                        </a:rPr>
                        <a:t>(ὦ) γαστέρες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vMerge="1">
                  <a:txBody>
                    <a:bodyPr/>
                    <a:lstStyle/>
                    <a:p>
                      <a:endParaRPr lang="en-US"/>
                    </a:p>
                  </a:txBody>
                  <a:tcPr/>
                </a:tc>
                <a:tc hMerge="1" vMerge="1">
                  <a:txBody>
                    <a:bodyPr/>
                    <a:lstStyle/>
                    <a:p>
                      <a:endParaRPr lang="en-US"/>
                    </a:p>
                  </a:txBody>
                  <a:tcPr/>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435207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7"/>
            <a:ext cx="8229600" cy="1068729"/>
          </a:xfrm>
        </p:spPr>
        <p:txBody>
          <a:bodyPr>
            <a:noAutofit/>
          </a:bodyPr>
          <a:lstStyle/>
          <a:p>
            <a:r>
              <a:rPr lang="el-GR" sz="1400" b="1" dirty="0">
                <a:solidFill>
                  <a:schemeClr val="tx1"/>
                </a:solidFill>
                <a:latin typeface="+mn-lt"/>
              </a:rPr>
              <a:t>φωνηεντόληκτα καταληκτικά μονόθεμα σε -ως, (-ωος):</a:t>
            </a:r>
            <a:r>
              <a:rPr lang="el-GR" sz="1400" dirty="0">
                <a:solidFill>
                  <a:schemeClr val="tx1"/>
                </a:solidFill>
                <a:latin typeface="+mn-lt"/>
              </a:rPr>
              <a:t>Τα μονόθεμα οξύτονα ουσιαστικά που λήγουν σε -ώς σχηματίζουν την αιτιατική του ενικού και του πληθυντικού με τις αντίστοιχες καταλήξεις -α, -ας και έχουν την κλητική όμοια με την ονομαστική. Οι δισύλλαβοι τύποι της γενικής και της δοτικής του ενικού τονίζονται στη λήγουσα, ενώ εκείνοι της γενικής του πληθυντικού τονίζονται στην παραλήγουσα αντίθετα με τον κανόνα για τα μονοσύλλαβα τριτόκλιτα ονόματα: Τρως, δμώς, θώς=τσακάλι, ἥρως</a:t>
            </a:r>
            <a:endParaRPr lang="en-US" sz="1400" dirty="0">
              <a:solidFill>
                <a:schemeClr val="tx1"/>
              </a:solidFill>
              <a:latin typeface="+mn-lt"/>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927538167"/>
              </p:ext>
            </p:extLst>
          </p:nvPr>
        </p:nvGraphicFramePr>
        <p:xfrm>
          <a:off x="457200" y="2060848"/>
          <a:ext cx="8075240" cy="3844231"/>
        </p:xfrm>
        <a:graphic>
          <a:graphicData uri="http://schemas.openxmlformats.org/drawingml/2006/table">
            <a:tbl>
              <a:tblPr firstRow="1" firstCol="1" bandRow="1">
                <a:tableStyleId>{93296810-A885-4BE3-A3E7-6D5BEEA58F35}</a:tableStyleId>
              </a:tblPr>
              <a:tblGrid>
                <a:gridCol w="2018810"/>
                <a:gridCol w="2018810"/>
                <a:gridCol w="2018810"/>
                <a:gridCol w="2018810"/>
              </a:tblGrid>
              <a:tr h="333488">
                <a:tc gridSpan="4">
                  <a:txBody>
                    <a:bodyPr/>
                    <a:lstStyle/>
                    <a:p>
                      <a:pPr marL="0" marR="0">
                        <a:lnSpc>
                          <a:spcPct val="115000"/>
                        </a:lnSpc>
                        <a:spcBef>
                          <a:spcPts val="0"/>
                        </a:spcBef>
                        <a:spcAft>
                          <a:spcPts val="0"/>
                        </a:spcAft>
                      </a:pPr>
                      <a:r>
                        <a:rPr lang="el-GR" sz="1800" dirty="0" smtClean="0">
                          <a:solidFill>
                            <a:schemeClr val="tx1"/>
                          </a:solidFill>
                          <a:effectLst/>
                        </a:rPr>
                        <a:t>ΕΝΙΚΟΣ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marL="0" marR="0">
                        <a:lnSpc>
                          <a:spcPct val="115000"/>
                        </a:lnSpc>
                        <a:spcBef>
                          <a:spcPts val="0"/>
                        </a:spcBef>
                        <a:spcAft>
                          <a:spcPts val="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r>
              <a:tr h="1461470">
                <a:tc>
                  <a:txBody>
                    <a:bodyPr/>
                    <a:lstStyle/>
                    <a:p>
                      <a:pPr marL="0" marR="0">
                        <a:lnSpc>
                          <a:spcPct val="115000"/>
                        </a:lnSpc>
                        <a:spcBef>
                          <a:spcPts val="0"/>
                        </a:spcBef>
                        <a:spcAft>
                          <a:spcPts val="0"/>
                        </a:spcAft>
                      </a:pPr>
                      <a:r>
                        <a:rPr lang="el-GR" sz="1800" dirty="0" smtClean="0">
                          <a:solidFill>
                            <a:schemeClr val="tx1"/>
                          </a:solidFill>
                          <a:effectLst/>
                        </a:rPr>
                        <a:t>ΟΝΟΜΑΣΤΙΚΗ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ΓΕΝΙΚΗ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ΔΟΤΙΚΗ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ΑΙΤΙΑΤΙΚΗ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ΚΛΗΤΙΚΗ</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dirty="0">
                          <a:effectLst/>
                        </a:rPr>
                        <a:t>ὁ ἥρως </a:t>
                      </a:r>
                      <a:endParaRPr lang="en-US" sz="2400" dirty="0">
                        <a:effectLst/>
                      </a:endParaRPr>
                    </a:p>
                    <a:p>
                      <a:pPr marL="0" marR="0">
                        <a:lnSpc>
                          <a:spcPct val="115000"/>
                        </a:lnSpc>
                        <a:spcBef>
                          <a:spcPts val="0"/>
                        </a:spcBef>
                        <a:spcAft>
                          <a:spcPts val="0"/>
                        </a:spcAft>
                      </a:pPr>
                      <a:r>
                        <a:rPr lang="el-GR" sz="1800" dirty="0">
                          <a:effectLst/>
                        </a:rPr>
                        <a:t>τοῦ ἥρωος</a:t>
                      </a:r>
                      <a:endParaRPr lang="en-US" sz="2400" dirty="0">
                        <a:effectLst/>
                      </a:endParaRPr>
                    </a:p>
                    <a:p>
                      <a:pPr marL="0" marR="0">
                        <a:lnSpc>
                          <a:spcPct val="115000"/>
                        </a:lnSpc>
                        <a:spcBef>
                          <a:spcPts val="0"/>
                        </a:spcBef>
                        <a:spcAft>
                          <a:spcPts val="0"/>
                        </a:spcAft>
                      </a:pPr>
                      <a:r>
                        <a:rPr lang="el-GR" sz="1800" dirty="0">
                          <a:effectLst/>
                        </a:rPr>
                        <a:t>τῷ ἥρωι	</a:t>
                      </a:r>
                      <a:endParaRPr lang="en-US" sz="2400" dirty="0">
                        <a:effectLst/>
                      </a:endParaRPr>
                    </a:p>
                    <a:p>
                      <a:pPr marL="0" marR="0">
                        <a:lnSpc>
                          <a:spcPct val="115000"/>
                        </a:lnSpc>
                        <a:spcBef>
                          <a:spcPts val="0"/>
                        </a:spcBef>
                        <a:spcAft>
                          <a:spcPts val="0"/>
                        </a:spcAft>
                      </a:pPr>
                      <a:r>
                        <a:rPr lang="el-GR" sz="1800" dirty="0">
                          <a:effectLst/>
                        </a:rPr>
                        <a:t>τὸν ἥρωα</a:t>
                      </a:r>
                      <a:endParaRPr lang="en-US" sz="2400" dirty="0">
                        <a:effectLst/>
                      </a:endParaRPr>
                    </a:p>
                    <a:p>
                      <a:pPr marL="0" marR="0">
                        <a:lnSpc>
                          <a:spcPct val="115000"/>
                        </a:lnSpc>
                        <a:spcBef>
                          <a:spcPts val="0"/>
                        </a:spcBef>
                        <a:spcAft>
                          <a:spcPts val="0"/>
                        </a:spcAft>
                      </a:pPr>
                      <a:r>
                        <a:rPr lang="en-US" sz="1800" dirty="0">
                          <a:effectLst/>
                        </a:rPr>
                        <a:t>(</a:t>
                      </a:r>
                      <a:r>
                        <a:rPr lang="el-GR" sz="1800" dirty="0">
                          <a:effectLst/>
                        </a:rPr>
                        <a:t>ὦ</a:t>
                      </a:r>
                      <a:r>
                        <a:rPr lang="en-US" sz="1800" dirty="0">
                          <a:effectLst/>
                        </a:rPr>
                        <a:t>) </a:t>
                      </a:r>
                      <a:r>
                        <a:rPr lang="el-GR" sz="1800" dirty="0">
                          <a:effectLst/>
                        </a:rPr>
                        <a:t>ἥρως</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a:effectLst/>
                        </a:rPr>
                        <a:t>ὁ Τρώς	 </a:t>
                      </a:r>
                      <a:endParaRPr lang="en-US" sz="2400">
                        <a:effectLst/>
                      </a:endParaRPr>
                    </a:p>
                    <a:p>
                      <a:pPr marL="0" marR="0">
                        <a:lnSpc>
                          <a:spcPct val="115000"/>
                        </a:lnSpc>
                        <a:spcBef>
                          <a:spcPts val="0"/>
                        </a:spcBef>
                        <a:spcAft>
                          <a:spcPts val="0"/>
                        </a:spcAft>
                      </a:pPr>
                      <a:r>
                        <a:rPr lang="en-US" sz="1800">
                          <a:effectLst/>
                        </a:rPr>
                        <a:t>τοῦ Τρωός</a:t>
                      </a:r>
                      <a:endParaRPr lang="en-US" sz="2400">
                        <a:effectLst/>
                      </a:endParaRPr>
                    </a:p>
                    <a:p>
                      <a:pPr marL="0" marR="0">
                        <a:lnSpc>
                          <a:spcPct val="115000"/>
                        </a:lnSpc>
                        <a:spcBef>
                          <a:spcPts val="0"/>
                        </a:spcBef>
                        <a:spcAft>
                          <a:spcPts val="0"/>
                        </a:spcAft>
                      </a:pPr>
                      <a:r>
                        <a:rPr lang="el-GR" sz="1800">
                          <a:effectLst/>
                        </a:rPr>
                        <a:t>τῷ Τρωί</a:t>
                      </a:r>
                      <a:r>
                        <a:rPr lang="en-US" sz="1800">
                          <a:effectLst/>
                        </a:rPr>
                        <a:t>	</a:t>
                      </a:r>
                      <a:endParaRPr lang="en-US" sz="2400">
                        <a:effectLst/>
                      </a:endParaRPr>
                    </a:p>
                    <a:p>
                      <a:pPr marL="0" marR="0">
                        <a:lnSpc>
                          <a:spcPct val="115000"/>
                        </a:lnSpc>
                        <a:spcBef>
                          <a:spcPts val="0"/>
                        </a:spcBef>
                        <a:spcAft>
                          <a:spcPts val="0"/>
                        </a:spcAft>
                      </a:pPr>
                      <a:r>
                        <a:rPr lang="el-GR" sz="1800">
                          <a:effectLst/>
                        </a:rPr>
                        <a:t>τὸν Τρῶα</a:t>
                      </a:r>
                      <a:endParaRPr lang="en-US" sz="2400">
                        <a:effectLst/>
                      </a:endParaRPr>
                    </a:p>
                    <a:p>
                      <a:pPr marL="0" marR="0">
                        <a:lnSpc>
                          <a:spcPct val="115000"/>
                        </a:lnSpc>
                        <a:spcBef>
                          <a:spcPts val="0"/>
                        </a:spcBef>
                        <a:spcAft>
                          <a:spcPts val="0"/>
                        </a:spcAft>
                      </a:pPr>
                      <a:r>
                        <a:rPr lang="el-GR" sz="1800">
                          <a:effectLst/>
                        </a:rPr>
                        <a:t>(ὦ) Τρώς</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a:effectLst/>
                        </a:rPr>
                        <a:t>ὁ θώς	 </a:t>
                      </a:r>
                      <a:endParaRPr lang="en-US" sz="2400">
                        <a:effectLst/>
                      </a:endParaRPr>
                    </a:p>
                    <a:p>
                      <a:pPr marL="0" marR="0">
                        <a:lnSpc>
                          <a:spcPct val="115000"/>
                        </a:lnSpc>
                        <a:spcBef>
                          <a:spcPts val="0"/>
                        </a:spcBef>
                        <a:spcAft>
                          <a:spcPts val="0"/>
                        </a:spcAft>
                      </a:pPr>
                      <a:r>
                        <a:rPr lang="el-GR" sz="1800">
                          <a:effectLst/>
                        </a:rPr>
                        <a:t>τοῦ θωός</a:t>
                      </a:r>
                      <a:endParaRPr lang="en-US" sz="2400">
                        <a:effectLst/>
                      </a:endParaRPr>
                    </a:p>
                    <a:p>
                      <a:pPr marL="0" marR="0">
                        <a:lnSpc>
                          <a:spcPct val="115000"/>
                        </a:lnSpc>
                        <a:spcBef>
                          <a:spcPts val="0"/>
                        </a:spcBef>
                        <a:spcAft>
                          <a:spcPts val="0"/>
                        </a:spcAft>
                      </a:pPr>
                      <a:r>
                        <a:rPr lang="el-GR" sz="1800">
                          <a:effectLst/>
                        </a:rPr>
                        <a:t>τῷ θωί	</a:t>
                      </a:r>
                      <a:endParaRPr lang="en-US" sz="2400">
                        <a:effectLst/>
                      </a:endParaRPr>
                    </a:p>
                    <a:p>
                      <a:pPr marL="0" marR="0">
                        <a:lnSpc>
                          <a:spcPct val="115000"/>
                        </a:lnSpc>
                        <a:spcBef>
                          <a:spcPts val="0"/>
                        </a:spcBef>
                        <a:spcAft>
                          <a:spcPts val="0"/>
                        </a:spcAft>
                      </a:pPr>
                      <a:r>
                        <a:rPr lang="el-GR" sz="1800">
                          <a:effectLst/>
                        </a:rPr>
                        <a:t>τὸν θῶα	</a:t>
                      </a:r>
                      <a:endParaRPr lang="en-US" sz="2400">
                        <a:effectLst/>
                      </a:endParaRPr>
                    </a:p>
                    <a:p>
                      <a:pPr marL="0" marR="0">
                        <a:lnSpc>
                          <a:spcPct val="115000"/>
                        </a:lnSpc>
                        <a:spcBef>
                          <a:spcPts val="0"/>
                        </a:spcBef>
                        <a:spcAft>
                          <a:spcPts val="0"/>
                        </a:spcAft>
                      </a:pPr>
                      <a:r>
                        <a:rPr lang="el-GR" sz="1800">
                          <a:effectLst/>
                        </a:rPr>
                        <a:t>(ὦ) θώς</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56063">
                <a:tc gridSpan="4">
                  <a:txBody>
                    <a:bodyPr/>
                    <a:lstStyle/>
                    <a:p>
                      <a:pPr marL="0" marR="0">
                        <a:lnSpc>
                          <a:spcPct val="115000"/>
                        </a:lnSpc>
                        <a:spcBef>
                          <a:spcPts val="0"/>
                        </a:spcBef>
                        <a:spcAft>
                          <a:spcPts val="0"/>
                        </a:spcAft>
                      </a:pPr>
                      <a:r>
                        <a:rPr lang="el-GR" sz="1800" dirty="0" smtClean="0">
                          <a:solidFill>
                            <a:schemeClr val="tx1"/>
                          </a:solidFill>
                          <a:effectLst/>
                        </a:rPr>
                        <a:t>ΠΛΗΘΥΝΤΙΚΟΣ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marL="0" marR="0">
                        <a:lnSpc>
                          <a:spcPct val="115000"/>
                        </a:lnSpc>
                        <a:spcBef>
                          <a:spcPts val="0"/>
                        </a:spcBef>
                        <a:spcAft>
                          <a:spcPts val="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r>
              <a:tr h="1512766">
                <a:tc>
                  <a:txBody>
                    <a:bodyPr/>
                    <a:lstStyle/>
                    <a:p>
                      <a:pPr marL="0" marR="0">
                        <a:lnSpc>
                          <a:spcPct val="115000"/>
                        </a:lnSpc>
                        <a:spcBef>
                          <a:spcPts val="0"/>
                        </a:spcBef>
                        <a:spcAft>
                          <a:spcPts val="0"/>
                        </a:spcAft>
                      </a:pPr>
                      <a:r>
                        <a:rPr lang="el-GR" sz="1800" dirty="0" smtClean="0">
                          <a:solidFill>
                            <a:schemeClr val="tx1"/>
                          </a:solidFill>
                          <a:effectLst/>
                        </a:rPr>
                        <a:t>ΟΝΟΜΑΣΤΙΚΗ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ΓΕΝΙΚΗ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ΔΟΤΙΚΗ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ΑΙΤΙΑΤΙΚΗ</a:t>
                      </a:r>
                      <a:endParaRPr lang="en-US" sz="2400" dirty="0" smtClean="0">
                        <a:solidFill>
                          <a:schemeClr val="tx1"/>
                        </a:solidFill>
                        <a:effectLst/>
                      </a:endParaRPr>
                    </a:p>
                    <a:p>
                      <a:pPr marL="0" marR="0">
                        <a:lnSpc>
                          <a:spcPct val="115000"/>
                        </a:lnSpc>
                        <a:spcBef>
                          <a:spcPts val="0"/>
                        </a:spcBef>
                        <a:spcAft>
                          <a:spcPts val="0"/>
                        </a:spcAft>
                      </a:pPr>
                      <a:r>
                        <a:rPr lang="el-GR" sz="1800" dirty="0" smtClean="0">
                          <a:solidFill>
                            <a:schemeClr val="tx1"/>
                          </a:solidFill>
                          <a:effectLst/>
                        </a:rPr>
                        <a:t>ΚΛΗΤΙΚΗ</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a:effectLst/>
                        </a:rPr>
                        <a:t>οἱ ἥρωες		</a:t>
                      </a:r>
                      <a:endParaRPr lang="en-US" sz="2400">
                        <a:effectLst/>
                      </a:endParaRPr>
                    </a:p>
                    <a:p>
                      <a:pPr marL="0" marR="0">
                        <a:lnSpc>
                          <a:spcPct val="115000"/>
                        </a:lnSpc>
                        <a:spcBef>
                          <a:spcPts val="0"/>
                        </a:spcBef>
                        <a:spcAft>
                          <a:spcPts val="0"/>
                        </a:spcAft>
                      </a:pPr>
                      <a:r>
                        <a:rPr lang="el-GR" sz="1800">
                          <a:effectLst/>
                        </a:rPr>
                        <a:t>τῶν ἡρώων</a:t>
                      </a:r>
                      <a:endParaRPr lang="en-US" sz="2400">
                        <a:effectLst/>
                      </a:endParaRPr>
                    </a:p>
                    <a:p>
                      <a:pPr marL="0" marR="0">
                        <a:lnSpc>
                          <a:spcPct val="115000"/>
                        </a:lnSpc>
                        <a:spcBef>
                          <a:spcPts val="0"/>
                        </a:spcBef>
                        <a:spcAft>
                          <a:spcPts val="0"/>
                        </a:spcAft>
                      </a:pPr>
                      <a:r>
                        <a:rPr lang="el-GR" sz="1800">
                          <a:effectLst/>
                        </a:rPr>
                        <a:t>τοῖς ἥρωσι / ἥρωσιν</a:t>
                      </a:r>
                      <a:endParaRPr lang="en-US" sz="2400">
                        <a:effectLst/>
                      </a:endParaRPr>
                    </a:p>
                    <a:p>
                      <a:pPr marL="0" marR="0">
                        <a:lnSpc>
                          <a:spcPct val="115000"/>
                        </a:lnSpc>
                        <a:spcBef>
                          <a:spcPts val="0"/>
                        </a:spcBef>
                        <a:spcAft>
                          <a:spcPts val="0"/>
                        </a:spcAft>
                      </a:pPr>
                      <a:r>
                        <a:rPr lang="el-GR" sz="1800">
                          <a:effectLst/>
                        </a:rPr>
                        <a:t>τοὺς ἥρωας</a:t>
                      </a:r>
                      <a:endParaRPr lang="en-US" sz="2400">
                        <a:effectLst/>
                      </a:endParaRPr>
                    </a:p>
                    <a:p>
                      <a:pPr marL="0" marR="0">
                        <a:lnSpc>
                          <a:spcPct val="115000"/>
                        </a:lnSpc>
                        <a:spcBef>
                          <a:spcPts val="0"/>
                        </a:spcBef>
                        <a:spcAft>
                          <a:spcPts val="0"/>
                        </a:spcAft>
                      </a:pPr>
                      <a:r>
                        <a:rPr lang="en-US" sz="1800">
                          <a:effectLst/>
                        </a:rPr>
                        <a:t>(</a:t>
                      </a:r>
                      <a:r>
                        <a:rPr lang="el-GR" sz="1800">
                          <a:effectLst/>
                        </a:rPr>
                        <a:t>ὦ</a:t>
                      </a:r>
                      <a:r>
                        <a:rPr lang="en-US" sz="1800">
                          <a:effectLst/>
                        </a:rPr>
                        <a:t>) </a:t>
                      </a:r>
                      <a:r>
                        <a:rPr lang="el-GR" sz="1800">
                          <a:effectLst/>
                        </a:rPr>
                        <a:t>ἥρωες</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dirty="0" err="1">
                          <a:effectLst/>
                        </a:rPr>
                        <a:t>οἱ</a:t>
                      </a:r>
                      <a:r>
                        <a:rPr lang="en-US" sz="1800" dirty="0">
                          <a:effectLst/>
                        </a:rPr>
                        <a:t> </a:t>
                      </a:r>
                      <a:r>
                        <a:rPr lang="en-US" sz="1800" dirty="0" err="1">
                          <a:effectLst/>
                        </a:rPr>
                        <a:t>Τρῶες</a:t>
                      </a:r>
                      <a:r>
                        <a:rPr lang="en-US" sz="1800" dirty="0">
                          <a:effectLst/>
                        </a:rPr>
                        <a:t>	</a:t>
                      </a:r>
                      <a:endParaRPr lang="en-US" sz="2400" dirty="0">
                        <a:effectLst/>
                      </a:endParaRPr>
                    </a:p>
                    <a:p>
                      <a:pPr marL="0" marR="0">
                        <a:lnSpc>
                          <a:spcPct val="115000"/>
                        </a:lnSpc>
                        <a:spcBef>
                          <a:spcPts val="0"/>
                        </a:spcBef>
                        <a:spcAft>
                          <a:spcPts val="0"/>
                        </a:spcAft>
                      </a:pPr>
                      <a:r>
                        <a:rPr lang="el-GR" sz="1800" dirty="0">
                          <a:effectLst/>
                        </a:rPr>
                        <a:t>τῶν Τρώων</a:t>
                      </a:r>
                      <a:r>
                        <a:rPr lang="en-US" sz="1800" dirty="0">
                          <a:effectLst/>
                        </a:rPr>
                        <a:t>	</a:t>
                      </a:r>
                      <a:endParaRPr lang="en-US" sz="2400" dirty="0">
                        <a:effectLst/>
                      </a:endParaRPr>
                    </a:p>
                    <a:p>
                      <a:pPr marL="0" marR="0">
                        <a:lnSpc>
                          <a:spcPct val="115000"/>
                        </a:lnSpc>
                        <a:spcBef>
                          <a:spcPts val="0"/>
                        </a:spcBef>
                        <a:spcAft>
                          <a:spcPts val="0"/>
                        </a:spcAft>
                        <a:tabLst>
                          <a:tab pos="1282065" algn="l"/>
                        </a:tabLst>
                      </a:pPr>
                      <a:r>
                        <a:rPr lang="el-GR" sz="1800" dirty="0">
                          <a:effectLst/>
                        </a:rPr>
                        <a:t>τοῖς Τρωσί</a:t>
                      </a:r>
                      <a:r>
                        <a:rPr lang="en-US" sz="1800" dirty="0">
                          <a:effectLst/>
                        </a:rPr>
                        <a:t> / </a:t>
                      </a:r>
                      <a:r>
                        <a:rPr lang="el-GR" sz="1800" dirty="0" smtClean="0">
                          <a:effectLst/>
                        </a:rPr>
                        <a:t>Τρωσίν</a:t>
                      </a:r>
                      <a:endParaRPr lang="en-US" sz="2400" dirty="0">
                        <a:effectLst/>
                      </a:endParaRPr>
                    </a:p>
                    <a:p>
                      <a:pPr marL="0" marR="0">
                        <a:lnSpc>
                          <a:spcPct val="115000"/>
                        </a:lnSpc>
                        <a:spcBef>
                          <a:spcPts val="0"/>
                        </a:spcBef>
                        <a:spcAft>
                          <a:spcPts val="0"/>
                        </a:spcAft>
                      </a:pPr>
                      <a:r>
                        <a:rPr lang="el-GR" sz="1800" dirty="0">
                          <a:effectLst/>
                        </a:rPr>
                        <a:t>τοὺς Τρῶας	</a:t>
                      </a:r>
                      <a:endParaRPr lang="en-US" sz="2400" dirty="0">
                        <a:effectLst/>
                      </a:endParaRPr>
                    </a:p>
                    <a:p>
                      <a:pPr marL="0" marR="0">
                        <a:lnSpc>
                          <a:spcPct val="115000"/>
                        </a:lnSpc>
                        <a:spcBef>
                          <a:spcPts val="0"/>
                        </a:spcBef>
                        <a:spcAft>
                          <a:spcPts val="0"/>
                        </a:spcAft>
                      </a:pPr>
                      <a:r>
                        <a:rPr lang="en-US" sz="1800" dirty="0">
                          <a:effectLst/>
                        </a:rPr>
                        <a:t>(ὦ) </a:t>
                      </a:r>
                      <a:r>
                        <a:rPr lang="en-US" sz="1800" dirty="0" err="1">
                          <a:effectLst/>
                        </a:rPr>
                        <a:t>Τρῶες</a:t>
                      </a:r>
                      <a:r>
                        <a:rPr lang="en-US" sz="1800" dirty="0">
                          <a:effectLst/>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dirty="0">
                          <a:effectLst/>
                        </a:rPr>
                        <a:t>οἱ θῶες</a:t>
                      </a:r>
                      <a:r>
                        <a:rPr lang="en-US" sz="1800" dirty="0">
                          <a:effectLst/>
                        </a:rPr>
                        <a:t>	</a:t>
                      </a:r>
                      <a:endParaRPr lang="en-US" sz="2400" dirty="0">
                        <a:effectLst/>
                      </a:endParaRPr>
                    </a:p>
                    <a:p>
                      <a:pPr marL="0" marR="0">
                        <a:lnSpc>
                          <a:spcPct val="115000"/>
                        </a:lnSpc>
                        <a:spcBef>
                          <a:spcPts val="0"/>
                        </a:spcBef>
                        <a:spcAft>
                          <a:spcPts val="0"/>
                        </a:spcAft>
                      </a:pPr>
                      <a:r>
                        <a:rPr lang="el-GR" sz="1800" dirty="0">
                          <a:effectLst/>
                        </a:rPr>
                        <a:t>τῶν θώων</a:t>
                      </a:r>
                      <a:endParaRPr lang="en-US" sz="2400" dirty="0">
                        <a:effectLst/>
                      </a:endParaRPr>
                    </a:p>
                    <a:p>
                      <a:pPr marL="0" marR="0">
                        <a:lnSpc>
                          <a:spcPct val="115000"/>
                        </a:lnSpc>
                        <a:spcBef>
                          <a:spcPts val="0"/>
                        </a:spcBef>
                        <a:spcAft>
                          <a:spcPts val="0"/>
                        </a:spcAft>
                      </a:pPr>
                      <a:r>
                        <a:rPr lang="el-GR" sz="1800" dirty="0">
                          <a:effectLst/>
                        </a:rPr>
                        <a:t>τοῖς θωσί</a:t>
                      </a:r>
                      <a:r>
                        <a:rPr lang="en-US" sz="1800" dirty="0">
                          <a:effectLst/>
                        </a:rPr>
                        <a:t> / </a:t>
                      </a:r>
                      <a:r>
                        <a:rPr lang="el-GR" sz="1800" dirty="0">
                          <a:effectLst/>
                        </a:rPr>
                        <a:t>θωσίν</a:t>
                      </a:r>
                      <a:endParaRPr lang="en-US" sz="2400" dirty="0">
                        <a:effectLst/>
                      </a:endParaRPr>
                    </a:p>
                    <a:p>
                      <a:pPr marL="0" marR="0">
                        <a:lnSpc>
                          <a:spcPct val="115000"/>
                        </a:lnSpc>
                        <a:spcBef>
                          <a:spcPts val="0"/>
                        </a:spcBef>
                        <a:spcAft>
                          <a:spcPts val="0"/>
                        </a:spcAft>
                      </a:pPr>
                      <a:r>
                        <a:rPr lang="en-US" sz="1800" dirty="0" err="1">
                          <a:effectLst/>
                        </a:rPr>
                        <a:t>τοὺς</a:t>
                      </a:r>
                      <a:r>
                        <a:rPr lang="en-US" sz="1800" dirty="0">
                          <a:effectLst/>
                        </a:rPr>
                        <a:t> </a:t>
                      </a:r>
                      <a:r>
                        <a:rPr lang="en-US" sz="1800" dirty="0" err="1">
                          <a:effectLst/>
                        </a:rPr>
                        <a:t>θῶ</a:t>
                      </a:r>
                      <a:r>
                        <a:rPr lang="en-US" sz="1800" dirty="0">
                          <a:effectLst/>
                        </a:rPr>
                        <a:t>ας</a:t>
                      </a:r>
                      <a:endParaRPr lang="en-US" sz="2400" dirty="0">
                        <a:effectLst/>
                      </a:endParaRPr>
                    </a:p>
                    <a:p>
                      <a:pPr marL="0" marR="0">
                        <a:lnSpc>
                          <a:spcPct val="115000"/>
                        </a:lnSpc>
                        <a:spcBef>
                          <a:spcPts val="0"/>
                        </a:spcBef>
                        <a:spcAft>
                          <a:spcPts val="0"/>
                        </a:spcAft>
                      </a:pPr>
                      <a:r>
                        <a:rPr lang="en-US" sz="1800" dirty="0">
                          <a:effectLst/>
                        </a:rPr>
                        <a:t>(ὦ) </a:t>
                      </a:r>
                      <a:r>
                        <a:rPr lang="en-US" sz="1800" dirty="0" err="1">
                          <a:effectLst/>
                        </a:rPr>
                        <a:t>θῶες</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a:xfrm>
            <a:off x="2667000" y="6453336"/>
            <a:ext cx="3352800" cy="268139"/>
          </a:xfrm>
        </p:spPr>
        <p:txBody>
          <a:bodyPr/>
          <a:lstStyle/>
          <a:p>
            <a:r>
              <a:rPr lang="el-GR" dirty="0" smtClean="0"/>
              <a:t>Επιμέλεια: Εύη Πεπέ</a:t>
            </a:r>
            <a:endParaRPr lang="el-GR" dirty="0"/>
          </a:p>
        </p:txBody>
      </p:sp>
    </p:spTree>
    <p:extLst>
      <p:ext uri="{BB962C8B-B14F-4D97-AF65-F5344CB8AC3E}">
        <p14:creationId xmlns:p14="http://schemas.microsoft.com/office/powerpoint/2010/main" val="158395590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b="1" dirty="0">
                <a:solidFill>
                  <a:schemeClr val="tx1"/>
                </a:solidFill>
                <a:latin typeface="+mn-lt"/>
              </a:rPr>
              <a:t>συμφωνόληκτα, ημιφωνόληκτα, υγρόληκτα, μονόθεμα, ακατάληκτα με χαρακτήρα –λ </a:t>
            </a:r>
            <a:endParaRPr lang="en-US" sz="3200" b="1"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31447410"/>
              </p:ext>
            </p:extLst>
          </p:nvPr>
        </p:nvGraphicFramePr>
        <p:xfrm>
          <a:off x="457200" y="2276872"/>
          <a:ext cx="8229600" cy="2103120"/>
        </p:xfrm>
        <a:graphic>
          <a:graphicData uri="http://schemas.openxmlformats.org/drawingml/2006/table">
            <a:tbl>
              <a:tblPr firstRow="1" firstCol="1" bandRow="1">
                <a:tableStyleId>{93296810-A885-4BE3-A3E7-6D5BEEA58F35}</a:tableStyleId>
              </a:tblPr>
              <a:tblGrid>
                <a:gridCol w="2135884"/>
                <a:gridCol w="2682468"/>
                <a:gridCol w="3411248"/>
              </a:tblGrid>
              <a:tr h="44450">
                <a:tc>
                  <a:txBody>
                    <a:bodyPr/>
                    <a:lstStyle/>
                    <a:p>
                      <a:pPr marL="0" marR="0">
                        <a:lnSpc>
                          <a:spcPct val="115000"/>
                        </a:lnSpc>
                        <a:spcBef>
                          <a:spcPts val="0"/>
                        </a:spcBef>
                        <a:spcAft>
                          <a:spcPts val="0"/>
                        </a:spcAft>
                      </a:pPr>
                      <a:r>
                        <a:rPr lang="el-GR" sz="2000">
                          <a:solidFill>
                            <a:schemeClr val="tx1"/>
                          </a:solidFill>
                          <a:effectLst/>
                        </a:rPr>
                        <a:t> </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dirty="0">
                          <a:solidFill>
                            <a:schemeClr val="tx1"/>
                          </a:solidFill>
                          <a:effectLst/>
                        </a:rPr>
                        <a:t>ΕΝΙΚΟΣ</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a:solidFill>
                            <a:schemeClr val="tx1"/>
                          </a:solidFill>
                          <a:effectLst/>
                        </a:rPr>
                        <a:t>ΠΛΗΘΥΝΤΙΚΟΣ</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2000">
                          <a:solidFill>
                            <a:schemeClr val="tx1"/>
                          </a:solidFill>
                          <a:effectLst/>
                        </a:rPr>
                        <a:t>ΟΝΟΜΑΣΤΙΚΗ</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ΓΕΝΙΚΗ</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ΔΟΤΙΚΗ</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ΑΙΤΙΑΤΙΚΗ</a:t>
                      </a:r>
                      <a:endParaRPr lang="en-US" sz="2800">
                        <a:solidFill>
                          <a:schemeClr val="tx1"/>
                        </a:solidFill>
                        <a:effectLst/>
                      </a:endParaRPr>
                    </a:p>
                    <a:p>
                      <a:pPr marL="0" marR="0">
                        <a:lnSpc>
                          <a:spcPct val="115000"/>
                        </a:lnSpc>
                        <a:spcBef>
                          <a:spcPts val="0"/>
                        </a:spcBef>
                        <a:spcAft>
                          <a:spcPts val="0"/>
                        </a:spcAft>
                      </a:pPr>
                      <a:r>
                        <a:rPr lang="el-GR" sz="2000">
                          <a:solidFill>
                            <a:schemeClr val="tx1"/>
                          </a:solidFill>
                          <a:effectLst/>
                        </a:rPr>
                        <a:t>ΚΛΗΤΙΚΗ</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dirty="0">
                          <a:solidFill>
                            <a:schemeClr val="tx1"/>
                          </a:solidFill>
                          <a:effectLst/>
                        </a:rPr>
                        <a:t>ὁ / ἡ ἅλς</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τοῦ / τῆς ἁλός</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τῷ / τῇ ἁλί</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τὸν / τὴν ἅλα</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(ὦ) / (ὦ)  ἅλς</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dirty="0">
                          <a:solidFill>
                            <a:schemeClr val="tx1"/>
                          </a:solidFill>
                          <a:effectLst/>
                        </a:rPr>
                        <a:t>οἱ / αἱ ἅλες</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τῶν / τῶν ἁλῶν</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τοῖς / ταῖς  ἅλασιν</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τοὺς / τάς ἅλας</a:t>
                      </a:r>
                      <a:endParaRPr lang="en-US" sz="2800" dirty="0">
                        <a:solidFill>
                          <a:schemeClr val="tx1"/>
                        </a:solidFill>
                        <a:effectLst/>
                      </a:endParaRPr>
                    </a:p>
                    <a:p>
                      <a:pPr marL="0" marR="0">
                        <a:lnSpc>
                          <a:spcPct val="115000"/>
                        </a:lnSpc>
                        <a:spcBef>
                          <a:spcPts val="0"/>
                        </a:spcBef>
                        <a:spcAft>
                          <a:spcPts val="0"/>
                        </a:spcAft>
                      </a:pPr>
                      <a:r>
                        <a:rPr lang="el-GR" sz="2000" dirty="0">
                          <a:solidFill>
                            <a:schemeClr val="tx1"/>
                          </a:solidFill>
                          <a:effectLst/>
                        </a:rPr>
                        <a:t>(ὦ) / (ὦ) ἅλες</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2964877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4400" b="1" dirty="0">
                <a:solidFill>
                  <a:schemeClr val="tx1"/>
                </a:solidFill>
                <a:latin typeface="+mn-lt"/>
              </a:rPr>
              <a:t>συμφωνόληκτα, σιγμόληκτα, ακατάληκτα, διπλόθεμα </a:t>
            </a:r>
            <a:endParaRPr lang="en-US" sz="4400" b="1"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69670801"/>
              </p:ext>
            </p:extLst>
          </p:nvPr>
        </p:nvGraphicFramePr>
        <p:xfrm>
          <a:off x="457200" y="2630189"/>
          <a:ext cx="8229600" cy="2944368"/>
        </p:xfrm>
        <a:graphic>
          <a:graphicData uri="http://schemas.openxmlformats.org/drawingml/2006/table">
            <a:tbl>
              <a:tblPr firstRow="1" firstCol="1" bandRow="1">
                <a:tableStyleId>{93296810-A885-4BE3-A3E7-6D5BEEA58F35}</a:tableStyleId>
              </a:tblPr>
              <a:tblGrid>
                <a:gridCol w="1882552"/>
                <a:gridCol w="2232248"/>
                <a:gridCol w="1512168"/>
                <a:gridCol w="2602632"/>
              </a:tblGrid>
              <a:tr h="44450">
                <a:tc>
                  <a:txBody>
                    <a:bodyPr/>
                    <a:lstStyle/>
                    <a:p>
                      <a:pPr marL="0" marR="0">
                        <a:lnSpc>
                          <a:spcPct val="115000"/>
                        </a:lnSpc>
                        <a:spcBef>
                          <a:spcPts val="0"/>
                        </a:spcBef>
                        <a:spcAft>
                          <a:spcPts val="0"/>
                        </a:spcAft>
                      </a:pPr>
                      <a:r>
                        <a:rPr lang="el-GR" sz="1400" dirty="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ΕΝΙΚΟΣ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ΕΝΙΚΟΣ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ΕΝΙΚΟΣ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400" dirty="0">
                          <a:solidFill>
                            <a:schemeClr val="tx1"/>
                          </a:solidFill>
                          <a:effectLst/>
                        </a:rPr>
                        <a:t>ΟΝΟΜΑΣΤΙΚΗ</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ΓΕΝΙΚΗ</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ΔΟΤΙΚΗ</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ΑΙΤΙΑΤΙΚΗ</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ΚΛΗΤΙΚΗ</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ὁ Περικλῆς</a:t>
                      </a:r>
                      <a:endParaRPr lang="en-US" sz="1800" dirty="0">
                        <a:solidFill>
                          <a:schemeClr val="tx1"/>
                        </a:solidFill>
                        <a:effectLst/>
                      </a:endParaRPr>
                    </a:p>
                    <a:p>
                      <a:pPr marL="0" marR="0">
                        <a:lnSpc>
                          <a:spcPct val="115000"/>
                        </a:lnSpc>
                        <a:spcBef>
                          <a:spcPts val="0"/>
                        </a:spcBef>
                        <a:spcAft>
                          <a:spcPts val="0"/>
                        </a:spcAft>
                        <a:tabLst>
                          <a:tab pos="1303020" algn="r"/>
                        </a:tabLst>
                      </a:pPr>
                      <a:r>
                        <a:rPr lang="el-GR" sz="1400" dirty="0">
                          <a:solidFill>
                            <a:schemeClr val="tx1"/>
                          </a:solidFill>
                          <a:effectLst/>
                        </a:rPr>
                        <a:t>τοῦ Περικλέους	</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τῷ Περικλεῖ</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τὸν Περικλέα / Περικλῆ</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(ὦ) Περίκλεις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ὁ Σωκράτης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τοῦ Σωκράτους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τῷ Σωκράτει</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τὸν Σωκράτη</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(ὦ) Σώκρατες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ὁ Ἀριστοτέλης </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τοῦ Ἀριστοτέλους</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τῷ Ἀριστοτέλει	</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τὸν Ἀριστοτέλη / Ἀριστοτέλην</a:t>
                      </a:r>
                      <a:endParaRPr lang="en-US" sz="18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(ὦ) Ἀριστότελες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450">
                <a:tc>
                  <a:txBody>
                    <a:bodyPr/>
                    <a:lstStyle/>
                    <a:p>
                      <a:pPr marL="0" marR="0">
                        <a:lnSpc>
                          <a:spcPct val="115000"/>
                        </a:lnSpc>
                        <a:spcBef>
                          <a:spcPts val="0"/>
                        </a:spcBef>
                        <a:spcAft>
                          <a:spcPts val="0"/>
                        </a:spcAft>
                      </a:pPr>
                      <a:r>
                        <a:rPr lang="el-GR" sz="1400">
                          <a:solidFill>
                            <a:schemeClr val="tx1"/>
                          </a:solidFill>
                          <a:effectLst/>
                        </a:rPr>
                        <a:t>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b="1" dirty="0">
                          <a:solidFill>
                            <a:schemeClr val="tx1"/>
                          </a:solidFill>
                          <a:effectLst/>
                        </a:rPr>
                        <a:t>ΠΛΗΘΥΝΤΙΚΟΣ</a:t>
                      </a:r>
                      <a:endPar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400" b="1" dirty="0">
                          <a:solidFill>
                            <a:schemeClr val="tx1"/>
                          </a:solidFill>
                          <a:effectLst/>
                        </a:rPr>
                        <a:t>ΠΛΗΘΥΝΤΙΚΟΣ</a:t>
                      </a:r>
                      <a:endPar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400" b="1" dirty="0">
                          <a:solidFill>
                            <a:schemeClr val="tx1"/>
                          </a:solidFill>
                          <a:effectLst/>
                        </a:rPr>
                        <a:t>ΠΛΗΘΥΝΤΙΚΟΣ</a:t>
                      </a:r>
                      <a:endPar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0">
                <a:tc>
                  <a:txBody>
                    <a:bodyPr/>
                    <a:lstStyle/>
                    <a:p>
                      <a:pPr marL="0" marR="0">
                        <a:lnSpc>
                          <a:spcPct val="115000"/>
                        </a:lnSpc>
                        <a:spcBef>
                          <a:spcPts val="0"/>
                        </a:spcBef>
                        <a:spcAft>
                          <a:spcPts val="0"/>
                        </a:spcAft>
                      </a:pPr>
                      <a:r>
                        <a:rPr lang="el-GR" sz="1400">
                          <a:solidFill>
                            <a:schemeClr val="tx1"/>
                          </a:solidFill>
                          <a:effectLst/>
                        </a:rPr>
                        <a:t>ΟΝΟΜΑΣΤΙΚΗ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ΓΕΝΙΚΗ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ΔΟΤΙΚΗ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ΑΙΤΙΑΤΙΚΗ</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ΚΛΗΤΙΚΗ</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οἱ Περικλεῖς	</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τῶν Περικλέων	</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τοὺς Περικλεῖς	</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τοὺς Περικλεῖς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(ὦ) Περικλεῖς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solidFill>
                            <a:schemeClr val="tx1"/>
                          </a:solidFill>
                          <a:effectLst/>
                        </a:rPr>
                        <a:t>οἱ Σωκράται</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τῶν Σωκρατῶν</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τοῖς Σωκράταις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τοὺς Σωκράτας</a:t>
                      </a:r>
                      <a:endParaRPr lang="en-US" sz="1800">
                        <a:solidFill>
                          <a:schemeClr val="tx1"/>
                        </a:solidFill>
                        <a:effectLst/>
                      </a:endParaRPr>
                    </a:p>
                    <a:p>
                      <a:pPr marL="0" marR="0">
                        <a:lnSpc>
                          <a:spcPct val="115000"/>
                        </a:lnSpc>
                        <a:spcBef>
                          <a:spcPts val="0"/>
                        </a:spcBef>
                        <a:spcAft>
                          <a:spcPts val="0"/>
                        </a:spcAft>
                      </a:pPr>
                      <a:r>
                        <a:rPr lang="el-GR" sz="1400">
                          <a:solidFill>
                            <a:schemeClr val="tx1"/>
                          </a:solidFill>
                          <a:effectLst/>
                        </a:rPr>
                        <a:t>(ὦ) Σωκράται</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solidFill>
                            <a:schemeClr val="tx1"/>
                          </a:solidFill>
                          <a:effectLst/>
                        </a:rPr>
                        <a:t>δεν έχει</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2906585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4400" b="1" dirty="0">
                <a:solidFill>
                  <a:schemeClr val="tx1"/>
                </a:solidFill>
                <a:latin typeface="+mn-lt"/>
              </a:rPr>
              <a:t>συμφωνόληκτα, σιγμόληκτα, ακατάληκτα, διπλόθεμα </a:t>
            </a:r>
            <a:endParaRPr lang="en-US" sz="4400" b="1" dirty="0">
              <a:solidFill>
                <a:schemeClr val="tx1"/>
              </a:solidFill>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205226118"/>
              </p:ext>
            </p:extLst>
          </p:nvPr>
        </p:nvGraphicFramePr>
        <p:xfrm>
          <a:off x="457200" y="2017019"/>
          <a:ext cx="8229600" cy="3364992"/>
        </p:xfrm>
        <a:graphic>
          <a:graphicData uri="http://schemas.openxmlformats.org/drawingml/2006/table">
            <a:tbl>
              <a:tblPr firstRow="1" firstCol="1" bandRow="1">
                <a:tableStyleId>{93296810-A885-4BE3-A3E7-6D5BEEA58F35}</a:tableStyleId>
              </a:tblPr>
              <a:tblGrid>
                <a:gridCol w="1882552"/>
                <a:gridCol w="2160240"/>
                <a:gridCol w="1944216"/>
                <a:gridCol w="2242592"/>
              </a:tblGrid>
              <a:tr h="44450">
                <a:tc>
                  <a:txBody>
                    <a:bodyPr/>
                    <a:lstStyle/>
                    <a:p>
                      <a:pPr marL="0" marR="0">
                        <a:lnSpc>
                          <a:spcPct val="115000"/>
                        </a:lnSpc>
                        <a:spcBef>
                          <a:spcPts val="0"/>
                        </a:spcBef>
                        <a:spcAft>
                          <a:spcPts val="0"/>
                        </a:spcAft>
                      </a:pPr>
                      <a:r>
                        <a:rPr lang="el-GR" sz="1600" dirty="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ΕΝΙΚΟΣ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ΕΝΙΚΟΣ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ΕΝΙΚΟΣ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 αἰδώς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 αἰδοῦς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 αἰδοῖ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τὴν αἰδῶ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 αἰδώς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 ἠώς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 ἠοῦς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 ἠοῖ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τὴν ἠῶ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 ἠώς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ἡ τριήρης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τῆς τριήρους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τῇ τριήρει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τὴν τριήρη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 τριῆρες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450">
                <a:tc>
                  <a:txBody>
                    <a:bodyPr/>
                    <a:lstStyle/>
                    <a:p>
                      <a:pPr marL="0" marR="0">
                        <a:lnSpc>
                          <a:spcPct val="115000"/>
                        </a:lnSpc>
                        <a:spcBef>
                          <a:spcPts val="0"/>
                        </a:spcBef>
                        <a:spcAft>
                          <a:spcPts val="0"/>
                        </a:spcAft>
                      </a:pPr>
                      <a:r>
                        <a:rPr lang="el-GR" sz="16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b="1" dirty="0">
                          <a:solidFill>
                            <a:schemeClr val="tx1"/>
                          </a:solidFill>
                          <a:effectLst/>
                        </a:rPr>
                        <a:t>ΠΛΗΘΥΝΤΙΚΟΣ</a:t>
                      </a:r>
                      <a:endPar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600" b="1" dirty="0">
                          <a:solidFill>
                            <a:schemeClr val="tx1"/>
                          </a:solidFill>
                          <a:effectLst/>
                        </a:rPr>
                        <a:t>ΠΛΗΘΥΝΤΙΚΟΣ</a:t>
                      </a:r>
                      <a:endPar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600" b="1" dirty="0">
                          <a:solidFill>
                            <a:schemeClr val="tx1"/>
                          </a:solidFill>
                          <a:effectLst/>
                        </a:rPr>
                        <a:t>ΠΛΗΘΥΝΤΙΚΟΣ</a:t>
                      </a:r>
                      <a:endPar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0">
                <a:tc>
                  <a:txBody>
                    <a:bodyPr/>
                    <a:lstStyle/>
                    <a:p>
                      <a:pPr marL="0" marR="0">
                        <a:lnSpc>
                          <a:spcPct val="115000"/>
                        </a:lnSpc>
                        <a:spcBef>
                          <a:spcPts val="0"/>
                        </a:spcBef>
                        <a:spcAft>
                          <a:spcPts val="0"/>
                        </a:spcAft>
                      </a:pPr>
                      <a:r>
                        <a:rPr lang="el-GR" sz="1600">
                          <a:solidFill>
                            <a:schemeClr val="tx1"/>
                          </a:solidFill>
                          <a:effectLst/>
                        </a:rPr>
                        <a:t>ΟΝΟΜΑΣΤΙΚΗ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ΓΕΝΙΚΗ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ΔΟΤΙΚΗ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ΑΙΤΙΑΤΙΚΗ</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ΚΛΗΤΙΚΗ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δεν έχει</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δεν έχει</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αἱ τριήρεις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τῶν </a:t>
                      </a:r>
                      <a:r>
                        <a:rPr lang="el-GR" sz="1600" dirty="0" smtClean="0">
                          <a:solidFill>
                            <a:schemeClr val="tx1"/>
                          </a:solidFill>
                          <a:effectLst/>
                        </a:rPr>
                        <a:t>τριήρων</a:t>
                      </a:r>
                      <a:r>
                        <a:rPr lang="el-GR" sz="1600" dirty="0">
                          <a:solidFill>
                            <a:schemeClr val="tx1"/>
                          </a:solidFill>
                          <a:effectLst/>
                        </a:rPr>
                        <a:t>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ταῖς τριήρεσιν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τὰς τριήρεις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(ὦ) τριήρεις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9197152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3053202"/>
          </a:xfrm>
        </p:spPr>
        <p:txBody>
          <a:bodyPr>
            <a:noAutofit/>
          </a:bodyPr>
          <a:lstStyle/>
          <a:p>
            <a:r>
              <a:rPr lang="el-GR" sz="1000" b="1" dirty="0">
                <a:solidFill>
                  <a:schemeClr val="tx1"/>
                </a:solidFill>
                <a:latin typeface="+mn-lt"/>
              </a:rPr>
              <a:t>Στην τρίτη κλίση των ουδετέρων ανήκουν ουσιαστικά φωνηεντόληκτα που λήγουν σε υ, οδοντικόληκτα μονόθεμα με χαρακτήρα τ, υγρόληκτα μονόθεμα με χαρακτήρα ρ και σιγμόληκτα που λήγουν σε ος και σε  ας. τα τριτόκλιτα ουδέτερα είναι περιττοσύλλαβα και σχηματίζουν σε κάθε αριθμό όμοια την ονομαστική, την αιτιατική και την κλητική. η κατάληξη α της ονομαστικής, της αιτιατικής και της κλητικής του πληθυντικού είναι βραχύχρονη (εκτός από εκείνη των σιγμόληκτων σε ος που προέρχεται από συναίρεση, π.χ. τά χρέα).</a:t>
            </a:r>
            <a:br>
              <a:rPr lang="el-GR" sz="1000" b="1" dirty="0">
                <a:solidFill>
                  <a:schemeClr val="tx1"/>
                </a:solidFill>
                <a:latin typeface="+mn-lt"/>
              </a:rPr>
            </a:br>
            <a:r>
              <a:rPr lang="el-GR" sz="1000" b="1" dirty="0">
                <a:solidFill>
                  <a:schemeClr val="tx1"/>
                </a:solidFill>
                <a:latin typeface="+mn-lt"/>
              </a:rPr>
              <a:t>Σιγμόληκτα ουδέτερα σε -ας είναι έξι: κρέας, γέρας (= βραβείο), γῆρας, πέρας, τέρας, κέρας. Από αυτά:</a:t>
            </a:r>
            <a:br>
              <a:rPr lang="el-GR" sz="1000" b="1" dirty="0">
                <a:solidFill>
                  <a:schemeClr val="tx1"/>
                </a:solidFill>
                <a:latin typeface="+mn-lt"/>
              </a:rPr>
            </a:br>
            <a:r>
              <a:rPr lang="el-GR" sz="1000" dirty="0">
                <a:solidFill>
                  <a:schemeClr val="tx1"/>
                </a:solidFill>
                <a:latin typeface="+mn-lt"/>
              </a:rPr>
              <a:t>1) μόνο τα ονόμ. κρέας, γέρας, γῆρας έχουν θέμα παντού καθαρά σιγμόληκτο σε -ασ· αυτά αποβάλλουν το σ  ανάμεσα σε δύο φωνήεντα και έπειτα συναιρούν τα δύο αυτά φωνήεντα: τοῦ (κρέασ-ος, κρέα-ος) κρέως· τῷ (κρέασ-ι, κρέα-ϊ) κρέᾳ  </a:t>
            </a:r>
            <a:br>
              <a:rPr lang="el-GR" sz="1000" dirty="0">
                <a:solidFill>
                  <a:schemeClr val="tx1"/>
                </a:solidFill>
                <a:latin typeface="+mn-lt"/>
              </a:rPr>
            </a:br>
            <a:r>
              <a:rPr lang="el-GR" sz="1000" dirty="0">
                <a:solidFill>
                  <a:schemeClr val="tx1"/>
                </a:solidFill>
                <a:latin typeface="+mn-lt"/>
              </a:rPr>
              <a:t>2) το όνομα πέρας σχηματίζει την ονομ., αιτ. και κλητ. του ενικού από σιγμόληκτο θέμα σε -ας, χωρίς κατάληξη, και τις άλλες πτώσεις από θέμα σε -ατ, ως οδοντικόληκτο: τοῦ πέρατ-ος, τῷ πέρατ-ι, τὰ πέρατ-α, τῶν περάτ-ων (όπως τὸ σῶμα, τοῦ σώματ-ος)·</a:t>
            </a:r>
            <a:br>
              <a:rPr lang="el-GR" sz="1000" dirty="0">
                <a:solidFill>
                  <a:schemeClr val="tx1"/>
                </a:solidFill>
                <a:latin typeface="+mn-lt"/>
              </a:rPr>
            </a:br>
            <a:r>
              <a:rPr lang="el-GR" sz="1000" dirty="0">
                <a:solidFill>
                  <a:schemeClr val="tx1"/>
                </a:solidFill>
                <a:latin typeface="+mn-lt"/>
              </a:rPr>
              <a:t>3) το όνομα τέρας σχηματίζει τον ενικό κατά το πέρας: τὸ τέρας, τοῦ τέρατ-ος.</a:t>
            </a:r>
            <a:br>
              <a:rPr lang="el-GR" sz="1000" dirty="0">
                <a:solidFill>
                  <a:schemeClr val="tx1"/>
                </a:solidFill>
                <a:latin typeface="+mn-lt"/>
              </a:rPr>
            </a:br>
            <a:r>
              <a:rPr lang="el-GR" sz="1000" dirty="0">
                <a:solidFill>
                  <a:schemeClr val="tx1"/>
                </a:solidFill>
                <a:latin typeface="+mn-lt"/>
              </a:rPr>
              <a:t>4) το όνομα κέρας σε όλους τους αριθμούς και το όνομα τέρας στον πληθυντικό και δυϊκό σχηματίζονται και κατά τους δύο τρόπους, δηλ. και ως σιγμόληκτα (κατά το κρέας) και ως οδοντικόληκτα (κατά το πέρας): τὸ κέρας, τοῦ κέρως και κέρατος, τῷ κέρα και κέρατι κτλ. - πληθ. τὰ κέρα καικέρατ-α, τῶν κερῶν και κεράτ-ων κτλ. - δυϊκός τὼ κέρα και κέρατ-ε, τοῖν κεροῖν και κεράτ-οιν· (τὸ τέρας) πληθ. τὰ τέρα καιτέρατ-α κτλ. – δυϊκός τὼ τέρα και τέρατ-ε, τοῖν τεροῖν και τεράτ-οιν·</a:t>
            </a:r>
            <a:br>
              <a:rPr lang="el-GR" sz="1000" dirty="0">
                <a:solidFill>
                  <a:schemeClr val="tx1"/>
                </a:solidFill>
                <a:latin typeface="+mn-lt"/>
              </a:rPr>
            </a:br>
            <a:r>
              <a:rPr lang="el-GR" sz="1000" dirty="0">
                <a:solidFill>
                  <a:schemeClr val="tx1"/>
                </a:solidFill>
                <a:latin typeface="+mn-lt"/>
              </a:rPr>
              <a:t>5) το όνομα γῆρας έχει μόνο ενικό αριθμό </a:t>
            </a:r>
            <a:br>
              <a:rPr lang="el-GR" sz="1000" dirty="0">
                <a:solidFill>
                  <a:schemeClr val="tx1"/>
                </a:solidFill>
                <a:latin typeface="+mn-lt"/>
              </a:rPr>
            </a:br>
            <a:r>
              <a:rPr lang="el-GR" sz="1000" dirty="0">
                <a:solidFill>
                  <a:schemeClr val="tx1"/>
                </a:solidFill>
                <a:latin typeface="+mn-lt"/>
              </a:rPr>
              <a:t>τὸ ἄγος= κατάρα, μίασμα, ἄλσος, βάθος, βάρος, βρῖθος= βάρος, δάσος, θάρρος/θάρσος/ θράσος =. η λ. θάρσος με αφομοίωση του σ: θάρρος = θάρρος, τόλμη· με μετάθεση του α: θράσος = θρασύτητα, αυθάδεια, ἴχνος, κῆτος= γενική ονομασία των μεγάλων ψαριών ή θαλασσινών τεράτων, κράτος, κρύος= παγερό κρύο, κῦδος= δόξα, φήμη, κῦρος, κύτος = το κοίλο μέρος (πλοίου, σκεύους, σώματος)</a:t>
            </a:r>
            <a:br>
              <a:rPr lang="el-GR" sz="1000" dirty="0">
                <a:solidFill>
                  <a:schemeClr val="tx1"/>
                </a:solidFill>
                <a:latin typeface="+mn-lt"/>
              </a:rPr>
            </a:br>
            <a:r>
              <a:rPr lang="el-GR" sz="1000" dirty="0">
                <a:solidFill>
                  <a:schemeClr val="tx1"/>
                </a:solidFill>
                <a:latin typeface="+mn-lt"/>
              </a:rPr>
              <a:t>λάθος, λίπος, μῖσος, νεῖκος= φιλονικία, αγώνας, ξίφος, πάθος, πάχος, πλάτος, πνῖγος= Η υπερβολική ζέστη, ῥάκος, ῥῖγος, σκάφος, σκῦτος= δέρμα κατεργασμένο, στῖφος,, σφρίγος, τάχος, τεῖχος, τεῦχος, ὕψος, φῦκος= πληθ. τὰ φύκη = φύκια, </a:t>
            </a:r>
            <a:r>
              <a:rPr lang="el-GR" sz="1000" dirty="0" smtClean="0">
                <a:solidFill>
                  <a:schemeClr val="tx1"/>
                </a:solidFill>
                <a:latin typeface="+mn-lt"/>
              </a:rPr>
              <a:t>ψῦχος</a:t>
            </a:r>
            <a:endParaRPr lang="en-US" sz="10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83580603"/>
              </p:ext>
            </p:extLst>
          </p:nvPr>
        </p:nvGraphicFramePr>
        <p:xfrm>
          <a:off x="457200" y="3864664"/>
          <a:ext cx="8229601" cy="2523744"/>
        </p:xfrm>
        <a:graphic>
          <a:graphicData uri="http://schemas.openxmlformats.org/drawingml/2006/table">
            <a:tbl>
              <a:tblPr firstRow="1" firstCol="1" bandRow="1">
                <a:tableStyleId>{93296810-A885-4BE3-A3E7-6D5BEEA58F35}</a:tableStyleId>
              </a:tblPr>
              <a:tblGrid>
                <a:gridCol w="1576013"/>
                <a:gridCol w="2157194"/>
                <a:gridCol w="1979323"/>
                <a:gridCol w="2517071"/>
              </a:tblGrid>
              <a:tr h="175260">
                <a:tc>
                  <a:txBody>
                    <a:bodyPr/>
                    <a:lstStyle/>
                    <a:p>
                      <a:pPr marL="0" marR="0">
                        <a:lnSpc>
                          <a:spcPct val="115000"/>
                        </a:lnSpc>
                        <a:spcBef>
                          <a:spcPts val="0"/>
                        </a:spcBef>
                        <a:spcAft>
                          <a:spcPts val="0"/>
                        </a:spcAft>
                      </a:pPr>
                      <a:r>
                        <a:rPr lang="el-GR" sz="1200" b="1" dirty="0">
                          <a:solidFill>
                            <a:schemeClr val="tx1"/>
                          </a:solidFill>
                          <a:effectLst/>
                        </a:rPr>
                        <a:t> </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1">
                          <a:solidFill>
                            <a:schemeClr val="tx1"/>
                          </a:solidFill>
                          <a:effectLst/>
                        </a:rPr>
                        <a:t>ΕΝΙΚΟΣ</a:t>
                      </a:r>
                      <a:endPar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1" dirty="0">
                          <a:solidFill>
                            <a:schemeClr val="tx1"/>
                          </a:solidFill>
                          <a:effectLst/>
                        </a:rPr>
                        <a:t>ΕΝΙΚΟΣ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1" dirty="0">
                          <a:solidFill>
                            <a:schemeClr val="tx1"/>
                          </a:solidFill>
                          <a:effectLst/>
                        </a:rPr>
                        <a:t>ΕΝΙΚΟΣ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76300">
                <a:tc>
                  <a:txBody>
                    <a:bodyPr/>
                    <a:lstStyle/>
                    <a:p>
                      <a:pPr marL="0" marR="0">
                        <a:lnSpc>
                          <a:spcPct val="115000"/>
                        </a:lnSpc>
                        <a:spcBef>
                          <a:spcPts val="0"/>
                        </a:spcBef>
                        <a:spcAft>
                          <a:spcPts val="0"/>
                        </a:spcAft>
                      </a:pPr>
                      <a:r>
                        <a:rPr lang="el-GR" sz="1200" b="1" dirty="0">
                          <a:solidFill>
                            <a:schemeClr val="tx1"/>
                          </a:solidFill>
                          <a:effectLst/>
                        </a:rPr>
                        <a:t>ΟΝΟΜΑΣΤΙΚΗ</a:t>
                      </a:r>
                      <a:endParaRPr lang="en-US" sz="1600" b="1" dirty="0">
                        <a:solidFill>
                          <a:schemeClr val="tx1"/>
                        </a:solidFill>
                        <a:effectLst/>
                      </a:endParaRPr>
                    </a:p>
                    <a:p>
                      <a:pPr marL="0" marR="0">
                        <a:lnSpc>
                          <a:spcPct val="115000"/>
                        </a:lnSpc>
                        <a:spcBef>
                          <a:spcPts val="0"/>
                        </a:spcBef>
                        <a:spcAft>
                          <a:spcPts val="0"/>
                        </a:spcAft>
                      </a:pPr>
                      <a:r>
                        <a:rPr lang="el-GR" sz="1200" b="1" dirty="0">
                          <a:solidFill>
                            <a:schemeClr val="tx1"/>
                          </a:solidFill>
                          <a:effectLst/>
                        </a:rPr>
                        <a:t>ΓΕΝΙΚΗ</a:t>
                      </a:r>
                      <a:endParaRPr lang="en-US" sz="1600" b="1" dirty="0">
                        <a:solidFill>
                          <a:schemeClr val="tx1"/>
                        </a:solidFill>
                        <a:effectLst/>
                      </a:endParaRPr>
                    </a:p>
                    <a:p>
                      <a:pPr marL="0" marR="0">
                        <a:lnSpc>
                          <a:spcPct val="115000"/>
                        </a:lnSpc>
                        <a:spcBef>
                          <a:spcPts val="0"/>
                        </a:spcBef>
                        <a:spcAft>
                          <a:spcPts val="0"/>
                        </a:spcAft>
                      </a:pPr>
                      <a:r>
                        <a:rPr lang="el-GR" sz="1200" b="1" dirty="0">
                          <a:solidFill>
                            <a:schemeClr val="tx1"/>
                          </a:solidFill>
                          <a:effectLst/>
                        </a:rPr>
                        <a:t>ΔΟΤΙΚΗ</a:t>
                      </a:r>
                      <a:endParaRPr lang="en-US" sz="1600" b="1" dirty="0">
                        <a:solidFill>
                          <a:schemeClr val="tx1"/>
                        </a:solidFill>
                        <a:effectLst/>
                      </a:endParaRPr>
                    </a:p>
                    <a:p>
                      <a:pPr marL="0" marR="0">
                        <a:lnSpc>
                          <a:spcPct val="115000"/>
                        </a:lnSpc>
                        <a:spcBef>
                          <a:spcPts val="0"/>
                        </a:spcBef>
                        <a:spcAft>
                          <a:spcPts val="0"/>
                        </a:spcAft>
                      </a:pPr>
                      <a:r>
                        <a:rPr lang="el-GR" sz="1200" b="1" dirty="0">
                          <a:solidFill>
                            <a:schemeClr val="tx1"/>
                          </a:solidFill>
                          <a:effectLst/>
                        </a:rPr>
                        <a:t>ΑΙΤΙΑΤΙΚΗ</a:t>
                      </a:r>
                      <a:endParaRPr lang="en-US" sz="1600" b="1" dirty="0">
                        <a:solidFill>
                          <a:schemeClr val="tx1"/>
                        </a:solidFill>
                        <a:effectLst/>
                      </a:endParaRPr>
                    </a:p>
                    <a:p>
                      <a:pPr marL="0" marR="0">
                        <a:lnSpc>
                          <a:spcPct val="115000"/>
                        </a:lnSpc>
                        <a:spcBef>
                          <a:spcPts val="0"/>
                        </a:spcBef>
                        <a:spcAft>
                          <a:spcPts val="0"/>
                        </a:spcAft>
                      </a:pPr>
                      <a:r>
                        <a:rPr lang="el-GR" sz="1200" b="1" dirty="0">
                          <a:solidFill>
                            <a:schemeClr val="tx1"/>
                          </a:solidFill>
                          <a:effectLst/>
                        </a:rPr>
                        <a:t>ΚΛΗΤΙΚΗ</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0" dirty="0">
                          <a:solidFill>
                            <a:schemeClr val="tx1"/>
                          </a:solidFill>
                          <a:effectLst/>
                        </a:rPr>
                        <a:t>τὸ ἔθνος	</a:t>
                      </a:r>
                      <a:endParaRPr lang="en-US" sz="16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τοῦ ἔθνους</a:t>
                      </a:r>
                      <a:endParaRPr lang="en-US" sz="16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τῷ ἔθνει	</a:t>
                      </a:r>
                      <a:endParaRPr lang="en-US" sz="16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τὸ ἔθνος	</a:t>
                      </a:r>
                      <a:endParaRPr lang="en-US" sz="16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(ὦ) ἔθνος</a:t>
                      </a:r>
                      <a:endPar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0" dirty="0">
                          <a:solidFill>
                            <a:schemeClr val="tx1"/>
                          </a:solidFill>
                          <a:effectLst/>
                        </a:rPr>
                        <a:t>τὸ ἔδαφος </a:t>
                      </a:r>
                      <a:endParaRPr lang="en-US" sz="16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τοῦ ἐδάφους</a:t>
                      </a:r>
                      <a:endParaRPr lang="en-US" sz="16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τῷ ἐδάφει</a:t>
                      </a:r>
                      <a:endParaRPr lang="en-US" sz="16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τὸ ἔδαφος</a:t>
                      </a:r>
                      <a:endParaRPr lang="en-US" sz="16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(ὦ) ἔδαφος</a:t>
                      </a:r>
                      <a:endPar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0">
                          <a:solidFill>
                            <a:schemeClr val="tx1"/>
                          </a:solidFill>
                          <a:effectLst/>
                        </a:rPr>
                        <a:t>τὸ χεῖλος	 </a:t>
                      </a:r>
                      <a:endParaRPr lang="en-US" sz="1600" b="0">
                        <a:solidFill>
                          <a:schemeClr val="tx1"/>
                        </a:solidFill>
                        <a:effectLst/>
                      </a:endParaRPr>
                    </a:p>
                    <a:p>
                      <a:pPr marL="0" marR="0">
                        <a:lnSpc>
                          <a:spcPct val="115000"/>
                        </a:lnSpc>
                        <a:spcBef>
                          <a:spcPts val="0"/>
                        </a:spcBef>
                        <a:spcAft>
                          <a:spcPts val="0"/>
                        </a:spcAft>
                      </a:pPr>
                      <a:r>
                        <a:rPr lang="el-GR" sz="1200" b="0">
                          <a:solidFill>
                            <a:schemeClr val="tx1"/>
                          </a:solidFill>
                          <a:effectLst/>
                        </a:rPr>
                        <a:t>τοῦ χείλους	</a:t>
                      </a:r>
                      <a:endParaRPr lang="en-US" sz="1600" b="0">
                        <a:solidFill>
                          <a:schemeClr val="tx1"/>
                        </a:solidFill>
                        <a:effectLst/>
                      </a:endParaRPr>
                    </a:p>
                    <a:p>
                      <a:pPr marL="0" marR="0">
                        <a:lnSpc>
                          <a:spcPct val="115000"/>
                        </a:lnSpc>
                        <a:spcBef>
                          <a:spcPts val="0"/>
                        </a:spcBef>
                        <a:spcAft>
                          <a:spcPts val="0"/>
                        </a:spcAft>
                      </a:pPr>
                      <a:r>
                        <a:rPr lang="el-GR" sz="1200" b="0">
                          <a:solidFill>
                            <a:schemeClr val="tx1"/>
                          </a:solidFill>
                          <a:effectLst/>
                        </a:rPr>
                        <a:t>τῷ χείλει	</a:t>
                      </a:r>
                      <a:endParaRPr lang="en-US" sz="1600" b="0">
                        <a:solidFill>
                          <a:schemeClr val="tx1"/>
                        </a:solidFill>
                        <a:effectLst/>
                      </a:endParaRPr>
                    </a:p>
                    <a:p>
                      <a:pPr marL="0" marR="0">
                        <a:lnSpc>
                          <a:spcPct val="115000"/>
                        </a:lnSpc>
                        <a:spcBef>
                          <a:spcPts val="0"/>
                        </a:spcBef>
                        <a:spcAft>
                          <a:spcPts val="0"/>
                        </a:spcAft>
                      </a:pPr>
                      <a:r>
                        <a:rPr lang="el-GR" sz="1200" b="0">
                          <a:solidFill>
                            <a:schemeClr val="tx1"/>
                          </a:solidFill>
                          <a:effectLst/>
                        </a:rPr>
                        <a:t>τὸ χεῖλος	</a:t>
                      </a:r>
                      <a:endParaRPr lang="en-US" sz="1600" b="0">
                        <a:solidFill>
                          <a:schemeClr val="tx1"/>
                        </a:solidFill>
                        <a:effectLst/>
                      </a:endParaRPr>
                    </a:p>
                    <a:p>
                      <a:pPr marL="0" marR="0">
                        <a:lnSpc>
                          <a:spcPct val="115000"/>
                        </a:lnSpc>
                        <a:spcBef>
                          <a:spcPts val="0"/>
                        </a:spcBef>
                        <a:spcAft>
                          <a:spcPts val="0"/>
                        </a:spcAft>
                      </a:pPr>
                      <a:r>
                        <a:rPr lang="el-GR" sz="1200" b="0">
                          <a:solidFill>
                            <a:schemeClr val="tx1"/>
                          </a:solidFill>
                          <a:effectLst/>
                        </a:rPr>
                        <a:t>(ὦ) χεῖλος	</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75260">
                <a:tc>
                  <a:txBody>
                    <a:bodyPr/>
                    <a:lstStyle/>
                    <a:p>
                      <a:pPr marL="0" marR="0">
                        <a:lnSpc>
                          <a:spcPct val="115000"/>
                        </a:lnSpc>
                        <a:spcBef>
                          <a:spcPts val="0"/>
                        </a:spcBef>
                        <a:spcAft>
                          <a:spcPts val="0"/>
                        </a:spcAft>
                      </a:pPr>
                      <a:r>
                        <a:rPr lang="el-GR" sz="1200" b="1" dirty="0">
                          <a:solidFill>
                            <a:schemeClr val="tx1"/>
                          </a:solidFill>
                          <a:effectLst/>
                        </a:rPr>
                        <a:t> </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1" dirty="0">
                          <a:solidFill>
                            <a:schemeClr val="tx1"/>
                          </a:solidFill>
                          <a:effectLst/>
                        </a:rPr>
                        <a:t>ΠΛΗΘΥΝΤΙΚΟΣ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b="1" dirty="0">
                          <a:solidFill>
                            <a:schemeClr val="tx1"/>
                          </a:solidFill>
                          <a:effectLst/>
                        </a:rPr>
                        <a:t>ΠΛΗΘΥΝΤΙΚΟΣ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b="1" dirty="0">
                          <a:solidFill>
                            <a:schemeClr val="tx1"/>
                          </a:solidFill>
                          <a:effectLst/>
                        </a:rPr>
                        <a:t>ΠΛΗΘΥΝΤΙΚΟΣ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876300">
                <a:tc>
                  <a:txBody>
                    <a:bodyPr/>
                    <a:lstStyle/>
                    <a:p>
                      <a:pPr marL="0" marR="0">
                        <a:lnSpc>
                          <a:spcPct val="115000"/>
                        </a:lnSpc>
                        <a:spcBef>
                          <a:spcPts val="0"/>
                        </a:spcBef>
                        <a:spcAft>
                          <a:spcPts val="0"/>
                        </a:spcAft>
                      </a:pPr>
                      <a:r>
                        <a:rPr lang="el-GR" sz="1200" b="1" dirty="0">
                          <a:solidFill>
                            <a:schemeClr val="tx1"/>
                          </a:solidFill>
                          <a:effectLst/>
                        </a:rPr>
                        <a:t>ΟΝΟΜΑΣΤΙΚΗ</a:t>
                      </a:r>
                      <a:endParaRPr lang="en-US" sz="1600" b="1" dirty="0">
                        <a:solidFill>
                          <a:schemeClr val="tx1"/>
                        </a:solidFill>
                        <a:effectLst/>
                      </a:endParaRPr>
                    </a:p>
                    <a:p>
                      <a:pPr marL="0" marR="0">
                        <a:lnSpc>
                          <a:spcPct val="115000"/>
                        </a:lnSpc>
                        <a:spcBef>
                          <a:spcPts val="0"/>
                        </a:spcBef>
                        <a:spcAft>
                          <a:spcPts val="0"/>
                        </a:spcAft>
                      </a:pPr>
                      <a:r>
                        <a:rPr lang="el-GR" sz="1200" b="1" dirty="0">
                          <a:solidFill>
                            <a:schemeClr val="tx1"/>
                          </a:solidFill>
                          <a:effectLst/>
                        </a:rPr>
                        <a:t>ΓΕΝΙΚΗ</a:t>
                      </a:r>
                      <a:endParaRPr lang="en-US" sz="1600" b="1" dirty="0">
                        <a:solidFill>
                          <a:schemeClr val="tx1"/>
                        </a:solidFill>
                        <a:effectLst/>
                      </a:endParaRPr>
                    </a:p>
                    <a:p>
                      <a:pPr marL="0" marR="0">
                        <a:lnSpc>
                          <a:spcPct val="115000"/>
                        </a:lnSpc>
                        <a:spcBef>
                          <a:spcPts val="0"/>
                        </a:spcBef>
                        <a:spcAft>
                          <a:spcPts val="0"/>
                        </a:spcAft>
                      </a:pPr>
                      <a:r>
                        <a:rPr lang="el-GR" sz="1200" b="1" dirty="0">
                          <a:solidFill>
                            <a:schemeClr val="tx1"/>
                          </a:solidFill>
                          <a:effectLst/>
                        </a:rPr>
                        <a:t>ΔΟΤΙΚΗ</a:t>
                      </a:r>
                      <a:endParaRPr lang="en-US" sz="1600" b="1" dirty="0">
                        <a:solidFill>
                          <a:schemeClr val="tx1"/>
                        </a:solidFill>
                        <a:effectLst/>
                      </a:endParaRPr>
                    </a:p>
                    <a:p>
                      <a:pPr marL="0" marR="0">
                        <a:lnSpc>
                          <a:spcPct val="115000"/>
                        </a:lnSpc>
                        <a:spcBef>
                          <a:spcPts val="0"/>
                        </a:spcBef>
                        <a:spcAft>
                          <a:spcPts val="0"/>
                        </a:spcAft>
                      </a:pPr>
                      <a:r>
                        <a:rPr lang="el-GR" sz="1200" b="1" dirty="0">
                          <a:solidFill>
                            <a:schemeClr val="tx1"/>
                          </a:solidFill>
                          <a:effectLst/>
                        </a:rPr>
                        <a:t>ΑΙΤΙΑΤΙΚΗ</a:t>
                      </a:r>
                      <a:endParaRPr lang="en-US" sz="1600" b="1" dirty="0">
                        <a:solidFill>
                          <a:schemeClr val="tx1"/>
                        </a:solidFill>
                        <a:effectLst/>
                      </a:endParaRPr>
                    </a:p>
                    <a:p>
                      <a:pPr marL="0" marR="0">
                        <a:lnSpc>
                          <a:spcPct val="115000"/>
                        </a:lnSpc>
                        <a:spcBef>
                          <a:spcPts val="0"/>
                        </a:spcBef>
                        <a:spcAft>
                          <a:spcPts val="0"/>
                        </a:spcAft>
                      </a:pPr>
                      <a:r>
                        <a:rPr lang="el-GR" sz="1200" b="1" dirty="0">
                          <a:solidFill>
                            <a:schemeClr val="tx1"/>
                          </a:solidFill>
                          <a:effectLst/>
                        </a:rPr>
                        <a:t>ΚΛΗΤΙΚΗ</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0" dirty="0">
                          <a:solidFill>
                            <a:schemeClr val="tx1"/>
                          </a:solidFill>
                          <a:effectLst/>
                        </a:rPr>
                        <a:t>τὰ ἔθνη	</a:t>
                      </a:r>
                      <a:endParaRPr lang="en-US" sz="16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τῶν ἐθνῶν</a:t>
                      </a:r>
                      <a:endParaRPr lang="en-US" sz="16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τοῖς ἔθνεσιν</a:t>
                      </a:r>
                      <a:endParaRPr lang="en-US" sz="16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τὰ ἔθνη	</a:t>
                      </a:r>
                      <a:endParaRPr lang="en-US" sz="16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(ὦ) ἔθνη</a:t>
                      </a:r>
                      <a:endPar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0">
                          <a:solidFill>
                            <a:schemeClr val="tx1"/>
                          </a:solidFill>
                          <a:effectLst/>
                        </a:rPr>
                        <a:t>τὰ ἐδάφη</a:t>
                      </a:r>
                      <a:endParaRPr lang="en-US" sz="1600" b="0">
                        <a:solidFill>
                          <a:schemeClr val="tx1"/>
                        </a:solidFill>
                        <a:effectLst/>
                      </a:endParaRPr>
                    </a:p>
                    <a:p>
                      <a:pPr marL="0" marR="0">
                        <a:lnSpc>
                          <a:spcPct val="115000"/>
                        </a:lnSpc>
                        <a:spcBef>
                          <a:spcPts val="0"/>
                        </a:spcBef>
                        <a:spcAft>
                          <a:spcPts val="0"/>
                        </a:spcAft>
                      </a:pPr>
                      <a:r>
                        <a:rPr lang="el-GR" sz="1200" b="0">
                          <a:solidFill>
                            <a:schemeClr val="tx1"/>
                          </a:solidFill>
                          <a:effectLst/>
                        </a:rPr>
                        <a:t>τῶν ἐδαφῶν</a:t>
                      </a:r>
                      <a:endParaRPr lang="en-US" sz="1600" b="0">
                        <a:solidFill>
                          <a:schemeClr val="tx1"/>
                        </a:solidFill>
                        <a:effectLst/>
                      </a:endParaRPr>
                    </a:p>
                    <a:p>
                      <a:pPr marL="0" marR="0">
                        <a:lnSpc>
                          <a:spcPct val="115000"/>
                        </a:lnSpc>
                        <a:spcBef>
                          <a:spcPts val="0"/>
                        </a:spcBef>
                        <a:spcAft>
                          <a:spcPts val="0"/>
                        </a:spcAft>
                      </a:pPr>
                      <a:r>
                        <a:rPr lang="el-GR" sz="1200" b="0">
                          <a:solidFill>
                            <a:schemeClr val="tx1"/>
                          </a:solidFill>
                          <a:effectLst/>
                        </a:rPr>
                        <a:t>τοῖς ἐδάφεσιν</a:t>
                      </a:r>
                      <a:endParaRPr lang="en-US" sz="1600" b="0">
                        <a:solidFill>
                          <a:schemeClr val="tx1"/>
                        </a:solidFill>
                        <a:effectLst/>
                      </a:endParaRPr>
                    </a:p>
                    <a:p>
                      <a:pPr marL="0" marR="0">
                        <a:lnSpc>
                          <a:spcPct val="115000"/>
                        </a:lnSpc>
                        <a:spcBef>
                          <a:spcPts val="0"/>
                        </a:spcBef>
                        <a:spcAft>
                          <a:spcPts val="0"/>
                        </a:spcAft>
                      </a:pPr>
                      <a:r>
                        <a:rPr lang="el-GR" sz="1200" b="0">
                          <a:solidFill>
                            <a:schemeClr val="tx1"/>
                          </a:solidFill>
                          <a:effectLst/>
                        </a:rPr>
                        <a:t>τὰ ἐδάφη</a:t>
                      </a:r>
                      <a:endParaRPr lang="en-US" sz="1600" b="0">
                        <a:solidFill>
                          <a:schemeClr val="tx1"/>
                        </a:solidFill>
                        <a:effectLst/>
                      </a:endParaRPr>
                    </a:p>
                    <a:p>
                      <a:pPr marL="0" marR="0">
                        <a:lnSpc>
                          <a:spcPct val="115000"/>
                        </a:lnSpc>
                        <a:spcBef>
                          <a:spcPts val="0"/>
                        </a:spcBef>
                        <a:spcAft>
                          <a:spcPts val="0"/>
                        </a:spcAft>
                      </a:pPr>
                      <a:r>
                        <a:rPr lang="el-GR" sz="1200" b="0">
                          <a:solidFill>
                            <a:schemeClr val="tx1"/>
                          </a:solidFill>
                          <a:effectLst/>
                        </a:rPr>
                        <a:t>(ὦ) ἐδάφη</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0" dirty="0">
                          <a:solidFill>
                            <a:schemeClr val="tx1"/>
                          </a:solidFill>
                          <a:effectLst/>
                        </a:rPr>
                        <a:t>τὰ χείλη		</a:t>
                      </a:r>
                      <a:endParaRPr lang="en-US" sz="16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τῶν χειλέων / χειλῶν</a:t>
                      </a:r>
                      <a:endParaRPr lang="en-US" sz="16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τοῖς χείλεσιν</a:t>
                      </a:r>
                      <a:endParaRPr lang="en-US" sz="16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τὰ χείλη		</a:t>
                      </a:r>
                      <a:endParaRPr lang="en-US" sz="16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(ὦ) χείλη</a:t>
                      </a:r>
                      <a:endPar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4376256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3053202"/>
          </a:xfrm>
        </p:spPr>
        <p:txBody>
          <a:bodyPr>
            <a:noAutofit/>
          </a:bodyPr>
          <a:lstStyle/>
          <a:p>
            <a:r>
              <a:rPr lang="el-GR" sz="1000" dirty="0">
                <a:solidFill>
                  <a:schemeClr val="tx1"/>
                </a:solidFill>
                <a:latin typeface="+mn-lt"/>
              </a:rPr>
              <a:t>Στην </a:t>
            </a:r>
            <a:r>
              <a:rPr lang="el-GR" sz="1000" b="1" dirty="0">
                <a:solidFill>
                  <a:schemeClr val="tx1"/>
                </a:solidFill>
                <a:latin typeface="+mn-lt"/>
              </a:rPr>
              <a:t>τρίτη κλίση των ουδετέρων ανήκουν ουσιαστικά φωνηεντόληκτα που λήγουν σε υ, οδοντικόληκτα μονόθεμα με χαρακτήρα τ, υγρόληκτα μονόθεμα με χαρακτήρα ρ και σιγμόληκτα που λήγουν σε ος και σε  ας. τα τριτόκλιτα ουδέτερα είναι περιττοσύλλαβα και σχηματίζουν σε κάθε αριθμό όμοια την ονομαστική, την αιτιατική και την κλητική. η κατάληξη α της ονομαστικής, της αιτιατικής και της κλητικής του πληθυντικού είναι βραχύχρονη (εκτός από εκείνη των σιγμόληκτων σε ος που προέρχεται από συναίρεση, π.χ. τά χρέα).</a:t>
            </a:r>
            <a:br>
              <a:rPr lang="el-GR" sz="1000" b="1" dirty="0">
                <a:solidFill>
                  <a:schemeClr val="tx1"/>
                </a:solidFill>
                <a:latin typeface="+mn-lt"/>
              </a:rPr>
            </a:br>
            <a:r>
              <a:rPr lang="el-GR" sz="1000" b="1" dirty="0">
                <a:solidFill>
                  <a:schemeClr val="tx1"/>
                </a:solidFill>
                <a:latin typeface="+mn-lt"/>
              </a:rPr>
              <a:t>Σιγμόληκτα ουδέτερα σε -ας είναι έξι: κρέας, γέρας (= βραβείο), γῆρας, πέρας, τέρας, κέρας. Από αυτά:</a:t>
            </a:r>
            <a:br>
              <a:rPr lang="el-GR" sz="1000" b="1" dirty="0">
                <a:solidFill>
                  <a:schemeClr val="tx1"/>
                </a:solidFill>
                <a:latin typeface="+mn-lt"/>
              </a:rPr>
            </a:br>
            <a:r>
              <a:rPr lang="el-GR" sz="1000" dirty="0">
                <a:solidFill>
                  <a:schemeClr val="tx1"/>
                </a:solidFill>
                <a:latin typeface="+mn-lt"/>
              </a:rPr>
              <a:t>1) μόνο τα ονόμ. κρέας, γέρας, γῆρας έχουν θέμα παντού καθαρά σιγμόληκτο σε -ασ· αυτά αποβάλλουν το σ  ανάμεσα σε δύο φωνήεντα και έπειτα συναιρούν τα δύο αυτά φωνήεντα: τοῦ (κρέασ-ος, κρέα-ος) κρέως· τῷ (κρέασ-ι, κρέα-ϊ) κρέᾳ  </a:t>
            </a:r>
            <a:br>
              <a:rPr lang="el-GR" sz="1000" dirty="0">
                <a:solidFill>
                  <a:schemeClr val="tx1"/>
                </a:solidFill>
                <a:latin typeface="+mn-lt"/>
              </a:rPr>
            </a:br>
            <a:r>
              <a:rPr lang="el-GR" sz="1000" dirty="0">
                <a:solidFill>
                  <a:schemeClr val="tx1"/>
                </a:solidFill>
                <a:latin typeface="+mn-lt"/>
              </a:rPr>
              <a:t>2) το όνομα πέρας σχηματίζει την ονομ., αιτ. και κλητ. του ενικού από σιγμόληκτο θέμα σε -ας, χωρίς κατάληξη, και τις άλλες πτώσεις από θέμα σε -ατ, ως οδοντικόληκτο: τοῦ πέρατ-ος, τῷ πέρατ-ι, τὰ πέρατ-α, τῶν περάτ-ων (όπως τὸ σῶμα, τοῦ σώματ-ος)·</a:t>
            </a:r>
            <a:br>
              <a:rPr lang="el-GR" sz="1000" dirty="0">
                <a:solidFill>
                  <a:schemeClr val="tx1"/>
                </a:solidFill>
                <a:latin typeface="+mn-lt"/>
              </a:rPr>
            </a:br>
            <a:r>
              <a:rPr lang="el-GR" sz="1000" dirty="0">
                <a:solidFill>
                  <a:schemeClr val="tx1"/>
                </a:solidFill>
                <a:latin typeface="+mn-lt"/>
              </a:rPr>
              <a:t>3) το όνομα τέρας σχηματίζει τον ενικό κατά το πέρας: τὸ τέρας, τοῦ τέρατ-ος.</a:t>
            </a:r>
            <a:br>
              <a:rPr lang="el-GR" sz="1000" dirty="0">
                <a:solidFill>
                  <a:schemeClr val="tx1"/>
                </a:solidFill>
                <a:latin typeface="+mn-lt"/>
              </a:rPr>
            </a:br>
            <a:r>
              <a:rPr lang="el-GR" sz="1000" dirty="0">
                <a:solidFill>
                  <a:schemeClr val="tx1"/>
                </a:solidFill>
                <a:latin typeface="+mn-lt"/>
              </a:rPr>
              <a:t>4) το όνομα κέρας σε όλους τους αριθμούς και το όνομα τέρας στον πληθυντικό και δυϊκό σχηματίζονται και κατά τους δύο τρόπους, δηλ. και ως σιγμόληκτα (κατά το κρέας) και ως οδοντικόληκτα (κατά το πέρας): τὸ κέρας, τοῦ κέρως και κέρατος, τῷ κέρα και κέρατι κτλ. - πληθ. τὰ κέρα καικέρατ-α, τῶν κερῶν και κεράτ-ων κτλ. - δυϊκός τὼ κέρα και κέρατ-ε, τοῖν κεροῖν και κεράτ-οιν· (τὸ τέρας) πληθ. τὰ τέρα καιτέρατ-α κτλ. – δυϊκός τὼ τέρα και τέρατ-ε, τοῖν τεροῖν και τεράτ-οιν·</a:t>
            </a:r>
            <a:br>
              <a:rPr lang="el-GR" sz="1000" dirty="0">
                <a:solidFill>
                  <a:schemeClr val="tx1"/>
                </a:solidFill>
                <a:latin typeface="+mn-lt"/>
              </a:rPr>
            </a:br>
            <a:r>
              <a:rPr lang="el-GR" sz="1000" dirty="0">
                <a:solidFill>
                  <a:schemeClr val="tx1"/>
                </a:solidFill>
                <a:latin typeface="+mn-lt"/>
              </a:rPr>
              <a:t>5) το όνομα γῆρας έχει μόνο ενικό αριθμό </a:t>
            </a:r>
            <a:br>
              <a:rPr lang="el-GR" sz="1000" dirty="0">
                <a:solidFill>
                  <a:schemeClr val="tx1"/>
                </a:solidFill>
                <a:latin typeface="+mn-lt"/>
              </a:rPr>
            </a:br>
            <a:r>
              <a:rPr lang="el-GR" sz="1000" dirty="0">
                <a:solidFill>
                  <a:schemeClr val="tx1"/>
                </a:solidFill>
                <a:latin typeface="+mn-lt"/>
              </a:rPr>
              <a:t>τὸ ἄγος= κατάρα, μίασμα, ἄλσος, βάθος, βάρος, βρῖθος= βάρος, δάσος, θάρρος/θάρσος/ θράσος =. η λ. θάρσος με αφομοίωση του σ: θάρρος = θάρρος, τόλμη· με μετάθεση του α: θράσος = θρασύτητα, αυθάδεια, ἴχνος, κῆτος= γενική ονομασία των μεγάλων ψαριών ή θαλασσινών τεράτων, κράτος, κρύος= παγερό κρύο, κῦδος= δόξα, φήμη, κῦρος, κύτος = το κοίλο μέρος (πλοίου, σκεύους, σώματος)</a:t>
            </a:r>
            <a:br>
              <a:rPr lang="el-GR" sz="1000" dirty="0">
                <a:solidFill>
                  <a:schemeClr val="tx1"/>
                </a:solidFill>
                <a:latin typeface="+mn-lt"/>
              </a:rPr>
            </a:br>
            <a:r>
              <a:rPr lang="el-GR" sz="1000" dirty="0">
                <a:solidFill>
                  <a:schemeClr val="tx1"/>
                </a:solidFill>
                <a:latin typeface="+mn-lt"/>
              </a:rPr>
              <a:t>λάθος, λίπος, μῖσος, νεῖκος= φιλονικία, αγώνας, ξίφος, πάθος, πάχος, πλάτος, πνῖγος= Η υπερβολική ζέστη, ῥάκος, ῥῖγος, σκάφος, σκῦτος= δέρμα κατεργασμένο, στῖφος,, σφρίγος, τάχος, τεῖχος, τεῦχος, ὕψος, φῦκος= πληθ. τὰ φύκη = φύκια, </a:t>
            </a:r>
            <a:r>
              <a:rPr lang="el-GR" sz="1000" dirty="0" smtClean="0">
                <a:solidFill>
                  <a:schemeClr val="tx1"/>
                </a:solidFill>
                <a:latin typeface="+mn-lt"/>
              </a:rPr>
              <a:t>ψῦχος</a:t>
            </a:r>
            <a:endParaRPr lang="en-US" sz="1000" dirty="0">
              <a:solidFill>
                <a:schemeClr val="tx1"/>
              </a:solidFill>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259083608"/>
              </p:ext>
            </p:extLst>
          </p:nvPr>
        </p:nvGraphicFramePr>
        <p:xfrm>
          <a:off x="368490" y="3757290"/>
          <a:ext cx="8229600" cy="2605212"/>
        </p:xfrm>
        <a:graphic>
          <a:graphicData uri="http://schemas.openxmlformats.org/drawingml/2006/table">
            <a:tbl>
              <a:tblPr firstRow="1" firstCol="1" bandRow="1">
                <a:tableStyleId>{93296810-A885-4BE3-A3E7-6D5BEEA58F35}</a:tableStyleId>
              </a:tblPr>
              <a:tblGrid>
                <a:gridCol w="1539214"/>
                <a:gridCol w="1584176"/>
                <a:gridCol w="1800200"/>
                <a:gridCol w="1800200"/>
                <a:gridCol w="1505810"/>
              </a:tblGrid>
              <a:tr h="207236">
                <a:tc>
                  <a:txBody>
                    <a:bodyPr/>
                    <a:lstStyle/>
                    <a:p>
                      <a:pPr marL="0" marR="0">
                        <a:lnSpc>
                          <a:spcPct val="115000"/>
                        </a:lnSpc>
                        <a:spcBef>
                          <a:spcPts val="0"/>
                        </a:spcBef>
                        <a:spcAft>
                          <a:spcPts val="0"/>
                        </a:spcAft>
                      </a:pPr>
                      <a:r>
                        <a:rPr lang="el-GR" sz="1200" dirty="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ΕΝΙΚΟΣ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ΕΝΙΚΟΣ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ΕΝΙΚΟΣ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ΕΝΙΚΟΣ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092294">
                <a:tc>
                  <a:txBody>
                    <a:bodyPr/>
                    <a:lstStyle/>
                    <a:p>
                      <a:pPr marL="0" marR="0">
                        <a:lnSpc>
                          <a:spcPct val="115000"/>
                        </a:lnSpc>
                        <a:spcBef>
                          <a:spcPts val="0"/>
                        </a:spcBef>
                        <a:spcAft>
                          <a:spcPts val="0"/>
                        </a:spcAft>
                      </a:pPr>
                      <a:r>
                        <a:rPr lang="el-GR" sz="1200" dirty="0">
                          <a:solidFill>
                            <a:schemeClr val="tx1"/>
                          </a:solidFill>
                          <a:effectLst/>
                        </a:rPr>
                        <a:t>ΟΝΟΜΑΣΤΙΚΗ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ΓΕΝΙΚΗ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ΔΟΤΙΚΗ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ΑΙΤΙΑΤΙΚΗ</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ΚΛΗΤΙΚΗ</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τὸ χρέος	</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τοῦ χρέους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τῷ χρέει	</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τὸ χρέος	</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 χρέος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τὸ κρέας	 </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τοῦ κρέως</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τῷ κρέᾳ	</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τὸ κρέας	</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 κρέας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τὸ πέρας	</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τοῦ πέρατος</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τῷ πέρατι</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τὸ πέρας	</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 πέρας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τό γῆρας	 </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τοῦ γήρως </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τῷ γήρᾳ	</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τό γῆρας	</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 γῆρας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07236">
                <a:tc>
                  <a:txBody>
                    <a:bodyPr/>
                    <a:lstStyle/>
                    <a:p>
                      <a:pPr marL="0" marR="0">
                        <a:lnSpc>
                          <a:spcPct val="115000"/>
                        </a:lnSpc>
                        <a:spcBef>
                          <a:spcPts val="0"/>
                        </a:spcBef>
                        <a:spcAft>
                          <a:spcPts val="0"/>
                        </a:spcAft>
                      </a:pPr>
                      <a:r>
                        <a:rPr lang="el-GR" sz="1200">
                          <a:solidFill>
                            <a:schemeClr val="tx1"/>
                          </a:solidFill>
                          <a:effectLst/>
                        </a:rPr>
                        <a:t>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b="1" dirty="0">
                          <a:solidFill>
                            <a:schemeClr val="tx1"/>
                          </a:solidFill>
                          <a:effectLst/>
                        </a:rPr>
                        <a:t>ΠΛΗΘΥΝΤΙΚΟΣ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b="1" dirty="0">
                          <a:solidFill>
                            <a:schemeClr val="tx1"/>
                          </a:solidFill>
                          <a:effectLst/>
                        </a:rPr>
                        <a:t>ΠΛΗΘΥΝΤΙΚΟΣ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b="1" dirty="0">
                          <a:solidFill>
                            <a:schemeClr val="tx1"/>
                          </a:solidFill>
                          <a:effectLst/>
                        </a:rPr>
                        <a:t> ΠΛΗΘΥΝΤΙΚΟΣ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1200" b="1" dirty="0">
                          <a:solidFill>
                            <a:schemeClr val="tx1"/>
                          </a:solidFill>
                          <a:effectLst/>
                        </a:rPr>
                        <a:t>ΠΛΗΘΥΝΤΙΚΟΣ</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1092294">
                <a:tc>
                  <a:txBody>
                    <a:bodyPr/>
                    <a:lstStyle/>
                    <a:p>
                      <a:pPr marL="0" marR="0">
                        <a:lnSpc>
                          <a:spcPct val="115000"/>
                        </a:lnSpc>
                        <a:spcBef>
                          <a:spcPts val="0"/>
                        </a:spcBef>
                        <a:spcAft>
                          <a:spcPts val="0"/>
                        </a:spcAft>
                      </a:pPr>
                      <a:r>
                        <a:rPr lang="el-GR" sz="1200">
                          <a:solidFill>
                            <a:schemeClr val="tx1"/>
                          </a:solidFill>
                          <a:effectLst/>
                        </a:rPr>
                        <a:t>ΟΝΟΜΑΣΤΙΚΗ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ΓΕΝΙΚΗ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ΔΟΤΙΚΗ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ΑΙΤΙΑΤΙΚΗ</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ΚΛΗΤΙΚΗ</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solidFill>
                            <a:schemeClr val="tx1"/>
                          </a:solidFill>
                          <a:effectLst/>
                        </a:rPr>
                        <a:t>τὰ χρέα	</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τῶν χρεῶν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τοῖς  χρέεσιν</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τὰ χρέα	</a:t>
                      </a:r>
                      <a:endParaRPr lang="en-US" sz="1600">
                        <a:solidFill>
                          <a:schemeClr val="tx1"/>
                        </a:solidFill>
                        <a:effectLst/>
                      </a:endParaRPr>
                    </a:p>
                    <a:p>
                      <a:pPr marL="0" marR="0">
                        <a:lnSpc>
                          <a:spcPct val="115000"/>
                        </a:lnSpc>
                        <a:spcBef>
                          <a:spcPts val="0"/>
                        </a:spcBef>
                        <a:spcAft>
                          <a:spcPts val="0"/>
                        </a:spcAft>
                      </a:pPr>
                      <a:r>
                        <a:rPr lang="el-GR" sz="1200">
                          <a:solidFill>
                            <a:schemeClr val="tx1"/>
                          </a:solidFill>
                          <a:effectLst/>
                        </a:rPr>
                        <a:t>(ὦ) χρέα</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τὰ κρέα	</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τῶν κρεῶν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τοῖς κρέασιν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τὰ κρέα	</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 κρέα</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τὰ πέρατα</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τῶν περάτων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τοῖς πέρασιν</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τὰ πέρατα</a:t>
                      </a:r>
                      <a:endParaRPr lang="en-US" sz="16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(ὦ) πέρατα</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solidFill>
                            <a:schemeClr val="tx1"/>
                          </a:solidFill>
                          <a:effectLst/>
                        </a:rPr>
                        <a:t>δεν έχει</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170822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7"/>
            <a:ext cx="8229600" cy="1068729"/>
          </a:xfrm>
        </p:spPr>
        <p:txBody>
          <a:bodyPr>
            <a:noAutofit/>
          </a:bodyPr>
          <a:lstStyle/>
          <a:p>
            <a:r>
              <a:rPr lang="el-GR" sz="2400" b="1" dirty="0">
                <a:solidFill>
                  <a:schemeClr val="tx1"/>
                </a:solidFill>
                <a:latin typeface="+mn-lt"/>
              </a:rPr>
              <a:t>φωνηεντόληκτα καταληκτικά μονόθεμα σε -ους, (-οός): </a:t>
            </a:r>
            <a:r>
              <a:rPr lang="el-GR" sz="2400" dirty="0">
                <a:solidFill>
                  <a:schemeClr val="tx1"/>
                </a:solidFill>
                <a:latin typeface="+mn-lt"/>
              </a:rPr>
              <a:t>Το υ του χαρακτήρα του θέματος αποβάλλεται μεταξύ δύο φωνηέντων (τῆς βου-ός = βο-ός).</a:t>
            </a:r>
            <a:endParaRPr lang="en-US" sz="2400" dirty="0">
              <a:solidFill>
                <a:schemeClr val="tx1"/>
              </a:solidFill>
              <a:latin typeface="+mn-lt"/>
            </a:endParaRPr>
          </a:p>
        </p:txBody>
      </p:sp>
      <p:sp>
        <p:nvSpPr>
          <p:cNvPr id="4" name="Footer Placeholder 3"/>
          <p:cNvSpPr>
            <a:spLocks noGrp="1"/>
          </p:cNvSpPr>
          <p:nvPr>
            <p:ph type="ftr" sz="quarter" idx="11"/>
          </p:nvPr>
        </p:nvSpPr>
        <p:spPr>
          <a:xfrm>
            <a:off x="2667000" y="6453336"/>
            <a:ext cx="3352800" cy="268139"/>
          </a:xfrm>
        </p:spPr>
        <p:txBody>
          <a:bodyPr/>
          <a:lstStyle/>
          <a:p>
            <a:r>
              <a:rPr lang="el-GR" dirty="0" smtClean="0"/>
              <a:t>Επιμέλεια: Εύη Πεπέ</a:t>
            </a:r>
            <a:endParaRPr lang="el-GR"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362958796"/>
              </p:ext>
            </p:extLst>
          </p:nvPr>
        </p:nvGraphicFramePr>
        <p:xfrm>
          <a:off x="457200" y="1772817"/>
          <a:ext cx="8229600" cy="4332458"/>
        </p:xfrm>
        <a:graphic>
          <a:graphicData uri="http://schemas.openxmlformats.org/drawingml/2006/table">
            <a:tbl>
              <a:tblPr firstRow="1" firstCol="1" bandRow="1">
                <a:tableStyleId>{93296810-A885-4BE3-A3E7-6D5BEEA58F35}</a:tableStyleId>
              </a:tblPr>
              <a:tblGrid>
                <a:gridCol w="2296212"/>
                <a:gridCol w="2883825"/>
                <a:gridCol w="3049563"/>
              </a:tblGrid>
              <a:tr h="344530">
                <a:tc>
                  <a:txBody>
                    <a:bodyPr/>
                    <a:lstStyle/>
                    <a:p>
                      <a:pPr marL="0" marR="0">
                        <a:lnSpc>
                          <a:spcPct val="115000"/>
                        </a:lnSpc>
                        <a:spcBef>
                          <a:spcPts val="0"/>
                        </a:spcBef>
                        <a:spcAft>
                          <a:spcPts val="0"/>
                        </a:spcAft>
                      </a:pPr>
                      <a:r>
                        <a:rPr lang="el-GR" sz="2000" b="1" dirty="0">
                          <a:solidFill>
                            <a:schemeClr val="tx1"/>
                          </a:solidFill>
                          <a:effectLst/>
                        </a:rPr>
                        <a:t> </a:t>
                      </a:r>
                      <a:endParaRPr lang="en-US"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2000" b="1" dirty="0" smtClean="0">
                          <a:solidFill>
                            <a:schemeClr val="tx1"/>
                          </a:solidFill>
                          <a:effectLst/>
                        </a:rPr>
                        <a:t>ΕΝΙΚΟΣ</a:t>
                      </a:r>
                      <a:endParaRPr lang="en-US"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1815709">
                <a:tc>
                  <a:txBody>
                    <a:bodyPr/>
                    <a:lstStyle/>
                    <a:p>
                      <a:pPr marL="0" marR="0">
                        <a:lnSpc>
                          <a:spcPct val="115000"/>
                        </a:lnSpc>
                        <a:spcBef>
                          <a:spcPts val="0"/>
                        </a:spcBef>
                        <a:spcAft>
                          <a:spcPts val="0"/>
                        </a:spcAft>
                      </a:pPr>
                      <a:r>
                        <a:rPr lang="el-GR" sz="2000" b="1" dirty="0" smtClean="0">
                          <a:solidFill>
                            <a:schemeClr val="tx1"/>
                          </a:solidFill>
                          <a:effectLst/>
                        </a:rPr>
                        <a:t>ΟΝΟΜΑΣΤΙΚΗ</a:t>
                      </a:r>
                      <a:endParaRPr lang="en-US" sz="2800" b="1" dirty="0" smtClean="0">
                        <a:solidFill>
                          <a:schemeClr val="tx1"/>
                        </a:solidFill>
                        <a:effectLst/>
                      </a:endParaRPr>
                    </a:p>
                    <a:p>
                      <a:pPr marL="0" marR="0">
                        <a:lnSpc>
                          <a:spcPct val="115000"/>
                        </a:lnSpc>
                        <a:spcBef>
                          <a:spcPts val="0"/>
                        </a:spcBef>
                        <a:spcAft>
                          <a:spcPts val="0"/>
                        </a:spcAft>
                      </a:pPr>
                      <a:r>
                        <a:rPr lang="el-GR" sz="2000" b="1" dirty="0" smtClean="0">
                          <a:solidFill>
                            <a:schemeClr val="tx1"/>
                          </a:solidFill>
                          <a:effectLst/>
                        </a:rPr>
                        <a:t>ΓΕΝΙΚΗ</a:t>
                      </a:r>
                      <a:endParaRPr lang="en-US" sz="2800" b="1" dirty="0" smtClean="0">
                        <a:solidFill>
                          <a:schemeClr val="tx1"/>
                        </a:solidFill>
                        <a:effectLst/>
                      </a:endParaRPr>
                    </a:p>
                    <a:p>
                      <a:pPr marL="0" marR="0">
                        <a:lnSpc>
                          <a:spcPct val="115000"/>
                        </a:lnSpc>
                        <a:spcBef>
                          <a:spcPts val="0"/>
                        </a:spcBef>
                        <a:spcAft>
                          <a:spcPts val="0"/>
                        </a:spcAft>
                      </a:pPr>
                      <a:r>
                        <a:rPr lang="el-GR" sz="2000" b="1" dirty="0" smtClean="0">
                          <a:solidFill>
                            <a:schemeClr val="tx1"/>
                          </a:solidFill>
                          <a:effectLst/>
                        </a:rPr>
                        <a:t>ΔΟΤΙΚΗ</a:t>
                      </a:r>
                      <a:endParaRPr lang="en-US" sz="2800" b="1" dirty="0" smtClean="0">
                        <a:solidFill>
                          <a:schemeClr val="tx1"/>
                        </a:solidFill>
                        <a:effectLst/>
                      </a:endParaRPr>
                    </a:p>
                    <a:p>
                      <a:pPr marL="0" marR="0">
                        <a:lnSpc>
                          <a:spcPct val="115000"/>
                        </a:lnSpc>
                        <a:spcBef>
                          <a:spcPts val="0"/>
                        </a:spcBef>
                        <a:spcAft>
                          <a:spcPts val="0"/>
                        </a:spcAft>
                      </a:pPr>
                      <a:r>
                        <a:rPr lang="el-GR" sz="2000" b="1" dirty="0" smtClean="0">
                          <a:solidFill>
                            <a:schemeClr val="tx1"/>
                          </a:solidFill>
                          <a:effectLst/>
                        </a:rPr>
                        <a:t>ΑΙΤΙΑΤΙΚΗ</a:t>
                      </a:r>
                      <a:endParaRPr lang="en-US" sz="2800" b="1" dirty="0" smtClean="0">
                        <a:solidFill>
                          <a:schemeClr val="tx1"/>
                        </a:solidFill>
                        <a:effectLst/>
                      </a:endParaRPr>
                    </a:p>
                    <a:p>
                      <a:pPr marL="0" marR="0">
                        <a:lnSpc>
                          <a:spcPct val="115000"/>
                        </a:lnSpc>
                        <a:spcBef>
                          <a:spcPts val="0"/>
                        </a:spcBef>
                        <a:spcAft>
                          <a:spcPts val="0"/>
                        </a:spcAft>
                      </a:pPr>
                      <a:r>
                        <a:rPr lang="el-GR" sz="2000" b="1" dirty="0" smtClean="0">
                          <a:solidFill>
                            <a:schemeClr val="tx1"/>
                          </a:solidFill>
                          <a:effectLst/>
                        </a:rPr>
                        <a:t>ΚΛΗΤΙΚΗ</a:t>
                      </a:r>
                      <a:endParaRPr lang="en-US"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b="0" dirty="0">
                          <a:solidFill>
                            <a:schemeClr val="tx1"/>
                          </a:solidFill>
                          <a:effectLst/>
                        </a:rPr>
                        <a:t>ὁ βοῦς </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τοῦ βοός</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τῷ βοΐ</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τὸν βοῦν</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(ὦ) βοῦ</a:t>
                      </a:r>
                      <a:endParaRPr lang="en-US" sz="2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b="0">
                          <a:solidFill>
                            <a:schemeClr val="tx1"/>
                          </a:solidFill>
                          <a:effectLst/>
                        </a:rPr>
                        <a:t>ὁ χοῦς	 </a:t>
                      </a:r>
                      <a:endParaRPr lang="en-US" sz="2800" b="0">
                        <a:solidFill>
                          <a:schemeClr val="tx1"/>
                        </a:solidFill>
                        <a:effectLst/>
                      </a:endParaRPr>
                    </a:p>
                    <a:p>
                      <a:pPr marL="0" marR="0">
                        <a:lnSpc>
                          <a:spcPct val="115000"/>
                        </a:lnSpc>
                        <a:spcBef>
                          <a:spcPts val="0"/>
                        </a:spcBef>
                        <a:spcAft>
                          <a:spcPts val="0"/>
                        </a:spcAft>
                      </a:pPr>
                      <a:r>
                        <a:rPr lang="el-GR" sz="2000" b="0">
                          <a:solidFill>
                            <a:schemeClr val="tx1"/>
                          </a:solidFill>
                          <a:effectLst/>
                        </a:rPr>
                        <a:t>τοῦ χοός	</a:t>
                      </a:r>
                      <a:endParaRPr lang="en-US" sz="2800" b="0">
                        <a:solidFill>
                          <a:schemeClr val="tx1"/>
                        </a:solidFill>
                        <a:effectLst/>
                      </a:endParaRPr>
                    </a:p>
                    <a:p>
                      <a:pPr marL="0" marR="0">
                        <a:lnSpc>
                          <a:spcPct val="115000"/>
                        </a:lnSpc>
                        <a:spcBef>
                          <a:spcPts val="0"/>
                        </a:spcBef>
                        <a:spcAft>
                          <a:spcPts val="0"/>
                        </a:spcAft>
                      </a:pPr>
                      <a:r>
                        <a:rPr lang="el-GR" sz="2000" b="0">
                          <a:solidFill>
                            <a:schemeClr val="tx1"/>
                          </a:solidFill>
                          <a:effectLst/>
                        </a:rPr>
                        <a:t>τῷ χοῖ	</a:t>
                      </a:r>
                      <a:endParaRPr lang="en-US" sz="2800" b="0">
                        <a:solidFill>
                          <a:schemeClr val="tx1"/>
                        </a:solidFill>
                        <a:effectLst/>
                      </a:endParaRPr>
                    </a:p>
                    <a:p>
                      <a:pPr marL="0" marR="0">
                        <a:lnSpc>
                          <a:spcPct val="115000"/>
                        </a:lnSpc>
                        <a:spcBef>
                          <a:spcPts val="0"/>
                        </a:spcBef>
                        <a:spcAft>
                          <a:spcPts val="0"/>
                        </a:spcAft>
                      </a:pPr>
                      <a:r>
                        <a:rPr lang="el-GR" sz="2000" b="0">
                          <a:solidFill>
                            <a:schemeClr val="tx1"/>
                          </a:solidFill>
                          <a:effectLst/>
                        </a:rPr>
                        <a:t>τὸν χοῦν/ χόα</a:t>
                      </a:r>
                      <a:endParaRPr lang="en-US" sz="2800" b="0">
                        <a:solidFill>
                          <a:schemeClr val="tx1"/>
                        </a:solidFill>
                        <a:effectLst/>
                      </a:endParaRPr>
                    </a:p>
                    <a:p>
                      <a:pPr marL="0" marR="0">
                        <a:lnSpc>
                          <a:spcPct val="115000"/>
                        </a:lnSpc>
                        <a:spcBef>
                          <a:spcPts val="0"/>
                        </a:spcBef>
                        <a:spcAft>
                          <a:spcPts val="0"/>
                        </a:spcAft>
                      </a:pPr>
                      <a:r>
                        <a:rPr lang="el-GR" sz="2000" b="0">
                          <a:solidFill>
                            <a:schemeClr val="tx1"/>
                          </a:solidFill>
                          <a:effectLst/>
                        </a:rPr>
                        <a:t>(ὦ) χοῦς	</a:t>
                      </a:r>
                      <a:endParaRPr lang="en-US" sz="28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44530">
                <a:tc>
                  <a:txBody>
                    <a:bodyPr/>
                    <a:lstStyle/>
                    <a:p>
                      <a:pPr marL="0" marR="0">
                        <a:lnSpc>
                          <a:spcPct val="115000"/>
                        </a:lnSpc>
                        <a:spcBef>
                          <a:spcPts val="0"/>
                        </a:spcBef>
                        <a:spcAft>
                          <a:spcPts val="0"/>
                        </a:spcAft>
                      </a:pPr>
                      <a:r>
                        <a:rPr lang="el-GR" sz="2000" b="1" dirty="0" smtClean="0">
                          <a:solidFill>
                            <a:schemeClr val="tx1"/>
                          </a:solidFill>
                          <a:effectLst/>
                        </a:rPr>
                        <a:t> </a:t>
                      </a:r>
                      <a:endParaRPr lang="en-US"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b="1" dirty="0" smtClean="0">
                          <a:solidFill>
                            <a:schemeClr val="tx1"/>
                          </a:solidFill>
                          <a:effectLst/>
                        </a:rPr>
                        <a:t>ΠΛΗΘΥΝΤΙΚΟΣ</a:t>
                      </a:r>
                      <a:endParaRPr lang="en-US"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2000" b="0" dirty="0">
                          <a:solidFill>
                            <a:schemeClr val="tx1"/>
                          </a:solidFill>
                          <a:effectLst/>
                        </a:rPr>
                        <a:t> </a:t>
                      </a:r>
                      <a:endParaRPr lang="en-US" sz="2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1815709">
                <a:tc>
                  <a:txBody>
                    <a:bodyPr/>
                    <a:lstStyle/>
                    <a:p>
                      <a:pPr marL="0" marR="0">
                        <a:lnSpc>
                          <a:spcPct val="115000"/>
                        </a:lnSpc>
                        <a:spcBef>
                          <a:spcPts val="0"/>
                        </a:spcBef>
                        <a:spcAft>
                          <a:spcPts val="0"/>
                        </a:spcAft>
                      </a:pPr>
                      <a:r>
                        <a:rPr lang="el-GR" sz="2000" b="1" dirty="0" smtClean="0">
                          <a:solidFill>
                            <a:schemeClr val="tx1"/>
                          </a:solidFill>
                          <a:effectLst/>
                        </a:rPr>
                        <a:t>ΟΝΟΜΑΣΤΙΚΗ</a:t>
                      </a:r>
                      <a:endParaRPr lang="en-US" sz="2800" b="1" dirty="0" smtClean="0">
                        <a:solidFill>
                          <a:schemeClr val="tx1"/>
                        </a:solidFill>
                        <a:effectLst/>
                      </a:endParaRPr>
                    </a:p>
                    <a:p>
                      <a:pPr marL="0" marR="0">
                        <a:lnSpc>
                          <a:spcPct val="115000"/>
                        </a:lnSpc>
                        <a:spcBef>
                          <a:spcPts val="0"/>
                        </a:spcBef>
                        <a:spcAft>
                          <a:spcPts val="0"/>
                        </a:spcAft>
                      </a:pPr>
                      <a:r>
                        <a:rPr lang="el-GR" sz="2000" b="1" dirty="0" smtClean="0">
                          <a:solidFill>
                            <a:schemeClr val="tx1"/>
                          </a:solidFill>
                          <a:effectLst/>
                        </a:rPr>
                        <a:t>ΓΕΝΙΚΗ</a:t>
                      </a:r>
                      <a:endParaRPr lang="en-US" sz="2800" b="1" dirty="0" smtClean="0">
                        <a:solidFill>
                          <a:schemeClr val="tx1"/>
                        </a:solidFill>
                        <a:effectLst/>
                      </a:endParaRPr>
                    </a:p>
                    <a:p>
                      <a:pPr marL="0" marR="0">
                        <a:lnSpc>
                          <a:spcPct val="115000"/>
                        </a:lnSpc>
                        <a:spcBef>
                          <a:spcPts val="0"/>
                        </a:spcBef>
                        <a:spcAft>
                          <a:spcPts val="0"/>
                        </a:spcAft>
                      </a:pPr>
                      <a:r>
                        <a:rPr lang="el-GR" sz="2000" b="1" dirty="0" smtClean="0">
                          <a:solidFill>
                            <a:schemeClr val="tx1"/>
                          </a:solidFill>
                          <a:effectLst/>
                        </a:rPr>
                        <a:t>ΔΟΤΙΚΗ</a:t>
                      </a:r>
                      <a:endParaRPr lang="en-US" sz="2800" b="1" dirty="0" smtClean="0">
                        <a:solidFill>
                          <a:schemeClr val="tx1"/>
                        </a:solidFill>
                        <a:effectLst/>
                      </a:endParaRPr>
                    </a:p>
                    <a:p>
                      <a:pPr marL="0" marR="0">
                        <a:lnSpc>
                          <a:spcPct val="115000"/>
                        </a:lnSpc>
                        <a:spcBef>
                          <a:spcPts val="0"/>
                        </a:spcBef>
                        <a:spcAft>
                          <a:spcPts val="0"/>
                        </a:spcAft>
                      </a:pPr>
                      <a:r>
                        <a:rPr lang="el-GR" sz="2000" b="1" dirty="0" smtClean="0">
                          <a:solidFill>
                            <a:schemeClr val="tx1"/>
                          </a:solidFill>
                          <a:effectLst/>
                        </a:rPr>
                        <a:t>ΑΙΤΙΑΤΙΚΗ</a:t>
                      </a:r>
                      <a:endParaRPr lang="en-US" sz="2800" b="1" dirty="0" smtClean="0">
                        <a:solidFill>
                          <a:schemeClr val="tx1"/>
                        </a:solidFill>
                        <a:effectLst/>
                      </a:endParaRPr>
                    </a:p>
                    <a:p>
                      <a:pPr marL="0" marR="0">
                        <a:lnSpc>
                          <a:spcPct val="115000"/>
                        </a:lnSpc>
                        <a:spcBef>
                          <a:spcPts val="0"/>
                        </a:spcBef>
                        <a:spcAft>
                          <a:spcPts val="0"/>
                        </a:spcAft>
                      </a:pPr>
                      <a:r>
                        <a:rPr lang="el-GR" sz="2000" b="1" dirty="0" smtClean="0">
                          <a:solidFill>
                            <a:schemeClr val="tx1"/>
                          </a:solidFill>
                          <a:effectLst/>
                        </a:rPr>
                        <a:t>ΚΛΗΤΙΚΗ</a:t>
                      </a:r>
                      <a:endParaRPr lang="en-US"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b="0" dirty="0">
                          <a:solidFill>
                            <a:schemeClr val="tx1"/>
                          </a:solidFill>
                          <a:effectLst/>
                        </a:rPr>
                        <a:t>οἱ βόες</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τῶν βοῶν</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τοῖς βουσίν</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τοὺς βοῦς </a:t>
                      </a:r>
                      <a:endParaRPr lang="el-GR" sz="2000" b="0" dirty="0" smtClean="0">
                        <a:solidFill>
                          <a:schemeClr val="tx1"/>
                        </a:solidFill>
                        <a:effectLst/>
                      </a:endParaRPr>
                    </a:p>
                    <a:p>
                      <a:pPr marL="0" marR="0">
                        <a:lnSpc>
                          <a:spcPct val="115000"/>
                        </a:lnSpc>
                        <a:spcBef>
                          <a:spcPts val="0"/>
                        </a:spcBef>
                        <a:spcAft>
                          <a:spcPts val="0"/>
                        </a:spcAft>
                      </a:pPr>
                      <a:r>
                        <a:rPr lang="el-GR" sz="2000" b="0" dirty="0" smtClean="0">
                          <a:solidFill>
                            <a:schemeClr val="tx1"/>
                          </a:solidFill>
                          <a:effectLst/>
                        </a:rPr>
                        <a:t>(</a:t>
                      </a:r>
                      <a:r>
                        <a:rPr lang="el-GR" sz="2000" b="0" dirty="0">
                          <a:solidFill>
                            <a:schemeClr val="tx1"/>
                          </a:solidFill>
                          <a:effectLst/>
                        </a:rPr>
                        <a:t>ὦ) βόες</a:t>
                      </a:r>
                      <a:endParaRPr lang="en-US" sz="2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b="0" dirty="0">
                          <a:solidFill>
                            <a:schemeClr val="tx1"/>
                          </a:solidFill>
                          <a:effectLst/>
                        </a:rPr>
                        <a:t>οἱ χόες</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τῶν χοῶν</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τοῖς χουσίν</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τοὺς χόας</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(ὦ) χόες</a:t>
                      </a:r>
                      <a:endParaRPr lang="en-US" sz="2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7592795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2400" b="1" dirty="0">
                <a:solidFill>
                  <a:schemeClr val="tx1"/>
                </a:solidFill>
                <a:latin typeface="+mn-lt"/>
              </a:rPr>
              <a:t>φωνηεντόληκτα καταληκτικά μονόθεμα σε -αῦς, (-αός): </a:t>
            </a:r>
            <a:r>
              <a:rPr lang="el-GR" sz="2400" dirty="0">
                <a:solidFill>
                  <a:schemeClr val="tx1"/>
                </a:solidFill>
                <a:latin typeface="+mn-lt"/>
              </a:rPr>
              <a:t>Το υ του χαρακτήρα του θέματος αποβάλλεται μεταξύ δύο φωνηέντων (τῆς γραυ-ός = τῆς γρα-ός).</a:t>
            </a:r>
            <a:endParaRPr lang="en-US" sz="2400" dirty="0">
              <a:solidFill>
                <a:schemeClr val="tx1"/>
              </a:solidFill>
              <a:latin typeface="+mn-lt"/>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577494487"/>
              </p:ext>
            </p:extLst>
          </p:nvPr>
        </p:nvGraphicFramePr>
        <p:xfrm>
          <a:off x="457200" y="2204864"/>
          <a:ext cx="8229602" cy="2815072"/>
        </p:xfrm>
        <a:graphic>
          <a:graphicData uri="http://schemas.openxmlformats.org/drawingml/2006/table">
            <a:tbl>
              <a:tblPr firstRow="1" firstCol="1" bandRow="1">
                <a:tableStyleId>{93296810-A885-4BE3-A3E7-6D5BEEA58F35}</a:tableStyleId>
              </a:tblPr>
              <a:tblGrid>
                <a:gridCol w="2674640"/>
                <a:gridCol w="2808312"/>
                <a:gridCol w="2746650"/>
              </a:tblGrid>
              <a:tr h="711952">
                <a:tc>
                  <a:txBody>
                    <a:bodyPr/>
                    <a:lstStyle/>
                    <a:p>
                      <a:pPr marL="0" marR="0">
                        <a:lnSpc>
                          <a:spcPct val="115000"/>
                        </a:lnSpc>
                        <a:spcBef>
                          <a:spcPts val="0"/>
                        </a:spcBef>
                        <a:spcAft>
                          <a:spcPts val="0"/>
                        </a:spcAft>
                      </a:pPr>
                      <a:r>
                        <a:rPr lang="el-GR" sz="2400" dirty="0">
                          <a:effectLst/>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400" dirty="0" smtClean="0">
                          <a:solidFill>
                            <a:schemeClr val="tx1"/>
                          </a:solidFill>
                          <a:effectLst/>
                        </a:rPr>
                        <a:t>ΕΝΙΚΟΣ</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400" dirty="0" smtClean="0">
                          <a:solidFill>
                            <a:schemeClr val="tx1"/>
                          </a:solidFill>
                          <a:effectLst/>
                        </a:rPr>
                        <a:t>ΠΛΗΘΥΝΤΙΚΟΣ</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952344">
                <a:tc>
                  <a:txBody>
                    <a:bodyPr/>
                    <a:lstStyle/>
                    <a:p>
                      <a:pPr marL="0" marR="0">
                        <a:lnSpc>
                          <a:spcPct val="115000"/>
                        </a:lnSpc>
                        <a:spcBef>
                          <a:spcPts val="0"/>
                        </a:spcBef>
                        <a:spcAft>
                          <a:spcPts val="0"/>
                        </a:spcAft>
                      </a:pPr>
                      <a:r>
                        <a:rPr lang="el-GR" sz="2400" dirty="0" smtClean="0">
                          <a:solidFill>
                            <a:schemeClr val="tx1"/>
                          </a:solidFill>
                          <a:effectLst/>
                        </a:rPr>
                        <a:t>ΟΝΟΜΑΣΤΙΚΗ</a:t>
                      </a:r>
                      <a:endParaRPr lang="en-US" sz="3200" dirty="0" smtClean="0">
                        <a:solidFill>
                          <a:schemeClr val="tx1"/>
                        </a:solidFill>
                        <a:effectLst/>
                      </a:endParaRPr>
                    </a:p>
                    <a:p>
                      <a:pPr marL="0" marR="0">
                        <a:lnSpc>
                          <a:spcPct val="115000"/>
                        </a:lnSpc>
                        <a:spcBef>
                          <a:spcPts val="0"/>
                        </a:spcBef>
                        <a:spcAft>
                          <a:spcPts val="0"/>
                        </a:spcAft>
                      </a:pPr>
                      <a:r>
                        <a:rPr lang="el-GR" sz="2400" dirty="0" smtClean="0">
                          <a:solidFill>
                            <a:schemeClr val="tx1"/>
                          </a:solidFill>
                          <a:effectLst/>
                        </a:rPr>
                        <a:t>ΓΕΝΙΚΗ</a:t>
                      </a:r>
                      <a:endParaRPr lang="en-US" sz="3200" dirty="0" smtClean="0">
                        <a:solidFill>
                          <a:schemeClr val="tx1"/>
                        </a:solidFill>
                        <a:effectLst/>
                      </a:endParaRPr>
                    </a:p>
                    <a:p>
                      <a:pPr marL="0" marR="0">
                        <a:lnSpc>
                          <a:spcPct val="115000"/>
                        </a:lnSpc>
                        <a:spcBef>
                          <a:spcPts val="0"/>
                        </a:spcBef>
                        <a:spcAft>
                          <a:spcPts val="0"/>
                        </a:spcAft>
                      </a:pPr>
                      <a:r>
                        <a:rPr lang="el-GR" sz="2400" dirty="0" smtClean="0">
                          <a:solidFill>
                            <a:schemeClr val="tx1"/>
                          </a:solidFill>
                          <a:effectLst/>
                        </a:rPr>
                        <a:t>ΔΟΤΙΚΗ</a:t>
                      </a:r>
                      <a:endParaRPr lang="en-US" sz="3200" dirty="0" smtClean="0">
                        <a:solidFill>
                          <a:schemeClr val="tx1"/>
                        </a:solidFill>
                        <a:effectLst/>
                      </a:endParaRPr>
                    </a:p>
                    <a:p>
                      <a:pPr marL="0" marR="0">
                        <a:lnSpc>
                          <a:spcPct val="115000"/>
                        </a:lnSpc>
                        <a:spcBef>
                          <a:spcPts val="0"/>
                        </a:spcBef>
                        <a:spcAft>
                          <a:spcPts val="0"/>
                        </a:spcAft>
                      </a:pPr>
                      <a:r>
                        <a:rPr lang="el-GR" sz="2400" dirty="0" smtClean="0">
                          <a:solidFill>
                            <a:schemeClr val="tx1"/>
                          </a:solidFill>
                          <a:effectLst/>
                        </a:rPr>
                        <a:t>ΑΙΤΙΑΤΙΚΗ</a:t>
                      </a:r>
                      <a:endParaRPr lang="en-US" sz="3200" dirty="0" smtClean="0">
                        <a:solidFill>
                          <a:schemeClr val="tx1"/>
                        </a:solidFill>
                        <a:effectLst/>
                      </a:endParaRPr>
                    </a:p>
                    <a:p>
                      <a:pPr marL="0" marR="0">
                        <a:lnSpc>
                          <a:spcPct val="115000"/>
                        </a:lnSpc>
                        <a:spcBef>
                          <a:spcPts val="0"/>
                        </a:spcBef>
                        <a:spcAft>
                          <a:spcPts val="0"/>
                        </a:spcAft>
                      </a:pPr>
                      <a:r>
                        <a:rPr lang="el-GR" sz="2400" dirty="0" smtClean="0">
                          <a:solidFill>
                            <a:schemeClr val="tx1"/>
                          </a:solidFill>
                          <a:effectLst/>
                        </a:rPr>
                        <a:t>ΚΛΗΤΙΚΗ</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400" dirty="0">
                          <a:effectLst/>
                        </a:rPr>
                        <a:t>ἡ γραῦς	 </a:t>
                      </a:r>
                      <a:endParaRPr lang="en-US" sz="3200" dirty="0">
                        <a:effectLst/>
                      </a:endParaRPr>
                    </a:p>
                    <a:p>
                      <a:pPr marL="0" marR="0">
                        <a:lnSpc>
                          <a:spcPct val="115000"/>
                        </a:lnSpc>
                        <a:spcBef>
                          <a:spcPts val="0"/>
                        </a:spcBef>
                        <a:spcAft>
                          <a:spcPts val="0"/>
                        </a:spcAft>
                      </a:pPr>
                      <a:r>
                        <a:rPr lang="el-GR" sz="2400" dirty="0">
                          <a:effectLst/>
                        </a:rPr>
                        <a:t>τῆς γραος</a:t>
                      </a:r>
                      <a:endParaRPr lang="en-US" sz="3200" dirty="0">
                        <a:effectLst/>
                      </a:endParaRPr>
                    </a:p>
                    <a:p>
                      <a:pPr marL="0" marR="0">
                        <a:lnSpc>
                          <a:spcPct val="115000"/>
                        </a:lnSpc>
                        <a:spcBef>
                          <a:spcPts val="0"/>
                        </a:spcBef>
                        <a:spcAft>
                          <a:spcPts val="0"/>
                        </a:spcAft>
                      </a:pPr>
                      <a:r>
                        <a:rPr lang="el-GR" sz="2400" dirty="0">
                          <a:effectLst/>
                        </a:rPr>
                        <a:t>τῇ γραυϊ	</a:t>
                      </a:r>
                      <a:endParaRPr lang="en-US" sz="3200" dirty="0">
                        <a:effectLst/>
                      </a:endParaRPr>
                    </a:p>
                    <a:p>
                      <a:pPr marL="0" marR="0">
                        <a:lnSpc>
                          <a:spcPct val="115000"/>
                        </a:lnSpc>
                        <a:spcBef>
                          <a:spcPts val="0"/>
                        </a:spcBef>
                        <a:spcAft>
                          <a:spcPts val="0"/>
                        </a:spcAft>
                      </a:pPr>
                      <a:r>
                        <a:rPr lang="el-GR" sz="2400" dirty="0">
                          <a:effectLst/>
                        </a:rPr>
                        <a:t>τὴν γραῦν</a:t>
                      </a:r>
                      <a:endParaRPr lang="en-US" sz="3200" dirty="0">
                        <a:effectLst/>
                      </a:endParaRPr>
                    </a:p>
                    <a:p>
                      <a:pPr marL="0" marR="0">
                        <a:lnSpc>
                          <a:spcPct val="115000"/>
                        </a:lnSpc>
                        <a:spcBef>
                          <a:spcPts val="0"/>
                        </a:spcBef>
                        <a:spcAft>
                          <a:spcPts val="0"/>
                        </a:spcAft>
                      </a:pPr>
                      <a:r>
                        <a:rPr lang="el-GR" sz="2400" dirty="0">
                          <a:effectLst/>
                        </a:rPr>
                        <a:t>(ὦ) γραῦ</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400" dirty="0">
                          <a:effectLst/>
                        </a:rPr>
                        <a:t>αἱ γρᾶες	</a:t>
                      </a:r>
                      <a:endParaRPr lang="en-US" sz="3200" dirty="0">
                        <a:effectLst/>
                      </a:endParaRPr>
                    </a:p>
                    <a:p>
                      <a:pPr marL="0" marR="0">
                        <a:lnSpc>
                          <a:spcPct val="115000"/>
                        </a:lnSpc>
                        <a:spcBef>
                          <a:spcPts val="0"/>
                        </a:spcBef>
                        <a:spcAft>
                          <a:spcPts val="0"/>
                        </a:spcAft>
                      </a:pPr>
                      <a:r>
                        <a:rPr lang="el-GR" sz="2400" dirty="0">
                          <a:effectLst/>
                        </a:rPr>
                        <a:t>τῶν γραῶν</a:t>
                      </a:r>
                      <a:endParaRPr lang="en-US" sz="3200" dirty="0">
                        <a:effectLst/>
                      </a:endParaRPr>
                    </a:p>
                    <a:p>
                      <a:pPr marL="0" marR="0">
                        <a:lnSpc>
                          <a:spcPct val="115000"/>
                        </a:lnSpc>
                        <a:spcBef>
                          <a:spcPts val="0"/>
                        </a:spcBef>
                        <a:spcAft>
                          <a:spcPts val="0"/>
                        </a:spcAft>
                      </a:pPr>
                      <a:r>
                        <a:rPr lang="el-GR" sz="2400" dirty="0">
                          <a:effectLst/>
                        </a:rPr>
                        <a:t>ταῖς γραυσιν</a:t>
                      </a:r>
                      <a:endParaRPr lang="en-US" sz="3200" dirty="0">
                        <a:effectLst/>
                      </a:endParaRPr>
                    </a:p>
                    <a:p>
                      <a:pPr marL="0" marR="0">
                        <a:lnSpc>
                          <a:spcPct val="115000"/>
                        </a:lnSpc>
                        <a:spcBef>
                          <a:spcPts val="0"/>
                        </a:spcBef>
                        <a:spcAft>
                          <a:spcPts val="0"/>
                        </a:spcAft>
                      </a:pPr>
                      <a:r>
                        <a:rPr lang="el-GR" sz="2400" dirty="0">
                          <a:effectLst/>
                        </a:rPr>
                        <a:t>τὰς γραῦς</a:t>
                      </a:r>
                      <a:endParaRPr lang="en-US" sz="3200" dirty="0">
                        <a:effectLst/>
                      </a:endParaRPr>
                    </a:p>
                    <a:p>
                      <a:pPr marL="0" marR="0">
                        <a:lnSpc>
                          <a:spcPct val="115000"/>
                        </a:lnSpc>
                        <a:spcBef>
                          <a:spcPts val="0"/>
                        </a:spcBef>
                        <a:spcAft>
                          <a:spcPts val="0"/>
                        </a:spcAft>
                      </a:pPr>
                      <a:r>
                        <a:rPr lang="el-GR" sz="2400" dirty="0">
                          <a:effectLst/>
                        </a:rPr>
                        <a:t>(ὦ) γρᾶες</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1390036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7"/>
            <a:ext cx="8229600" cy="2868929"/>
          </a:xfrm>
        </p:spPr>
        <p:txBody>
          <a:bodyPr>
            <a:noAutofit/>
          </a:bodyPr>
          <a:lstStyle/>
          <a:p>
            <a:r>
              <a:rPr lang="el-GR" sz="1200" b="1" dirty="0">
                <a:solidFill>
                  <a:schemeClr val="tx1"/>
                </a:solidFill>
                <a:latin typeface="+mn-lt"/>
              </a:rPr>
              <a:t>φωνηεντόληκτα καταληκτικά μονόθεμα σε -υς, (-υος):</a:t>
            </a:r>
            <a:r>
              <a:rPr lang="el-GR" sz="1200" dirty="0">
                <a:solidFill>
                  <a:schemeClr val="tx1"/>
                </a:solidFill>
                <a:latin typeface="+mn-lt"/>
              </a:rPr>
              <a:t>Τα μονόθεμα οξύτονα ουσιαστικά της ομάδας αυτής σχηματίζουν την αιτιατική του ενικού με την κατάληξη -ν αντί -α, την κλητική του ενικού χωρίς κατάληξη και την αιτιατική του πληθυντικού με την κατάληξη -ς αντί -ας. Σε όλες τις πτώσεις τονίζονται στον χαρακτήρα υ. Η αιτιατική του πληθυντικού παίρνει περισπωμένη, παρότι είναι ασυναίρετη και τονίζεται στη λήγουσα (βλ. τον έβδομο κανόνα τονισμού της αρχαίας ελληνικής). Τα παροξύτονα μονόθεμα σε -υς κατεβάζουν τον τόνο στη γενική του πληθυντικού. Σχηματίζουν την αιτιατική του ενικού με την κατάληξη-ν αντί -α, την κλητική του ενικού χωρίς κατάληξη και την αιτιατική του πληθυντικού με την κατάληξη -ς αντί -ας. Τα μονόθεμα μονοσύλλαβα περισπώμενα ονόματα που λήγουν σε -υς, -ις σχηματίζουν την αιτιατική του ενικού με την κατάληξη -ν αντί -α,την κλητική του ενικού χωρίς κατάληξη και την αιτιατική του πληθυντικού με την κατάληξη -ς αντί -ας. Oι μονοσύλλαβοι τύποι παίρνουν περισπωμένη. Οι δισύλλαβοι τύποι τονίζονται στη λήγουσα στη γενική και τη δοτική και των τριών αριθμών. Τα ουσιαστικά σῦςκαι ὗς είναι μονοκατάληκτα με δύο γένη (αρσενικό και θηλυκό). </a:t>
            </a:r>
            <a:br>
              <a:rPr lang="el-GR" sz="1200" dirty="0">
                <a:solidFill>
                  <a:schemeClr val="tx1"/>
                </a:solidFill>
                <a:latin typeface="+mn-lt"/>
              </a:rPr>
            </a:br>
            <a:r>
              <a:rPr lang="el-GR" sz="1200" dirty="0">
                <a:solidFill>
                  <a:schemeClr val="tx1"/>
                </a:solidFill>
                <a:latin typeface="+mn-lt"/>
              </a:rPr>
              <a:t>Κατά το βότρυς κλίνονται: ό στάχυς, ή πιτος (είδος πεύκου), ό κάνδυς (μηδικός μανδύας) κ.ά., καθώς και το ουδέτ. τό νάπυ (= σινάπι). </a:t>
            </a:r>
            <a:br>
              <a:rPr lang="el-GR" sz="1200" dirty="0">
                <a:solidFill>
                  <a:schemeClr val="tx1"/>
                </a:solidFill>
                <a:latin typeface="+mn-lt"/>
              </a:rPr>
            </a:br>
            <a:r>
              <a:rPr lang="el-GR" sz="1200" dirty="0">
                <a:solidFill>
                  <a:schemeClr val="tx1"/>
                </a:solidFill>
                <a:latin typeface="+mn-lt"/>
              </a:rPr>
              <a:t>Κατά το ιχθύς κλίνονται: ή 'Ερινύς, ή ιλύς (= λάσπη), ή ισχύς, ή κλιτός, ή όσφύς, ή όφρύς, ή πληθύς. </a:t>
            </a:r>
            <a:br>
              <a:rPr lang="el-GR" sz="1200" dirty="0">
                <a:solidFill>
                  <a:schemeClr val="tx1"/>
                </a:solidFill>
                <a:latin typeface="+mn-lt"/>
              </a:rPr>
            </a:br>
            <a:r>
              <a:rPr lang="el-GR" sz="1200" dirty="0">
                <a:solidFill>
                  <a:schemeClr val="tx1"/>
                </a:solidFill>
                <a:latin typeface="+mn-lt"/>
              </a:rPr>
              <a:t>Κατά το δρῦς κλίνονται: ὁ/ἡ σῦς ή ὗς (= αγριόχοιρος), ὁ μῦς (= ποντίκι) που ήταν αρχικά σιγμόληκτο (θ. μυσ-) κ.ά. Κατά τα σε -υς, γεν. -υος κλίνονται και μερικά με χαρακτήρα -ι, τοΣυέννεσις και μῆνις (και μεταγενέστερο οδοντικόληκτο: μήνιδος) και τα περισπώμενα κῖς, οἶς (με δύο γένη, αρσενικό και θηλυκό). Το ουσιαστικό νᾶπυ είναι φωνηεντόληκτο ακατάληκτο μονόθεμο μεχαρακτήρα υ</a:t>
            </a:r>
            <a:r>
              <a:rPr lang="el-GR" sz="1200" dirty="0" smtClean="0">
                <a:solidFill>
                  <a:schemeClr val="tx1"/>
                </a:solidFill>
                <a:latin typeface="+mn-lt"/>
              </a:rPr>
              <a:t>.</a:t>
            </a:r>
            <a:endParaRPr lang="en-US" sz="12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48336809"/>
              </p:ext>
            </p:extLst>
          </p:nvPr>
        </p:nvGraphicFramePr>
        <p:xfrm>
          <a:off x="325499" y="3573017"/>
          <a:ext cx="8493002" cy="2966474"/>
        </p:xfrm>
        <a:graphic>
          <a:graphicData uri="http://schemas.openxmlformats.org/drawingml/2006/table">
            <a:tbl>
              <a:tblPr firstRow="1" firstCol="1" bandRow="1">
                <a:tableStyleId>{93296810-A885-4BE3-A3E7-6D5BEEA58F35}</a:tableStyleId>
              </a:tblPr>
              <a:tblGrid>
                <a:gridCol w="1796256"/>
                <a:gridCol w="1123638"/>
                <a:gridCol w="1919419"/>
                <a:gridCol w="1919419"/>
                <a:gridCol w="1734270"/>
              </a:tblGrid>
              <a:tr h="234917">
                <a:tc>
                  <a:txBody>
                    <a:bodyPr/>
                    <a:lstStyle/>
                    <a:p>
                      <a:pPr marL="0" marR="0">
                        <a:lnSpc>
                          <a:spcPct val="115000"/>
                        </a:lnSpc>
                        <a:spcBef>
                          <a:spcPts val="0"/>
                        </a:spcBef>
                        <a:spcAft>
                          <a:spcPts val="0"/>
                        </a:spcAft>
                      </a:pPr>
                      <a:r>
                        <a:rPr lang="el-GR" sz="1400" dirty="0" smtClean="0">
                          <a:solidFill>
                            <a:schemeClr val="tx1"/>
                          </a:solidFill>
                          <a:effectLst/>
                        </a:rPr>
                        <a:t>ΕΝΙΚΟΣ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4">
                  <a:txBody>
                    <a:bodyPr/>
                    <a:lstStyle/>
                    <a:p>
                      <a:pPr marL="0" marR="0">
                        <a:lnSpc>
                          <a:spcPct val="115000"/>
                        </a:lnSpc>
                        <a:spcBef>
                          <a:spcPts val="0"/>
                        </a:spcBef>
                        <a:spcAft>
                          <a:spcPts val="0"/>
                        </a:spcAft>
                      </a:pPr>
                      <a:r>
                        <a:rPr lang="el-GR" sz="14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r>
              <a:tr h="1237873">
                <a:tc>
                  <a:txBody>
                    <a:bodyPr/>
                    <a:lstStyle/>
                    <a:p>
                      <a:pPr marL="0" marR="0">
                        <a:lnSpc>
                          <a:spcPct val="115000"/>
                        </a:lnSpc>
                        <a:spcBef>
                          <a:spcPts val="0"/>
                        </a:spcBef>
                        <a:spcAft>
                          <a:spcPts val="0"/>
                        </a:spcAft>
                      </a:pPr>
                      <a:r>
                        <a:rPr lang="el-GR" sz="1400" dirty="0" smtClean="0">
                          <a:solidFill>
                            <a:schemeClr val="tx1"/>
                          </a:solidFill>
                          <a:effectLst/>
                        </a:rPr>
                        <a:t>ΟΝΟΜΑΣΤΙΚΗ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ΓΕΝΙΚΗ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ΔΟΤΙΚΗ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ΑΙΤΙΑΤΙΚΗ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ΚΛΗΤΙΚΗ</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effectLst/>
                        </a:rPr>
                        <a:t>ὁ ἰχθύς	 </a:t>
                      </a:r>
                      <a:endParaRPr lang="en-US" sz="1800" dirty="0">
                        <a:effectLst/>
                      </a:endParaRPr>
                    </a:p>
                    <a:p>
                      <a:pPr marL="0" marR="0">
                        <a:lnSpc>
                          <a:spcPct val="115000"/>
                        </a:lnSpc>
                        <a:spcBef>
                          <a:spcPts val="0"/>
                        </a:spcBef>
                        <a:spcAft>
                          <a:spcPts val="0"/>
                        </a:spcAft>
                      </a:pPr>
                      <a:r>
                        <a:rPr lang="el-GR" sz="1400" dirty="0">
                          <a:effectLst/>
                        </a:rPr>
                        <a:t>τοῦ ἰχθύος</a:t>
                      </a:r>
                      <a:endParaRPr lang="en-US" sz="1800" dirty="0">
                        <a:effectLst/>
                      </a:endParaRPr>
                    </a:p>
                    <a:p>
                      <a:pPr marL="0" marR="0">
                        <a:lnSpc>
                          <a:spcPct val="115000"/>
                        </a:lnSpc>
                        <a:spcBef>
                          <a:spcPts val="0"/>
                        </a:spcBef>
                        <a:spcAft>
                          <a:spcPts val="0"/>
                        </a:spcAft>
                      </a:pPr>
                      <a:r>
                        <a:rPr lang="el-GR" sz="1400" dirty="0">
                          <a:effectLst/>
                        </a:rPr>
                        <a:t>τῷ ἰχθύϊ	</a:t>
                      </a:r>
                      <a:endParaRPr lang="en-US" sz="1800" dirty="0">
                        <a:effectLst/>
                      </a:endParaRPr>
                    </a:p>
                    <a:p>
                      <a:pPr marL="0" marR="0">
                        <a:lnSpc>
                          <a:spcPct val="115000"/>
                        </a:lnSpc>
                        <a:spcBef>
                          <a:spcPts val="0"/>
                        </a:spcBef>
                        <a:spcAft>
                          <a:spcPts val="0"/>
                        </a:spcAft>
                      </a:pPr>
                      <a:r>
                        <a:rPr lang="el-GR" sz="1400" dirty="0">
                          <a:effectLst/>
                        </a:rPr>
                        <a:t>τὸν ἰχθύν</a:t>
                      </a:r>
                      <a:endParaRPr lang="en-US" sz="1800" dirty="0">
                        <a:effectLst/>
                      </a:endParaRPr>
                    </a:p>
                    <a:p>
                      <a:pPr marL="0" marR="0">
                        <a:lnSpc>
                          <a:spcPct val="115000"/>
                        </a:lnSpc>
                        <a:spcBef>
                          <a:spcPts val="0"/>
                        </a:spcBef>
                        <a:spcAft>
                          <a:spcPts val="0"/>
                        </a:spcAft>
                      </a:pPr>
                      <a:r>
                        <a:rPr lang="el-GR" sz="1400" dirty="0">
                          <a:effectLst/>
                        </a:rPr>
                        <a:t>(ὦ) ἰχθύ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effectLst/>
                        </a:rPr>
                        <a:t>ἡ ἰσχύς	</a:t>
                      </a:r>
                      <a:endParaRPr lang="en-US" sz="1800" dirty="0">
                        <a:effectLst/>
                      </a:endParaRPr>
                    </a:p>
                    <a:p>
                      <a:pPr marL="0" marR="0">
                        <a:lnSpc>
                          <a:spcPct val="115000"/>
                        </a:lnSpc>
                        <a:spcBef>
                          <a:spcPts val="0"/>
                        </a:spcBef>
                        <a:spcAft>
                          <a:spcPts val="0"/>
                        </a:spcAft>
                      </a:pPr>
                      <a:r>
                        <a:rPr lang="el-GR" sz="1400" dirty="0">
                          <a:effectLst/>
                        </a:rPr>
                        <a:t>τῆς ἰσχύος</a:t>
                      </a:r>
                      <a:endParaRPr lang="en-US" sz="1800" dirty="0">
                        <a:effectLst/>
                      </a:endParaRPr>
                    </a:p>
                    <a:p>
                      <a:pPr marL="0" marR="0">
                        <a:lnSpc>
                          <a:spcPct val="115000"/>
                        </a:lnSpc>
                        <a:spcBef>
                          <a:spcPts val="0"/>
                        </a:spcBef>
                        <a:spcAft>
                          <a:spcPts val="0"/>
                        </a:spcAft>
                      </a:pPr>
                      <a:r>
                        <a:rPr lang="el-GR" sz="1400" dirty="0">
                          <a:effectLst/>
                        </a:rPr>
                        <a:t>τῇ ἰσχύϊ	</a:t>
                      </a:r>
                      <a:endParaRPr lang="en-US" sz="1800" dirty="0">
                        <a:effectLst/>
                      </a:endParaRPr>
                    </a:p>
                    <a:p>
                      <a:pPr marL="0" marR="0">
                        <a:lnSpc>
                          <a:spcPct val="115000"/>
                        </a:lnSpc>
                        <a:spcBef>
                          <a:spcPts val="0"/>
                        </a:spcBef>
                        <a:spcAft>
                          <a:spcPts val="0"/>
                        </a:spcAft>
                      </a:pPr>
                      <a:r>
                        <a:rPr lang="en-US" sz="1400" dirty="0" err="1">
                          <a:effectLst/>
                        </a:rPr>
                        <a:t>τὴν</a:t>
                      </a:r>
                      <a:r>
                        <a:rPr lang="en-US" sz="1400" dirty="0">
                          <a:effectLst/>
                        </a:rPr>
                        <a:t> </a:t>
                      </a:r>
                      <a:r>
                        <a:rPr lang="en-US" sz="1400" dirty="0" err="1">
                          <a:effectLst/>
                        </a:rPr>
                        <a:t>ἰσχύν</a:t>
                      </a:r>
                      <a:endParaRPr lang="en-US" sz="1800" dirty="0">
                        <a:effectLst/>
                      </a:endParaRPr>
                    </a:p>
                    <a:p>
                      <a:pPr marL="0" marR="0">
                        <a:lnSpc>
                          <a:spcPct val="115000"/>
                        </a:lnSpc>
                        <a:spcBef>
                          <a:spcPts val="0"/>
                        </a:spcBef>
                        <a:spcAft>
                          <a:spcPts val="0"/>
                        </a:spcAft>
                      </a:pPr>
                      <a:r>
                        <a:rPr lang="en-US" sz="1400" dirty="0">
                          <a:effectLst/>
                        </a:rPr>
                        <a:t>(ὦ) </a:t>
                      </a:r>
                      <a:r>
                        <a:rPr lang="en-US" sz="1400" dirty="0" err="1">
                          <a:effectLst/>
                        </a:rPr>
                        <a:t>ἰσχύ</a:t>
                      </a:r>
                      <a:r>
                        <a:rPr lang="en-US" sz="14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a:effectLst/>
                        </a:rPr>
                        <a:t>ὁ βότρυς	</a:t>
                      </a:r>
                      <a:endParaRPr lang="en-US" sz="1800">
                        <a:effectLst/>
                      </a:endParaRPr>
                    </a:p>
                    <a:p>
                      <a:pPr marL="0" marR="0">
                        <a:lnSpc>
                          <a:spcPct val="115000"/>
                        </a:lnSpc>
                        <a:spcBef>
                          <a:spcPts val="0"/>
                        </a:spcBef>
                        <a:spcAft>
                          <a:spcPts val="0"/>
                        </a:spcAft>
                      </a:pPr>
                      <a:r>
                        <a:rPr lang="en-US" sz="1400">
                          <a:effectLst/>
                        </a:rPr>
                        <a:t>τοῦ βότρυος</a:t>
                      </a:r>
                      <a:endParaRPr lang="en-US" sz="1800">
                        <a:effectLst/>
                      </a:endParaRPr>
                    </a:p>
                    <a:p>
                      <a:pPr marL="0" marR="0">
                        <a:lnSpc>
                          <a:spcPct val="115000"/>
                        </a:lnSpc>
                        <a:spcBef>
                          <a:spcPts val="0"/>
                        </a:spcBef>
                        <a:spcAft>
                          <a:spcPts val="0"/>
                        </a:spcAft>
                      </a:pPr>
                      <a:r>
                        <a:rPr lang="en-US" sz="1400">
                          <a:effectLst/>
                        </a:rPr>
                        <a:t>τῷ βότρυϊ</a:t>
                      </a:r>
                      <a:endParaRPr lang="en-US" sz="1800">
                        <a:effectLst/>
                      </a:endParaRPr>
                    </a:p>
                    <a:p>
                      <a:pPr marL="0" marR="0">
                        <a:lnSpc>
                          <a:spcPct val="115000"/>
                        </a:lnSpc>
                        <a:spcBef>
                          <a:spcPts val="0"/>
                        </a:spcBef>
                        <a:spcAft>
                          <a:spcPts val="0"/>
                        </a:spcAft>
                      </a:pPr>
                      <a:r>
                        <a:rPr lang="en-US" sz="1400">
                          <a:effectLst/>
                        </a:rPr>
                        <a:t>τὸν βότρυν</a:t>
                      </a:r>
                      <a:endParaRPr lang="en-US" sz="1800">
                        <a:effectLst/>
                      </a:endParaRPr>
                    </a:p>
                    <a:p>
                      <a:pPr marL="0" marR="0">
                        <a:lnSpc>
                          <a:spcPct val="115000"/>
                        </a:lnSpc>
                        <a:spcBef>
                          <a:spcPts val="0"/>
                        </a:spcBef>
                        <a:spcAft>
                          <a:spcPts val="0"/>
                        </a:spcAft>
                      </a:pPr>
                      <a:r>
                        <a:rPr lang="en-US" sz="1400">
                          <a:effectLst/>
                        </a:rPr>
                        <a:t>(ὦ) βότρυ</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a:effectLst/>
                        </a:rPr>
                        <a:t>ἡ δρῦς	 </a:t>
                      </a:r>
                      <a:endParaRPr lang="en-US" sz="1800">
                        <a:effectLst/>
                      </a:endParaRPr>
                    </a:p>
                    <a:p>
                      <a:pPr marL="0" marR="0">
                        <a:lnSpc>
                          <a:spcPct val="115000"/>
                        </a:lnSpc>
                        <a:spcBef>
                          <a:spcPts val="0"/>
                        </a:spcBef>
                        <a:spcAft>
                          <a:spcPts val="0"/>
                        </a:spcAft>
                      </a:pPr>
                      <a:r>
                        <a:rPr lang="en-US" sz="1400">
                          <a:effectLst/>
                        </a:rPr>
                        <a:t>τῆς δρυός</a:t>
                      </a:r>
                      <a:endParaRPr lang="en-US" sz="1800">
                        <a:effectLst/>
                      </a:endParaRPr>
                    </a:p>
                    <a:p>
                      <a:pPr marL="0" marR="0">
                        <a:lnSpc>
                          <a:spcPct val="115000"/>
                        </a:lnSpc>
                        <a:spcBef>
                          <a:spcPts val="0"/>
                        </a:spcBef>
                        <a:spcAft>
                          <a:spcPts val="0"/>
                        </a:spcAft>
                      </a:pPr>
                      <a:r>
                        <a:rPr lang="en-US" sz="1400">
                          <a:effectLst/>
                        </a:rPr>
                        <a:t>τῇ δρυΐ	</a:t>
                      </a:r>
                      <a:endParaRPr lang="en-US" sz="1800">
                        <a:effectLst/>
                      </a:endParaRPr>
                    </a:p>
                    <a:p>
                      <a:pPr marL="0" marR="0">
                        <a:lnSpc>
                          <a:spcPct val="115000"/>
                        </a:lnSpc>
                        <a:spcBef>
                          <a:spcPts val="0"/>
                        </a:spcBef>
                        <a:spcAft>
                          <a:spcPts val="0"/>
                        </a:spcAft>
                      </a:pPr>
                      <a:r>
                        <a:rPr lang="en-US" sz="1400">
                          <a:effectLst/>
                        </a:rPr>
                        <a:t>τὴν δρῦν	</a:t>
                      </a:r>
                      <a:endParaRPr lang="en-US" sz="1800">
                        <a:effectLst/>
                      </a:endParaRPr>
                    </a:p>
                    <a:p>
                      <a:pPr marL="0" marR="0">
                        <a:lnSpc>
                          <a:spcPct val="115000"/>
                        </a:lnSpc>
                        <a:spcBef>
                          <a:spcPts val="0"/>
                        </a:spcBef>
                        <a:spcAft>
                          <a:spcPts val="0"/>
                        </a:spcAft>
                      </a:pPr>
                      <a:r>
                        <a:rPr lang="en-US" sz="1400">
                          <a:effectLst/>
                        </a:rPr>
                        <a:t>(ὦ) δρῦ</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34917">
                <a:tc>
                  <a:txBody>
                    <a:bodyPr/>
                    <a:lstStyle/>
                    <a:p>
                      <a:pPr marL="0" marR="0">
                        <a:lnSpc>
                          <a:spcPct val="115000"/>
                        </a:lnSpc>
                        <a:spcBef>
                          <a:spcPts val="0"/>
                        </a:spcBef>
                        <a:spcAft>
                          <a:spcPts val="0"/>
                        </a:spcAft>
                      </a:pPr>
                      <a:r>
                        <a:rPr lang="el-GR" sz="1400" dirty="0" smtClean="0">
                          <a:solidFill>
                            <a:schemeClr val="tx1"/>
                          </a:solidFill>
                          <a:effectLst/>
                        </a:rPr>
                        <a:t>ΠΛΗΘΥΝΤΙΚΟΣ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4">
                  <a:txBody>
                    <a:bodyPr/>
                    <a:lstStyle/>
                    <a:p>
                      <a:pPr marL="0" marR="0">
                        <a:lnSpc>
                          <a:spcPct val="115000"/>
                        </a:lnSpc>
                        <a:spcBef>
                          <a:spcPts val="0"/>
                        </a:spcBef>
                        <a:spcAft>
                          <a:spcPts val="0"/>
                        </a:spcAft>
                      </a:pPr>
                      <a:r>
                        <a:rPr lang="el-GR" sz="14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1237873">
                <a:tc>
                  <a:txBody>
                    <a:bodyPr/>
                    <a:lstStyle/>
                    <a:p>
                      <a:pPr marL="0" marR="0">
                        <a:lnSpc>
                          <a:spcPct val="115000"/>
                        </a:lnSpc>
                        <a:spcBef>
                          <a:spcPts val="0"/>
                        </a:spcBef>
                        <a:spcAft>
                          <a:spcPts val="0"/>
                        </a:spcAft>
                      </a:pPr>
                      <a:r>
                        <a:rPr lang="el-GR" sz="1400" dirty="0" smtClean="0">
                          <a:solidFill>
                            <a:schemeClr val="tx1"/>
                          </a:solidFill>
                          <a:effectLst/>
                        </a:rPr>
                        <a:t>ΟΝΟΜΑΣΤΙΚΗ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ΓΕΝΙΚΗ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ΔΟΤΙΚΗ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ΑΙΤΙΑΤΙΚΗ</a:t>
                      </a:r>
                      <a:endParaRPr lang="en-US" sz="1800" dirty="0" smtClean="0">
                        <a:solidFill>
                          <a:schemeClr val="tx1"/>
                        </a:solidFill>
                        <a:effectLst/>
                      </a:endParaRPr>
                    </a:p>
                    <a:p>
                      <a:pPr marL="0" marR="0">
                        <a:lnSpc>
                          <a:spcPct val="115000"/>
                        </a:lnSpc>
                        <a:spcBef>
                          <a:spcPts val="0"/>
                        </a:spcBef>
                        <a:spcAft>
                          <a:spcPts val="0"/>
                        </a:spcAft>
                      </a:pPr>
                      <a:r>
                        <a:rPr lang="el-GR" sz="1400" dirty="0" smtClean="0">
                          <a:solidFill>
                            <a:schemeClr val="tx1"/>
                          </a:solidFill>
                          <a:effectLst/>
                        </a:rPr>
                        <a:t>ΚΛΗΤΙΚΗ</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a:effectLst/>
                        </a:rPr>
                        <a:t>οἱ ἰχθύες	</a:t>
                      </a:r>
                      <a:endParaRPr lang="en-US" sz="1800">
                        <a:effectLst/>
                      </a:endParaRPr>
                    </a:p>
                    <a:p>
                      <a:pPr marL="0" marR="0">
                        <a:lnSpc>
                          <a:spcPct val="115000"/>
                        </a:lnSpc>
                        <a:spcBef>
                          <a:spcPts val="0"/>
                        </a:spcBef>
                        <a:spcAft>
                          <a:spcPts val="0"/>
                        </a:spcAft>
                      </a:pPr>
                      <a:r>
                        <a:rPr lang="el-GR" sz="1400">
                          <a:effectLst/>
                        </a:rPr>
                        <a:t>τῶν ἰχθύων</a:t>
                      </a:r>
                      <a:endParaRPr lang="en-US" sz="1800">
                        <a:effectLst/>
                      </a:endParaRPr>
                    </a:p>
                    <a:p>
                      <a:pPr marL="0" marR="0">
                        <a:lnSpc>
                          <a:spcPct val="115000"/>
                        </a:lnSpc>
                        <a:spcBef>
                          <a:spcPts val="0"/>
                        </a:spcBef>
                        <a:spcAft>
                          <a:spcPts val="0"/>
                        </a:spcAft>
                      </a:pPr>
                      <a:r>
                        <a:rPr lang="el-GR" sz="1400">
                          <a:effectLst/>
                        </a:rPr>
                        <a:t>τοῖς ἰχθύσι(ν)</a:t>
                      </a:r>
                      <a:endParaRPr lang="en-US" sz="1800">
                        <a:effectLst/>
                      </a:endParaRPr>
                    </a:p>
                    <a:p>
                      <a:pPr marL="0" marR="0">
                        <a:lnSpc>
                          <a:spcPct val="115000"/>
                        </a:lnSpc>
                        <a:spcBef>
                          <a:spcPts val="0"/>
                        </a:spcBef>
                        <a:spcAft>
                          <a:spcPts val="0"/>
                        </a:spcAft>
                      </a:pPr>
                      <a:r>
                        <a:rPr lang="el-GR" sz="1400">
                          <a:effectLst/>
                        </a:rPr>
                        <a:t>τοὺς ἰχθῦς</a:t>
                      </a:r>
                      <a:endParaRPr lang="en-US" sz="1800">
                        <a:effectLst/>
                      </a:endParaRPr>
                    </a:p>
                    <a:p>
                      <a:pPr marL="0" marR="0">
                        <a:lnSpc>
                          <a:spcPct val="115000"/>
                        </a:lnSpc>
                        <a:spcBef>
                          <a:spcPts val="0"/>
                        </a:spcBef>
                        <a:spcAft>
                          <a:spcPts val="0"/>
                        </a:spcAft>
                      </a:pPr>
                      <a:r>
                        <a:rPr lang="en-US" sz="1400">
                          <a:effectLst/>
                        </a:rPr>
                        <a:t>(ὦ)</a:t>
                      </a:r>
                      <a:r>
                        <a:rPr lang="el-GR" sz="1400">
                          <a:effectLst/>
                        </a:rPr>
                        <a:t> ἰχθύες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400" dirty="0">
                          <a:effectLst/>
                        </a:rPr>
                        <a:t>αἱ </a:t>
                      </a:r>
                      <a:r>
                        <a:rPr lang="en-US" sz="1400" dirty="0" err="1">
                          <a:effectLst/>
                        </a:rPr>
                        <a:t>ἰσχύες</a:t>
                      </a:r>
                      <a:endParaRPr lang="en-US" sz="1800" dirty="0">
                        <a:effectLst/>
                      </a:endParaRPr>
                    </a:p>
                    <a:p>
                      <a:pPr marL="0" marR="0">
                        <a:lnSpc>
                          <a:spcPct val="115000"/>
                        </a:lnSpc>
                        <a:spcBef>
                          <a:spcPts val="0"/>
                        </a:spcBef>
                        <a:spcAft>
                          <a:spcPts val="0"/>
                        </a:spcAft>
                      </a:pPr>
                      <a:r>
                        <a:rPr lang="en-US" sz="1400" dirty="0" err="1">
                          <a:effectLst/>
                        </a:rPr>
                        <a:t>τῶν</a:t>
                      </a:r>
                      <a:r>
                        <a:rPr lang="en-US" sz="1400" dirty="0">
                          <a:effectLst/>
                        </a:rPr>
                        <a:t> </a:t>
                      </a:r>
                      <a:r>
                        <a:rPr lang="en-US" sz="1400" dirty="0" err="1">
                          <a:effectLst/>
                        </a:rPr>
                        <a:t>ἰσχύων</a:t>
                      </a:r>
                      <a:endParaRPr lang="en-US" sz="1800" dirty="0">
                        <a:effectLst/>
                      </a:endParaRPr>
                    </a:p>
                    <a:p>
                      <a:pPr marL="0" marR="0">
                        <a:lnSpc>
                          <a:spcPct val="115000"/>
                        </a:lnSpc>
                        <a:spcBef>
                          <a:spcPts val="0"/>
                        </a:spcBef>
                        <a:spcAft>
                          <a:spcPts val="0"/>
                        </a:spcAft>
                      </a:pPr>
                      <a:r>
                        <a:rPr lang="en-US" sz="1400" dirty="0">
                          <a:effectLst/>
                        </a:rPr>
                        <a:t>τα</a:t>
                      </a:r>
                      <a:r>
                        <a:rPr lang="en-US" sz="1400" dirty="0" err="1">
                          <a:effectLst/>
                        </a:rPr>
                        <a:t>ῖς</a:t>
                      </a:r>
                      <a:r>
                        <a:rPr lang="en-US" sz="1400" dirty="0">
                          <a:effectLst/>
                        </a:rPr>
                        <a:t> </a:t>
                      </a:r>
                      <a:r>
                        <a:rPr lang="en-US" sz="1400" dirty="0" err="1">
                          <a:effectLst/>
                        </a:rPr>
                        <a:t>ἰσχύσι</a:t>
                      </a:r>
                      <a:r>
                        <a:rPr lang="en-US" sz="1400" dirty="0">
                          <a:effectLst/>
                        </a:rPr>
                        <a:t>(ν)</a:t>
                      </a:r>
                      <a:endParaRPr lang="en-US" sz="1800" dirty="0">
                        <a:effectLst/>
                      </a:endParaRPr>
                    </a:p>
                    <a:p>
                      <a:pPr marL="0" marR="0">
                        <a:lnSpc>
                          <a:spcPct val="115000"/>
                        </a:lnSpc>
                        <a:spcBef>
                          <a:spcPts val="0"/>
                        </a:spcBef>
                        <a:spcAft>
                          <a:spcPts val="0"/>
                        </a:spcAft>
                      </a:pPr>
                      <a:r>
                        <a:rPr lang="en-US" sz="1400" dirty="0" err="1">
                          <a:effectLst/>
                        </a:rPr>
                        <a:t>τὰς</a:t>
                      </a:r>
                      <a:r>
                        <a:rPr lang="en-US" sz="1400" dirty="0">
                          <a:effectLst/>
                        </a:rPr>
                        <a:t> </a:t>
                      </a:r>
                      <a:r>
                        <a:rPr lang="en-US" sz="1400" dirty="0" err="1">
                          <a:effectLst/>
                        </a:rPr>
                        <a:t>ἰσχῦς</a:t>
                      </a:r>
                      <a:endParaRPr lang="en-US" sz="1800" dirty="0">
                        <a:effectLst/>
                      </a:endParaRPr>
                    </a:p>
                    <a:p>
                      <a:pPr marL="0" marR="0">
                        <a:lnSpc>
                          <a:spcPct val="115000"/>
                        </a:lnSpc>
                        <a:spcBef>
                          <a:spcPts val="0"/>
                        </a:spcBef>
                        <a:spcAft>
                          <a:spcPts val="0"/>
                        </a:spcAft>
                      </a:pPr>
                      <a:r>
                        <a:rPr lang="en-US" sz="1400" dirty="0">
                          <a:effectLst/>
                        </a:rPr>
                        <a:t>(ὦ) </a:t>
                      </a:r>
                      <a:r>
                        <a:rPr lang="en-US" sz="1400" dirty="0" err="1">
                          <a:effectLst/>
                        </a:rPr>
                        <a:t>ἰσχύες</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effectLst/>
                        </a:rPr>
                        <a:t>οἱ βότρυες</a:t>
                      </a:r>
                      <a:endParaRPr lang="en-US" sz="1800" dirty="0">
                        <a:effectLst/>
                      </a:endParaRPr>
                    </a:p>
                    <a:p>
                      <a:pPr marL="0" marR="0">
                        <a:lnSpc>
                          <a:spcPct val="115000"/>
                        </a:lnSpc>
                        <a:spcBef>
                          <a:spcPts val="0"/>
                        </a:spcBef>
                        <a:spcAft>
                          <a:spcPts val="0"/>
                        </a:spcAft>
                      </a:pPr>
                      <a:r>
                        <a:rPr lang="el-GR" sz="1400" dirty="0">
                          <a:effectLst/>
                        </a:rPr>
                        <a:t>τῶν βοτρύων</a:t>
                      </a:r>
                      <a:endParaRPr lang="en-US" sz="1800" dirty="0">
                        <a:effectLst/>
                      </a:endParaRPr>
                    </a:p>
                    <a:p>
                      <a:pPr marL="0" marR="0">
                        <a:lnSpc>
                          <a:spcPct val="115000"/>
                        </a:lnSpc>
                        <a:spcBef>
                          <a:spcPts val="0"/>
                        </a:spcBef>
                        <a:spcAft>
                          <a:spcPts val="0"/>
                        </a:spcAft>
                      </a:pPr>
                      <a:r>
                        <a:rPr lang="el-GR" sz="1400" dirty="0">
                          <a:effectLst/>
                        </a:rPr>
                        <a:t>τοῖς βότρυσι(ν)</a:t>
                      </a:r>
                      <a:endParaRPr lang="en-US" sz="1800" dirty="0">
                        <a:effectLst/>
                      </a:endParaRPr>
                    </a:p>
                    <a:p>
                      <a:pPr marL="0" marR="0">
                        <a:lnSpc>
                          <a:spcPct val="115000"/>
                        </a:lnSpc>
                        <a:spcBef>
                          <a:spcPts val="0"/>
                        </a:spcBef>
                        <a:spcAft>
                          <a:spcPts val="0"/>
                        </a:spcAft>
                      </a:pPr>
                      <a:r>
                        <a:rPr lang="el-GR" sz="1400" dirty="0">
                          <a:effectLst/>
                        </a:rPr>
                        <a:t>τοὺς βότρυς</a:t>
                      </a:r>
                      <a:endParaRPr lang="en-US" sz="1800" dirty="0">
                        <a:effectLst/>
                      </a:endParaRPr>
                    </a:p>
                    <a:p>
                      <a:pPr marL="0" marR="0">
                        <a:lnSpc>
                          <a:spcPct val="115000"/>
                        </a:lnSpc>
                        <a:spcBef>
                          <a:spcPts val="0"/>
                        </a:spcBef>
                        <a:spcAft>
                          <a:spcPts val="0"/>
                        </a:spcAft>
                      </a:pPr>
                      <a:r>
                        <a:rPr lang="el-GR" sz="1400" dirty="0">
                          <a:effectLst/>
                        </a:rPr>
                        <a:t>(ὦ) βότρυες</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400" dirty="0">
                          <a:effectLst/>
                        </a:rPr>
                        <a:t>αἱ δρύες</a:t>
                      </a:r>
                      <a:endParaRPr lang="en-US" sz="1800" dirty="0">
                        <a:effectLst/>
                      </a:endParaRPr>
                    </a:p>
                    <a:p>
                      <a:pPr marL="0" marR="0">
                        <a:lnSpc>
                          <a:spcPct val="115000"/>
                        </a:lnSpc>
                        <a:spcBef>
                          <a:spcPts val="0"/>
                        </a:spcBef>
                        <a:spcAft>
                          <a:spcPts val="0"/>
                        </a:spcAft>
                      </a:pPr>
                      <a:r>
                        <a:rPr lang="el-GR" sz="1400" dirty="0">
                          <a:effectLst/>
                        </a:rPr>
                        <a:t>τῶν δρυῶν</a:t>
                      </a:r>
                      <a:endParaRPr lang="en-US" sz="1800" dirty="0">
                        <a:effectLst/>
                      </a:endParaRPr>
                    </a:p>
                    <a:p>
                      <a:pPr marL="0" marR="0">
                        <a:lnSpc>
                          <a:spcPct val="115000"/>
                        </a:lnSpc>
                        <a:spcBef>
                          <a:spcPts val="0"/>
                        </a:spcBef>
                        <a:spcAft>
                          <a:spcPts val="0"/>
                        </a:spcAft>
                      </a:pPr>
                      <a:r>
                        <a:rPr lang="el-GR" sz="1400" dirty="0">
                          <a:effectLst/>
                        </a:rPr>
                        <a:t>ταῖς δρυσί(ν)</a:t>
                      </a:r>
                      <a:endParaRPr lang="en-US" sz="1800" dirty="0">
                        <a:effectLst/>
                      </a:endParaRPr>
                    </a:p>
                    <a:p>
                      <a:pPr marL="0" marR="0">
                        <a:lnSpc>
                          <a:spcPct val="115000"/>
                        </a:lnSpc>
                        <a:spcBef>
                          <a:spcPts val="0"/>
                        </a:spcBef>
                        <a:spcAft>
                          <a:spcPts val="0"/>
                        </a:spcAft>
                      </a:pPr>
                      <a:r>
                        <a:rPr lang="el-GR" sz="1400" dirty="0">
                          <a:effectLst/>
                        </a:rPr>
                        <a:t>τὰς δρῦς</a:t>
                      </a:r>
                      <a:endParaRPr lang="en-US" sz="1800" dirty="0">
                        <a:effectLst/>
                      </a:endParaRPr>
                    </a:p>
                    <a:p>
                      <a:pPr marL="0" marR="0">
                        <a:lnSpc>
                          <a:spcPct val="115000"/>
                        </a:lnSpc>
                        <a:spcBef>
                          <a:spcPts val="0"/>
                        </a:spcBef>
                        <a:spcAft>
                          <a:spcPts val="0"/>
                        </a:spcAft>
                      </a:pPr>
                      <a:r>
                        <a:rPr lang="en-US" sz="1400" dirty="0">
                          <a:effectLst/>
                        </a:rPr>
                        <a:t>(ὦ) </a:t>
                      </a:r>
                      <a:r>
                        <a:rPr lang="en-US" sz="1400" dirty="0" err="1">
                          <a:effectLst/>
                        </a:rPr>
                        <a:t>δρύες</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9333102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7"/>
            <a:ext cx="8229600" cy="2868929"/>
          </a:xfrm>
        </p:spPr>
        <p:txBody>
          <a:bodyPr>
            <a:noAutofit/>
          </a:bodyPr>
          <a:lstStyle/>
          <a:p>
            <a:r>
              <a:rPr lang="el-GR" sz="1200" b="1" dirty="0">
                <a:solidFill>
                  <a:schemeClr val="tx1"/>
                </a:solidFill>
                <a:latin typeface="+mn-lt"/>
              </a:rPr>
              <a:t>φωνηεντόληκτα καταληκτικά μονόθεμα σε -υς, (-υος):</a:t>
            </a:r>
            <a:r>
              <a:rPr lang="el-GR" sz="1200" dirty="0">
                <a:solidFill>
                  <a:schemeClr val="tx1"/>
                </a:solidFill>
                <a:latin typeface="+mn-lt"/>
              </a:rPr>
              <a:t>Τα μονόθεμα οξύτονα ουσιαστικά της ομάδας αυτής σχηματίζουν την αιτιατική του ενικού με την κατάληξη -ν αντί -α, την κλητική του ενικού χωρίς κατάληξη και την αιτιατική του πληθυντικού με την κατάληξη -ς αντί -ας. Σε όλες τις πτώσεις τονίζονται στον χαρακτήρα υ. Η αιτιατική του πληθυντικού παίρνει περισπωμένη, παρότι είναι ασυναίρετη και τονίζεται στη λήγουσα (βλ. τον έβδομο κανόνα τονισμού της αρχαίας ελληνικής). Τα παροξύτονα μονόθεμα σε -υς κατεβάζουν τον τόνο στη γενική του πληθυντικού. Σχηματίζουν την αιτιατική του ενικού με την κατάληξη-ν αντί -α, την κλητική του ενικού χωρίς κατάληξη και την αιτιατική του πληθυντικού με την κατάληξη -ς αντί -ας. Τα μονόθεμα μονοσύλλαβα περισπώμενα ονόματα που λήγουν σε -υς, -ις σχηματίζουν την αιτιατική του ενικού με την κατάληξη -ν αντί -α,την κλητική του ενικού χωρίς κατάληξη και την αιτιατική του πληθυντικού με την κατάληξη -ς αντί -ας. Oι μονοσύλλαβοι τύποι παίρνουν περισπωμένη. Οι δισύλλαβοι τύποι τονίζονται στη λήγουσα στη γενική και τη δοτική και των τριών αριθμών. Τα ουσιαστικά σῦςκαι ὗς είναι μονοκατάληκτα με δύο γένη (αρσενικό και θηλυκό). </a:t>
            </a:r>
            <a:br>
              <a:rPr lang="el-GR" sz="1200" dirty="0">
                <a:solidFill>
                  <a:schemeClr val="tx1"/>
                </a:solidFill>
                <a:latin typeface="+mn-lt"/>
              </a:rPr>
            </a:br>
            <a:r>
              <a:rPr lang="el-GR" sz="1200" dirty="0">
                <a:solidFill>
                  <a:schemeClr val="tx1"/>
                </a:solidFill>
                <a:latin typeface="+mn-lt"/>
              </a:rPr>
              <a:t>Κατά το βότρυς κλίνονται: ό στάχυς, ή πιτος (είδος πεύκου), ό κάνδυς (μηδικός μανδύας) κ.ά., καθώς και το ουδέτ. τό νάπυ (= σινάπι). </a:t>
            </a:r>
            <a:br>
              <a:rPr lang="el-GR" sz="1200" dirty="0">
                <a:solidFill>
                  <a:schemeClr val="tx1"/>
                </a:solidFill>
                <a:latin typeface="+mn-lt"/>
              </a:rPr>
            </a:br>
            <a:r>
              <a:rPr lang="el-GR" sz="1200" dirty="0">
                <a:solidFill>
                  <a:schemeClr val="tx1"/>
                </a:solidFill>
                <a:latin typeface="+mn-lt"/>
              </a:rPr>
              <a:t>Κατά το ιχθύς κλίνονται: ή 'Ερινύς, ή ιλύς (= λάσπη), ή ισχύς, ή κλιτός, ή όσφύς, ή όφρύς, ή πληθύς. </a:t>
            </a:r>
            <a:br>
              <a:rPr lang="el-GR" sz="1200" dirty="0">
                <a:solidFill>
                  <a:schemeClr val="tx1"/>
                </a:solidFill>
                <a:latin typeface="+mn-lt"/>
              </a:rPr>
            </a:br>
            <a:r>
              <a:rPr lang="el-GR" sz="1200" dirty="0">
                <a:solidFill>
                  <a:schemeClr val="tx1"/>
                </a:solidFill>
                <a:latin typeface="+mn-lt"/>
              </a:rPr>
              <a:t>Κατά το δρῦς κλίνονται: ὁ/ἡ σῦς ή ὗς (= αγριόχοιρος), ὁ μῦς (= ποντίκι) που ήταν αρχικά σιγμόληκτο (θ. μυσ-) κ.ά. Κατά τα σε -υς, γεν. -υος κλίνονται και μερικά με χαρακτήρα -ι, τοΣυέννεσις και μῆνις (και μεταγενέστερο οδοντικόληκτο: μήνιδος) και τα περισπώμενα κῖς, οἶς (με δύο γένη, αρσενικό και θηλυκό). Το ουσιαστικό νᾶπυ είναι φωνηεντόληκτο ακατάληκτο μονόθεμο μεχαρακτήρα υ</a:t>
            </a:r>
            <a:r>
              <a:rPr lang="el-GR" sz="1200" dirty="0" smtClean="0">
                <a:solidFill>
                  <a:schemeClr val="tx1"/>
                </a:solidFill>
                <a:latin typeface="+mn-lt"/>
              </a:rPr>
              <a:t>.</a:t>
            </a:r>
            <a:endParaRPr lang="en-US" sz="1200" dirty="0">
              <a:solidFill>
                <a:schemeClr val="tx1"/>
              </a:solidFill>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17769888"/>
              </p:ext>
            </p:extLst>
          </p:nvPr>
        </p:nvGraphicFramePr>
        <p:xfrm>
          <a:off x="457200" y="3573016"/>
          <a:ext cx="8507290" cy="2545802"/>
        </p:xfrm>
        <a:graphic>
          <a:graphicData uri="http://schemas.openxmlformats.org/drawingml/2006/table">
            <a:tbl>
              <a:tblPr firstRow="1" firstCol="1" bandRow="1">
                <a:tableStyleId>{93296810-A885-4BE3-A3E7-6D5BEEA58F35}</a:tableStyleId>
              </a:tblPr>
              <a:tblGrid>
                <a:gridCol w="1738536"/>
                <a:gridCol w="1440160"/>
                <a:gridCol w="1668758"/>
                <a:gridCol w="1922648"/>
                <a:gridCol w="1737188"/>
              </a:tblGrid>
              <a:tr h="221341">
                <a:tc>
                  <a:txBody>
                    <a:bodyPr/>
                    <a:lstStyle/>
                    <a:p>
                      <a:pPr marL="0" marR="0">
                        <a:lnSpc>
                          <a:spcPct val="115000"/>
                        </a:lnSpc>
                        <a:spcBef>
                          <a:spcPts val="0"/>
                        </a:spcBef>
                        <a:spcAft>
                          <a:spcPts val="0"/>
                        </a:spcAft>
                      </a:pPr>
                      <a:r>
                        <a:rPr lang="el-GR" sz="1200" dirty="0" smtClean="0">
                          <a:solidFill>
                            <a:schemeClr val="tx1"/>
                          </a:solidFill>
                          <a:effectLst/>
                        </a:rPr>
                        <a:t>ΕΝΙΚΟΣ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4">
                  <a:txBody>
                    <a:bodyPr/>
                    <a:lstStyle/>
                    <a:p>
                      <a:pPr marL="0" marR="0">
                        <a:lnSpc>
                          <a:spcPct val="115000"/>
                        </a:lnSpc>
                        <a:spcBef>
                          <a:spcPts val="0"/>
                        </a:spcBef>
                        <a:spcAft>
                          <a:spcPts val="0"/>
                        </a:spcAft>
                      </a:pPr>
                      <a:r>
                        <a:rPr lang="el-GR"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r>
              <a:tr h="858778">
                <a:tc>
                  <a:txBody>
                    <a:bodyPr/>
                    <a:lstStyle/>
                    <a:p>
                      <a:pPr marL="0" marR="0">
                        <a:lnSpc>
                          <a:spcPct val="115000"/>
                        </a:lnSpc>
                        <a:spcBef>
                          <a:spcPts val="0"/>
                        </a:spcBef>
                        <a:spcAft>
                          <a:spcPts val="0"/>
                        </a:spcAft>
                      </a:pPr>
                      <a:r>
                        <a:rPr lang="el-GR" sz="1200" dirty="0" smtClean="0">
                          <a:solidFill>
                            <a:schemeClr val="tx1"/>
                          </a:solidFill>
                          <a:effectLst/>
                        </a:rPr>
                        <a:t>ΟΝΟΜΑΣΤΙΚΗ</a:t>
                      </a:r>
                      <a:endParaRPr lang="en-US" sz="12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ΓΕΝΙΚΗ</a:t>
                      </a:r>
                      <a:endParaRPr lang="en-US" sz="12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ΔΟΤΙΚΗ</a:t>
                      </a:r>
                      <a:endParaRPr lang="en-US" sz="12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ΑΙΤΙΑΤΙΚΗ</a:t>
                      </a:r>
                      <a:endParaRPr lang="en-US" sz="12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ΚΛΗΤΙΚΗ</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effectLst/>
                        </a:rPr>
                        <a:t>ὁ/ ἡ οἶς</a:t>
                      </a:r>
                      <a:endParaRPr lang="en-US" sz="1200" dirty="0">
                        <a:effectLst/>
                      </a:endParaRPr>
                    </a:p>
                    <a:p>
                      <a:pPr marL="0" marR="0">
                        <a:lnSpc>
                          <a:spcPct val="115000"/>
                        </a:lnSpc>
                        <a:spcBef>
                          <a:spcPts val="0"/>
                        </a:spcBef>
                        <a:spcAft>
                          <a:spcPts val="0"/>
                        </a:spcAft>
                      </a:pPr>
                      <a:r>
                        <a:rPr lang="el-GR" sz="1200" dirty="0">
                          <a:effectLst/>
                        </a:rPr>
                        <a:t>τοῦ/τῆς οἰός</a:t>
                      </a:r>
                      <a:endParaRPr lang="en-US" sz="1200" dirty="0">
                        <a:effectLst/>
                      </a:endParaRPr>
                    </a:p>
                    <a:p>
                      <a:pPr marL="0" marR="0">
                        <a:lnSpc>
                          <a:spcPct val="115000"/>
                        </a:lnSpc>
                        <a:spcBef>
                          <a:spcPts val="0"/>
                        </a:spcBef>
                        <a:spcAft>
                          <a:spcPts val="0"/>
                        </a:spcAft>
                      </a:pPr>
                      <a:r>
                        <a:rPr lang="el-GR" sz="1200" dirty="0">
                          <a:effectLst/>
                        </a:rPr>
                        <a:t>τῷ/ τῇ οἰΐ</a:t>
                      </a:r>
                      <a:endParaRPr lang="en-US" sz="1200" dirty="0">
                        <a:effectLst/>
                      </a:endParaRPr>
                    </a:p>
                    <a:p>
                      <a:pPr marL="0" marR="0">
                        <a:lnSpc>
                          <a:spcPct val="115000"/>
                        </a:lnSpc>
                        <a:spcBef>
                          <a:spcPts val="0"/>
                        </a:spcBef>
                        <a:spcAft>
                          <a:spcPts val="0"/>
                        </a:spcAft>
                      </a:pPr>
                      <a:r>
                        <a:rPr lang="el-GR" sz="1200" dirty="0">
                          <a:effectLst/>
                        </a:rPr>
                        <a:t>τὸν/ τὴν οἶν</a:t>
                      </a:r>
                      <a:endParaRPr lang="en-US" sz="1200" dirty="0">
                        <a:effectLst/>
                      </a:endParaRPr>
                    </a:p>
                    <a:p>
                      <a:pPr marL="0" marR="0">
                        <a:lnSpc>
                          <a:spcPct val="115000"/>
                        </a:lnSpc>
                        <a:spcBef>
                          <a:spcPts val="0"/>
                        </a:spcBef>
                        <a:spcAft>
                          <a:spcPts val="0"/>
                        </a:spcAft>
                      </a:pPr>
                      <a:r>
                        <a:rPr lang="el-GR" sz="1200" dirty="0">
                          <a:effectLst/>
                        </a:rPr>
                        <a:t>(ὦ)/ (ὦ)  οἶ</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effectLst/>
                        </a:rPr>
                        <a:t>ἡ μῆνις</a:t>
                      </a:r>
                      <a:endParaRPr lang="en-US" sz="1200" dirty="0">
                        <a:effectLst/>
                      </a:endParaRPr>
                    </a:p>
                    <a:p>
                      <a:pPr marL="0" marR="0">
                        <a:lnSpc>
                          <a:spcPct val="115000"/>
                        </a:lnSpc>
                        <a:spcBef>
                          <a:spcPts val="0"/>
                        </a:spcBef>
                        <a:spcAft>
                          <a:spcPts val="0"/>
                        </a:spcAft>
                      </a:pPr>
                      <a:r>
                        <a:rPr lang="el-GR" sz="1200" dirty="0">
                          <a:effectLst/>
                        </a:rPr>
                        <a:t>τῆς μήνιδος/ μήνιος</a:t>
                      </a:r>
                      <a:endParaRPr lang="en-US" sz="1200" dirty="0">
                        <a:effectLst/>
                      </a:endParaRPr>
                    </a:p>
                    <a:p>
                      <a:pPr marL="0" marR="0">
                        <a:lnSpc>
                          <a:spcPct val="115000"/>
                        </a:lnSpc>
                        <a:spcBef>
                          <a:spcPts val="0"/>
                        </a:spcBef>
                        <a:spcAft>
                          <a:spcPts val="0"/>
                        </a:spcAft>
                      </a:pPr>
                      <a:r>
                        <a:rPr lang="el-GR" sz="1200" dirty="0">
                          <a:effectLst/>
                        </a:rPr>
                        <a:t>τῇ μήνιδι/ </a:t>
                      </a:r>
                      <a:r>
                        <a:rPr lang="el-GR" sz="1200" dirty="0" smtClean="0">
                          <a:effectLst/>
                        </a:rPr>
                        <a:t>μήνιι</a:t>
                      </a:r>
                      <a:endParaRPr lang="en-US" sz="1200" dirty="0">
                        <a:effectLst/>
                      </a:endParaRPr>
                    </a:p>
                    <a:p>
                      <a:pPr marL="0" marR="0">
                        <a:lnSpc>
                          <a:spcPct val="115000"/>
                        </a:lnSpc>
                        <a:spcBef>
                          <a:spcPts val="0"/>
                        </a:spcBef>
                        <a:spcAft>
                          <a:spcPts val="0"/>
                        </a:spcAft>
                      </a:pPr>
                      <a:r>
                        <a:rPr lang="el-GR" sz="1200" dirty="0">
                          <a:effectLst/>
                        </a:rPr>
                        <a:t>τὴν μῆνιν </a:t>
                      </a:r>
                      <a:endParaRPr lang="en-US" sz="1200" dirty="0">
                        <a:effectLst/>
                      </a:endParaRPr>
                    </a:p>
                    <a:p>
                      <a:pPr marL="0" marR="0">
                        <a:lnSpc>
                          <a:spcPct val="115000"/>
                        </a:lnSpc>
                        <a:spcBef>
                          <a:spcPts val="0"/>
                        </a:spcBef>
                        <a:spcAft>
                          <a:spcPts val="0"/>
                        </a:spcAft>
                      </a:pPr>
                      <a:r>
                        <a:rPr lang="en-US" sz="1200" dirty="0">
                          <a:effectLst/>
                        </a:rPr>
                        <a:t>(ὦ)</a:t>
                      </a:r>
                      <a:r>
                        <a:rPr lang="el-GR" sz="1200" dirty="0">
                          <a:effectLst/>
                        </a:rPr>
                        <a:t> μῆνι</a:t>
                      </a: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a:effectLst/>
                        </a:rPr>
                        <a:t>ὁ </a:t>
                      </a:r>
                      <a:r>
                        <a:rPr lang="el-GR" sz="1200">
                          <a:effectLst/>
                        </a:rPr>
                        <a:t>κίς</a:t>
                      </a:r>
                      <a:endParaRPr lang="en-US" sz="1200">
                        <a:effectLst/>
                      </a:endParaRPr>
                    </a:p>
                    <a:p>
                      <a:pPr marL="0" marR="0">
                        <a:lnSpc>
                          <a:spcPct val="115000"/>
                        </a:lnSpc>
                        <a:spcBef>
                          <a:spcPts val="0"/>
                        </a:spcBef>
                        <a:spcAft>
                          <a:spcPts val="0"/>
                        </a:spcAft>
                      </a:pPr>
                      <a:r>
                        <a:rPr lang="en-US" sz="1200">
                          <a:effectLst/>
                        </a:rPr>
                        <a:t>τοῦ κιός</a:t>
                      </a:r>
                    </a:p>
                    <a:p>
                      <a:pPr marL="0" marR="0">
                        <a:lnSpc>
                          <a:spcPct val="115000"/>
                        </a:lnSpc>
                        <a:spcBef>
                          <a:spcPts val="0"/>
                        </a:spcBef>
                        <a:spcAft>
                          <a:spcPts val="0"/>
                        </a:spcAft>
                      </a:pPr>
                      <a:r>
                        <a:rPr lang="en-US" sz="1200">
                          <a:effectLst/>
                        </a:rPr>
                        <a:t>τῷ κιΐ</a:t>
                      </a:r>
                    </a:p>
                    <a:p>
                      <a:pPr marL="0" marR="0">
                        <a:lnSpc>
                          <a:spcPct val="115000"/>
                        </a:lnSpc>
                        <a:spcBef>
                          <a:spcPts val="0"/>
                        </a:spcBef>
                        <a:spcAft>
                          <a:spcPts val="0"/>
                        </a:spcAft>
                      </a:pPr>
                      <a:r>
                        <a:rPr lang="en-US" sz="1200">
                          <a:effectLst/>
                        </a:rPr>
                        <a:t>τὸν κίν</a:t>
                      </a:r>
                    </a:p>
                    <a:p>
                      <a:pPr marL="0" marR="0">
                        <a:lnSpc>
                          <a:spcPct val="115000"/>
                        </a:lnSpc>
                        <a:spcBef>
                          <a:spcPts val="0"/>
                        </a:spcBef>
                        <a:spcAft>
                          <a:spcPts val="0"/>
                        </a:spcAft>
                      </a:pPr>
                      <a:r>
                        <a:rPr lang="en-US" sz="1200">
                          <a:effectLst/>
                        </a:rPr>
                        <a:t>(ὦ) κί</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effectLst/>
                        </a:rPr>
                        <a:t>τό νᾶπυ</a:t>
                      </a:r>
                      <a:endParaRPr lang="en-US" sz="1200">
                        <a:effectLst/>
                      </a:endParaRPr>
                    </a:p>
                    <a:p>
                      <a:pPr marL="0" marR="0">
                        <a:lnSpc>
                          <a:spcPct val="115000"/>
                        </a:lnSpc>
                        <a:spcBef>
                          <a:spcPts val="0"/>
                        </a:spcBef>
                        <a:spcAft>
                          <a:spcPts val="0"/>
                        </a:spcAft>
                      </a:pPr>
                      <a:r>
                        <a:rPr lang="el-GR" sz="1200">
                          <a:effectLst/>
                        </a:rPr>
                        <a:t>τοῦ νάπυος</a:t>
                      </a:r>
                      <a:endParaRPr lang="en-US" sz="1200">
                        <a:effectLst/>
                      </a:endParaRPr>
                    </a:p>
                    <a:p>
                      <a:pPr marL="0" marR="0">
                        <a:lnSpc>
                          <a:spcPct val="115000"/>
                        </a:lnSpc>
                        <a:spcBef>
                          <a:spcPts val="0"/>
                        </a:spcBef>
                        <a:spcAft>
                          <a:spcPts val="0"/>
                        </a:spcAft>
                      </a:pPr>
                      <a:r>
                        <a:rPr lang="el-GR" sz="1200">
                          <a:effectLst/>
                        </a:rPr>
                        <a:t>τῷ νάπυϊ</a:t>
                      </a:r>
                      <a:endParaRPr lang="en-US" sz="1200">
                        <a:effectLst/>
                      </a:endParaRPr>
                    </a:p>
                    <a:p>
                      <a:pPr marL="0" marR="0">
                        <a:lnSpc>
                          <a:spcPct val="115000"/>
                        </a:lnSpc>
                        <a:spcBef>
                          <a:spcPts val="0"/>
                        </a:spcBef>
                        <a:spcAft>
                          <a:spcPts val="0"/>
                        </a:spcAft>
                      </a:pPr>
                      <a:r>
                        <a:rPr lang="el-GR" sz="1200">
                          <a:effectLst/>
                        </a:rPr>
                        <a:t>τό νᾶπυ</a:t>
                      </a:r>
                      <a:endParaRPr lang="en-US" sz="1200">
                        <a:effectLst/>
                      </a:endParaRPr>
                    </a:p>
                    <a:p>
                      <a:pPr marL="0" marR="0">
                        <a:lnSpc>
                          <a:spcPct val="115000"/>
                        </a:lnSpc>
                        <a:spcBef>
                          <a:spcPts val="0"/>
                        </a:spcBef>
                        <a:spcAft>
                          <a:spcPts val="0"/>
                        </a:spcAft>
                      </a:pPr>
                      <a:r>
                        <a:rPr lang="en-US" sz="1200">
                          <a:effectLst/>
                        </a:rPr>
                        <a:t>(ὦ) </a:t>
                      </a:r>
                      <a:r>
                        <a:rPr lang="el-GR" sz="1200">
                          <a:effectLst/>
                        </a:rPr>
                        <a:t>νᾶπυ</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1341">
                <a:tc>
                  <a:txBody>
                    <a:bodyPr/>
                    <a:lstStyle/>
                    <a:p>
                      <a:pPr marL="0" marR="0">
                        <a:lnSpc>
                          <a:spcPct val="115000"/>
                        </a:lnSpc>
                        <a:spcBef>
                          <a:spcPts val="0"/>
                        </a:spcBef>
                        <a:spcAft>
                          <a:spcPts val="0"/>
                        </a:spcAft>
                      </a:pPr>
                      <a:r>
                        <a:rPr lang="el-GR" sz="1200" dirty="0" smtClean="0">
                          <a:solidFill>
                            <a:schemeClr val="tx1"/>
                          </a:solidFill>
                          <a:effectLst/>
                        </a:rPr>
                        <a:t>ΠΛΗΘΥΝΤΙΚΟΣ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4">
                  <a:txBody>
                    <a:bodyPr/>
                    <a:lstStyle/>
                    <a:p>
                      <a:pPr marL="0" marR="0">
                        <a:lnSpc>
                          <a:spcPct val="115000"/>
                        </a:lnSpc>
                        <a:spcBef>
                          <a:spcPts val="0"/>
                        </a:spcBef>
                        <a:spcAft>
                          <a:spcPts val="0"/>
                        </a:spcAft>
                      </a:pPr>
                      <a:r>
                        <a:rPr lang="el-GR"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r>
              <a:tr h="823284">
                <a:tc>
                  <a:txBody>
                    <a:bodyPr/>
                    <a:lstStyle/>
                    <a:p>
                      <a:pPr marL="0" marR="0">
                        <a:lnSpc>
                          <a:spcPct val="115000"/>
                        </a:lnSpc>
                        <a:spcBef>
                          <a:spcPts val="0"/>
                        </a:spcBef>
                        <a:spcAft>
                          <a:spcPts val="0"/>
                        </a:spcAft>
                      </a:pPr>
                      <a:r>
                        <a:rPr lang="el-GR" sz="1200" dirty="0" smtClean="0">
                          <a:solidFill>
                            <a:schemeClr val="tx1"/>
                          </a:solidFill>
                          <a:effectLst/>
                        </a:rPr>
                        <a:t>ΟΝΟΜΑΣΤΙΚΗ</a:t>
                      </a:r>
                      <a:endParaRPr lang="en-US" sz="12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ΓΕΝΙΚΗ</a:t>
                      </a:r>
                      <a:endParaRPr lang="en-US" sz="12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ΔΟΤΙΚΗ</a:t>
                      </a:r>
                      <a:endParaRPr lang="en-US" sz="12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ΑΙΤΙΑΤΙΚΗ</a:t>
                      </a:r>
                      <a:endParaRPr lang="en-US" sz="1200" dirty="0" smtClean="0">
                        <a:solidFill>
                          <a:schemeClr val="tx1"/>
                        </a:solidFill>
                        <a:effectLst/>
                      </a:endParaRPr>
                    </a:p>
                    <a:p>
                      <a:pPr marL="0" marR="0">
                        <a:lnSpc>
                          <a:spcPct val="115000"/>
                        </a:lnSpc>
                        <a:spcBef>
                          <a:spcPts val="0"/>
                        </a:spcBef>
                        <a:spcAft>
                          <a:spcPts val="0"/>
                        </a:spcAft>
                      </a:pPr>
                      <a:r>
                        <a:rPr lang="el-GR" sz="1200" dirty="0" smtClean="0">
                          <a:solidFill>
                            <a:schemeClr val="tx1"/>
                          </a:solidFill>
                          <a:effectLst/>
                        </a:rPr>
                        <a:t>ΚΛΗΤΙΚΗ</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a:effectLst/>
                        </a:rPr>
                        <a:t>οἱ /αἱ  οἶες</a:t>
                      </a:r>
                      <a:endParaRPr lang="en-US" sz="1200">
                        <a:effectLst/>
                      </a:endParaRPr>
                    </a:p>
                    <a:p>
                      <a:pPr marL="0" marR="0">
                        <a:lnSpc>
                          <a:spcPct val="115000"/>
                        </a:lnSpc>
                        <a:spcBef>
                          <a:spcPts val="0"/>
                        </a:spcBef>
                        <a:spcAft>
                          <a:spcPts val="0"/>
                        </a:spcAft>
                      </a:pPr>
                      <a:r>
                        <a:rPr lang="el-GR" sz="1200">
                          <a:effectLst/>
                        </a:rPr>
                        <a:t>τῶν /τῶν οἰῶν</a:t>
                      </a:r>
                      <a:endParaRPr lang="en-US" sz="1200">
                        <a:effectLst/>
                      </a:endParaRPr>
                    </a:p>
                    <a:p>
                      <a:pPr marL="0" marR="0">
                        <a:lnSpc>
                          <a:spcPct val="115000"/>
                        </a:lnSpc>
                        <a:spcBef>
                          <a:spcPts val="0"/>
                        </a:spcBef>
                        <a:spcAft>
                          <a:spcPts val="0"/>
                        </a:spcAft>
                      </a:pPr>
                      <a:r>
                        <a:rPr lang="el-GR" sz="1200">
                          <a:effectLst/>
                        </a:rPr>
                        <a:t>τοῖς /ταῖς οἰσίν</a:t>
                      </a:r>
                      <a:endParaRPr lang="en-US" sz="1200">
                        <a:effectLst/>
                      </a:endParaRPr>
                    </a:p>
                    <a:p>
                      <a:pPr marL="0" marR="0">
                        <a:lnSpc>
                          <a:spcPct val="115000"/>
                        </a:lnSpc>
                        <a:spcBef>
                          <a:spcPts val="0"/>
                        </a:spcBef>
                        <a:spcAft>
                          <a:spcPts val="0"/>
                        </a:spcAft>
                      </a:pPr>
                      <a:r>
                        <a:rPr lang="el-GR" sz="1200">
                          <a:effectLst/>
                        </a:rPr>
                        <a:t>τοὺς / τὰς οἶς</a:t>
                      </a:r>
                      <a:endParaRPr lang="en-US" sz="1200">
                        <a:effectLst/>
                      </a:endParaRPr>
                    </a:p>
                    <a:p>
                      <a:pPr marL="0" marR="0">
                        <a:lnSpc>
                          <a:spcPct val="115000"/>
                        </a:lnSpc>
                        <a:spcBef>
                          <a:spcPts val="0"/>
                        </a:spcBef>
                        <a:spcAft>
                          <a:spcPts val="0"/>
                        </a:spcAft>
                      </a:pPr>
                      <a:r>
                        <a:rPr lang="en-US" sz="1200">
                          <a:effectLst/>
                        </a:rPr>
                        <a:t>(ὦ)/(ὦ) οἶες</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αἱ -</a:t>
                      </a:r>
                    </a:p>
                    <a:p>
                      <a:pPr marL="0" marR="0">
                        <a:lnSpc>
                          <a:spcPct val="115000"/>
                        </a:lnSpc>
                        <a:spcBef>
                          <a:spcPts val="0"/>
                        </a:spcBef>
                        <a:spcAft>
                          <a:spcPts val="0"/>
                        </a:spcAft>
                      </a:pPr>
                      <a:r>
                        <a:rPr lang="en-US" sz="1200" dirty="0" err="1">
                          <a:effectLst/>
                        </a:rPr>
                        <a:t>τῶν</a:t>
                      </a:r>
                      <a:r>
                        <a:rPr lang="en-US" sz="1200" dirty="0">
                          <a:effectLst/>
                        </a:rPr>
                        <a:t> - </a:t>
                      </a:r>
                    </a:p>
                    <a:p>
                      <a:pPr marL="0" marR="0">
                        <a:lnSpc>
                          <a:spcPct val="115000"/>
                        </a:lnSpc>
                        <a:spcBef>
                          <a:spcPts val="0"/>
                        </a:spcBef>
                        <a:spcAft>
                          <a:spcPts val="0"/>
                        </a:spcAft>
                      </a:pPr>
                      <a:r>
                        <a:rPr lang="en-US" sz="1200" dirty="0">
                          <a:effectLst/>
                        </a:rPr>
                        <a:t>τα</a:t>
                      </a:r>
                      <a:r>
                        <a:rPr lang="en-US" sz="1200" dirty="0" err="1">
                          <a:effectLst/>
                        </a:rPr>
                        <a:t>ῖς</a:t>
                      </a:r>
                      <a:r>
                        <a:rPr lang="en-US" sz="1200" dirty="0">
                          <a:effectLst/>
                        </a:rPr>
                        <a:t> -</a:t>
                      </a:r>
                    </a:p>
                    <a:p>
                      <a:pPr marL="0" marR="0">
                        <a:lnSpc>
                          <a:spcPct val="115000"/>
                        </a:lnSpc>
                        <a:spcBef>
                          <a:spcPts val="0"/>
                        </a:spcBef>
                        <a:spcAft>
                          <a:spcPts val="0"/>
                        </a:spcAft>
                      </a:pPr>
                      <a:r>
                        <a:rPr lang="en-US" sz="1200" dirty="0" err="1">
                          <a:effectLst/>
                        </a:rPr>
                        <a:t>τὰς</a:t>
                      </a:r>
                      <a:r>
                        <a:rPr lang="en-US" sz="1200" dirty="0">
                          <a:effectLst/>
                        </a:rPr>
                        <a:t> -</a:t>
                      </a:r>
                    </a:p>
                    <a:p>
                      <a:pPr marL="0" marR="0">
                        <a:lnSpc>
                          <a:spcPct val="115000"/>
                        </a:lnSpc>
                        <a:spcBef>
                          <a:spcPts val="0"/>
                        </a:spcBef>
                        <a:spcAft>
                          <a:spcPts val="0"/>
                        </a:spcAft>
                      </a:pPr>
                      <a:r>
                        <a:rPr lang="en-US" sz="1200" dirty="0">
                          <a:effectLst/>
                        </a:rPr>
                        <a:t>(ὦ)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effectLst/>
                        </a:rPr>
                        <a:t>οἱ κίες</a:t>
                      </a:r>
                      <a:endParaRPr lang="en-US" sz="1200" dirty="0">
                        <a:effectLst/>
                      </a:endParaRPr>
                    </a:p>
                    <a:p>
                      <a:pPr marL="0" marR="0">
                        <a:lnSpc>
                          <a:spcPct val="115000"/>
                        </a:lnSpc>
                        <a:spcBef>
                          <a:spcPts val="0"/>
                        </a:spcBef>
                        <a:spcAft>
                          <a:spcPts val="0"/>
                        </a:spcAft>
                      </a:pPr>
                      <a:r>
                        <a:rPr lang="el-GR" sz="1200" dirty="0">
                          <a:effectLst/>
                        </a:rPr>
                        <a:t>τῶν</a:t>
                      </a:r>
                      <a:r>
                        <a:rPr lang="en-US" sz="1200" dirty="0">
                          <a:effectLst/>
                        </a:rPr>
                        <a:t> </a:t>
                      </a:r>
                      <a:r>
                        <a:rPr lang="en-US" sz="1200" dirty="0" err="1">
                          <a:effectLst/>
                        </a:rPr>
                        <a:t>κιῶν</a:t>
                      </a:r>
                      <a:endParaRPr lang="en-US" sz="1200" dirty="0">
                        <a:effectLst/>
                      </a:endParaRPr>
                    </a:p>
                    <a:p>
                      <a:pPr marL="0" marR="0">
                        <a:lnSpc>
                          <a:spcPct val="115000"/>
                        </a:lnSpc>
                        <a:spcBef>
                          <a:spcPts val="0"/>
                        </a:spcBef>
                        <a:spcAft>
                          <a:spcPts val="0"/>
                        </a:spcAft>
                      </a:pPr>
                      <a:r>
                        <a:rPr lang="el-GR" sz="1200" dirty="0">
                          <a:effectLst/>
                        </a:rPr>
                        <a:t>τοῖς</a:t>
                      </a:r>
                      <a:r>
                        <a:rPr lang="en-US" sz="1200" dirty="0">
                          <a:effectLst/>
                        </a:rPr>
                        <a:t> </a:t>
                      </a:r>
                      <a:r>
                        <a:rPr lang="en-US" sz="1200" dirty="0" err="1">
                          <a:effectLst/>
                        </a:rPr>
                        <a:t>κισίν</a:t>
                      </a:r>
                      <a:endParaRPr lang="en-US" sz="1200" dirty="0">
                        <a:effectLst/>
                      </a:endParaRPr>
                    </a:p>
                    <a:p>
                      <a:pPr marL="0" marR="0">
                        <a:lnSpc>
                          <a:spcPct val="115000"/>
                        </a:lnSpc>
                        <a:spcBef>
                          <a:spcPts val="0"/>
                        </a:spcBef>
                        <a:spcAft>
                          <a:spcPts val="0"/>
                        </a:spcAft>
                      </a:pPr>
                      <a:r>
                        <a:rPr lang="el-GR" sz="1200" dirty="0">
                          <a:effectLst/>
                        </a:rPr>
                        <a:t>τοὺς</a:t>
                      </a:r>
                      <a:r>
                        <a:rPr lang="en-US" sz="1200" dirty="0">
                          <a:effectLst/>
                        </a:rPr>
                        <a:t> </a:t>
                      </a:r>
                      <a:r>
                        <a:rPr lang="en-US" sz="1200" dirty="0" err="1">
                          <a:effectLst/>
                        </a:rPr>
                        <a:t>κίς</a:t>
                      </a:r>
                      <a:endParaRPr lang="en-US" sz="1200" dirty="0">
                        <a:effectLst/>
                      </a:endParaRPr>
                    </a:p>
                    <a:p>
                      <a:pPr marL="0" marR="0">
                        <a:lnSpc>
                          <a:spcPct val="115000"/>
                        </a:lnSpc>
                        <a:spcBef>
                          <a:spcPts val="0"/>
                        </a:spcBef>
                        <a:spcAft>
                          <a:spcPts val="0"/>
                        </a:spcAft>
                      </a:pPr>
                      <a:r>
                        <a:rPr lang="el-GR" sz="1200" dirty="0">
                          <a:effectLst/>
                        </a:rPr>
                        <a:t>(ὦ) κίες</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200" dirty="0">
                          <a:effectLst/>
                        </a:rPr>
                        <a:t>τά</a:t>
                      </a:r>
                      <a:r>
                        <a:rPr lang="en-US" sz="1200" dirty="0">
                          <a:effectLst/>
                        </a:rPr>
                        <a:t> -</a:t>
                      </a:r>
                    </a:p>
                    <a:p>
                      <a:pPr marL="0" marR="0">
                        <a:lnSpc>
                          <a:spcPct val="115000"/>
                        </a:lnSpc>
                        <a:spcBef>
                          <a:spcPts val="0"/>
                        </a:spcBef>
                        <a:spcAft>
                          <a:spcPts val="0"/>
                        </a:spcAft>
                      </a:pPr>
                      <a:r>
                        <a:rPr lang="el-GR" sz="1200" dirty="0">
                          <a:effectLst/>
                        </a:rPr>
                        <a:t>τῶν</a:t>
                      </a:r>
                      <a:r>
                        <a:rPr lang="en-US" sz="1200" dirty="0">
                          <a:effectLst/>
                        </a:rPr>
                        <a:t> -</a:t>
                      </a:r>
                    </a:p>
                    <a:p>
                      <a:pPr marL="0" marR="0">
                        <a:lnSpc>
                          <a:spcPct val="115000"/>
                        </a:lnSpc>
                        <a:spcBef>
                          <a:spcPts val="0"/>
                        </a:spcBef>
                        <a:spcAft>
                          <a:spcPts val="0"/>
                        </a:spcAft>
                      </a:pPr>
                      <a:r>
                        <a:rPr lang="el-GR" sz="1200" dirty="0">
                          <a:effectLst/>
                        </a:rPr>
                        <a:t>τοῖς</a:t>
                      </a:r>
                      <a:r>
                        <a:rPr lang="en-US" sz="1200" dirty="0">
                          <a:effectLst/>
                        </a:rPr>
                        <a:t> -</a:t>
                      </a:r>
                    </a:p>
                    <a:p>
                      <a:pPr marL="0" marR="0">
                        <a:lnSpc>
                          <a:spcPct val="115000"/>
                        </a:lnSpc>
                        <a:spcBef>
                          <a:spcPts val="0"/>
                        </a:spcBef>
                        <a:spcAft>
                          <a:spcPts val="0"/>
                        </a:spcAft>
                      </a:pPr>
                      <a:r>
                        <a:rPr lang="el-GR" sz="1200" dirty="0">
                          <a:effectLst/>
                        </a:rPr>
                        <a:t>τά</a:t>
                      </a:r>
                      <a:r>
                        <a:rPr lang="en-US" sz="1200" dirty="0">
                          <a:effectLst/>
                        </a:rPr>
                        <a:t> -</a:t>
                      </a:r>
                    </a:p>
                    <a:p>
                      <a:pPr marL="0" marR="0">
                        <a:lnSpc>
                          <a:spcPct val="115000"/>
                        </a:lnSpc>
                        <a:spcBef>
                          <a:spcPts val="0"/>
                        </a:spcBef>
                        <a:spcAft>
                          <a:spcPts val="0"/>
                        </a:spcAft>
                      </a:pPr>
                      <a:r>
                        <a:rPr lang="en-US" sz="1200" dirty="0">
                          <a:effectLst/>
                        </a:rPr>
                        <a:t>(ὦ)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9468069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860816"/>
          </a:xfrm>
        </p:spPr>
        <p:txBody>
          <a:bodyPr>
            <a:noAutofit/>
          </a:bodyPr>
          <a:lstStyle/>
          <a:p>
            <a:r>
              <a:rPr lang="el-GR" sz="1300" b="1" dirty="0">
                <a:solidFill>
                  <a:schemeClr val="tx1"/>
                </a:solidFill>
                <a:latin typeface="+mn-lt"/>
              </a:rPr>
              <a:t>φωνηεντόληκτα καταληκτικά μονόθεμα σε -εύς, (-έως): </a:t>
            </a:r>
            <a:r>
              <a:rPr lang="el-GR" sz="1300" dirty="0" smtClean="0">
                <a:solidFill>
                  <a:schemeClr val="tx1"/>
                </a:solidFill>
                <a:latin typeface="+mn-lt"/>
              </a:rPr>
              <a:t>Στα </a:t>
            </a:r>
            <a:r>
              <a:rPr lang="el-GR" sz="1300" dirty="0">
                <a:solidFill>
                  <a:schemeClr val="tx1"/>
                </a:solidFill>
                <a:latin typeface="+mn-lt"/>
              </a:rPr>
              <a:t>οξύτονα μονόθεμα σε το υ του χαρακτήρα του θέματος αποβάλλεται μεταξύ δύο φωνηέντων. Το ε που μένει στο θέμα μετά την αποβολή του υ συναιρείται με το επόμενο ε ή ι των καταλήξεων σε ει (οἱ βασιλέ-ες = βασιλεῖς, τῷ βασιλέ-ι = βασιλεῖ).  Η γεν.εν. σχηματίζεται με την κατάληξη -ως αντί -ος και η αιτ. πληθ. με την κατ. -ας. Η κλητ. εν. σχηματίζεται μόνο από το θέμα, χωρίς κατάληξη.  Το α στην κατάληξη της αιτ.εν. και πληθ. είναι μακρόχρονο. Στα ονόματα σε -εύς που έχουν φωνήεν μπροστά από τον χαρακτήρα -ευ το ε αυτό που μένει στο θέμα μετά την αποβολή του υ συνήθωςσυναιρείται με το ακόλουθο ω και α των καταλ. της γεν. και αιτ. εν. και πληθ. (τοῦ ἁλιέ-ως = ἁλιῶς, τούς ἁλιέ-ας = ἁλιᾶς). </a:t>
            </a:r>
            <a:br>
              <a:rPr lang="el-GR" sz="1300" dirty="0">
                <a:solidFill>
                  <a:schemeClr val="tx1"/>
                </a:solidFill>
                <a:latin typeface="+mn-lt"/>
              </a:rPr>
            </a:br>
            <a:r>
              <a:rPr lang="el-GR" sz="1300" dirty="0">
                <a:solidFill>
                  <a:schemeClr val="tx1"/>
                </a:solidFill>
                <a:latin typeface="+mn-lt"/>
              </a:rPr>
              <a:t>Κατά τοβασιλεύς: βαφεύς, γονεύς, γραμματεύς, γραφεύς, ιερεύς, κουρεύς, χαλκεύς κ.ά. - Άμφισσεύς, Άχαρνεύς, Μεγαρεύς.</a:t>
            </a:r>
            <a:br>
              <a:rPr lang="el-GR" sz="1300" dirty="0">
                <a:solidFill>
                  <a:schemeClr val="tx1"/>
                </a:solidFill>
                <a:latin typeface="+mn-lt"/>
              </a:rPr>
            </a:br>
            <a:r>
              <a:rPr lang="el-GR" sz="1300" dirty="0">
                <a:solidFill>
                  <a:schemeClr val="tx1"/>
                </a:solidFill>
                <a:latin typeface="+mn-lt"/>
              </a:rPr>
              <a:t>Κατά το άλιεύς: Δωριεύς, Έρετριεύς, Εϋβοεύς, Πειραιεύς, </a:t>
            </a:r>
            <a:r>
              <a:rPr lang="el-GR" sz="1300" dirty="0" smtClean="0">
                <a:solidFill>
                  <a:schemeClr val="tx1"/>
                </a:solidFill>
                <a:latin typeface="+mn-lt"/>
              </a:rPr>
              <a:t>Πλαταιεύς</a:t>
            </a:r>
            <a:endParaRPr lang="en-US" sz="1300" dirty="0">
              <a:solidFill>
                <a:schemeClr val="tx1"/>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80220336"/>
              </p:ext>
            </p:extLst>
          </p:nvPr>
        </p:nvGraphicFramePr>
        <p:xfrm>
          <a:off x="457200" y="2636912"/>
          <a:ext cx="8229600" cy="3719438"/>
        </p:xfrm>
        <a:graphic>
          <a:graphicData uri="http://schemas.openxmlformats.org/drawingml/2006/table">
            <a:tbl>
              <a:tblPr firstRow="1" firstCol="1" bandRow="1">
                <a:tableStyleId>{93296810-A885-4BE3-A3E7-6D5BEEA58F35}</a:tableStyleId>
              </a:tblPr>
              <a:tblGrid>
                <a:gridCol w="2270440"/>
                <a:gridCol w="2592234"/>
                <a:gridCol w="3366926"/>
              </a:tblGrid>
              <a:tr h="296569">
                <a:tc>
                  <a:txBody>
                    <a:bodyPr/>
                    <a:lstStyle/>
                    <a:p>
                      <a:pPr marL="0" marR="0">
                        <a:lnSpc>
                          <a:spcPct val="115000"/>
                        </a:lnSpc>
                        <a:spcBef>
                          <a:spcPts val="0"/>
                        </a:spcBef>
                        <a:spcAft>
                          <a:spcPts val="0"/>
                        </a:spcAft>
                      </a:pPr>
                      <a:r>
                        <a:rPr lang="el-GR" sz="1600" dirty="0" smtClean="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dirty="0" smtClean="0">
                          <a:solidFill>
                            <a:schemeClr val="tx1"/>
                          </a:solidFill>
                          <a:effectLst/>
                        </a:rPr>
                        <a:t>ΕΝΙΚΟΣ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1563150">
                <a:tc>
                  <a:txBody>
                    <a:bodyPr/>
                    <a:lstStyle/>
                    <a:p>
                      <a:pPr marL="0" marR="0">
                        <a:lnSpc>
                          <a:spcPct val="115000"/>
                        </a:lnSpc>
                        <a:spcBef>
                          <a:spcPts val="0"/>
                        </a:spcBef>
                        <a:spcAft>
                          <a:spcPts val="0"/>
                        </a:spcAft>
                      </a:pPr>
                      <a:r>
                        <a:rPr lang="el-GR" sz="1600" dirty="0" smtClean="0">
                          <a:solidFill>
                            <a:schemeClr val="tx1"/>
                          </a:solidFill>
                          <a:effectLst/>
                        </a:rPr>
                        <a:t>ΟΝΟΜΑΣΤΙΚΗ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ΓΕΝΙΚΗ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ΔΟΤΙΚΗ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ΑΙΤΙΑΤΙΚΗ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ΚΛΗΤΙΚΗ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ὁ βασιλεύς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τοῦ βασιλέως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τῷ βασιλεῖ</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τὸν βασιλέα</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(ὦ) βασιλεῦ</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a:solidFill>
                            <a:schemeClr val="tx1"/>
                          </a:solidFill>
                          <a:effectLst/>
                        </a:rPr>
                        <a:t>ὁ ἁλιεύς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τοῦ ἁλιέως / ἁλιῶς</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τῷ ἁλιεῖ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τὸν ἁλιέα / ἁλιᾶ	</a:t>
                      </a:r>
                      <a:endParaRPr lang="en-US" sz="2000">
                        <a:solidFill>
                          <a:schemeClr val="tx1"/>
                        </a:solidFill>
                        <a:effectLst/>
                      </a:endParaRPr>
                    </a:p>
                    <a:p>
                      <a:pPr marL="0" marR="0">
                        <a:lnSpc>
                          <a:spcPct val="115000"/>
                        </a:lnSpc>
                        <a:spcBef>
                          <a:spcPts val="0"/>
                        </a:spcBef>
                        <a:spcAft>
                          <a:spcPts val="0"/>
                        </a:spcAft>
                      </a:pPr>
                      <a:r>
                        <a:rPr lang="el-GR" sz="1600">
                          <a:solidFill>
                            <a:schemeClr val="tx1"/>
                          </a:solidFill>
                          <a:effectLst/>
                        </a:rPr>
                        <a:t>(ὦ) ἁλιεῦ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96569">
                <a:tc>
                  <a:txBody>
                    <a:bodyPr/>
                    <a:lstStyle/>
                    <a:p>
                      <a:pPr marL="0" marR="0">
                        <a:lnSpc>
                          <a:spcPct val="115000"/>
                        </a:lnSpc>
                        <a:spcBef>
                          <a:spcPts val="0"/>
                        </a:spcBef>
                        <a:spcAft>
                          <a:spcPts val="0"/>
                        </a:spcAft>
                      </a:pPr>
                      <a:r>
                        <a:rPr lang="el-GR" sz="1600" dirty="0" smtClean="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15000"/>
                        </a:lnSpc>
                        <a:spcBef>
                          <a:spcPts val="0"/>
                        </a:spcBef>
                        <a:spcAft>
                          <a:spcPts val="0"/>
                        </a:spcAft>
                      </a:pPr>
                      <a:r>
                        <a:rPr lang="el-GR" sz="1600" b="1" dirty="0" smtClean="0">
                          <a:solidFill>
                            <a:schemeClr val="tx1"/>
                          </a:solidFill>
                          <a:effectLst/>
                        </a:rPr>
                        <a:t>ΠΛΗΘΥΝΤΙΚΟΣ</a:t>
                      </a:r>
                      <a:endPar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hMerge="1">
                  <a:txBody>
                    <a:bodyPr/>
                    <a:lstStyle/>
                    <a:p>
                      <a:endParaRPr lang="en-US"/>
                    </a:p>
                  </a:txBody>
                  <a:tcPr/>
                </a:tc>
              </a:tr>
              <a:tr h="1563150">
                <a:tc>
                  <a:txBody>
                    <a:bodyPr/>
                    <a:lstStyle/>
                    <a:p>
                      <a:pPr marL="0" marR="0">
                        <a:lnSpc>
                          <a:spcPct val="115000"/>
                        </a:lnSpc>
                        <a:spcBef>
                          <a:spcPts val="0"/>
                        </a:spcBef>
                        <a:spcAft>
                          <a:spcPts val="0"/>
                        </a:spcAft>
                      </a:pPr>
                      <a:r>
                        <a:rPr lang="el-GR" sz="1600" dirty="0" smtClean="0">
                          <a:solidFill>
                            <a:schemeClr val="tx1"/>
                          </a:solidFill>
                          <a:effectLst/>
                        </a:rPr>
                        <a:t>ΟΝΟΜΑΣΤΙΚΗ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ΓΕΝΙΚΗ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ΔΟΤΙΚΗ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ΑΙΤΙΑΤΙΚΗ</a:t>
                      </a:r>
                      <a:endParaRPr lang="en-US" sz="2000" dirty="0" smtClean="0">
                        <a:solidFill>
                          <a:schemeClr val="tx1"/>
                        </a:solidFill>
                        <a:effectLst/>
                      </a:endParaRPr>
                    </a:p>
                    <a:p>
                      <a:pPr marL="0" marR="0">
                        <a:lnSpc>
                          <a:spcPct val="115000"/>
                        </a:lnSpc>
                        <a:spcBef>
                          <a:spcPts val="0"/>
                        </a:spcBef>
                        <a:spcAft>
                          <a:spcPts val="0"/>
                        </a:spcAft>
                      </a:pPr>
                      <a:r>
                        <a:rPr lang="el-GR" sz="1600" dirty="0" smtClean="0">
                          <a:solidFill>
                            <a:schemeClr val="tx1"/>
                          </a:solidFill>
                          <a:effectLst/>
                        </a:rPr>
                        <a:t>ΚΛΗΤΙΚΗ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οἱ βασιλεῖς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τῶν βασιλέων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τοῖς βασιλεῦσιν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τοὺς βασιλέας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(ὦ) βασιλεῖς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dirty="0">
                          <a:solidFill>
                            <a:schemeClr val="tx1"/>
                          </a:solidFill>
                          <a:effectLst/>
                        </a:rPr>
                        <a:t>οἱ ἁλιεῖς		</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τῶν ἁλιέων / ἁλιῶν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τοῖς ἁλιεῦσι / ἁλιεῦσιν</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τοὺς ἁλιέας / ἁλιᾶς</a:t>
                      </a:r>
                      <a:endParaRPr lang="en-US" sz="2000" dirty="0">
                        <a:solidFill>
                          <a:schemeClr val="tx1"/>
                        </a:solidFill>
                        <a:effectLst/>
                      </a:endParaRPr>
                    </a:p>
                    <a:p>
                      <a:pPr marL="0" marR="0">
                        <a:lnSpc>
                          <a:spcPct val="115000"/>
                        </a:lnSpc>
                        <a:spcBef>
                          <a:spcPts val="0"/>
                        </a:spcBef>
                        <a:spcAft>
                          <a:spcPts val="0"/>
                        </a:spcAft>
                      </a:pPr>
                      <a:r>
                        <a:rPr lang="el-GR" sz="1600" dirty="0">
                          <a:solidFill>
                            <a:schemeClr val="tx1"/>
                          </a:solidFill>
                          <a:effectLst/>
                        </a:rPr>
                        <a:t>(ὦ) ἁλιεῖς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3778377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520</TotalTime>
  <Words>4698</Words>
  <Application>Microsoft Office PowerPoint</Application>
  <PresentationFormat>On-screen Show (4:3)</PresentationFormat>
  <Paragraphs>1903</Paragraphs>
  <Slides>44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Arial</vt:lpstr>
      <vt:lpstr>Calibri</vt:lpstr>
      <vt:lpstr>Times New Roman</vt:lpstr>
      <vt:lpstr>Wingdings 2</vt:lpstr>
      <vt:lpstr>Ροή</vt:lpstr>
      <vt:lpstr>Γ΄ΚΛΙΣΗ  ΟΥΣΙΑΣΤΙΚΩΝ</vt:lpstr>
      <vt:lpstr>PowerPoint Presentation</vt:lpstr>
      <vt:lpstr>ΚΑΤΑΛΗΞΕΙΣ ΤΩΝ ΟΥΣΙΑΣΤΙΚΩΝ ΤΗΣ Γ' ΚΛΙΣΗΣ</vt:lpstr>
      <vt:lpstr>φωνηεντόληκτα καταληκτικά μονόθεμα σε -ως, (-ωος):Τα μονόθεμα οξύτονα ουσιαστικά που λήγουν σε -ώς σχηματίζουν την αιτιατική του ενικού και του πληθυντικού με τις αντίστοιχες καταλήξεις -α, -ας και έχουν την κλητική όμοια με την ονομαστική. Οι δισύλλαβοι τύποι της γενικής και της δοτικής του ενικού τονίζονται στη λήγουσα, ενώ εκείνοι της γενικής του πληθυντικού τονίζονται στην παραλήγουσα αντίθετα με τον κανόνα για τα μονοσύλλαβα τριτόκλιτα ονόματα: Τρως, δμώς, θώς=τσακάλι, ἥρως</vt:lpstr>
      <vt:lpstr>φωνηεντόληκτα καταληκτικά μονόθεμα σε -ους, (-οός): Το υ του χαρακτήρα του θέματος αποβάλλεται μεταξύ δύο φωνηέντων (τῆς βου-ός = βο-ός).</vt:lpstr>
      <vt:lpstr>φωνηεντόληκτα καταληκτικά μονόθεμα σε -αῦς, (-αός): Το υ του χαρακτήρα του θέματος αποβάλλεται μεταξύ δύο φωνηέντων (τῆς γραυ-ός = τῆς γρα-ός).</vt:lpstr>
      <vt:lpstr>φωνηεντόληκτα καταληκτικά μονόθεμα σε -υς, (-υος):Τα μονόθεμα οξύτονα ουσιαστικά της ομάδας αυτής σχηματίζουν την αιτιατική του ενικού με την κατάληξη -ν αντί -α, την κλητική του ενικού χωρίς κατάληξη και την αιτιατική του πληθυντικού με την κατάληξη -ς αντί -ας. Σε όλες τις πτώσεις τονίζονται στον χαρακτήρα υ. Η αιτιατική του πληθυντικού παίρνει περισπωμένη, παρότι είναι ασυναίρετη και τονίζεται στη λήγουσα (βλ. τον έβδομο κανόνα τονισμού της αρχαίας ελληνικής). Τα παροξύτονα μονόθεμα σε -υς κατεβάζουν τον τόνο στη γενική του πληθυντικού. Σχηματίζουν την αιτιατική του ενικού με την κατάληξη-ν αντί -α, την κλητική του ενικού χωρίς κατάληξη και την αιτιατική του πληθυντικού με την κατάληξη -ς αντί -ας. Τα μονόθεμα μονοσύλλαβα περισπώμενα ονόματα που λήγουν σε -υς, -ις σχηματίζουν την αιτιατική του ενικού με την κατάληξη -ν αντί -α,την κλητική του ενικού χωρίς κατάληξη και την αιτιατική του πληθυντικού με την κατάληξη -ς αντί -ας. Oι μονοσύλλαβοι τύποι παίρνουν περισπωμένη. Οι δισύλλαβοι τύποι τονίζονται στη λήγουσα στη γενική και τη δοτική και των τριών αριθμών. Τα ουσιαστικά σῦςκαι ὗς είναι μονοκατάληκτα με δύο γένη (αρσενικό και θηλυκό).  Κατά το βότρυς κλίνονται: ό στάχυς, ή πιτος (είδος πεύκου), ό κάνδυς (μηδικός μανδύας) κ.ά., καθώς και το ουδέτ. τό νάπυ (= σινάπι).  Κατά το ιχθύς κλίνονται: ή 'Ερινύς, ή ιλύς (= λάσπη), ή ισχύς, ή κλιτός, ή όσφύς, ή όφρύς, ή πληθύς.  Κατά το δρῦς κλίνονται: ὁ/ἡ σῦς ή ὗς (= αγριόχοιρος), ὁ μῦς (= ποντίκι) που ήταν αρχικά σιγμόληκτο (θ. μυσ-) κ.ά. Κατά τα σε -υς, γεν. -υος κλίνονται και μερικά με χαρακτήρα -ι, τοΣυέννεσις και μῆνις (και μεταγενέστερο οδοντικόληκτο: μήνιδος) και τα περισπώμενα κῖς, οἶς (με δύο γένη, αρσενικό και θηλυκό). Το ουσιαστικό νᾶπυ είναι φωνηεντόληκτο ακατάληκτο μονόθεμο μεχαρακτήρα υ.</vt:lpstr>
      <vt:lpstr>φωνηεντόληκτα καταληκτικά μονόθεμα σε -υς, (-υος):Τα μονόθεμα οξύτονα ουσιαστικά της ομάδας αυτής σχηματίζουν την αιτιατική του ενικού με την κατάληξη -ν αντί -α, την κλητική του ενικού χωρίς κατάληξη και την αιτιατική του πληθυντικού με την κατάληξη -ς αντί -ας. Σε όλες τις πτώσεις τονίζονται στον χαρακτήρα υ. Η αιτιατική του πληθυντικού παίρνει περισπωμένη, παρότι είναι ασυναίρετη και τονίζεται στη λήγουσα (βλ. τον έβδομο κανόνα τονισμού της αρχαίας ελληνικής). Τα παροξύτονα μονόθεμα σε -υς κατεβάζουν τον τόνο στη γενική του πληθυντικού. Σχηματίζουν την αιτιατική του ενικού με την κατάληξη-ν αντί -α, την κλητική του ενικού χωρίς κατάληξη και την αιτιατική του πληθυντικού με την κατάληξη -ς αντί -ας. Τα μονόθεμα μονοσύλλαβα περισπώμενα ονόματα που λήγουν σε -υς, -ις σχηματίζουν την αιτιατική του ενικού με την κατάληξη -ν αντί -α,την κλητική του ενικού χωρίς κατάληξη και την αιτιατική του πληθυντικού με την κατάληξη -ς αντί -ας. Oι μονοσύλλαβοι τύποι παίρνουν περισπωμένη. Οι δισύλλαβοι τύποι τονίζονται στη λήγουσα στη γενική και τη δοτική και των τριών αριθμών. Τα ουσιαστικά σῦςκαι ὗς είναι μονοκατάληκτα με δύο γένη (αρσενικό και θηλυκό).  Κατά το βότρυς κλίνονται: ό στάχυς, ή πιτος (είδος πεύκου), ό κάνδυς (μηδικός μανδύας) κ.ά., καθώς και το ουδέτ. τό νάπυ (= σινάπι).  Κατά το ιχθύς κλίνονται: ή 'Ερινύς, ή ιλύς (= λάσπη), ή ισχύς, ή κλιτός, ή όσφύς, ή όφρύς, ή πληθύς.  Κατά το δρῦς κλίνονται: ὁ/ἡ σῦς ή ὗς (= αγριόχοιρος), ὁ μῦς (= ποντίκι) που ήταν αρχικά σιγμόληκτο (θ. μυσ-) κ.ά. Κατά τα σε -υς, γεν. -υος κλίνονται και μερικά με χαρακτήρα -ι, τοΣυέννεσις και μῆνις (και μεταγενέστερο οδοντικόληκτο: μήνιδος) και τα περισπώμενα κῖς, οἶς (με δύο γένη, αρσενικό και θηλυκό). Το ουσιαστικό νᾶπυ είναι φωνηεντόληκτο ακατάληκτο μονόθεμο μεχαρακτήρα υ.</vt:lpstr>
      <vt:lpstr>φωνηεντόληκτα καταληκτικά μονόθεμα σε -εύς, (-έως): Στα οξύτονα μονόθεμα σε το υ του χαρακτήρα του θέματος αποβάλλεται μεταξύ δύο φωνηέντων. Το ε που μένει στο θέμα μετά την αποβολή του υ συναιρείται με το επόμενο ε ή ι των καταλήξεων σε ει (οἱ βασιλέ-ες = βασιλεῖς, τῷ βασιλέ-ι = βασιλεῖ).  Η γεν.εν. σχηματίζεται με την κατάληξη -ως αντί -ος και η αιτ. πληθ. με την κατ. -ας. Η κλητ. εν. σχηματίζεται μόνο από το θέμα, χωρίς κατάληξη.  Το α στην κατάληξη της αιτ.εν. και πληθ. είναι μακρόχρονο. Στα ονόματα σε -εύς που έχουν φωνήεν μπροστά από τον χαρακτήρα -ευ το ε αυτό που μένει στο θέμα μετά την αποβολή του υ συνήθωςσυναιρείται με το ακόλουθο ω και α των καταλ. της γεν. και αιτ. εν. και πληθ. (τοῦ ἁλιέ-ως = ἁλιῶς, τούς ἁλιέ-ας = ἁλιᾶς).  Κατά τοβασιλεύς: βαφεύς, γονεύς, γραμματεύς, γραφεύς, ιερεύς, κουρεύς, χαλκεύς κ.ά. - Άμφισσεύς, Άχαρνεύς, Μεγαρεύς. Κατά το άλιεύς: Δωριεύς, Έρετριεύς, Εϋβοεύς, Πειραιεύς, Πλαταιεύς</vt:lpstr>
      <vt:lpstr>Φωνηεντόληκτα καταληκτικά διπλόθεμα αρσενικά θηλυκά σε -υς,(-εως)  &amp; Καταληκτικά διπλόθεμα ουδέτερα σε -υ,(-εως):  Κατά το πέλεκυς κλίνονται: ό πῆχυς και ο πρέσβυς.</vt:lpstr>
      <vt:lpstr>φωνηεντόληκτα καταληκτικά μονόθεμα σε -ις, (-εως): Τα διπλόθεμα παροξύτονα και προπερισπώμενα ονόματα σε -ις σχηματίζουν την ονομαστική, την αιτ. και την κλητ. εν. από το θέμα με χαρακτήρα ι βραχύχρονο και τις άλλες πτώσεις του ενικού και όλο τον πληθ. από το θέμα με χαρακτήρα ε . Το ε αυτό συναιρείται με το ακόλουθο ε ή ι των καταλήξεων σε ει (αἱ πόλε-ες = αἱ πόλεις, τῇ πόλε-ι = τῇ πόλει). Η γεν.εν. λήγει σε -ως αντί -ος.  Η αιτ.εν. σχηματίζεται με την κατ. -ν αντί -α και η κλητ.εν. χωρίς κατάληξη. Η αιτ.πληθ. είναι όμοια με την αντίστοιχη ονομαστική.  Η γεν.εν. και πληθ. τονίζεται στην προπαραλήγουσα, αν και η λήγουσα είναι μακρά, αντίθετα με τον σχετικό κανόνα τονισμού. Αυτό οφείλεται στο ότι ο αρχικός τύπος γεν.εν. είχε θέμα σε -η- (δυνάμηος). Αργότερα με αντιμεταχώρηση προέκυψε ο τύπος δυνάμεως. Αυτό δεν επηρέασε τον τονισμό της λέξης. Η κλητ.εν. είναι ακατάληκτη.  Κατά το δύναμις κλίνονται τα προπαροξύτονα θηλυκά: αίσθησις, ακρόπολις, βεβαίω-σις, γένεσις, γέννησις, δήλωσις, δήωσις, κράτησις, μοίησις κ.α. και το αρσ. ό πρύτανις.  Κατά το πόλις κλίνονται: ή κόνις, ό μάντις, ό όφις κ.ά., καθώς και πολλά δισύλλαβα αφηρημένα ουσιαστικά: γεῦσις, ὄψις, πτῶσις, ἄρσις, κλάσις= θραύση/τσάκισμα, νύξις, πράξις, στῦψις, φράσις, βάσις, κλίσις, ξῦσις, βάχις, τάξις, φύσις, δράσις, κρασις, πίστις, βήσις=βάδισμα, τάσις, χῦσις , δοσις, κρίσις, πλάσις, ριψις, τρῖψις, ψήξις (&gt;ψήχω = τρίβω, ξύνω) ξύσιμο, ξύστρισμα, δύσις, κυψις, πλύσις, ῥῦσις (από το ῥύομαι = σώζω) σωτηρία, απελευθέρωση, τύψις, ψυξις (&gt;ψύχω = κάνω κάτι κρύο, κρυώνω) ψύξη, κρύωμα. θλάσις, λύσις, πνῖξις, βύσις, ύβρις, θλῖψις, μεῖξις/μίξις, πόσις= το να πίνει κανείς, πιοτό, στάσις, φάσις,  κάμψις, πύστις (από το πυνθάνομαι, θ. πυθ-) ερώτηση, πληροφορία, στίξις, φθίσις, ῥῆσις=λόγος, ομιλία, ῥύσις  (ῥέω, θ. ῥυ-) ροή, ρεύμα.</vt:lpstr>
      <vt:lpstr>φωνηεντόληκτα καταληκτικά μονόθεμα σε -ις, (-εως): Τα διπλόθεμα παροξύτονα και προπερισπώμενα ονόματα σε -ις σχηματίζουν την ονομαστική, την αιτ. και την κλητ. εν. από το θέμα με χαρακτήρα ι βραχύχρονο και τις άλλες πτώσεις του ενικού και όλο τον πληθ. από το θέμα με χαρακτήρα ε . Το ε αυτό συναιρείται με το ακόλουθο ε ή ι των καταλήξεων σε ει (αἱ πόλε-ες = αἱ πόλεις, τῇ πόλε-ι = τῇ πόλει). Η γεν.εν. λήγει σε -ως αντί -ος.  Η αιτ.εν. σχηματίζεται με την κατ. -ν αντί -α και η κλητ.εν. χωρίς κατάληξη. Η αιτ.πληθ. είναι όμοια με την αντίστοιχη ονομαστική.  Η γεν.εν. και πληθ. τονίζεται στην προπαραλήγουσα, αν και η λήγουσα είναι μακρά, αντίθετα με τον σχετικό κανόνα τονισμού. Αυτό οφείλεται στο ότι ο αρχικός τύπος γεν.εν. είχε θέμα σε -η- (δυνάμηος). Αργότερα με αντιμεταχώρηση προέκυψε ο τύπος δυνάμεως. Αυτό δεν επηρέασε τον τονισμό της λέξης. Η κλητ.εν. είναι ακατάληκτη.  Κατά το δύναμις κλίνονται τα προπαροξύτονα θηλυκά: αίσθησις, ακρόπολις, βεβαίω-σις, γένεσις, γέννησις, δήλωσις, δήωσις, κράτησις, μοίησις κ.α. και το αρσ. ό πρύτανις.  Κατά το πόλις κλίνονται: ή κόνις, ό μάντις, ό όφις κ.ά., καθώς και πολλά δισύλλαβα αφηρημένα ουσιαστικά: γεῦσις, ὄψις, πτῶσις, ἄρσις, κλάσις= θραύση/τσάκισμα, νύξις, πράξις, στῦψις, φράσις, βάσις, κλίσις, ξῦσις, βάχις, τάξις, φύσις, δράσις, κρασις, πίστις, βήσις=βάδισμα, τάσις, χῦσις , δοσις, κρίσις, πλάσις, ριψις, τρῖψις, ψήξις (&gt;ψήχω = τρίβω, ξύνω) ξύσιμο, ξύστρισμα, δύσις, κυψις, πλύσις, ῥῦσις (από το ῥύομαι = σώζω) σωτηρία, απελευθέρωση, τύψις, ψυξις (&gt;ψύχω = κάνω κάτι κρύο, κρυώνω) ψύξη, κρύωμα. θλάσις, λύσις, πνῖξις, βύσις, ύβρις, θλῖψις, μεῖξις/μίξις, πόσις= το να πίνει κανείς, πιοτό, στάσις, φάσις,  κάμψις, πύστις (από το πυνθάνομαι, θ. πυθ-) ερώτηση, πληροφορία, στίξις, φθίσις, ῥῆσις=λόγος, ομιλία, ῥύσις  (ῥέω, θ. ῥυ-) ροή, ρεύμα.</vt:lpstr>
      <vt:lpstr>φωνηεντόληκτα ακατάληκτα διπλόθεμα σε -ώ, (-οῦς):  Τα ονόματα σε -ώ (γεν. -οῦς) είναι διπλόθεμα με ισχυρό θέμα σε -ω (ἠχω-) και ασθενές σε -ο (ἠχο-). Aπό το ισχυρό θέμα σχηματίζεται η ον.εν. χωρίς κατάληξη και από το ασθενές σχηματίζονται οι πλάγιες πτώσεις του εν. με συναίρεση του χαρακτήρα ο με τις καταλήξεις (το ο με το ο συναιρείται σε ου, π.χ. τῆς ἠχό-ος = τῆς ἠχοῦς, με το ι σε οι, π.χ. τῇ ἠχό-ι = τῇ ἠχοῖ, και με το α σε ω, π.χ. τήν ἠχό-α = τήν ἠχώ). Η αιτ.εν. παίρνει οξεία κατ' αναλογία προς την ομόηχη ον., αντίθετα με τον σχετικό με τη συναίρεση κανόνα τονισμού. Η κλητ.εν. σχηματίζεται από αρχαιότερο θέμα σε -οι χωρίς κατάληξη και παίρνει περισπωμένη κατ' αναλογία προς την ομόηχη δοτική. Τα ονόματα της ομάδας αυτής κανονικά έχουν μόνο ενικό, όταν όμως σχηματίζουν και πληθυντικό και δυϊκό, κλίνονται σε αυτούς κατά τη δεύτερη κλίση. Ουσιαστικά της κατηγοριας: Γοργώ, Ερατώ, Κλωθώ, Λητώ, Σαπφώ κ.ά., καθώς και μερικά προσηγορικά: ηχω, λεχώ, πειθώ, φειδώ.</vt:lpstr>
      <vt:lpstr>συμφωνόληκτα αφωνόληκτα, καταληκτικά μονόθεμα περιττοσύλλαβα ουρανικόληκτα ξ-κ, γ, χ Χαρακτήρας –κ:ὁ πίναξ –ακος, ἡ αὖλαξ –ακος, ἡ πλάξ, πλᾰκὸς, ἡ γλαῦξ, γλαυκὸς (Στους Αττικούς παίρνει περισπωμένη αντίθετα με τον κανόνα,από αναλογία προς τα συνηρημένα μονοσύλλαβα.), ἡ κῠ΄λιξ-ικος (ποτήρι), ἡ λάρναξ-ακος (κιβώτιο, φέρετρο), ἡ σάρξ, σαρκὸς, ἡ δράξ, δρᾰκὸς (όσο μπορεί να περιλάβει η παλάμη, χουφτιά·), ὁ φοῖνιξ –ικος, ἡ ἕλιξ –ικος, ὁ Φοῖνιξ –ικος (κάτ. της Φοινίκης, θηλ. Φοίνισσα), ὁ Θρᾷξ-Θρᾳκὸς (θηλ. ἡ Θρᾷσσα), ὁ φύλαξ -ᾰκος, ὁ θώραξ –ακος, ὁ χάλιξ -ῐκος, ὁ κῆρυξ –υκος (κατά τους παλαιούς γραμματικούς το ι και το υ εμπρός από το ξ  λογαριάζονται για τον τονισμό πάντοτε βραχύχρονα. Γι' αυτό ετόνιζαν κῆρυξ. Αλλά το υ εδώ είναι φύσει μακρόχρονο.), ἡ φάραγξ –αγγος, ἡ κλῖμαξ –ακος, ὁ μύρμηξ –ηκος, ὁ οἴαξ, οἴακος (η λαβή του τιμονιού, δοιάκι), ὁ πῖδαξ –ακος.</vt:lpstr>
      <vt:lpstr>συμφωνόληκτα αφωνόληκτα, καταληκτικά διπλόθεμα περιττοσύλλαβα ουρανικόληκτα  ξ-κ, γ, χ</vt:lpstr>
      <vt:lpstr>συμφωνόληκτα αφωνόληκτα, καταληκτικά μονόθεμα περιττοσύλλαβα ουρανικόληκτα ξ-κ, γ, χ Χαρακτήρας –γ: ὁ Φρύξ, Φρῠγὸς, ὁ, ἡ αἴξ, αἰγὸς, ὁ λᾰρυγξ –υγγος, ὁ στρόφιγξ –ιγγος (αρσ. και σπαν. θηλ), ἡ σῦριγξ -ῐγγος (σωλήνας· μουσικό όργανο (ποιμενικό)· υπόγειο πέρασμα), ὁ τέττιξ -ῑγος, ἡ φάλαγξ –αγγος, ἡ Σφὶγξ -ῐγγὸς, ἡ σάλπιγξ –ιγγος, ἡ σήραγξ -ᾰγγος= κοιλότητα βράχου, σπηλιά, ἡ λύγξ-λῠγγὸς (λόξιγκας), ἡ μάστιξ -ῑγος, ἡ ῥάξ, ρᾱγὸς (ρώγα του σταφυλιού)</vt:lpstr>
      <vt:lpstr>συμφωνόληκτα αφωνόληκτα, καταληκτικά μονόθεμα περιττοσύλλαβα ουρανικόληκτα ξ-κ, γ, χ Χαρακτήρας –χ: ὁ, ἡ βήξ, βηχὸς, ἡ διώρυξ -ῠχος (μεταγεν. διώρυγος),  ἡ θρίξ, τρῐχὸς</vt:lpstr>
      <vt:lpstr>συμφωνόληκτα αφωνόληκτα, καταληκτικά μονόθεμα περιττοσύλλαβα χειλικόληκτα ψ-π, β. Χαρακτήρας –π: ὁ Αἰθίοψ-οπος (κάτ. της Αιθιοπίας, θηλ. Αἰθιοπὶς και ἡ Αἰθίοψ), ὁ γύψ, γῡπὸς, ὁ Κέκροψ –οπος, ὁ Κύκλωψ –ωπος, ὁ Πέλοψ –οπος, ὁ σκνὶψ -ῑπὸς</vt:lpstr>
      <vt:lpstr>συμφωνόληκτα αφωνόληκτα, καταληκτικά μονόθεμα περιττοσύλλαβα χειλικόληκτα ψ-π, β Χαρακτήρας –β: ὁ λίψ, λῐβὸς (λίβας, ΝΔ άνεμος), ἡ φλέψ, φλεβὸς, ὁ χάλυψ -ῠβος</vt:lpstr>
      <vt:lpstr>συμφωνόληκτα, αφωνόληκτα, καταληκτικά μονόθεμα περιττοσύλλαβα, οδοντικόληκτα με χαρακτήρα (τ) -ς, -τος: ἄναξ (ξ=κ+σ) - ἄνακτος ης-ητος: ἡ ἐσθὴς -ῆτος, ὁ θής, θητὸς (πολίτης της τέταρτης τάξης στην αρχαία Αθήνα, μισθωτός εργάτης· θηλ. ἡ θῆσσα), ὁ Κρής, Κρητὸς (θηλ. ἡ Κρῆσσα), ὁ λέβης –ητος, ὁ τάπης –ητος, ὁ Χάρης -ητος,  ότης-ότητος: ή πιστότης –ητος, ή ποιότης-ητος, δεξιότης-ητος, </vt:lpstr>
      <vt:lpstr>συμφωνόληκτα, αφωνόληκτα, καταληκτικά μονόθεμα περιττοσύλλαβα, οδοντικόληκτα με χαρακτήρα (τ) ύτης-ύτητος: ἡ βραδύτης-ύτητος (Αττ. βραδυτὴς -ῆτος), ἡ βραχύτης-ύτητος, ἡ ταχύτης-ύτητος, ἡ τραχύτης-ύτητος,  ις-ιτος: ἡ χάρις (ᾰ) –ιτος* (ως παροξύτονο σχηματίζει αιτ. εν. χάριν &amp; κλητ. εν. χάρι) ως-ωτος: ὁ ἱδρὼς -ῶτος, ὁ γέλως –ωτος, ὁ ἔρως –ωτος ουδέτερα: φῶς, φωτός</vt:lpstr>
      <vt:lpstr>συμφωνόληκτα, αφωνόληκτα, ακατάηκτα, μονόθεμα περιττοσύλλαβα, οδοντικόληκτα με χαρακτήρα (τ): μέλι-μέλιτος </vt:lpstr>
      <vt:lpstr>συμφωνόληκτα, αφωνόληκτα, καταληκτικά μονόθεμα περιττοσύλλαβα, οδοντικόληκτα με χαρακτήρα (δ) άς-άδος (ᾰ): ἡ ἀγελὰς –άδος, ἡ Ἑλλὰς –άδος, ἡ λαμπὰς –άδος, ἡ Παλλὰς –άδος, ἡ τετρὰς –άδος, ἡ τριὰς –άδος... ις-ιδος: ἡ αὖλις -ῐδος (κατασκήνωση, κατάλυμα· από αυτό και το ἔπαυλις (από το προσηγορικό αὖλις έγινε και το κύρ. όν. ἡ Αὐλίς), ἡ ἔρις -ῐδος, ἡ ἶρις-ῐδος (ουράνιο τόξο· και κύρ. όν. ἡ Ἶρις, αγγελιοφόρος των θεών), ἡ Ἶσις -ῐδος (αιγυπτιακή θεότητα), ὁ Πάρις -ῐδος,  (τα παροξύτονα με χαρακτήρα δ που λήγουν σε –ις  σχηματίζουν στον ενικό  αιτιατική σε –ν και την κλητική χωρίς την κατάληξη με αφαίρεση του οδοντικού χαρακτήρα. Η κατάληξη –δα είναι μεταγενέστερη) ίς-ίδος (ῐ): ἡ ἀσπὶς -ῐ΄δος, ἡ Αὐλὶς -ῐ΄δος, ἡ βαθμὶς -ῐ΄δος, ἡ βλεφαρὶς -ῐ΄δος, ἡ βολὶς -ῐ΄δος, ἡ Ἑλληνὶς -ῐ΄δος, ἡ ἐλπὶς -ῐ΄δος, ἡ θυρὶς -ῐ΄δος, ἡ κεραμὶς -ῐ΄δος, ἡ κορωνὶς -ῐ΄δος, ἡ τυραννὶς -ῐ΄δος, ἡ ψαλὶς -ῐ΄δος ὶς -ῖδος (ῑ): ἡ ἁψὶς -ῖδος, ἡ βαλβὶς -ῖδος, ἡ κηλὶς -ῖδος, ἡ κνημὶς -ῖδος, ἡ κρηπὶς -ῖδος, ἡ νησὶς -ῖδος, ἡ σφραγὶς -ῖδος, ἡ χειρὶς -ῖδος, ἡ ψηφὶς -ῖδος</vt:lpstr>
      <vt:lpstr>συμφωνόληκτα, αφωνόληκτα, καταληκτικά μονόθεμα περιττοσύλλαβα, οδοντικόληκτα με χαρακτήρα (δ) αῖς –αιδός: παῖς-παιδός ύς-ύδος (ῠ): ἡ χλαμὺς -ύδος</vt:lpstr>
      <vt:lpstr>συμφωνόληκτα, αφωνόληκτα, καταληκτικά διπλόθεμα περιττοσύλλαβα, οδοντικόληκτα με χαρακτήρα (δ)</vt:lpstr>
      <vt:lpstr>συμφωνόληκτα, αφωνόληκτα, καταληκτικά μονόθεμα περιττοσύλλαβα, οδοντικόληκτα με χαρακτήρα (θ)   ης-ηθος: ἡ Πάρνης –ηθος,  υς-υθος: κόρυς= περικεφαλαία,  ινς-ινθος: ἡ ἕλμινς -ινθος = σκουλήκι των εντέρων, ἡ πείρινς-ινθος = τετράγωνος χώρος πάνω στήν άμαξα, όπου τοποθετούσαν τα πράγματα που ήθελαν να μεταφέρουν,  υνς-υνθος: ἡ Τίρυνς -υνθος</vt:lpstr>
      <vt:lpstr>συμφωνόληκτα, αφωνόληκτα, καταληκτικά μονόθεμα περιττοσύλλαβα, οδοντικόληκτα με χαρακτήρα (θ)   ις-ιθος: ὁ / ἡ ὄρνις - ὄρνιθος  </vt:lpstr>
      <vt:lpstr>συμφωνόληκτα, αφωνόληκτα, καταληκτικά μονόθεμα περιττοσύλλαβα, οδοντικόληκτα  σε -ας, (-αντος): Κατά το ἱμὰς κλίνεται ὁ ἀνδριάς.- Κατά το γίγας κλίνονται ὁ ἀδάμας, ὁ ἐλέφας, ὁ Αἴας, ὁ Κάλχας κ.ά., καθώς και το συνηρημένο (ἀλλάεντ-ς = ἀλλάεις) ἀλλᾶς, γεν. τοῦ (ἀλλάεντ-ος) ἀλλᾶντος κτλ. </vt:lpstr>
      <vt:lpstr>συμφωνόληκτα, αφωνόληκτα, καταληκτικά μονόθεμα περιττοσύλλαβα, οδοντικόληκτα σε -ους, (-οντος): Κατά το ὀδοὺς κλίνεται και το συνηρημένο (πλακόεντ-ς = πλακόεις) πλακοῦς, γεν. τοῦ (πλακόεντος) πλακοῦντος κτλ.· έτσι και Σελινοῦς (Σελινοῦντος), Τραπεζοῦς (Τραπεζοῦντος), Φλιοῦς (Φλιοῦντος) κ.ά.</vt:lpstr>
      <vt:lpstr>συμφωνόληκτα, αφωνόληκτα, καταληκτικά μονόθεμα περιττοσύλλαβα, οδοντικόληκτα σε -ων, (-οντος): Κατά το γέρων κλίνονται: ὁ δράκων, ὁ θεράπων, ὁ λέων, ὁ τένων (= νεύρο), ὁ Κρέων κ.ά.,</vt:lpstr>
      <vt:lpstr>συμφωνόληκτα, αφωνόληκτα, καταληκτικά μονόθεμα περιττοσύλλαβα, οδοντικόληκτα σε -ων, ( -ωντος): μερικά συνηρημένα κύρια ονόματα: ὁ (Ξενοφάοντ-, Ξενοφάωντ-) Ξενοφῶν, τοῦ (Ξενοφάοντ-ος) Ξενοφῶντος, τῷ (Ξενοφάοντ-ι) Ξενοφῶντι κτλ. Έτσι και ὁ Ἀντιφῶν, ὁ Κλεοφῶν, ὁ Κτησιφῶν (όν. προσώπων), ἡ Κτησιφῶν (όν. πόλης) κ.ά.</vt:lpstr>
      <vt:lpstr>συμφωνόληκτα, αφωνόληκτα, οδοντικόληκτα ουδέτερα ακατάληκτα μονόθεμα σε -α, (-ατος):  ἅλμα, κλῆμα= κλάδος από αμπέλι, νᾶμα, σχῐ΄σμα, χύμα, ἅρμα, κλίμα (από το ρ. κλίνω) κλίση ή κατωφέρεια εδάφους· η γεωγραφική θέση ενός τόπου.), νῆμα, τᾰ΄γμα, ἆσθμα, κρᾶμα, πλάσμα, φᾰ΄σμα, ᾆσμα, κρίμα, πλῦμα, φρᾰ΄γμα, δρᾶμα, κῦμα, πρᾶγμα, φῦμα (βλάστημα), θῦμα, μεῖγμα (ή μίγμα), πτῠ΄σμα, χᾰ΄σμα, κλάσμα, στῐ΄γμα, χρῖσμα, ἄλειμμα, κόμμα, ἅμμα (από το ρ. ἅπτω) δέσιμο, κόμπος, θηλιά.), ὄμμα, βάμμα, ῥάμμα, βλέμμα, σκάμμα, γράμμα, στέμμα, θρέμμα, στρέμμα, κάλυμμα, τρῖμμα</vt:lpstr>
      <vt:lpstr>συμφωνόληκτα, ημιφωνόληκτα, ενρινόληκτα -ὶς –ινος: ἡ ἀκτὶς -ῖνος (έτσι: ὁ δελφίς,, ἡ ὠδίς=(ποιητ.) πόνος του τοκετού (συνηθ. πληθ. ὠδῖνες), Ἐλευσίς, Σαλαμὶς κ.ά.),  ἡ ῥίς, τῆς ῥῑνός, ὁ (ἡ) θίς, θῑνός = (ποιητ.) σωρός· σωρός από άμμο· ακτή, ἡ ἴς, τῆς ἰνός πλ. αἱ ἶνες = νεύρο, λεπτό νήμα, δύναμη -άν –ανος: ὁ μεγιστὰν -ᾶνος (έτσι και: ὁ παιάν,, πελεκάν, Τιτάν,, Αἰνιάν, Ἀκαρνάν, Ἁλκμάν, Εὐρυτάν), ὁ Πάν, του Πανὸς κ.ά.</vt:lpstr>
      <vt:lpstr>συμφωνόληκτα, ημιφωνόληκτα, ενρινόληκτα -ην –ηνος: ὁ Ἕλλην –ηνος, ὁ δοθιήν-ῆνος = μικρό εξάνθημα (έτσι και: ὁ κηφήν,, ὁ λειχήν= λειχήνα· βρύο που φυτρώνει πάνω σε δέντρα, πέτρες κτλ.· εξάνθημα στην επιδερμίδα, ὁ πυρήν,, ὁ σωλήν, ἡ σειρήν = γοητεία ωραίων λόγων· ως κυρ, όν. Σειρήν, θαλασσινή θεότητα που γοητεύει με τη φωνή της τους ναυτικούς), ὁ μήν, μηνὸς, (έτσι και: ὁ σπλήν,, ὁ σφήν, ὁ (ἡ) χὴν  -ὴν –ενός: ὁ αὐχήν–ένος = τράχηλος (έτσι και: ὁ λιμήν, ὁ πυθμήν, ὁ ὑμήν= λεπτό δέρμα, μεμβράνη, ἡ φρήν, φρενός = το διάφραγμα ανάμεσα στο θώρακα και την κοιλιά· τα γύρω από την καρδιά μέρη· καρδιά, νους.)</vt:lpstr>
      <vt:lpstr>συμφωνόληκτα, ημιφωνόληκτα, ενρινόληκτα:–-ων –ωνος:  τα περιεκτικά: ὁ ἀνθὼν -ῶνος, ὁ ἀνδρὼν -ῶνος, γυναικὼν -ῶνος, ὁ δαφνών, δενδρών, ἐλαιών, νυμφών, ξενών, ὀρνιθών, παρθενὼν= μέρος του σπιτιού, όπου έμεναν οι παρθένες· ως κυρ. όν. Παρθενών, ναός στην Ακρόπολη της Αθήνας.  τα μεγεθυντικά,:ὁ γάστρων –ωνος = κοιλαράς, ὁ γνάθων –ωνος = (&gt;ἡ γνάθος = σαγόνι) εκείνος που έχει φουσκωμένα σαγόνια ή φουσκωμένα μάγουλα, ὁ χείλων-ωνος = εκείνος που έχει μεγάλα χείλια  τα κύρια ονόματα: Ἀπόλλων–ωνος, Ποσειδῶν-ῶνος, Ἀγάθων–ωνος, Δάμων, Δευκαλίων, Δίων, Ζήνων, Ἱέρων, Κίμων, Κλέων, Κόνων, Κρίτων, Κύλων, Μέτων, Πλάτων, Σόλων, Φαίδων, Χάρων, Χίλων, Χίρων, Ὠρίων, [Νέρων, Τρύφων]   ονόματα αρχαίων  Μηνών: Γαμηλιὼν-ῶνος, Ἀνθεστηριών, Ἐλαφηβολιών, Μουνιχιών, Θαργηλιών, Σκιροφοριών,Ἑκατομβαιών, Μεταγειτνιών, Βοηδρομιών, Πυανοψιών, Μαιμακτηριών, Ποσειδεών). Στρυμών, (συν)δαιτυμών.  ονόματα τόπων και πόλεων:Αὐλὼν-ῶνος, Ἑλικὼν-ῶνος, ἡ Καλυδών, ὁ Κιθαιρών, ἡ/ὁ Κολοφών, ὁ Μαραθών, ἡ Σιδών, ἡ Σικυών, Κρότων-ωνος.  εθνικά παροξύτονα: ὁ Λάκων –ωνος, ὁ Ἴων -ωνος.  παροξύτονα αρσενικά: ὁ ἄξων –ονος , Ἁλιάκμων, βραχίων, γείτων, γνώμων, δαίμων, Ἰᾱ΄σων, κίων= κολόνα, πνεύμων, τέκτων= ξυλουργός, μαραγκός, Ἀγαμέμνων, Ἀριστογείτων.  προσηγορικά  παροξύτονα: ὁ δόλων–ωνος = μικρό πανί της πλώρης στα ιστιοφόρα· μαχαίρι ή σπαθάκι κρυμμένο μέσα σε ραβδί, στιλέτο, ὁ δρόμων –ωνος = ελαφρό πλοιάριο, ὁ κλύδων= κύμα, κλυδωνισμός, ὁ κώδων, ὁ (ἡ) μήκων= παπαρούνα, ὁ πάρων = πλοιάριο, ὁ ῥώθων, ὁ σάπων, ὁ σίφων, ὁ ἄμβων.  προσηγορικά οξύτονα: ὁ κλών, κλωνὸς, ὁ ἀγὼν -ῶνος, ὁ ἀγκὼν-ῶνος, ὁ αἰών, βουβών, κοιτών, κολοφών = το ακρότατο σημείο ενός πράγματος, ως κύρ. όν. Κολοφὼν (-ῶνος), πόλη της Ιωνίας στη Μ. Ασία., λειμών, τελαμών= πλατύ κορδόνι, λουρί δερμάτινο· ως κυρ. όν. Τελαμὼν (-ῶνος), γιος του Αιακού και πατέρας του Αίαντα, χειμών, χιτὼν.  προσηγορικά περισπώμενα: ὁ τυφῶν -ῶνος (από το τυφάων) = θύελλα,ανεμοστρόβιλος (κατά την αττ.β΄κλ.: ὁ τυφῶς, τοῦ τυφῶ)· ως κύρ. όν. ὁ Τυφῶν (-ῶνος), γίγαντας, πατέρας των ανέμων.  οξύτονα Θηλυκά: ἡ ἀηδὼν–όνος, ἡ ἀλγηδών, ἀλκυών, εἰκών, Καρχηδών, σιαγών, σινδών, τερηδών= σκουλήκι που τρώει τα ξύλα· σαράκι· πάθηση των δοντιών, Χαλκηδών, χελιδών, χιὼν   οξύτονα Αρσενικά: ὁ (ἡ) ἀλεκτρυὼν-όνος = (αρσ.) πετεινός, (θηλ. όρνιθα), ὁ ἡγεμὼν-όνος, ὁ κανών, κηδεμών, Μακεδών.</vt:lpstr>
      <vt:lpstr>συμφωνόληκτα, ημιφωνόληκτα, υγρόληκτα, μονόθεμα ακατάληκτα με χαρακτήρα -ρ -ὴρ –ηρος: ὁ θήρ, θηρός = θηρίο, ὁ ἀροτήρ-ῆρος = αυτός που οργώνει· ως επίθ. βοῦς ἀροτὴρ = βόδι που το μεταχειρίζονται για το όργωμα, ὁ ζωστὴρ -ῆρος,  ὁ κρατήρ, λαμπτήρ, λουτήρ, νιπτήρ, στατήρ, στρωτήρ, σπινθήρ, σωτήρ -ῆρος (κλ. ὦ σῶτερ). -ὴρ –έρος: ὁ ἀὴρ –έρος, ὁ ἀθήρ, αἰθήρ, ἀστήρ - δοτ. πλ. ἀστράσι </vt:lpstr>
      <vt:lpstr>συμφωνόληκτα, ημιφωνόληκτα, υγρόληκτα, μονόθεμα ακατάληκτα με χαρακτήρα -ρ -ὰρ -αρὸς: ὁ Κάρ, Κᾱρὸς = κάτοικος της Καρίας (πλ. οἱ Κᾶρες), ουδέτερο: ἔαρ / ἦρ -εὶρ -ειρὸς: ὁ φθείρ, φθειρὸς = ψείρα (δοτ. πλ. τοῖς φθειρσί), ἡ χείρ, χειρὸς (δοτ. πλ. ταῖς χερσί,).</vt:lpstr>
      <vt:lpstr>συμφωνόληκτα, ημιφωνόληκτα, υγρόληκτα, μονόθεμα ακατάληκτα με χαρακτήρα –ρ -ωρ –ωρος: ὁ φώρ, φωρὸς = κλέφτης, ὁ ἰχὼρ -ῶρος = το αίμα που ρέει στις φλέβες των θεών, ὁ πέλωρ–ωρος = πελώριο ον, τέρας (μεταγ. Βίκτωρ, πραίτωρ κ.ά.). -ωρ –ορος: ὁ αὐτοκράτωρ –ορος, ὁ κοσμήτωρ, πράκτωρ, προγάστωρ, Ἕκτωρ κ.ά.) (μεταγ.και νεότ.: ἐκλέκτωρ, παντοκράτωρ)</vt:lpstr>
      <vt:lpstr>συμφωνόληκτα, ημιφωνόληκτα, υγρόληκτα, διπλόθεμα, ακατάληκτα, με χαρακτήρα –ρ, συγκοπτώμενα</vt:lpstr>
      <vt:lpstr>συμφωνόληκτα, ημιφωνόληκτα, υγρόληκτα, μονόθεμα, ακατάληκτα με χαρακτήρα –λ </vt:lpstr>
      <vt:lpstr>συμφωνόληκτα, σιγμόληκτα, ακατάληκτα, διπλόθεμα </vt:lpstr>
      <vt:lpstr>συμφωνόληκτα, σιγμόληκτα, ακατάληκτα, διπλόθεμα </vt:lpstr>
      <vt:lpstr>Στην τρίτη κλίση των ουδετέρων ανήκουν ουσιαστικά φωνηεντόληκτα που λήγουν σε υ, οδοντικόληκτα μονόθεμα με χαρακτήρα τ, υγρόληκτα μονόθεμα με χαρακτήρα ρ και σιγμόληκτα που λήγουν σε ος και σε  ας. τα τριτόκλιτα ουδέτερα είναι περιττοσύλλαβα και σχηματίζουν σε κάθε αριθμό όμοια την ονομαστική, την αιτιατική και την κλητική. η κατάληξη α της ονομαστικής, της αιτιατικής και της κλητικής του πληθυντικού είναι βραχύχρονη (εκτός από εκείνη των σιγμόληκτων σε ος που προέρχεται από συναίρεση, π.χ. τά χρέα). Σιγμόληκτα ουδέτερα σε -ας είναι έξι: κρέας, γέρας (= βραβείο), γῆρας, πέρας, τέρας, κέρας. Από αυτά: 1) μόνο τα ονόμ. κρέας, γέρας, γῆρας έχουν θέμα παντού καθαρά σιγμόληκτο σε -ασ· αυτά αποβάλλουν το σ  ανάμεσα σε δύο φωνήεντα και έπειτα συναιρούν τα δύο αυτά φωνήεντα: τοῦ (κρέασ-ος, κρέα-ος) κρέως· τῷ (κρέασ-ι, κρέα-ϊ) κρέᾳ   2) το όνομα πέρας σχηματίζει την ονομ., αιτ. και κλητ. του ενικού από σιγμόληκτο θέμα σε -ας, χωρίς κατάληξη, και τις άλλες πτώσεις από θέμα σε -ατ, ως οδοντικόληκτο: τοῦ πέρατ-ος, τῷ πέρατ-ι, τὰ πέρατ-α, τῶν περάτ-ων (όπως τὸ σῶμα, τοῦ σώματ-ος)· 3) το όνομα τέρας σχηματίζει τον ενικό κατά το πέρας: τὸ τέρας, τοῦ τέρατ-ος. 4) το όνομα κέρας σε όλους τους αριθμούς και το όνομα τέρας στον πληθυντικό και δυϊκό σχηματίζονται και κατά τους δύο τρόπους, δηλ. και ως σιγμόληκτα (κατά το κρέας) και ως οδοντικόληκτα (κατά το πέρας): τὸ κέρας, τοῦ κέρως και κέρατος, τῷ κέρα και κέρατι κτλ. - πληθ. τὰ κέρα καικέρατ-α, τῶν κερῶν και κεράτ-ων κτλ. - δυϊκός τὼ κέρα και κέρατ-ε, τοῖν κεροῖν και κεράτ-οιν· (τὸ τέρας) πληθ. τὰ τέρα καιτέρατ-α κτλ. – δυϊκός τὼ τέρα και τέρατ-ε, τοῖν τεροῖν και τεράτ-οιν· 5) το όνομα γῆρας έχει μόνο ενικό αριθμό  τὸ ἄγος= κατάρα, μίασμα, ἄλσος, βάθος, βάρος, βρῖθος= βάρος, δάσος, θάρρος/θάρσος/ θράσος =. η λ. θάρσος με αφομοίωση του σ: θάρρος = θάρρος, τόλμη· με μετάθεση του α: θράσος = θρασύτητα, αυθάδεια, ἴχνος, κῆτος= γενική ονομασία των μεγάλων ψαριών ή θαλασσινών τεράτων, κράτος, κρύος= παγερό κρύο, κῦδος= δόξα, φήμη, κῦρος, κύτος = το κοίλο μέρος (πλοίου, σκεύους, σώματος) λάθος, λίπος, μῖσος, νεῖκος= φιλονικία, αγώνας, ξίφος, πάθος, πάχος, πλάτος, πνῖγος= Η υπερβολική ζέστη, ῥάκος, ῥῖγος, σκάφος, σκῦτος= δέρμα κατεργασμένο, στῖφος,, σφρίγος, τάχος, τεῖχος, τεῦχος, ὕψος, φῦκος= πληθ. τὰ φύκη = φύκια, ψῦχος</vt:lpstr>
      <vt:lpstr>Στην τρίτη κλίση των ουδετέρων ανήκουν ουσιαστικά φωνηεντόληκτα που λήγουν σε υ, οδοντικόληκτα μονόθεμα με χαρακτήρα τ, υγρόληκτα μονόθεμα με χαρακτήρα ρ και σιγμόληκτα που λήγουν σε ος και σε  ας. τα τριτόκλιτα ουδέτερα είναι περιττοσύλλαβα και σχηματίζουν σε κάθε αριθμό όμοια την ονομαστική, την αιτιατική και την κλητική. η κατάληξη α της ονομαστικής, της αιτιατικής και της κλητικής του πληθυντικού είναι βραχύχρονη (εκτός από εκείνη των σιγμόληκτων σε ος που προέρχεται από συναίρεση, π.χ. τά χρέα). Σιγμόληκτα ουδέτερα σε -ας είναι έξι: κρέας, γέρας (= βραβείο), γῆρας, πέρας, τέρας, κέρας. Από αυτά: 1) μόνο τα ονόμ. κρέας, γέρας, γῆρας έχουν θέμα παντού καθαρά σιγμόληκτο σε -ασ· αυτά αποβάλλουν το σ  ανάμεσα σε δύο φωνήεντα και έπειτα συναιρούν τα δύο αυτά φωνήεντα: τοῦ (κρέασ-ος, κρέα-ος) κρέως· τῷ (κρέασ-ι, κρέα-ϊ) κρέᾳ   2) το όνομα πέρας σχηματίζει την ονομ., αιτ. και κλητ. του ενικού από σιγμόληκτο θέμα σε -ας, χωρίς κατάληξη, και τις άλλες πτώσεις από θέμα σε -ατ, ως οδοντικόληκτο: τοῦ πέρατ-ος, τῷ πέρατ-ι, τὰ πέρατ-α, τῶν περάτ-ων (όπως τὸ σῶμα, τοῦ σώματ-ος)· 3) το όνομα τέρας σχηματίζει τον ενικό κατά το πέρας: τὸ τέρας, τοῦ τέρατ-ος. 4) το όνομα κέρας σε όλους τους αριθμούς και το όνομα τέρας στον πληθυντικό και δυϊκό σχηματίζονται και κατά τους δύο τρόπους, δηλ. και ως σιγμόληκτα (κατά το κρέας) και ως οδοντικόληκτα (κατά το πέρας): τὸ κέρας, τοῦ κέρως και κέρατος, τῷ κέρα και κέρατι κτλ. - πληθ. τὰ κέρα καικέρατ-α, τῶν κερῶν και κεράτ-ων κτλ. - δυϊκός τὼ κέρα και κέρατ-ε, τοῖν κεροῖν και κεράτ-οιν· (τὸ τέρας) πληθ. τὰ τέρα καιτέρατ-α κτλ. – δυϊκός τὼ τέρα και τέρατ-ε, τοῖν τεροῖν και τεράτ-οιν· 5) το όνομα γῆρας έχει μόνο ενικό αριθμό  τὸ ἄγος= κατάρα, μίασμα, ἄλσος, βάθος, βάρος, βρῖθος= βάρος, δάσος, θάρρος/θάρσος/ θράσος =. η λ. θάρσος με αφομοίωση του σ: θάρρος = θάρρος, τόλμη· με μετάθεση του α: θράσος = θρασύτητα, αυθάδεια, ἴχνος, κῆτος= γενική ονομασία των μεγάλων ψαριών ή θαλασσινών τεράτων, κράτος, κρύος= παγερό κρύο, κῦδος= δόξα, φήμη, κῦρος, κύτος = το κοίλο μέρος (πλοίου, σκεύους, σώματος) λάθος, λίπος, μῖσος, νεῖκος= φιλονικία, αγώνας, ξίφος, πάθος, πάχος, πλάτος, πνῖγος= Η υπερβολική ζέστη, ῥάκος, ῥῖγος, σκάφος, σκῦτος= δέρμα κατεργασμένο, στῖφος,, σφρίγος, τάχος, τεῖχος, τεῦχος, ὕψος, φῦκος= πληθ. τὰ φύκη = φύκια, ψῦχος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ΑΡΙΣΤΟΤΕΛΗΣ</dc:title>
  <dc:creator>User</dc:creator>
  <cp:lastModifiedBy>Microsoft account</cp:lastModifiedBy>
  <cp:revision>79</cp:revision>
  <dcterms:created xsi:type="dcterms:W3CDTF">2021-09-15T04:04:03Z</dcterms:created>
  <dcterms:modified xsi:type="dcterms:W3CDTF">2026-02-04T11:44:03Z</dcterms:modified>
</cp:coreProperties>
</file>