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6"/>
  </p:notesMasterIdLst>
  <p:sldIdLst>
    <p:sldId id="256" r:id="rId2"/>
    <p:sldId id="257" r:id="rId3"/>
    <p:sldId id="259" r:id="rId4"/>
    <p:sldId id="258"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883" autoAdjust="0"/>
  </p:normalViewPr>
  <p:slideViewPr>
    <p:cSldViewPr>
      <p:cViewPr varScale="1">
        <p:scale>
          <a:sx n="97" d="100"/>
          <a:sy n="97" d="100"/>
        </p:scale>
        <p:origin x="139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17/7/2024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154E97D-304B-4940-B977-8D35648951F8}" type="slidenum">
              <a:rPr lang="el-GR" smtClean="0"/>
              <a:t>2</a:t>
            </a:fld>
            <a:endParaRPr lang="el-GR"/>
          </a:p>
        </p:txBody>
      </p:sp>
    </p:spTree>
    <p:extLst>
      <p:ext uri="{BB962C8B-B14F-4D97-AF65-F5344CB8AC3E}">
        <p14:creationId xmlns:p14="http://schemas.microsoft.com/office/powerpoint/2010/main" val="2034806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599349ED-3A0E-4255-A334-34838C826CF6}" type="datetime1">
              <a:rPr lang="el-GR" smtClean="0"/>
              <a:t>17/7/2024</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DDC92B7-54ED-4DF0-B904-DD548FABAA2D}" type="datetime1">
              <a:rPr lang="el-GR" smtClean="0"/>
              <a:t>17/7/2024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D76DDF9-F50B-4D2B-9D84-0271D38EC4D5}" type="datetime1">
              <a:rPr lang="el-GR" smtClean="0"/>
              <a:t>17/7/2024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BE8952FC-08BE-4BE1-B2A7-FBF8394A73BB}" type="datetime1">
              <a:rPr lang="el-GR" smtClean="0"/>
              <a:t>17/7/2024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135D6DF9-822B-4D0D-9531-9CB04E2BDECC}" type="datetime1">
              <a:rPr lang="el-GR" smtClean="0"/>
              <a:t>17/7/2024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D1C611AA-1924-414C-BB85-F21B7EF6FF60}" type="datetime1">
              <a:rPr lang="el-GR" smtClean="0"/>
              <a:t>17/7/2024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9F3239E4-A1B0-465E-BEAC-99743697BEB4}" type="datetime1">
              <a:rPr lang="el-GR" smtClean="0"/>
              <a:t>17/7/2024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7BFE9B80-4F17-4493-BF2A-9AE8C360E7AB}" type="datetime1">
              <a:rPr lang="el-GR" smtClean="0"/>
              <a:t>17/7/2024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4B7D2-B6C6-4650-9C56-96C6FDB08B73}" type="datetime1">
              <a:rPr lang="el-GR" smtClean="0"/>
              <a:t>17/7/2024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2E49E90E-0556-48E2-B189-9DD9DBC7B69F}" type="datetime1">
              <a:rPr lang="el-GR" smtClean="0"/>
              <a:t>17/7/2024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CA9F2234-9D6F-4F1D-A389-070FC5E26FE8}" type="datetime1">
              <a:rPr lang="el-GR" smtClean="0"/>
              <a:t>17/7/2024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A8074BF-A6B8-4B20-87F2-CDDBAED5313F}" type="datetime1">
              <a:rPr lang="el-GR" smtClean="0"/>
              <a:t>17/7/2024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2489448"/>
          </a:xfrm>
        </p:spPr>
        <p:txBody>
          <a:bodyPr>
            <a:normAutofit/>
          </a:bodyPr>
          <a:lstStyle/>
          <a:p>
            <a:r>
              <a:rPr lang="el-GR" dirty="0" smtClean="0">
                <a:effectLst/>
                <a:latin typeface="Times New Roman" panose="02020603050405020304" pitchFamily="18" charset="0"/>
                <a:cs typeface="Times New Roman" panose="02020603050405020304" pitchFamily="18" charset="0"/>
              </a:rPr>
              <a:t>ΑΛΛΟΤΡΙΩΣΗ</a:t>
            </a:r>
            <a:endParaRPr lang="el-GR"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a:xfrm>
            <a:off x="533400" y="3861048"/>
            <a:ext cx="7854696" cy="1120088"/>
          </a:xfrm>
        </p:spPr>
        <p:txBody>
          <a:bodyPr/>
          <a:lstStyle/>
          <a:p>
            <a:endParaRPr lang="el-GR"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a:xfrm>
            <a:off x="2667000" y="6525344"/>
            <a:ext cx="3352800" cy="196131"/>
          </a:xfrm>
        </p:spPr>
        <p:txBody>
          <a:bodyPr/>
          <a:lstStyle/>
          <a:p>
            <a:pPr algn="ctr"/>
            <a:r>
              <a:rPr lang="el-GR" dirty="0" smtClean="0"/>
              <a:t>ΕΠΙΜΕΛΕΙΑ: ΠΕΠΕ ΕΥΗ</a:t>
            </a: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2</a:t>
            </a:fld>
            <a:endParaRPr lang="el-GR"/>
          </a:p>
        </p:txBody>
      </p:sp>
      <p:graphicFrame>
        <p:nvGraphicFramePr>
          <p:cNvPr id="5" name="Table 4"/>
          <p:cNvGraphicFramePr>
            <a:graphicFrameLocks noGrp="1"/>
          </p:cNvGraphicFramePr>
          <p:nvPr>
            <p:extLst>
              <p:ext uri="{D42A27DB-BD31-4B8C-83A1-F6EECF244321}">
                <p14:modId xmlns:p14="http://schemas.microsoft.com/office/powerpoint/2010/main" val="3935434232"/>
              </p:ext>
            </p:extLst>
          </p:nvPr>
        </p:nvGraphicFramePr>
        <p:xfrm>
          <a:off x="683568" y="908720"/>
          <a:ext cx="7920880" cy="4396740"/>
        </p:xfrm>
        <a:graphic>
          <a:graphicData uri="http://schemas.openxmlformats.org/drawingml/2006/table">
            <a:tbl>
              <a:tblPr firstRow="1" firstCol="1" bandRow="1">
                <a:tableStyleId>{93296810-A885-4BE3-A3E7-6D5BEEA58F35}</a:tableStyleId>
              </a:tblPr>
              <a:tblGrid>
                <a:gridCol w="7920880"/>
              </a:tblGrid>
              <a:tr h="361152">
                <a:tc>
                  <a:txBody>
                    <a:bodyPr/>
                    <a:lstStyle/>
                    <a:p>
                      <a:pPr algn="ctr">
                        <a:lnSpc>
                          <a:spcPct val="115000"/>
                        </a:lnSpc>
                        <a:spcAft>
                          <a:spcPts val="0"/>
                        </a:spcAft>
                      </a:pPr>
                      <a:r>
                        <a:rPr lang="el-GR" sz="3200" dirty="0">
                          <a:solidFill>
                            <a:schemeClr val="tx1"/>
                          </a:solidFill>
                          <a:effectLst/>
                          <a:latin typeface="Times New Roman" panose="02020603050405020304" pitchFamily="18" charset="0"/>
                          <a:cs typeface="Times New Roman" panose="02020603050405020304" pitchFamily="18" charset="0"/>
                        </a:rPr>
                        <a:t>ΑΛΛΟΤΡΙΩΣΗ</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663184">
                <a:tc>
                  <a:txBody>
                    <a:bodyPr/>
                    <a:lstStyle/>
                    <a:p>
                      <a:pPr>
                        <a:lnSpc>
                          <a:spcPct val="115000"/>
                        </a:lnSpc>
                        <a:spcAft>
                          <a:spcPts val="0"/>
                        </a:spcAft>
                      </a:pPr>
                      <a:r>
                        <a:rPr lang="el-GR" sz="3200" b="0" dirty="0">
                          <a:solidFill>
                            <a:schemeClr val="tx1"/>
                          </a:solidFill>
                          <a:effectLst/>
                          <a:latin typeface="Times New Roman" panose="02020603050405020304" pitchFamily="18" charset="0"/>
                          <a:cs typeface="Times New Roman" panose="02020603050405020304" pitchFamily="18" charset="0"/>
                        </a:rPr>
                        <a:t>Αλλοτρίωση είναι η αποξένωση του ανθρώπου από διάφορους τομείς που συνιστούν την προσωπικότητά του. Έτσι, αλλοιώνονται τα ιδιαίτερα χαρακτηριστικά του και καταλήγει να συγκρούεται με αυτές τις πτυχές, να υποτάσσεται στη βούληση των άλλων και να εξαρτάται από αυτούς.</a:t>
                      </a:r>
                      <a:endParaRPr lang="en-US" sz="3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989315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3</a:t>
            </a:fld>
            <a:endParaRPr lang="el-GR"/>
          </a:p>
        </p:txBody>
      </p:sp>
      <p:graphicFrame>
        <p:nvGraphicFramePr>
          <p:cNvPr id="6" name="Table 5"/>
          <p:cNvGraphicFramePr>
            <a:graphicFrameLocks noGrp="1"/>
          </p:cNvGraphicFramePr>
          <p:nvPr>
            <p:extLst>
              <p:ext uri="{D42A27DB-BD31-4B8C-83A1-F6EECF244321}">
                <p14:modId xmlns:p14="http://schemas.microsoft.com/office/powerpoint/2010/main" val="2439488660"/>
              </p:ext>
            </p:extLst>
          </p:nvPr>
        </p:nvGraphicFramePr>
        <p:xfrm>
          <a:off x="539553" y="908720"/>
          <a:ext cx="8147247" cy="4907280"/>
        </p:xfrm>
        <a:graphic>
          <a:graphicData uri="http://schemas.openxmlformats.org/drawingml/2006/table">
            <a:tbl>
              <a:tblPr firstRow="1" firstCol="1" bandRow="1">
                <a:tableStyleId>{93296810-A885-4BE3-A3E7-6D5BEEA58F35}</a:tableStyleId>
              </a:tblPr>
              <a:tblGrid>
                <a:gridCol w="1512167"/>
                <a:gridCol w="1224136"/>
                <a:gridCol w="1080120"/>
                <a:gridCol w="1297586"/>
                <a:gridCol w="1438718"/>
                <a:gridCol w="1594520"/>
              </a:tblGrid>
              <a:tr h="104940">
                <a:tc gridSpan="6">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ΠΤΥΧΕΣ &amp; ΑΙΤΙΑ</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8007">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ΤΟΝ ΕΑΥΤΟ ΤΟΥ</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tc>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ΤΟΥΣ ΣΥΝΑΝΘΡΩ-ΠΟΥΣ</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solidFill>
                  </a:tcPr>
                </a:tc>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ΤΟ ΦΥΣΙΚΟ ΠΕΡΙΒΑΛΛΟΝ</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solidFill>
                  </a:tcPr>
                </a:tc>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ΤΗΝ ΕΡΓΑΣΙΑ</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solidFill>
                  </a:tcPr>
                </a:tc>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ΤΗΝ ΙΔΙΟΤΗΤΑ ΤΟΥ ΠΟΛΙΤΗ</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solidFill>
                  </a:tcPr>
                </a:tc>
                <a:tc>
                  <a:txBody>
                    <a:bodyPr/>
                    <a:lstStyle/>
                    <a:p>
                      <a:pPr algn="ct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ΑΠΟΞΕΝΩΣΗ ΑΠΟ ΤΗΝ ΠΑΡΑΔΟΣΗ</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solidFill>
                  </a:tcPr>
                </a:tc>
              </a:tr>
              <a:tr h="3669568">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οι πολλαπλοί ρόλοι και υποχρεώσεις εξαντλούν τον άνθρωπο, ο οποίος αδυνατεί να αφιερώσει χρόνο στον εαυτό του και στις εσωτερικές του ανάγκες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το σύγχρονο πρότυπο του επιτυχημένου ανθρώπου, καθώς είναι ανέφικτο, δημιουργεί αφενός αισθήματα </a:t>
                      </a:r>
                      <a:r>
                        <a:rPr lang="el-GR" sz="1000" b="0" dirty="0" smtClean="0">
                          <a:solidFill>
                            <a:schemeClr val="tx1"/>
                          </a:solidFill>
                          <a:effectLst/>
                          <a:latin typeface="Times New Roman" panose="02020603050405020304" pitchFamily="18" charset="0"/>
                          <a:cs typeface="Times New Roman" panose="02020603050405020304" pitchFamily="18" charset="0"/>
                        </a:rPr>
                        <a:t>κατωτερότητας</a:t>
                      </a:r>
                      <a:r>
                        <a:rPr lang="el-GR" sz="1000" b="0" dirty="0">
                          <a:solidFill>
                            <a:schemeClr val="tx1"/>
                          </a:solidFill>
                          <a:effectLst/>
                          <a:latin typeface="Times New Roman" panose="02020603050405020304" pitchFamily="18" charset="0"/>
                          <a:cs typeface="Times New Roman" panose="02020603050405020304" pitchFamily="18" charset="0"/>
                        </a:rPr>
                        <a:t>, αφετέρου εξαντλεί τον άνθρωπο λόγω </a:t>
                      </a:r>
                      <a:r>
                        <a:rPr lang="el-GR" sz="1000" b="0" dirty="0" smtClean="0">
                          <a:solidFill>
                            <a:schemeClr val="tx1"/>
                          </a:solidFill>
                          <a:effectLst/>
                          <a:latin typeface="Times New Roman" panose="02020603050405020304" pitchFamily="18" charset="0"/>
                          <a:cs typeface="Times New Roman" panose="02020603050405020304" pitchFamily="18" charset="0"/>
                        </a:rPr>
                        <a:t>υπερπροσπάθειας</a:t>
                      </a:r>
                      <a:r>
                        <a:rPr lang="el-GR" sz="1000" b="0" dirty="0">
                          <a:solidFill>
                            <a:schemeClr val="tx1"/>
                          </a:solidFill>
                          <a:effectLst/>
                          <a:latin typeface="Times New Roman" panose="02020603050405020304" pitchFamily="18" charset="0"/>
                          <a:cs typeface="Times New Roman" panose="02020603050405020304" pitchFamily="18" charset="0"/>
                        </a:rPr>
                        <a:t>.</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οι πολλαπλοί ρόλοι και υποχρεώσεις εξαντλούν τον άνθρωπο, ο οποίος αδυνατεί να αφιερώσει χρόνο στους </a:t>
                      </a:r>
                      <a:r>
                        <a:rPr lang="el-GR" sz="1000" b="0" dirty="0" smtClean="0">
                          <a:solidFill>
                            <a:schemeClr val="tx1"/>
                          </a:solidFill>
                          <a:effectLst/>
                          <a:latin typeface="Times New Roman" panose="02020603050405020304" pitchFamily="18" charset="0"/>
                          <a:cs typeface="Times New Roman" panose="02020603050405020304" pitchFamily="18" charset="0"/>
                        </a:rPr>
                        <a:t>συνανθρώπους </a:t>
                      </a:r>
                      <a:r>
                        <a:rPr lang="el-GR" sz="1000" b="0" dirty="0">
                          <a:solidFill>
                            <a:schemeClr val="tx1"/>
                          </a:solidFill>
                          <a:effectLst/>
                          <a:latin typeface="Times New Roman" panose="02020603050405020304" pitchFamily="18" charset="0"/>
                          <a:cs typeface="Times New Roman" panose="02020603050405020304" pitchFamily="18" charset="0"/>
                        </a:rPr>
                        <a:t>του για τη σύναψη υγιών </a:t>
                      </a:r>
                      <a:r>
                        <a:rPr lang="el-GR" sz="1000" b="0" dirty="0" err="1">
                          <a:solidFill>
                            <a:schemeClr val="tx1"/>
                          </a:solidFill>
                          <a:effectLst/>
                          <a:latin typeface="Times New Roman" panose="02020603050405020304" pitchFamily="18" charset="0"/>
                          <a:cs typeface="Times New Roman" panose="02020603050405020304" pitchFamily="18" charset="0"/>
                        </a:rPr>
                        <a:t>διαπροσω-πικών</a:t>
                      </a:r>
                      <a:r>
                        <a:rPr lang="el-GR" sz="1000" b="0" dirty="0">
                          <a:solidFill>
                            <a:schemeClr val="tx1"/>
                          </a:solidFill>
                          <a:effectLst/>
                          <a:latin typeface="Times New Roman" panose="02020603050405020304" pitchFamily="18" charset="0"/>
                          <a:cs typeface="Times New Roman" panose="02020603050405020304" pitchFamily="18" charset="0"/>
                        </a:rPr>
                        <a:t> δεσμών</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η οικονομική κρίση, ο υλισμός και ο άκρατος </a:t>
                      </a:r>
                      <a:r>
                        <a:rPr lang="el-GR" sz="1000" b="0" dirty="0" smtClean="0">
                          <a:solidFill>
                            <a:schemeClr val="tx1"/>
                          </a:solidFill>
                          <a:effectLst/>
                          <a:latin typeface="Times New Roman" panose="02020603050405020304" pitchFamily="18" charset="0"/>
                          <a:cs typeface="Times New Roman" panose="02020603050405020304" pitchFamily="18" charset="0"/>
                        </a:rPr>
                        <a:t>ανταγωνισμός </a:t>
                      </a:r>
                      <a:r>
                        <a:rPr lang="el-GR" sz="1000" b="0" dirty="0">
                          <a:solidFill>
                            <a:schemeClr val="tx1"/>
                          </a:solidFill>
                          <a:effectLst/>
                          <a:latin typeface="Times New Roman" panose="02020603050405020304" pitchFamily="18" charset="0"/>
                          <a:cs typeface="Times New Roman" panose="02020603050405020304" pitchFamily="18" charset="0"/>
                        </a:rPr>
                        <a:t>καλλιεργούν τον ατομισμό και την αδιαφορία για τον διπλανό. </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η αστικοποίηση και η αστυφιλία στερούν από τον άνθρωπο την επαφή με τη φύση</a:t>
                      </a:r>
                      <a:endParaRPr lang="en-US" sz="1050" b="0" dirty="0">
                        <a:solidFill>
                          <a:schemeClr val="tx1"/>
                        </a:solidFill>
                        <a:effectLst/>
                        <a:latin typeface="Times New Roman" panose="02020603050405020304" pitchFamily="18" charset="0"/>
                        <a:cs typeface="Times New Roman" panose="02020603050405020304" pitchFamily="18" charset="0"/>
                      </a:endParaRPr>
                    </a:p>
                    <a:p>
                      <a:pPr>
                        <a:lnSpc>
                          <a:spcPct val="115000"/>
                        </a:lnSpc>
                        <a:spcAft>
                          <a:spcPts val="0"/>
                        </a:spcAft>
                      </a:pPr>
                      <a:r>
                        <a:rPr lang="el-GR" sz="1000" b="0" dirty="0">
                          <a:solidFill>
                            <a:schemeClr val="tx1"/>
                          </a:solidFill>
                          <a:effectLst/>
                          <a:latin typeface="Times New Roman" panose="02020603050405020304" pitchFamily="18" charset="0"/>
                          <a:cs typeface="Times New Roman" panose="02020603050405020304" pitchFamily="18" charset="0"/>
                        </a:rPr>
                        <a:t> </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οι εξαντλητικοί ρυθμοί εργασίας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οι χαμηλές αμοιβές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η υπερεργασία </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 ανταγωνισμός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η μηχανοποίηση της εργασίας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εξαντλούν τον άνθρωπο </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του στερούν τη χαρά της δημιουργίας</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του δημιουργούν αισθήματα απέχθειας για την εργασία</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οι πολλαπλοί ρόλοι και υποχρεώσεις εξαντλούν τον άνθρωπο, ο οποίος αδυνατεί να αφιερώσει χρόνο στην </a:t>
                      </a:r>
                      <a:r>
                        <a:rPr lang="el-GR" sz="1000" b="0" dirty="0" smtClean="0">
                          <a:solidFill>
                            <a:schemeClr val="tx1"/>
                          </a:solidFill>
                          <a:effectLst/>
                          <a:latin typeface="Times New Roman" panose="02020603050405020304" pitchFamily="18" charset="0"/>
                          <a:cs typeface="Times New Roman" panose="02020603050405020304" pitchFamily="18" charset="0"/>
                        </a:rPr>
                        <a:t>πολιτικοποίησή </a:t>
                      </a:r>
                      <a:r>
                        <a:rPr lang="el-GR" sz="1000" b="0" dirty="0">
                          <a:solidFill>
                            <a:schemeClr val="tx1"/>
                          </a:solidFill>
                          <a:effectLst/>
                          <a:latin typeface="Times New Roman" panose="02020603050405020304" pitchFamily="18" charset="0"/>
                          <a:cs typeface="Times New Roman" panose="02020603050405020304" pitchFamily="18" charset="0"/>
                        </a:rPr>
                        <a:t>του</a:t>
                      </a:r>
                      <a:endParaRPr lang="en-US" sz="105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η διαιώνιση των φαινομένων κοινωνικής παθογένειας στερούν τη διάθεση των ατόμων να ασχοληθούν ενεργά με τα κοινά</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c>
                  <a:txBody>
                    <a:bodyPr/>
                    <a:lstStyle/>
                    <a:p>
                      <a:pPr marL="342900" lvl="0" indent="-342900">
                        <a:lnSpc>
                          <a:spcPct val="115000"/>
                        </a:lnSpc>
                        <a:spcAft>
                          <a:spcPts val="0"/>
                        </a:spcAft>
                        <a:buFont typeface="Wingdings" panose="05000000000000000000" pitchFamily="2" charset="2"/>
                        <a:buChar char=""/>
                      </a:pPr>
                      <a:r>
                        <a:rPr lang="el-GR" sz="1000" b="0" dirty="0">
                          <a:solidFill>
                            <a:schemeClr val="tx1"/>
                          </a:solidFill>
                          <a:effectLst/>
                          <a:latin typeface="Times New Roman" panose="02020603050405020304" pitchFamily="18" charset="0"/>
                          <a:cs typeface="Times New Roman" panose="02020603050405020304" pitchFamily="18" charset="0"/>
                        </a:rPr>
                        <a:t>τα ξενόφερτα ήθη και έθιμα, τα οποία προωθούνται μέσω του πολιτισμικού </a:t>
                      </a:r>
                      <a:r>
                        <a:rPr lang="el-GR" sz="1000" b="0" dirty="0" smtClean="0">
                          <a:solidFill>
                            <a:schemeClr val="tx1"/>
                          </a:solidFill>
                          <a:effectLst/>
                          <a:latin typeface="Times New Roman" panose="02020603050405020304" pitchFamily="18" charset="0"/>
                          <a:cs typeface="Times New Roman" panose="02020603050405020304" pitchFamily="18" charset="0"/>
                        </a:rPr>
                        <a:t>ιμπεριαλισμού </a:t>
                      </a:r>
                      <a:r>
                        <a:rPr lang="el-GR" sz="1000" b="0" dirty="0">
                          <a:solidFill>
                            <a:schemeClr val="tx1"/>
                          </a:solidFill>
                          <a:effectLst/>
                          <a:latin typeface="Times New Roman" panose="02020603050405020304" pitchFamily="18" charset="0"/>
                          <a:cs typeface="Times New Roman" panose="02020603050405020304" pitchFamily="18" charset="0"/>
                        </a:rPr>
                        <a:t>των ισχυρών δημιουργούν τάσεις μιμητισμού και ξενομανίας με αποτέλεσμα να </a:t>
                      </a:r>
                      <a:r>
                        <a:rPr lang="el-GR" sz="1000" b="0" dirty="0" err="1" smtClean="0">
                          <a:solidFill>
                            <a:schemeClr val="tx1"/>
                          </a:solidFill>
                          <a:effectLst/>
                          <a:latin typeface="Times New Roman" panose="02020603050405020304" pitchFamily="18" charset="0"/>
                          <a:cs typeface="Times New Roman" panose="02020603050405020304" pitchFamily="18" charset="0"/>
                        </a:rPr>
                        <a:t>παραμελείται</a:t>
                      </a:r>
                      <a:r>
                        <a:rPr lang="el-GR" sz="1000" b="0" dirty="0" smtClean="0">
                          <a:solidFill>
                            <a:schemeClr val="tx1"/>
                          </a:solidFill>
                          <a:effectLst/>
                          <a:latin typeface="Times New Roman" panose="02020603050405020304" pitchFamily="18" charset="0"/>
                          <a:cs typeface="Times New Roman" panose="02020603050405020304" pitchFamily="18" charset="0"/>
                        </a:rPr>
                        <a:t> </a:t>
                      </a:r>
                      <a:r>
                        <a:rPr lang="el-GR" sz="1000" b="0" dirty="0">
                          <a:solidFill>
                            <a:schemeClr val="tx1"/>
                          </a:solidFill>
                          <a:effectLst/>
                          <a:latin typeface="Times New Roman" panose="02020603050405020304" pitchFamily="18" charset="0"/>
                          <a:cs typeface="Times New Roman" panose="02020603050405020304" pitchFamily="18" charset="0"/>
                        </a:rPr>
                        <a:t>η παράδοση και τα οικεία ήθη κι έθιμα</a:t>
                      </a:r>
                      <a:endParaRPr lang="en-US" sz="105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7339" marR="37339"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2305863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4</a:t>
            </a:fld>
            <a:endParaRPr lang="el-GR"/>
          </a:p>
        </p:txBody>
      </p:sp>
      <p:graphicFrame>
        <p:nvGraphicFramePr>
          <p:cNvPr id="6" name="Table 5"/>
          <p:cNvGraphicFramePr>
            <a:graphicFrameLocks noGrp="1"/>
          </p:cNvGraphicFramePr>
          <p:nvPr>
            <p:extLst>
              <p:ext uri="{D42A27DB-BD31-4B8C-83A1-F6EECF244321}">
                <p14:modId xmlns:p14="http://schemas.microsoft.com/office/powerpoint/2010/main" val="1298514900"/>
              </p:ext>
            </p:extLst>
          </p:nvPr>
        </p:nvGraphicFramePr>
        <p:xfrm>
          <a:off x="683568" y="980728"/>
          <a:ext cx="8003232" cy="4570923"/>
        </p:xfrm>
        <a:graphic>
          <a:graphicData uri="http://schemas.openxmlformats.org/drawingml/2006/table">
            <a:tbl>
              <a:tblPr firstRow="1" firstCol="1" bandRow="1">
                <a:tableStyleId>{93296810-A885-4BE3-A3E7-6D5BEEA58F35}</a:tableStyleId>
              </a:tblPr>
              <a:tblGrid>
                <a:gridCol w="8003232"/>
              </a:tblGrid>
              <a:tr h="223518">
                <a:tc>
                  <a:txBody>
                    <a:bodyPr/>
                    <a:lstStyle/>
                    <a:p>
                      <a:pPr algn="ctr">
                        <a:lnSpc>
                          <a:spcPct val="115000"/>
                        </a:lnSpc>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ΑΝΤΙΜΕΤΩΠΙΣΗ</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312986">
                <a:tc>
                  <a:txBody>
                    <a:bodyPr/>
                    <a:lstStyle/>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Ορθή λειτουργία φορέων κοινωνικοποίησης:</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Η οικογένεια να προωθεί τον γόνιμο διάλογο και την ουσιαστική επικοινωνία μεταξύ των μελών της.</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Η οικογένεια να συντηρεί τα παραδοσιακά στοιχεία και να τα μεταδίδει στις νεότερες γενιές.</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Καλλιέργεια στο πλαίσιο του σχολείου του διαλόγου και της ουσιαστικής επικοινωνίας μαθητών, συμμαθητών και εκπαιδευτικών.</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Άρση του </a:t>
                      </a:r>
                      <a:r>
                        <a:rPr lang="el-GR" sz="1600" b="0" dirty="0" err="1">
                          <a:solidFill>
                            <a:schemeClr val="tx1"/>
                          </a:solidFill>
                          <a:effectLst/>
                          <a:latin typeface="Times New Roman" panose="02020603050405020304" pitchFamily="18" charset="0"/>
                          <a:cs typeface="Times New Roman" panose="02020603050405020304" pitchFamily="18" charset="0"/>
                        </a:rPr>
                        <a:t>εξετασιοκεντρικού</a:t>
                      </a:r>
                      <a:r>
                        <a:rPr lang="el-GR" sz="1600" b="0" dirty="0">
                          <a:solidFill>
                            <a:schemeClr val="tx1"/>
                          </a:solidFill>
                          <a:effectLst/>
                          <a:latin typeface="Times New Roman" panose="02020603050405020304" pitchFamily="18" charset="0"/>
                          <a:cs typeface="Times New Roman" panose="02020603050405020304" pitchFamily="18" charset="0"/>
                        </a:rPr>
                        <a:t> χαρακτήρα του εκπαιδευτικού συστήματος που προωθεί τη βαθμοθηρία και τον ανταγωνισμό και στροφή στον μαθητή.</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Άρση του τεχνοκρατικού χαρακτήρα της παιδείας και υιοθέτηση του ανθρωπιστικού για τη μετάδοση ηθικών αξιών και ιδανικών.</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Διδασκαλία του μαθήματος της ιστορίας με εκσυγχρονισμένο, </a:t>
                      </a:r>
                      <a:r>
                        <a:rPr lang="el-GR" sz="1600" b="0" dirty="0" err="1">
                          <a:solidFill>
                            <a:schemeClr val="tx1"/>
                          </a:solidFill>
                          <a:effectLst/>
                          <a:latin typeface="Times New Roman" panose="02020603050405020304" pitchFamily="18" charset="0"/>
                          <a:cs typeface="Times New Roman" panose="02020603050405020304" pitchFamily="18" charset="0"/>
                        </a:rPr>
                        <a:t>διαδραστικό</a:t>
                      </a:r>
                      <a:r>
                        <a:rPr lang="el-GR" sz="1600" b="0" dirty="0">
                          <a:solidFill>
                            <a:schemeClr val="tx1"/>
                          </a:solidFill>
                          <a:effectLst/>
                          <a:latin typeface="Times New Roman" panose="02020603050405020304" pitchFamily="18" charset="0"/>
                          <a:cs typeface="Times New Roman" panose="02020603050405020304" pitchFamily="18" charset="0"/>
                        </a:rPr>
                        <a:t> και βιωματικό τρόπο, ώστε να γίνει πιο ελκυστικό και  να συμβάλει στη διατήρηση της παράδοσης.</a:t>
                      </a:r>
                      <a:endParaRPr lang="en-US" sz="2000" b="0" dirty="0">
                        <a:solidFill>
                          <a:schemeClr val="tx1"/>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el-GR" sz="1600" b="0" dirty="0">
                          <a:solidFill>
                            <a:schemeClr val="tx1"/>
                          </a:solidFill>
                          <a:effectLst/>
                          <a:latin typeface="Times New Roman" panose="02020603050405020304" pitchFamily="18" charset="0"/>
                          <a:cs typeface="Times New Roman" panose="02020603050405020304" pitchFamily="18" charset="0"/>
                        </a:rPr>
                        <a:t>Τα ΜΜΕ να σταματήσουν να προβάλουν τα υλιστικά πρότυπα και να στραφούν στην προβολή ορθών προτύπων.</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41662134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196</TotalTime>
  <Words>433</Words>
  <Application>Microsoft Office PowerPoint</Application>
  <PresentationFormat>On-screen Show (4:3)</PresentationFormat>
  <Paragraphs>45</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Calibri</vt:lpstr>
      <vt:lpstr>Constantia</vt:lpstr>
      <vt:lpstr>Times New Roman</vt:lpstr>
      <vt:lpstr>Wingdings</vt:lpstr>
      <vt:lpstr>Wingdings 2</vt:lpstr>
      <vt:lpstr>Ροή</vt:lpstr>
      <vt:lpstr>ΑΛΛΟΤΡΙΩΣΗ</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Hercules-PC</cp:lastModifiedBy>
  <cp:revision>67</cp:revision>
  <dcterms:created xsi:type="dcterms:W3CDTF">2020-11-12T11:14:24Z</dcterms:created>
  <dcterms:modified xsi:type="dcterms:W3CDTF">2024-07-17T11:27:11Z</dcterms:modified>
</cp:coreProperties>
</file>