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368" autoAdjust="0"/>
    <p:restoredTop sz="94662" autoAdjust="0"/>
  </p:normalViewPr>
  <p:slideViewPr>
    <p:cSldViewPr>
      <p:cViewPr varScale="1">
        <p:scale>
          <a:sx n="67" d="100"/>
          <a:sy n="67" d="100"/>
        </p:scale>
        <p:origin x="189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DC5960-BACE-457B-9CE6-991F129CF685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l-GR" smtClean="0"/>
              <a:t>Επιμέλεια: Εύη Πεπέ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01CAE-5B55-41D0-B49E-4E9A1F896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7996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30FCAD-EEC5-4D36-A678-A05FE695273D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l-GR" smtClean="0"/>
              <a:t>Επιμέλεια: Εύη Πεπέ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572BA1-F7DA-4B8E-85BE-BD51A369B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59469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572BA1-F7DA-4B8E-85BE-BD51A369B32F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93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82AB-1434-4FBD-A176-AF4D64FED65F}" type="datetime1">
              <a:rPr lang="el-GR" smtClean="0"/>
              <a:t>15/10/2024</a:t>
            </a:fld>
            <a:endParaRPr lang="el-G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069FC-FDF9-43A4-9759-5589F703AA1B}" type="datetime1">
              <a:rPr lang="el-GR" smtClean="0"/>
              <a:t>15/10/2024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14CA8-BC00-44A2-A1D8-E260D8F24070}" type="datetime1">
              <a:rPr lang="el-GR" smtClean="0"/>
              <a:t>15/10/2024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0D5C5-14D6-45F0-BAC9-4FDAE51B84F2}" type="datetime1">
              <a:rPr lang="el-GR" smtClean="0"/>
              <a:t>15/10/2024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49F0-6C9B-473B-B716-B80EE945A10C}" type="datetime1">
              <a:rPr lang="el-GR" smtClean="0"/>
              <a:t>15/10/2024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E7675-5B92-4352-B6F4-60C0FA7575DA}" type="datetime1">
              <a:rPr lang="el-GR" smtClean="0"/>
              <a:t>15/10/2024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9D617-1E9C-4676-841F-DAA3807E50F1}" type="datetime1">
              <a:rPr lang="el-GR" smtClean="0"/>
              <a:t>15/10/2024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F596-E7D0-400C-A9A2-B8758C203DFA}" type="datetime1">
              <a:rPr lang="el-GR" smtClean="0"/>
              <a:t>15/10/2024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8E37A-A63C-4070-B541-BE1C1BB8885E}" type="datetime1">
              <a:rPr lang="el-GR" smtClean="0"/>
              <a:t>15/10/2024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7E8D-BD83-416A-8035-F9B93369F522}" type="datetime1">
              <a:rPr lang="el-GR" smtClean="0"/>
              <a:t>15/10/2024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4343D-1489-48F9-9DCC-BBB85A40207B}" type="datetime1">
              <a:rPr lang="el-GR" smtClean="0"/>
              <a:t>15/10/2024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8874C5C-B9C4-4658-99EC-2A348657EF15}" type="datetime1">
              <a:rPr lang="el-GR" smtClean="0"/>
              <a:t>15/10/2024</a:t>
            </a:fld>
            <a:endParaRPr lang="el-G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2633464"/>
          </a:xfrm>
        </p:spPr>
        <p:txBody>
          <a:bodyPr>
            <a:noAutofit/>
          </a:bodyPr>
          <a:lstStyle/>
          <a:p>
            <a:pPr algn="ctr"/>
            <a:r>
              <a:rPr lang="el-GR" sz="16600" dirty="0" smtClean="0">
                <a:latin typeface="+mn-lt"/>
              </a:rPr>
              <a:t>ΓΕΛΙΟ</a:t>
            </a:r>
            <a:endParaRPr lang="el-GR" sz="7200" dirty="0">
              <a:latin typeface="+mn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930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5615396"/>
              </p:ext>
            </p:extLst>
          </p:nvPr>
        </p:nvGraphicFramePr>
        <p:xfrm>
          <a:off x="755576" y="764704"/>
          <a:ext cx="7704856" cy="568863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724734"/>
                <a:gridCol w="5980122"/>
              </a:tblGrid>
              <a:tr h="243525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</a:rPr>
                        <a:t>ΑΞΙΑ ΓΕΛΙΟΥ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76" marR="6687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8614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</a:rPr>
                        <a:t>ΣΩΜΑΤΙΚΟΣ ΤΟΜΕΑΣ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76" marR="668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</a:rPr>
                        <a:t>Ενίσχυση του Ανοσοποιητικού: Γελώντας, το σώμα αυξάνει την παραγωγή ανοσοσφαιρινών και άλλων αμυντικών κυττάρων που βοηθούν στην καταπολέμηση λοιμώξεων.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</a:rPr>
                        <a:t>Βελτίωση της Καρδιακής Υγείας: Το γέλιο αυξάνει την καρδιακή παροχή και βελτιώνει τη λειτουργία των αιμοφόρων αγγείων, συμβάλλοντας στη μείωση του κινδύνου καρδιακών παθήσεων.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76" marR="66876" marT="0" marB="0"/>
                </a:tc>
              </a:tr>
              <a:tr h="98668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</a:rPr>
                        <a:t>ΠΝΕΥΜΑΤΙΚΟΣ ΤΟΜΕΑΣ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76" marR="668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</a:rPr>
                        <a:t>Καλλιέργεια δημιουργικής σκέψης, όξυνση φαντασίας και διευκόλυνση μάθησης, καθώς το αντικείμενο διδασκαλίας καθίσταται πιο ευχάριστο και ενδιαφέρον, αφού διακόπτεται η αίσθηση της ρουτίνας που οδηγεί στην πλήξη και την ανία.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76" marR="66876" marT="0" marB="0"/>
                </a:tc>
              </a:tr>
              <a:tr h="148614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</a:rPr>
                        <a:t>ΨΥΧΙΚΟΣ ΤΟΜΕΑΣ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76" marR="668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</a:rPr>
                        <a:t>Μείωση του Στρες: Το γέλιο ενεργοποιεί και απελευθερώνει την ενδορφίνη, την "ορμόνη της ευτυχίας", βοηθώντας στη μείωση των επιπέδων του στρες και αυξάνοντας τη γενική αίσθηση ευεξίας.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</a:rPr>
                        <a:t>Βελτίωση της Διάθεσης: Το γέλιο μπορεί να αντιστρέψει τα συναισθήματα της δυσφορίας ή της κατάθλιψης, δημιουργώντας μια αίσθηση χαράς και αισιοδοξίας.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76" marR="66876" marT="0" marB="0"/>
                </a:tc>
              </a:tr>
              <a:tr h="148614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</a:rPr>
                        <a:t>ΚΟΙΝΩΝΙΚΟΣ ΤΟΜΕΑΣ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76" marR="668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</a:rPr>
                        <a:t>Ενίσχυση των Σχέσεων: Το γέλιο είναι μια ισχυρή κοινωνική δεξιότητα που συμβάλλει στην ενίσχυση των σχέσεων, καθώς δημιουργεί κοινά σημεία επικοινωνίας και κατανόησης.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</a:rPr>
                        <a:t>Καταπολέμηση της Απομόνωσης: Το γέλιο και οι συγκεντρώσεις με θετικό και χαρούμενο περιεχόμενο μπορούν να βοηθήσουν τα άτομα να νιώθουν λιγότερο μόνα και απομονωμένα.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76" marR="6687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9061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3280639"/>
              </p:ext>
            </p:extLst>
          </p:nvPr>
        </p:nvGraphicFramePr>
        <p:xfrm>
          <a:off x="827584" y="692696"/>
          <a:ext cx="7560840" cy="5500143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692496"/>
                <a:gridCol w="5868344"/>
              </a:tblGrid>
              <a:tr h="294602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ΑΙΤΙΑ ΑΠΟΥΣΙΑΣ ΓΕΛΙΟΥ ΣΤΗ ΣΥΓΧΡΟΝΗ ΕΠΟΧΗ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9748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</a:rPr>
                        <a:t>ΟΙΚΟΝΟΜΙΚΟΙ ΠΑΡΑΓΟΝΤΕΣ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Οικονομικές Δυσκολίες: Η οικονομική ανασφάλεια και η πίεση για επιβίωση μπορεί να είναι ένας σημαντικός παράγοντας που μειώνει τη δυνατότητα των ατόμων να νιώθουν ευτυχισμένα και να γελούν.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36949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</a:rPr>
                        <a:t>ΚΟΙΝΩΝΙΚΟΙ ΠΑΡΑΓΟΝΤΕΣ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Κοινωνική Απομόνωση: Η τεχνολογική εξάρτηση και η ψηφιακή επικοινωνία έχουν περιορίσει τις πραγματικές ανθρώπινες επαφές, αυξάνοντας την αίσθηση απομόνωσης και μειώνοντας τις ευκαιρίες για κοινωνική αλληλεπίδραση που προάγει το γέλιο.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Πολιτιστικές και Κοινωνικές Προσδοκίες: Σε κάποιες κοινωνίες, το γέλιο μπορεί να θεωρείται ως ένδειξη ανευθυνότητας ή ανωριμότητας, περιορίζοντας την έκφραση χαρούμενων συναισθημάτων.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Υπερφόρτωση Πληροφορίας: Η συνεχής ροή πληροφοριών και ειδήσεων, ιδιαίτερα αρνητικών, μπορεί να κατακλύζει τα άτομα και να μειώνει την ικανότητά τους για ελαφράδα και χαρά.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7703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</a:rPr>
                        <a:t>ΨΥΧΟΛΟΓΙΚΟΙ ΠΑΡΑΓΟΝΤΕΣ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Ψυχολογικές Διαταραχές: Καταστάσεις όπως η κατάθλιψη, οι φοβίες, ή άλλες ψυχολογικές παθήσεις μπορεί να επηρεάσουν τη διάθεση των ατόμων και να μειώσουν τη φυσική τους τάση για γέλιο.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Στρες και Άγχος: Η συνεχής πίεση για επιτυχία και παραγωγικότητα μπορεί να οδηγήσει σε αυξημένα επίπεδα στρες και άγχους, τα οποία μειώνουν τη διάθεση για γέλιο και χαρά.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5610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530759"/>
              </p:ext>
            </p:extLst>
          </p:nvPr>
        </p:nvGraphicFramePr>
        <p:xfrm>
          <a:off x="611560" y="980728"/>
          <a:ext cx="8064896" cy="5192683"/>
        </p:xfrm>
        <a:graphic>
          <a:graphicData uri="http://schemas.openxmlformats.org/drawingml/2006/table">
            <a:tbl>
              <a:tblPr firstRow="1" firstCol="1" bandRow="1">
                <a:tableStyleId>{912C8C85-51F0-491E-9774-3900AFEF0FD7}</a:tableStyleId>
              </a:tblPr>
              <a:tblGrid>
                <a:gridCol w="2830045"/>
                <a:gridCol w="2403943"/>
                <a:gridCol w="2830908"/>
              </a:tblGrid>
              <a:tr h="260955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ΤΡΟΠΟΙ ΕΝΤΑΞΗΣ ΤΟΥ ΓΕΛΙΟΥ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10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ΣΤΟ ΣΧΟΛΕΙΟ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b="1" dirty="0">
                          <a:solidFill>
                            <a:schemeClr val="tx1"/>
                          </a:solidFill>
                          <a:effectLst/>
                        </a:rPr>
                        <a:t>ΣΤΗΝ ΕΡΓΑΣΙΑ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b="1" dirty="0">
                          <a:solidFill>
                            <a:schemeClr val="tx1"/>
                          </a:solidFill>
                          <a:effectLst/>
                        </a:rPr>
                        <a:t>ΣΤΗΝ ΚΟΙΝΩΝΙΑ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315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Χρήση Κωμικών Μέσων στη Διδασκαλία: </a:t>
                      </a:r>
                      <a:r>
                        <a:rPr lang="el-GR" sz="1600" b="0" dirty="0" smtClean="0">
                          <a:solidFill>
                            <a:schemeClr val="tx1"/>
                          </a:solidFill>
                          <a:effectLst/>
                        </a:rPr>
                        <a:t>Χρήση εκ </a:t>
                      </a:r>
                      <a:r>
                        <a:rPr lang="el-GR" sz="1600" b="0" dirty="0">
                          <a:solidFill>
                            <a:schemeClr val="tx1"/>
                          </a:solidFill>
                          <a:effectLst/>
                        </a:rPr>
                        <a:t>μέρους των εκπαιδευτικών κωμικών βίντεο, ανέκδοτων ή κόμικς για να εισαγάγουν ή να εξηγήσουν δύσκολες έννοιες, κάνοντας την εκμάθηση πιο διασκεδαστική.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Οργάνωση Θεματικών Ημερών: </a:t>
                      </a:r>
                      <a:r>
                        <a:rPr lang="el-GR" sz="1600" b="0" dirty="0">
                          <a:solidFill>
                            <a:schemeClr val="tx1"/>
                          </a:solidFill>
                          <a:effectLst/>
                        </a:rPr>
                        <a:t>Διοργάνωση εκδηλώσεων ή ημερών με θέμα το γέλιο, όπου οι μαθητές και οι εκπαιδευτικοί μπορούν να μοιράζονται κωμικές ιστορίες ή να παρουσιάζουν κωμικά σκετς.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b="1" dirty="0">
                          <a:solidFill>
                            <a:schemeClr val="tx1"/>
                          </a:solidFill>
                          <a:effectLst/>
                        </a:rPr>
                        <a:t>Ενθάρρυνση Μικρών Διαλειμμάτων: </a:t>
                      </a: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Ενθάρρυνση των εργαζομένων να κάνουν σύντομα διαλείμματα για να συζητήσουν και να γελάσουν μαζί, βελτιώνοντας την ομαδικότητα και μειώνοντας το στρες.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b="1" dirty="0">
                          <a:solidFill>
                            <a:schemeClr val="tx1"/>
                          </a:solidFill>
                          <a:effectLst/>
                        </a:rPr>
                        <a:t>Δημιουργία Χώρων Χαλάρωσης: </a:t>
                      </a: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Δημιουργία χώρων όπου οι εργαζόμενοι μπορούν να χαλαρώσουν με χιουμοριστικά βιβλία, περιοδικά ή παιχνίδια που προάγουν το γέλιο.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b="1" dirty="0">
                          <a:solidFill>
                            <a:schemeClr val="tx1"/>
                          </a:solidFill>
                          <a:effectLst/>
                        </a:rPr>
                        <a:t>Κοινωνικές Εκδηλώσεις: </a:t>
                      </a: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Οργάνωση κωμικών φεστιβάλ ή βραδιών stand-up comedy, όπου άτομα από διάφορα μέρη της κοινότητας μπορούν να συναντηθούν και να διασκεδάσουν.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b="1" dirty="0">
                          <a:solidFill>
                            <a:schemeClr val="tx1"/>
                          </a:solidFill>
                          <a:effectLst/>
                        </a:rPr>
                        <a:t>Προγράμματα Εκπαίδευσης στο Γέλιο: </a:t>
                      </a: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Διενέργεια εργαστηρίων ή σεμιναρίων σχετικά με την ικανότητα του γέλιου να μειώνει το στρες και να βελτιώνει τη γενικότερη ευεξία.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1149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4914038"/>
              </p:ext>
            </p:extLst>
          </p:nvPr>
        </p:nvGraphicFramePr>
        <p:xfrm>
          <a:off x="539552" y="759129"/>
          <a:ext cx="8208914" cy="5577824"/>
        </p:xfrm>
        <a:graphic>
          <a:graphicData uri="http://schemas.openxmlformats.org/drawingml/2006/table">
            <a:tbl>
              <a:tblPr firstRow="1" firstCol="1" bandRow="1">
                <a:tableStyleId>{10A1B5D5-9B99-4C35-A422-299274C87663}</a:tableStyleId>
              </a:tblPr>
              <a:tblGrid>
                <a:gridCol w="4104457"/>
                <a:gridCol w="4104457"/>
              </a:tblGrid>
              <a:tr h="574784">
                <a:tc>
                  <a:txBody>
                    <a:bodyPr/>
                    <a:lstStyle/>
                    <a:p>
                      <a:pPr marL="22860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</a:rPr>
                        <a:t>ΑΙΤΙΑ ΕΚΦΥΛΙΣΜΟΥ ΚΩΜΙΚΟΥ ΣΤΟΙΧΕΙΟΥ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</a:rPr>
                        <a:t>ΕΝΔΕΙΞΕΙΣ ΕΚΦΥΛΙΣΜΟΥ ΚΩΜΙΚΟΥ ΣΤΟΙΧΕΙΟΥ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01600">
                <a:tc>
                  <a:txBody>
                    <a:bodyPr/>
                    <a:lstStyle/>
                    <a:p>
                      <a:pPr marL="42545" marR="0"/>
                      <a:r>
                        <a:rPr lang="el-GR" sz="1600" b="0" dirty="0">
                          <a:solidFill>
                            <a:schemeClr val="tx1"/>
                          </a:solidFill>
                          <a:effectLst/>
                        </a:rPr>
                        <a:t>Προσβλητικό Χιούμορ: Όταν το χιούμορ σταματά να είναι πνευματώδες και μετατρέπεται σε εργαλείο προσβολής ή διακρίσεων ανάλογα με φύλο, φυλή, θρησκεία ή άλλα χαρακτηριστικά.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" marR="0"/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</a:rPr>
                        <a:t>Εμπορευματοποίηση του Χιούμορ: Όταν το χιούμορ γίνεται εργαλείο για την επίτευξη εμπορικών στόχων χάνει συχνά την ποιότητα και την αυθεντικότητά του.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01600">
                <a:tc>
                  <a:txBody>
                    <a:bodyPr/>
                    <a:lstStyle/>
                    <a:p>
                      <a:pPr marL="42545" marR="0"/>
                      <a:r>
                        <a:rPr lang="el-GR" sz="1600" b="0" dirty="0">
                          <a:solidFill>
                            <a:schemeClr val="tx1"/>
                          </a:solidFill>
                          <a:effectLst/>
                        </a:rPr>
                        <a:t>Υπερβολική Χρήση Στερεοτύπων: Η υπερβολική εξάρτηση από στερεοτυπικές αναπαραστάσεις που δεν ανταποκρίνονται στην πραγματικότητα αλλά ενισχύουν αρνητικά κλισέ.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" marR="0"/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</a:rPr>
                        <a:t>Κοινωνική Πίεση και Πολιτική Ορθότητα: Η πίεση να αποφευχθούν τα προσβλητικά σχόλια μπορεί να οδηγήσει σε υπερβολικά ασφαλή και άνευρα αστεία που δεν πετυχαίνουν να προκαλέσουν γνήσιο γέλιο.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01600">
                <a:tc>
                  <a:txBody>
                    <a:bodyPr/>
                    <a:lstStyle/>
                    <a:p>
                      <a:pPr marL="42545" marR="0"/>
                      <a:r>
                        <a:rPr lang="el-GR" sz="1600" b="0" dirty="0">
                          <a:solidFill>
                            <a:schemeClr val="tx1"/>
                          </a:solidFill>
                          <a:effectLst/>
                        </a:rPr>
                        <a:t>Επιφανειακή Κωμωδία: Η χρήση επιφανειακού και εύκολου χιούμορ που στοχεύει στο γρήγορο γέλιο αντί της βαθύτερης κωμικής αξίας.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" marR="0"/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</a:rPr>
                        <a:t>Κορεσμός του Κοινού: Η συνεχής έκθεση στο χιούμορ μπορεί να κάνει το κοινό να κορεστεί αναζητώντας κάτι πιο έντονο ή διαφορετικό για να γελάσει.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377000">
                <a:tc>
                  <a:txBody>
                    <a:bodyPr/>
                    <a:lstStyle/>
                    <a:p>
                      <a:pPr marL="2286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" marR="0"/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Τεχνολογική Εξέλιξη: Η γρήγορη εξάπλωση και διάδοση του χιούμορ μέσω τεχνολογικών πλατφορμών μπορεί να οδηγήσει στην επανάληψη και την ανακύκλωση ιδεών μειώνοντας την πρωτοτυπία και την αντίκτυπο του κωμικού στοιχείου.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750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0462835"/>
              </p:ext>
            </p:extLst>
          </p:nvPr>
        </p:nvGraphicFramePr>
        <p:xfrm>
          <a:off x="755576" y="836712"/>
          <a:ext cx="7776864" cy="5621658"/>
        </p:xfrm>
        <a:graphic>
          <a:graphicData uri="http://schemas.openxmlformats.org/drawingml/2006/table">
            <a:tbl>
              <a:tblPr firstRow="1" firstCol="1" bandRow="1">
                <a:tableStyleId>{10A1B5D5-9B99-4C35-A422-299274C87663}</a:tableStyleId>
              </a:tblPr>
              <a:tblGrid>
                <a:gridCol w="3888432"/>
                <a:gridCol w="3888432"/>
              </a:tblGrid>
              <a:tr h="21200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</a:rPr>
                        <a:t>ΟΦΕΛΗ ΣΑΤΙΡΑΣ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6" marR="6152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</a:rPr>
                        <a:t>ΕΠΙΦΥΛΑΞΕΙΣ ΓΙΑ ΤΗ ΣΑΤΙΡΑ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6" marR="61526" marT="0" marB="0"/>
                </a:tc>
              </a:tr>
              <a:tr h="540461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0" dirty="0">
                          <a:solidFill>
                            <a:schemeClr val="tx1"/>
                          </a:solidFill>
                          <a:effectLst/>
                        </a:rPr>
                        <a:t>Κοινωνική Κριτική: Η σάτιρα επιτρέπει την εκφραστική και οξυδερκή κριτική κοινωνικών, πολιτικών και ηθικών θεμάτων, συχνά αποκαλύπτοντας αδικίες ή παραλογισμούς που διαφορετικά θα έμεναν ασχολίαστα.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0" dirty="0">
                          <a:solidFill>
                            <a:schemeClr val="tx1"/>
                          </a:solidFill>
                          <a:effectLst/>
                        </a:rPr>
                        <a:t>Ανακούφιση από την Πίεση: Παρέχει ένα μέσο για να αντιμετωπίζουμε με χιούμορ δύσκολες ή στρεσογόνες καταστάσεις, συμβάλλοντας στην ψυχική ευεξία.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0" dirty="0">
                          <a:solidFill>
                            <a:schemeClr val="tx1"/>
                          </a:solidFill>
                          <a:effectLst/>
                        </a:rPr>
                        <a:t>Εκπαιδευτικό Εργαλείο: Η σάτιρα μπορεί να είναι ένας αποτελεσματικός τρόπος για την εκπαίδευση του κοινού σε σύνθετα ή ευαίσθητα θέματα, κάνοντας την πληροφορία πιο προσβάσιμη και κατανοητή.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0" dirty="0">
                          <a:solidFill>
                            <a:schemeClr val="tx1"/>
                          </a:solidFill>
                          <a:effectLst/>
                        </a:rPr>
                        <a:t>Ελευθερία Έκφρασης: Αποτελεί έναν τρόπο για καλλιτέχνες και δημοσιογράφους να εκφράσουν τις απόψεις τους με πρωτότυπο και δημιουργικό τρόπο, συχνά αντιστεκόμενοι σε λογοκρισία ή κοινωνικές πιέσεις.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6" marR="6152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</a:rPr>
                        <a:t>Παρεξηγήσεις: Η σάτιρα μπορεί εύκολα να παρεξηγηθεί ή να ερμηνευθεί λάθος, οδηγώντας σε παρανοήσεις ή ακόμη και σε προσβολές, ειδικά αν το κοινό δεν είναι εξοικειωμένο με το ύφος ή το περιεχόμενο.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</a:rPr>
                        <a:t>Πρόκληση Διχόνοιας: Η σάτιρα που στοχεύει σε ευαίσθητα θέματα ή ομάδες μπορεί να προκαλέσει διχόνοια ή ακόμα και εχθρότητα, ιδιαίτερα αν δεν υπάρχει ένα ισορροπημένο πλαίσιο κριτικής.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</a:rPr>
                        <a:t>Επιβεβαίωση Στερεοτύπων: Σε κάποιες περιπτώσεις, η σάτιρα μπορεί να ενισχύσει ή να επιβεβαιώσει υπάρχοντα στερεότυπα, ειδικά αν οι δημιουργοί της δεν είναι επικριτικοί ή ευαίσθητοι στις δυναμικές που αναπαράγουν.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</a:rPr>
                        <a:t>Νομικές Συνέπειες: Ανάλογα με την νομοθεσία, η σάτιρα μπορεί να οδηγήσει σε νομικές προκλήσεις ή αγωγές, ιδιαίτερα αν θεωρηθεί ότι παραβιάζει τα δικαιώματα άλλων ή αν διαστρεβλώνει την αλήθεια.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6" marR="6152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75711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Προσαρμοσμένο 10">
      <a:dk1>
        <a:sysClr val="windowText" lastClr="000000"/>
      </a:dk1>
      <a:lt1>
        <a:srgbClr val="DEF5E4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Κλασικό Office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747</TotalTime>
  <Words>856</Words>
  <Application>Microsoft Office PowerPoint</Application>
  <PresentationFormat>On-screen Show (4:3)</PresentationFormat>
  <Paragraphs>67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Wingdings 2</vt:lpstr>
      <vt:lpstr>Ροή</vt:lpstr>
      <vt:lpstr>ΓΕΛΙΟ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ΑΡΙΣΤΟΤΕΛΗΣ</dc:title>
  <dc:creator>User</dc:creator>
  <cp:lastModifiedBy>EVI</cp:lastModifiedBy>
  <cp:revision>119</cp:revision>
  <dcterms:created xsi:type="dcterms:W3CDTF">2021-09-15T04:04:03Z</dcterms:created>
  <dcterms:modified xsi:type="dcterms:W3CDTF">2024-10-15T14:41:48Z</dcterms:modified>
</cp:coreProperties>
</file>