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16/10/2024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16/10/2024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16/10/2024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16/10/2024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16/10/2024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16/10/2024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16/10/2024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16/10/2024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16/10/2024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16/10/2024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16/10/2024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16/10/2024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481336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ΟΙΚΟΛΟΓΙΑ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596920"/>
              </p:ext>
            </p:extLst>
          </p:nvPr>
        </p:nvGraphicFramePr>
        <p:xfrm>
          <a:off x="467544" y="488793"/>
          <a:ext cx="8064895" cy="589102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81525"/>
                <a:gridCol w="3347414"/>
                <a:gridCol w="3335956"/>
              </a:tblGrid>
              <a:tr h="135529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ΦΥΣΙΚΟ ΠΕΡΙΒΑΛΛΟΝ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ΘΕΤΙΚΗ ΕΠΙΔΡΑΣΗ ΦΥΣΗΣ ΣΤΟΝ ΑΝΘΡΩΠΟ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ΑΡΝΗΤΙΚΗ ΕΠΙΔΡΑΣΗ ΦΥΣΗΣ ΣΤΟΝ ΑΝΘΡΩΠΟ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</a:tr>
              <a:tr h="1757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ΒΙΟΛΟΓΙΚΟΣ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παροχή πρώτων υλών και πηγών ενέργειας για την εξασφάλιση τροφής, ένδυσης, στέγης, απαραίτητων  εφοδίων για την κάλυψη υλικών (βασικών βιοτικών) αναγκών.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το φυσικό περιβάλλον με τα ακραία φυσικά φαινόμενα και τις επιδημίες εμποδίζει την προσπάθεια του ανθρώπου να αναβαθμίσει το βιοτικό του επίπεδο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</a:tr>
              <a:tr h="565952">
                <a:tc>
                  <a:txBody>
                    <a:bodyPr/>
                    <a:lstStyle/>
                    <a:p>
                      <a:pPr marL="0" marR="11176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ΨΥΧΙΚΟΣ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11176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η αρμονία της φύσης, η ηρεμία, γαλήνη συμβάλλουν στην  αποκατάσταση της ψυχικής ισορροπίας και στην εξασφάλιση της ψυχικής υγείας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ανασφάλεια και άγχος για την κάλυψη των βιολογικών αναγκών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φόβος για επιβίωση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απαισιοδοξία, απελπισία, θλίψη, στενοχώρια, πόνος, μελαγχολία, λύπη για την αδυναμία επιβίωσης ή για την αδυναμία αναβάθμισης του βιοτικού επιπέδου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</a:tr>
              <a:tr h="8216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ΠΝΕΥΜΑΤΙΚΟΣ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παροχή ερεθισμάτων για την ανάπτυξη των διανοητικών ικανοτήτων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τα φυσικά φαινόμενα κεντρίζουν την περιέργεια του ανθρώπου.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ανάπτυξη φιλοσοφικού στοχασμού, κινητοποίηση της ερευνητικής διάθεση του ανθρώπου.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προσπάθεια ερμηνείας φυσικών φαινομένων και βελτίωσης βιοτικού επιπέδου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ανάπτυξη επιστημών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προτεραιότητα στην κάλυψη των βασικών βιολογικών αναγκών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πνευματική αδράνεια, αμάθεια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επικράτηση προλήψεων, αναχρονιστικών αντιλήψεων,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πνευματική μονομέρεια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στασιμότητα των επιστημών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</a:tr>
              <a:tr h="4075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ΑΙΣΘΗΤΙΚΟΣ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καλλιέργεια αίσθησης του ωραίου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υποβολή έννοιας του μέτρου,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η φύση συχνά αποτελεί πηγή έμπνευσης για καλλιτεχνική δημιουργία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ανάπτυξη των τεχνών.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προτεραιότητα στην κάλυψη των βασικών βιολογικών αναγκών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αδιαφορία για την καλαισθησία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αναστέλλεται η καλλιτεχνική δημιουργία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1930" marR="0" indent="-18034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</a:tr>
              <a:tr h="616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ΚΟΙΝΩΝΙΚΟΣ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</a:rPr>
                        <a:t>επικοινωνία, συνεργασία, συγκρότηση κοινωνικών ομάδων για την επίτευξη κοινών στόχων, όπως την προστασία από τους κινδύνους και την αναβάθμιση του βιοτικού επιπέδου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</a:rPr>
                        <a:t>φθόνος, ζήλια, μίσος εναντίον όσων ευημερούν με αποτέλεσμα να εκδηλώνονται συμπεριφορές βαρβαρότητας και αγένειας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22" marR="4642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74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081672"/>
              </p:ext>
            </p:extLst>
          </p:nvPr>
        </p:nvGraphicFramePr>
        <p:xfrm>
          <a:off x="323528" y="466308"/>
          <a:ext cx="8424936" cy="604407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438071"/>
                <a:gridCol w="2858185"/>
                <a:gridCol w="1304693"/>
                <a:gridCol w="2823987"/>
              </a:tblGrid>
              <a:tr h="131458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ΕΠΕΜΒΑΣΗ ΑΝΘΡΩΠΟΥ ΣΤΗ ΦΥΣΗ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145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ΕΠΙΠΤΩΣΕΙΣ ΣΤΟΝ ΑΝΘΡΩΠΟ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1"/>
                          </a:solidFill>
                          <a:effectLst/>
                        </a:rPr>
                        <a:t>ΕΠΙΠΤΩΣΕΙΣ ΣΤΗ ΦΥΣΗ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92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ΒΙΟΛΟΓΙΚΟΣ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μείωση της αντοχής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κλονισμός της υγείας,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εμφάνιση νέων ασθενειών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(π.χ. αναπνευστικά προβλήματα, καρκίνος)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1"/>
                          </a:solidFill>
                          <a:effectLst/>
                        </a:rPr>
                        <a:t>ΕΔΑΦΟΣ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αστικά απορρίμματα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βιομηχανικά λύματα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τοξικά και ραδιενεργά απόβλητα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εντομοκτόνα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εκδασώσεις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εκτροπές ποταμών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αποξηράνσεις λιμνών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</a:tr>
              <a:tr h="525835">
                <a:tc>
                  <a:txBody>
                    <a:bodyPr/>
                    <a:lstStyle/>
                    <a:p>
                      <a:pPr marL="0" marR="11176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ΨΥΧΙΚΟΣ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11176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διατάραξη ψυχικής γαλήνης και ισορροπίας,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άγχος, ανασφάλεια, φόβος αλλοτρίωση.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1"/>
                          </a:solidFill>
                          <a:effectLst/>
                        </a:rPr>
                        <a:t>ΥΠΕΔΑΦΟΣ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διασπάθιση πρώτων υλών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ΠΝΕΥΜΑ-ΤΙΚΟΣ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παύει να τροφοδοτείται με ερεθίσματα του περιβάλλοντος που ενεργοποιούν τις διανοητικές λειτουργίες, αφού απομακρύνεται από αυτό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1"/>
                          </a:solidFill>
                          <a:effectLst/>
                        </a:rPr>
                        <a:t>ΑΕΡΑΣ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μόλυνση αέρα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ρύπανση της ατμόσφαιρας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ΑΙΣΘΗΤΙΚΟΣ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αισθητική παραμόρφωση του τοπίου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υποβάθμιση ποιότητας ζωής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1"/>
                          </a:solidFill>
                          <a:effectLst/>
                        </a:rPr>
                        <a:t>ΥΔΑΤΑ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αστικά και βιομηχανικά λύματα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διαρροές καυσίμων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απόρριψη αστικών και βιομηχανικών λυμάτων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ταφή ραδιενεργών κατάλοιπων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</a:tr>
              <a:tr h="36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ΚΟΙΝΩΝΙΚΟΣ 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επιθετικότητα και αδιαφορία για τον συνάνθρωπο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μοναξιά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1"/>
                          </a:solidFill>
                          <a:effectLst/>
                        </a:rPr>
                        <a:t>ΧΛΩΡΙΔΑ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καταστροφή της χλωρίδας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αποψίλωση των δασών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πυρκαγιές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ερημοποίηση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</a:tr>
              <a:tr h="2629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1"/>
                          </a:solidFill>
                          <a:effectLst/>
                        </a:rPr>
                        <a:t>ΠΑΝΙΔΑ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Εξαφάνιση ειδών του ζωικού βασιλείου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</a:tr>
              <a:tr h="4890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50" b="1" dirty="0">
                          <a:solidFill>
                            <a:schemeClr val="tx1"/>
                          </a:solidFill>
                          <a:effectLst/>
                        </a:rPr>
                        <a:t>ΚΛΙΜΑ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ραγδαίες κλιματολογικές αλλαγές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φαινόμενο θερμοκηπίου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υπερθέρμανση πλανήτη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τρύπα όζοντος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υπεριώδης ηλιακή ακτινοβολία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λιώσιμο των πάγων στους πόλους της Γης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050" dirty="0">
                          <a:solidFill>
                            <a:schemeClr val="tx1"/>
                          </a:solidFill>
                          <a:effectLst/>
                        </a:rPr>
                        <a:t>αύξηση της στάθμης των θαλασσών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93" marR="418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274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364964"/>
              </p:ext>
            </p:extLst>
          </p:nvPr>
        </p:nvGraphicFramePr>
        <p:xfrm>
          <a:off x="683568" y="479458"/>
          <a:ext cx="7848873" cy="588549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080120"/>
                <a:gridCol w="6768753"/>
              </a:tblGrid>
              <a:tr h="1662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ΑΙΤΙΑ ΟΙΚΟΛΟΓΙΚΗΣ ΚΑΤΑΣΤΡΟΦΗΣ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  <a:tr h="831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ΑΤΟΜΟ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20193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  <a:tr h="1496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ΠΝΕΥΜΑ-ΤΙΚΟΣ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άγνοια των ολέθριων συνεπειών της χωρίς σύνεση επέμβασης του ανθρώπου στη φύση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  <a:tr h="4637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ΗΘΙΚΟΣ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υλικός ευδαιμονισμός &amp; υπερκαταναλωτισμός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θεοποίηση κέρδους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ατομικισμός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αδιαφορία για το περιβάλλον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  <a:tr h="517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ΟΙΚΟΓΕ-ΝΕΙΑ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το καταναλωτικό πνεύμα της εποχής και η οικονομική κρίση και ανασφάλεια οδηγούν τους γονείς σε υπερεργασία με αποτέλεσμα την έλλειψη ελεύθερου χρόνου για την ενασχόληση με τα παιδιά τους.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αδιαφορία για τα προβλήματα που μαστίζουν την κοινωνία και ιδιώτευση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έτσι δεν καλλιεργούν στα παιδιά τους την οικολογική συνείδηση 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  <a:tr h="7471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ΠΑΙΔΕΙΑ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το καταναλωτικό και χρησιμοθηρικό πνεύμα της εποχής δίνουν το προβάδισμα στην τεχνοκρατική και όχι στην ανθρωπιστική παιδεία.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στα σχολεία δεν γίνεται προσπάθεια μεταλαμπάδευσης ηθικών αξιών που καλλιεργούν τον σεβασμό στο περιβάλλον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  <a:tr h="497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ΜΜΕ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δεν προβάλλουν διαφημιστικές καμπάνιες που θα μπορούσαν να ευαισθητοποιήσουν το κοινό για τα περιβαλλοντικά ζητήματα.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  <a:tr h="322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ΠΟΛΙΤΕΙΑ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δεν έχει δημιουργήσει το κατάλληλο θεσμικό πλαίσιο που θα δρα προστατευτικά για το περιβάλλον.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δεν επιβάλλονται οι ποινές στους παραβάτες λόγω πολιτικού κόστους.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ΔΙΕΘΝΕΙΣ ΟΡΓΑΝΙ-ΣΜΟΙ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αδυνατούν να επιβληθούν στα ισχυρά οικονομικά κράτη εξαιτίας της οικονομικής τους εξάρτησης από αυτά.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  <a:tr h="519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ΑΛΛΑ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αστυφιλία: συσσώρευση του πληθυσμού στις πόλεις με ταυτόχρονη υποβάθμιση ποιότητας ζωής.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βιομηχανική επανάσταση: αύξηση των ρυθμών παραγωγής με αποτέλεσμα την υπερεκμετάλλευση των πλουτοπαραγωγικών πηγών, τη ρύπανση και την παραγωγή ενεργοβόρων προϊόντων.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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</a:rPr>
                        <a:t>ανταγωνισμοί κρατών: πυρηνικοί εξοπλισμοί, χημικά όπλα, απειλή για την παγκόσμια ειρήνη με κίνδυνο πυρηνικού ολοκαυτώματος.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198" marR="291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964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664974"/>
              </p:ext>
            </p:extLst>
          </p:nvPr>
        </p:nvGraphicFramePr>
        <p:xfrm>
          <a:off x="539552" y="248143"/>
          <a:ext cx="7861448" cy="629076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864096"/>
                <a:gridCol w="6997352"/>
              </a:tblGrid>
              <a:tr h="172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ΑΝΤΙΜΕΤΩΠΙΣΗ ΟΙΚΟΛΟΓΙΚΗΣ ΚΑΤΑΣΤΡΟΦΗΣ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  <a:tr h="1607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ΑΤΟΜΟ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20193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  <a:tr h="3514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ΠΝΕΥΜΑ-ΤΙΚΟΣ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γνώση των επιπτώσεων της χωρίς σύνεση και σεβασμό επέμβασης του ανθρώπου στη φύση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καταγγελία των παραβάσεων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  <a:tr h="5040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ΗΘΙΚΟΣ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ΤΟΜΕΑΣ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υιοθέτηση ηθικών αξιών 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σεβασμός στο περιβάλλον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πρωτοβουλίες για οικολογική δράση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  <a:tr h="6757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ΟΙΚΟΓΕ-ΝΕΙΑ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οι ίδιοι οι γονείς να αποτελούν παράδειγμα προς μίμηση για τα παιδιά τους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ενημέρωση και ευαισθητοποίηση των παιδιών για το πρόβλημα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μέσω διαλόγου και επικοινωνίας των γονέων με τα παιδιά 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εκδρομών  στη φύση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  <a:tr h="10448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ΠΑΙΔΕΙΑ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στροφή στην ανθρωπιστική παιδεία και στην μετάδοση ηθικών αξιών που θα προωθούν τον σεβασμό στο περιβάλλον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περιβαλλοντική εκπαίδευση: προωθεί την ουσιαστική επαφή του παιδιού με το περιβάλλον αποσκοπώντας στην περιβαλλοντική ευαισθητοποίησής του μέσω: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σχολικών εκδρομών 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προώθηση ανακύκλωσης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πρωτοβουλιών για δραστηριοποίηση 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  <a:tr h="5040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ΜΜΕ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ενημέρωση και ευαισθητοποίηση των πολιτών για το πρόβλημα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προβολή προτύπων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καταγγελία παραβάσεων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  <a:tr h="5299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ΠΟΛΙΤΕΙΑ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δημιουργία νομοθετικού πλαισίου για την προστασία του περιβάλλοντος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αυστηρότητα στην επιβολή ποινών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παροχή κινήτρων στις επιχειρήσεις για χρήση συμβατικών και  ήπιων μορφών ενέργειας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  <a:tr h="3324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ΔΙΕΘΝΕΙΣ ΟΡΓΑΝΙ-ΣΜΟΙ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διεθνής συνεργασία μεταξύ κυβερνήσεων, οικολογικών κινημάτων, επιστημόνων, επιχειρήσεων και πολιτών για τη θέσπιση νόμων.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  <a:tr h="10163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tx1"/>
                          </a:solidFill>
                          <a:effectLst/>
                        </a:rPr>
                        <a:t>ΑΛΛΑ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ανακύκλωση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αναδάσωση, αντιπυρικές ζώνες 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συμβατικές και  ήπιες μορφές ενέργειας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χρήση αντιρρυπαντικών καυσίμων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βιολογικός καθαρισμός υδάτων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πολεοδομική μελέτη κατοικημένων περιοχών 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μεταφορά βιομηχανικών μονάδων σε ειδικές ζώνες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αποκέντρωση μέσω παροχής κινήτρων σε επιχειρήσεις 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σωστή οργάνωση και λειτουργία των μέσων συγκοινωνίας για την αποφυγή χρήσης των ιδιωτικών οχημάτων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αγροτουρισμός: μορφή ήπιου τουρισμού κατά την οποία οι επισκέπτες μένουν σε αγρόκτημα και συμμετέχουν σε αγροτικές εργασίες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"/>
                      </a:pPr>
                      <a:r>
                        <a:rPr lang="el-GR" sz="900" dirty="0">
                          <a:solidFill>
                            <a:schemeClr val="tx1"/>
                          </a:solidFill>
                          <a:effectLst/>
                        </a:rPr>
                        <a:t>αειφόρος ανάπτυξη: η χρήση των φυσικών οικοσυστημάτων και των πηγών ενέργειας, ώστε να εξασφαλίζεται η μελλοντική ποιότητα και ισορροπία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03" marR="3140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201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728</TotalTime>
  <Words>939</Words>
  <Application>Microsoft Office PowerPoint</Application>
  <PresentationFormat>On-screen Show (4:3)</PresentationFormat>
  <Paragraphs>185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Wingdings 2</vt:lpstr>
      <vt:lpstr>Ροή</vt:lpstr>
      <vt:lpstr>ΟΙΚΟΛΟΓΙΑ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117</cp:revision>
  <dcterms:created xsi:type="dcterms:W3CDTF">2021-09-15T04:04:03Z</dcterms:created>
  <dcterms:modified xsi:type="dcterms:W3CDTF">2024-10-16T09:29:04Z</dcterms:modified>
</cp:coreProperties>
</file>