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
  </p:notesMasterIdLst>
  <p:handoutMasterIdLst>
    <p:handoutMasterId r:id="rId9"/>
  </p:handout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10/16/2024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16/10/2024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16/10/2024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16/10/2024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16/10/2024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16/10/2024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16/10/2024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16/10/2024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16/10/2024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481336"/>
          </a:xfrm>
        </p:spPr>
        <p:txBody>
          <a:bodyPr>
            <a:noAutofit/>
          </a:bodyPr>
          <a:lstStyle/>
          <a:p>
            <a:pPr algn="ctr"/>
            <a:r>
              <a:rPr lang="el-GR" sz="7200" dirty="0" smtClean="0">
                <a:latin typeface="+mn-lt"/>
              </a:rPr>
              <a:t>ΖΩΟΦΙΛΙΑ</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Table 4"/>
          <p:cNvGraphicFramePr>
            <a:graphicFrameLocks noGrp="1"/>
          </p:cNvGraphicFramePr>
          <p:nvPr>
            <p:extLst>
              <p:ext uri="{D42A27DB-BD31-4B8C-83A1-F6EECF244321}">
                <p14:modId xmlns:p14="http://schemas.microsoft.com/office/powerpoint/2010/main" val="3747943697"/>
              </p:ext>
            </p:extLst>
          </p:nvPr>
        </p:nvGraphicFramePr>
        <p:xfrm>
          <a:off x="539552" y="955145"/>
          <a:ext cx="8064896" cy="5401205"/>
        </p:xfrm>
        <a:graphic>
          <a:graphicData uri="http://schemas.openxmlformats.org/drawingml/2006/table">
            <a:tbl>
              <a:tblPr firstRow="1" firstCol="1" bandRow="1">
                <a:tableStyleId>{93296810-A885-4BE3-A3E7-6D5BEEA58F35}</a:tableStyleId>
              </a:tblPr>
              <a:tblGrid>
                <a:gridCol w="1132719"/>
                <a:gridCol w="6932177"/>
              </a:tblGrid>
              <a:tr h="203044">
                <a:tc gridSpan="2">
                  <a:txBody>
                    <a:bodyPr/>
                    <a:lstStyle/>
                    <a:p>
                      <a:pPr marL="0" marR="0" algn="ctr">
                        <a:lnSpc>
                          <a:spcPct val="115000"/>
                        </a:lnSpc>
                        <a:spcBef>
                          <a:spcPts val="0"/>
                        </a:spcBef>
                        <a:spcAft>
                          <a:spcPts val="0"/>
                        </a:spcAft>
                        <a:tabLst>
                          <a:tab pos="571500" algn="l"/>
                          <a:tab pos="3060065" algn="ctr"/>
                        </a:tabLst>
                      </a:pPr>
                      <a:r>
                        <a:rPr lang="el-GR" sz="1200" dirty="0">
                          <a:solidFill>
                            <a:schemeClr val="tx1"/>
                          </a:solidFill>
                          <a:effectLst/>
                        </a:rPr>
                        <a:t>ΠΡΟΣΦΟΡΑ ΤΩΝ ΖΩΩΝ ΣΤΟΝ ΑΝΘΡΩΠΟ</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r>
              <a:tr h="1741172">
                <a:tc>
                  <a:txBody>
                    <a:bodyPr/>
                    <a:lstStyle/>
                    <a:p>
                      <a:pPr marL="0" marR="0">
                        <a:lnSpc>
                          <a:spcPct val="115000"/>
                        </a:lnSpc>
                        <a:spcBef>
                          <a:spcPts val="0"/>
                        </a:spcBef>
                        <a:spcAft>
                          <a:spcPts val="0"/>
                        </a:spcAft>
                      </a:pPr>
                      <a:r>
                        <a:rPr lang="el-GR" sz="1200">
                          <a:solidFill>
                            <a:schemeClr val="tx1"/>
                          </a:solidFill>
                          <a:effectLst/>
                        </a:rPr>
                        <a:t>ΥΛΙΚΟΣ ΒΙΟΛΟΓΙ-ΚΟΣ ΤΟΜΕΑΣ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ο άνθρωπος χρησιμοποιεί τα ζώα και τα προϊόντα τους για να καλύψει τις βασικές βιολογικές του ανάγκες: </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τροφή </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καλλιέργεια γης</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ένδυση</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μετακίνηση</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προστασία του από κινδύνους</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επαφή με τα ζώα (ιδιαίτερα τα κατοικίδια) συμβάλλει στην διατήρηση της καλής υγείας του ανθρώπου , καθώς οι άνθρωποι που διαθέτουν κατοικίδια θέτουν τους εαυτούς σε υποχρεωτική ημερήσια κίνηση προκειμένου να καλύψουν τις ανάγκες των κατοικίδιών τους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618989">
                <a:tc>
                  <a:txBody>
                    <a:bodyPr/>
                    <a:lstStyle/>
                    <a:p>
                      <a:pPr marL="0" marR="0">
                        <a:lnSpc>
                          <a:spcPct val="115000"/>
                        </a:lnSpc>
                        <a:spcBef>
                          <a:spcPts val="0"/>
                        </a:spcBef>
                        <a:spcAft>
                          <a:spcPts val="0"/>
                        </a:spcAft>
                      </a:pPr>
                      <a:r>
                        <a:rPr lang="el-GR" sz="1200">
                          <a:solidFill>
                            <a:schemeClr val="tx1"/>
                          </a:solidFill>
                          <a:effectLst/>
                        </a:rPr>
                        <a:t>ΠΝΕΥΜΑ-ΤΙΚΟΣ ΤΟΜΕΑΣ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το άτομο ενεργοποιεί τις εγκεφαλικές του λειτουργίες για να επινοήσει τρόπους προσέγγισης των ζώων</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1462129">
                <a:tc>
                  <a:txBody>
                    <a:bodyPr/>
                    <a:lstStyle/>
                    <a:p>
                      <a:pPr marL="0" marR="0">
                        <a:lnSpc>
                          <a:spcPct val="115000"/>
                        </a:lnSpc>
                        <a:spcBef>
                          <a:spcPts val="0"/>
                        </a:spcBef>
                        <a:spcAft>
                          <a:spcPts val="0"/>
                        </a:spcAft>
                      </a:pPr>
                      <a:r>
                        <a:rPr lang="el-GR" sz="1200">
                          <a:solidFill>
                            <a:schemeClr val="tx1"/>
                          </a:solidFill>
                          <a:effectLst/>
                        </a:rPr>
                        <a:t>ΨΥΧΙΚΟΣ ΣΥΝΑΙΣΘΗ-ΜΑΤΙΚΟΣ ΤΟΜΕΑΣ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επαφή με τα ζώα ικανοποιεί την ανάγκη του ανθρώπου για αποδοχή και αγάπη, καθώς τα τελευταία προσφέρουν αγάπη σταθερή και άνευ όρων</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φροντίδα προς τα ζώα προσφέρει ηθική ικανοποίηση και ανεβάζει την αυτοπεποίθηση του ατόμου, καθώς αισθάνεται ότι είναι χρήσιμο</a:t>
                      </a:r>
                      <a:endParaRPr lang="en-US" sz="16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συναισθηματική ικανοποίηση που απολαμβάνει ο άνθρωπος μέσα από τη σχέση  του με τα ζώα τον κάνει λιγότερο ευάλωτο στον κίνδυνο να αποκτήσει κατάθλιψη και να αναπτύξει άλλα ψυχοφθόρα συναισθήματα</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408205">
                <a:tc>
                  <a:txBody>
                    <a:bodyPr/>
                    <a:lstStyle/>
                    <a:p>
                      <a:pPr marL="0" marR="0">
                        <a:lnSpc>
                          <a:spcPct val="115000"/>
                        </a:lnSpc>
                        <a:spcBef>
                          <a:spcPts val="0"/>
                        </a:spcBef>
                        <a:spcAft>
                          <a:spcPts val="0"/>
                        </a:spcAft>
                      </a:pPr>
                      <a:r>
                        <a:rPr lang="el-GR" sz="1200">
                          <a:solidFill>
                            <a:schemeClr val="tx1"/>
                          </a:solidFill>
                          <a:effectLst/>
                        </a:rPr>
                        <a:t>ΗΘΙΚΟΣ ΤΟΜΕΑΣ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επαφή με τα ζώα ευαισθητοποιεί τον άνθρωπο καθώς τον βοηθά να αναπτύξει στοργικά συναισθήματα που μπορεί να δείξει και στους συνανθρώπους του</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r h="618989">
                <a:tc>
                  <a:txBody>
                    <a:bodyPr/>
                    <a:lstStyle/>
                    <a:p>
                      <a:pPr marL="0" marR="0">
                        <a:lnSpc>
                          <a:spcPct val="115000"/>
                        </a:lnSpc>
                        <a:spcBef>
                          <a:spcPts val="0"/>
                        </a:spcBef>
                        <a:spcAft>
                          <a:spcPts val="0"/>
                        </a:spcAft>
                      </a:pPr>
                      <a:r>
                        <a:rPr lang="el-GR" sz="1200">
                          <a:solidFill>
                            <a:schemeClr val="tx1"/>
                          </a:solidFill>
                          <a:effectLst/>
                        </a:rPr>
                        <a:t>ΚΟΙΝΩ-ΝΙΚΟΣ ΤΟΜΕΑΣ</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η στοργική επαφή του ατόμου με τα ζώα και ο σεβασμός με τον οποίο τα αντιμετωπίζει συμβάλλουν στην ορθή κοινωνικοποίησή του, αφού τον εθίζουν να αναπτύξει συμπεριφορές κοινωνικά αποδεκτές</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r>
            </a:tbl>
          </a:graphicData>
        </a:graphic>
      </p:graphicFrame>
    </p:spTree>
    <p:extLst>
      <p:ext uri="{BB962C8B-B14F-4D97-AF65-F5344CB8AC3E}">
        <p14:creationId xmlns:p14="http://schemas.microsoft.com/office/powerpoint/2010/main" val="2433145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820637752"/>
              </p:ext>
            </p:extLst>
          </p:nvPr>
        </p:nvGraphicFramePr>
        <p:xfrm>
          <a:off x="467544" y="908720"/>
          <a:ext cx="7992888" cy="5268875"/>
        </p:xfrm>
        <a:graphic>
          <a:graphicData uri="http://schemas.openxmlformats.org/drawingml/2006/table">
            <a:tbl>
              <a:tblPr firstRow="1" firstCol="1" bandRow="1">
                <a:tableStyleId>{93296810-A885-4BE3-A3E7-6D5BEEA58F35}</a:tableStyleId>
              </a:tblPr>
              <a:tblGrid>
                <a:gridCol w="1131528"/>
                <a:gridCol w="6861360"/>
              </a:tblGrid>
              <a:tr h="542039">
                <a:tc gridSpan="2">
                  <a:txBody>
                    <a:bodyPr/>
                    <a:lstStyle/>
                    <a:p>
                      <a:pPr marL="0" marR="0" algn="ctr">
                        <a:lnSpc>
                          <a:spcPct val="115000"/>
                        </a:lnSpc>
                        <a:spcBef>
                          <a:spcPts val="0"/>
                        </a:spcBef>
                        <a:spcAft>
                          <a:spcPts val="0"/>
                        </a:spcAft>
                      </a:pPr>
                      <a:r>
                        <a:rPr lang="el-GR" sz="1600" dirty="0">
                          <a:solidFill>
                            <a:schemeClr val="tx1"/>
                          </a:solidFill>
                          <a:effectLst/>
                        </a:rPr>
                        <a:t>ΤΡΟΠΟΙ ΠΡΟΣΤΑΣΙΑΣ ΤΟΥ ΑΝΘΡΩΠΟΥ ΑΠΟ ΤΗΝ ΕΠΙΘΕΤΙΚΟΤΗΤΑ ΤΩΝ ΖΩΩΝ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2501288">
                <a:tc>
                  <a:txBody>
                    <a:bodyPr/>
                    <a:lstStyle/>
                    <a:p>
                      <a:pPr marL="0" marR="0">
                        <a:lnSpc>
                          <a:spcPct val="115000"/>
                        </a:lnSpc>
                        <a:spcBef>
                          <a:spcPts val="0"/>
                        </a:spcBef>
                        <a:spcAft>
                          <a:spcPts val="0"/>
                        </a:spcAft>
                        <a:tabLst>
                          <a:tab pos="723900" algn="l"/>
                        </a:tabLst>
                      </a:pPr>
                      <a:r>
                        <a:rPr lang="el-GR" sz="1600">
                          <a:solidFill>
                            <a:schemeClr val="tx1"/>
                          </a:solidFill>
                          <a:effectLst/>
                        </a:rPr>
                        <a:t>ΑΤΟΜΑ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a:solidFill>
                            <a:schemeClr val="tx1"/>
                          </a:solidFill>
                          <a:effectLst/>
                        </a:rPr>
                        <a:t>να ενημερώνονται για τους τρόπους προστασίας από την επιθετικότητα των ζώων:</a:t>
                      </a:r>
                      <a:endParaRPr lang="en-US" sz="2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a:solidFill>
                            <a:schemeClr val="tx1"/>
                          </a:solidFill>
                          <a:effectLst/>
                        </a:rPr>
                        <a:t>προσπάθεια μην γίνει αντιληπτός ο φόβος τους</a:t>
                      </a:r>
                      <a:endParaRPr lang="en-US" sz="2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a:solidFill>
                            <a:schemeClr val="tx1"/>
                          </a:solidFill>
                          <a:effectLst/>
                        </a:rPr>
                        <a:t>να μην αντιδράσουν επιθετικά και βίαια</a:t>
                      </a:r>
                      <a:endParaRPr lang="en-US" sz="2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a:solidFill>
                            <a:schemeClr val="tx1"/>
                          </a:solidFill>
                          <a:effectLst/>
                        </a:rPr>
                        <a:t>να περιοριστούν στο ελάχιστο οι κινήσεις που μπορεί να εκνευρίσουν το ζώο</a:t>
                      </a:r>
                      <a:endParaRPr lang="en-US" sz="2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a:solidFill>
                            <a:schemeClr val="tx1"/>
                          </a:solidFill>
                          <a:effectLst/>
                        </a:rPr>
                        <a:t>υιοθέτηση ήρεμης και ψύχραιμης στάσης</a:t>
                      </a:r>
                      <a:endParaRPr lang="en-US" sz="2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a:solidFill>
                            <a:schemeClr val="tx1"/>
                          </a:solidFill>
                          <a:effectLst/>
                        </a:rPr>
                        <a:t>να ενημερώνονται για τους τρόπους αντιμετώπισης τραυμάτων αν δεχτούν επίθεση από κάποιο αδέσποτο</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97233">
                <a:tc>
                  <a:txBody>
                    <a:bodyPr/>
                    <a:lstStyle/>
                    <a:p>
                      <a:pPr marL="0" marR="0">
                        <a:lnSpc>
                          <a:spcPct val="115000"/>
                        </a:lnSpc>
                        <a:spcBef>
                          <a:spcPts val="0"/>
                        </a:spcBef>
                        <a:spcAft>
                          <a:spcPts val="0"/>
                        </a:spcAft>
                        <a:tabLst>
                          <a:tab pos="723900" algn="l"/>
                        </a:tabLst>
                      </a:pPr>
                      <a:r>
                        <a:rPr lang="el-GR" sz="1600" dirty="0" smtClean="0">
                          <a:solidFill>
                            <a:schemeClr val="tx1"/>
                          </a:solidFill>
                          <a:effectLst/>
                        </a:rPr>
                        <a:t>ΙΔΙΟ-ΚΤΗΤΕΣ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dirty="0">
                          <a:solidFill>
                            <a:schemeClr val="tx1"/>
                          </a:solidFill>
                          <a:effectLst/>
                        </a:rPr>
                        <a:t>οφείλουν να ικανοποιούν τις  ανάγκες των κατοικίδιών τους, έτσι ώστε αυτά να μην αναγκάζονται να αναζητούν εκτός του σπιτιού την τροφή τους </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dirty="0">
                          <a:solidFill>
                            <a:schemeClr val="tx1"/>
                          </a:solidFill>
                          <a:effectLst/>
                        </a:rPr>
                        <a:t>αν τα οικόσιτα ζώα τους έχουν επιθετικές τάσεις, οφείλουν να τα κρατούν δεμένα και εντός περιφραγμένου χώρου για να προστατεύονται οι υπόλοιποι άνθρωποι</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dirty="0">
                          <a:solidFill>
                            <a:schemeClr val="tx1"/>
                          </a:solidFill>
                          <a:effectLst/>
                        </a:rPr>
                        <a:t>οφείλουν να τα εκπαιδεύουν με σωστές μεθόδους και να συμβουλεύονται ειδικούς</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723900" algn="l"/>
                        </a:tabLst>
                      </a:pPr>
                      <a:r>
                        <a:rPr lang="el-GR" sz="1600" dirty="0">
                          <a:solidFill>
                            <a:schemeClr val="tx1"/>
                          </a:solidFill>
                          <a:effectLst/>
                        </a:rPr>
                        <a:t>να μην χρησιμοποιούν βίαιες μεθόδους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790790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2137600892"/>
              </p:ext>
            </p:extLst>
          </p:nvPr>
        </p:nvGraphicFramePr>
        <p:xfrm>
          <a:off x="539552" y="1052736"/>
          <a:ext cx="8280920" cy="4608513"/>
        </p:xfrm>
        <a:graphic>
          <a:graphicData uri="http://schemas.openxmlformats.org/drawingml/2006/table">
            <a:tbl>
              <a:tblPr firstRow="1" firstCol="1" bandRow="1">
                <a:tableStyleId>{912C8C85-51F0-491E-9774-3900AFEF0FD7}</a:tableStyleId>
              </a:tblPr>
              <a:tblGrid>
                <a:gridCol w="8280920"/>
              </a:tblGrid>
              <a:tr h="489946">
                <a:tc>
                  <a:txBody>
                    <a:bodyPr/>
                    <a:lstStyle/>
                    <a:p>
                      <a:pPr marL="0" marR="0" algn="ctr">
                        <a:lnSpc>
                          <a:spcPct val="115000"/>
                        </a:lnSpc>
                        <a:spcBef>
                          <a:spcPts val="0"/>
                        </a:spcBef>
                        <a:spcAft>
                          <a:spcPts val="0"/>
                        </a:spcAft>
                      </a:pPr>
                      <a:r>
                        <a:rPr lang="el-GR" sz="2800">
                          <a:solidFill>
                            <a:schemeClr val="tx1"/>
                          </a:solidFill>
                          <a:effectLst/>
                        </a:rPr>
                        <a:t>ΠΑΡΑΒΙΑΣΗ ΔΙΚΑΙΩΜΑΤΩΝ ΤΩΝ ΖΩΩΝ</a:t>
                      </a:r>
                      <a:endParaRPr lang="en-US"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89946">
                <a:tc>
                  <a:txBody>
                    <a:bodyPr/>
                    <a:lstStyle/>
                    <a:p>
                      <a:pPr marL="0" marR="0" algn="ctr">
                        <a:lnSpc>
                          <a:spcPct val="115000"/>
                        </a:lnSpc>
                        <a:spcBef>
                          <a:spcPts val="0"/>
                        </a:spcBef>
                        <a:spcAft>
                          <a:spcPts val="0"/>
                        </a:spcAft>
                      </a:pPr>
                      <a:r>
                        <a:rPr lang="el-GR" sz="2800">
                          <a:solidFill>
                            <a:schemeClr val="tx1"/>
                          </a:solidFill>
                          <a:effectLst/>
                        </a:rPr>
                        <a:t>ΕΝΔΕΙΞΕΙΣ</a:t>
                      </a:r>
                      <a:endParaRPr lang="en-US"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628621">
                <a:tc>
                  <a:txBody>
                    <a:bodyPr/>
                    <a:lstStyle/>
                    <a:p>
                      <a:pPr marL="342900" marR="0" lvl="0" indent="-342900">
                        <a:lnSpc>
                          <a:spcPct val="115000"/>
                        </a:lnSpc>
                        <a:spcBef>
                          <a:spcPts val="0"/>
                        </a:spcBef>
                        <a:spcAft>
                          <a:spcPts val="0"/>
                        </a:spcAft>
                        <a:buFont typeface="Wingdings" panose="05000000000000000000" pitchFamily="2" charset="2"/>
                        <a:buChar char=""/>
                      </a:pPr>
                      <a:r>
                        <a:rPr lang="el-GR" sz="2800" dirty="0">
                          <a:solidFill>
                            <a:schemeClr val="tx1"/>
                          </a:solidFill>
                          <a:effectLst/>
                        </a:rPr>
                        <a:t>κακοποίηση των ζώων </a:t>
                      </a:r>
                      <a:endParaRPr lang="en-US" sz="36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800" dirty="0">
                          <a:solidFill>
                            <a:schemeClr val="tx1"/>
                          </a:solidFill>
                          <a:effectLst/>
                        </a:rPr>
                        <a:t>αιχμαλωσία σε ζωολογικούς κήπους και τσίρκο</a:t>
                      </a:r>
                      <a:endParaRPr lang="en-US" sz="36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800" dirty="0">
                          <a:solidFill>
                            <a:schemeClr val="tx1"/>
                          </a:solidFill>
                          <a:effectLst/>
                        </a:rPr>
                        <a:t>αιματηροί αγώνες (κυνομαχίες)</a:t>
                      </a:r>
                      <a:endParaRPr lang="en-US" sz="36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800" dirty="0">
                          <a:solidFill>
                            <a:schemeClr val="tx1"/>
                          </a:solidFill>
                          <a:effectLst/>
                        </a:rPr>
                        <a:t>χρησιμοποίησή τους ως πειράματα </a:t>
                      </a:r>
                      <a:endParaRPr lang="en-US" sz="36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800" dirty="0">
                          <a:solidFill>
                            <a:schemeClr val="tx1"/>
                          </a:solidFill>
                          <a:effectLst/>
                        </a:rPr>
                        <a:t>παράνομο κυνήγι</a:t>
                      </a:r>
                      <a:endParaRPr lang="en-US" sz="36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800" dirty="0">
                          <a:solidFill>
                            <a:schemeClr val="tx1"/>
                          </a:solidFill>
                          <a:effectLst/>
                        </a:rPr>
                        <a:t>εγκατάλειψη οικόσιτων ζώων</a:t>
                      </a:r>
                      <a:endParaRPr lang="en-US" sz="36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800" dirty="0">
                          <a:solidFill>
                            <a:schemeClr val="tx1"/>
                          </a:solidFill>
                          <a:effectLst/>
                        </a:rPr>
                        <a:t>αφανισμός ορισμένων ειδών</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873120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2136641086"/>
              </p:ext>
            </p:extLst>
          </p:nvPr>
        </p:nvGraphicFramePr>
        <p:xfrm>
          <a:off x="539552" y="620936"/>
          <a:ext cx="7848872" cy="5910584"/>
        </p:xfrm>
        <a:graphic>
          <a:graphicData uri="http://schemas.openxmlformats.org/drawingml/2006/table">
            <a:tbl>
              <a:tblPr firstRow="1" firstCol="1" bandRow="1">
                <a:tableStyleId>{93296810-A885-4BE3-A3E7-6D5BEEA58F35}</a:tableStyleId>
              </a:tblPr>
              <a:tblGrid>
                <a:gridCol w="1778316"/>
                <a:gridCol w="6070556"/>
              </a:tblGrid>
              <a:tr h="193362">
                <a:tc>
                  <a:txBody>
                    <a:bodyPr/>
                    <a:lstStyle/>
                    <a:p>
                      <a:pPr marL="0" marR="0" algn="ctr">
                        <a:lnSpc>
                          <a:spcPct val="115000"/>
                        </a:lnSpc>
                        <a:spcBef>
                          <a:spcPts val="0"/>
                        </a:spcBef>
                        <a:spcAft>
                          <a:spcPts val="0"/>
                        </a:spcAft>
                      </a:pPr>
                      <a:r>
                        <a:rPr lang="el-GR" sz="12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201930" marR="0" algn="ctr">
                        <a:lnSpc>
                          <a:spcPct val="115000"/>
                        </a:lnSpc>
                        <a:spcBef>
                          <a:spcPts val="0"/>
                        </a:spcBef>
                        <a:spcAft>
                          <a:spcPts val="0"/>
                        </a:spcAft>
                      </a:pPr>
                      <a:r>
                        <a:rPr lang="el-GR" sz="1200">
                          <a:solidFill>
                            <a:schemeClr val="tx1"/>
                          </a:solidFill>
                          <a:effectLst/>
                        </a:rPr>
                        <a:t>ΑΙΤΙΑ ΠΑΡΑΒΙΑΣΗΣ ΔΙΚΑΙΩΜΑΤΩΝ ΤΩΝ ΖΩΩΝ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r h="96681">
                <a:tc>
                  <a:txBody>
                    <a:bodyPr/>
                    <a:lstStyle/>
                    <a:p>
                      <a:pPr marL="0" marR="0">
                        <a:lnSpc>
                          <a:spcPct val="115000"/>
                        </a:lnSpc>
                        <a:spcBef>
                          <a:spcPts val="0"/>
                        </a:spcBef>
                        <a:spcAft>
                          <a:spcPts val="0"/>
                        </a:spcAft>
                      </a:pPr>
                      <a:r>
                        <a:rPr lang="el-GR" sz="1200">
                          <a:solidFill>
                            <a:schemeClr val="tx1"/>
                          </a:solidFill>
                          <a:effectLst/>
                        </a:rPr>
                        <a:t>ΑΤΟΜΟ</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201930" marR="0">
                        <a:lnSpc>
                          <a:spcPct val="115000"/>
                        </a:lnSpc>
                        <a:spcBef>
                          <a:spcPts val="0"/>
                        </a:spcBef>
                        <a:spcAft>
                          <a:spcPts val="0"/>
                        </a:spcAft>
                      </a:pPr>
                      <a:r>
                        <a:rPr lang="el-GR" sz="12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r h="66284">
                <a:tc>
                  <a:txBody>
                    <a:bodyPr/>
                    <a:lstStyle/>
                    <a:p>
                      <a:pPr marL="0" marR="0">
                        <a:lnSpc>
                          <a:spcPct val="115000"/>
                        </a:lnSpc>
                        <a:spcBef>
                          <a:spcPts val="0"/>
                        </a:spcBef>
                        <a:spcAft>
                          <a:spcPts val="0"/>
                        </a:spcAft>
                      </a:pPr>
                      <a:r>
                        <a:rPr lang="el-GR" sz="1200" dirty="0" smtClean="0">
                          <a:solidFill>
                            <a:schemeClr val="tx1"/>
                          </a:solidFill>
                          <a:effectLst/>
                        </a:rPr>
                        <a:t>ΠΝΕΥΜΑΤΙΚΟΣ</a:t>
                      </a:r>
                      <a:endParaRPr lang="en-US" sz="1400" dirty="0">
                        <a:solidFill>
                          <a:schemeClr val="tx1"/>
                        </a:solidFill>
                        <a:effectLst/>
                      </a:endParaRPr>
                    </a:p>
                    <a:p>
                      <a:pPr marL="0" marR="0">
                        <a:lnSpc>
                          <a:spcPct val="115000"/>
                        </a:lnSpc>
                        <a:spcBef>
                          <a:spcPts val="0"/>
                        </a:spcBef>
                        <a:spcAft>
                          <a:spcPts val="0"/>
                        </a:spcAft>
                      </a:pPr>
                      <a:r>
                        <a:rPr lang="el-GR" sz="1200" dirty="0">
                          <a:solidFill>
                            <a:schemeClr val="tx1"/>
                          </a:solidFill>
                          <a:effectLst/>
                        </a:rPr>
                        <a:t>ΤΟΜΕΑΣ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το χαμηλό πνευματικό επίπεδο δεν επιτρέπει στο άτομο να αντιμετωπίσει με σεβασμό τα ζώα</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άγνοια των ολέθριων συνεπειών της χωρίς σύνεση επέμβασης του ανθρώπου στη φύση οδηγεί στην καταστροφή του και στην εξαφάνιση κάποιων ειδών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r h="101899">
                <a:tc>
                  <a:txBody>
                    <a:bodyPr/>
                    <a:lstStyle/>
                    <a:p>
                      <a:pPr marL="0" marR="0">
                        <a:lnSpc>
                          <a:spcPct val="115000"/>
                        </a:lnSpc>
                        <a:spcBef>
                          <a:spcPts val="0"/>
                        </a:spcBef>
                        <a:spcAft>
                          <a:spcPts val="0"/>
                        </a:spcAft>
                      </a:pPr>
                      <a:r>
                        <a:rPr lang="el-GR" sz="1200">
                          <a:solidFill>
                            <a:schemeClr val="tx1"/>
                          </a:solidFill>
                          <a:effectLst/>
                        </a:rPr>
                        <a:t>ΨΥΧΙΚΟΣ 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ψυχολογικά προβλήματα και συμπλέγματα κατωτερότητας οδηγούν το άτομο στην επιβολή βίας που το κάνουν να αισθάνεται ισχυρό </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ο φόβος συχνά οδηγεί τα άτομα να δείξουν επιθετική συμπεριφορά προς τα ζώα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r h="39375">
                <a:tc>
                  <a:txBody>
                    <a:bodyPr/>
                    <a:lstStyle/>
                    <a:p>
                      <a:pPr marL="0" marR="0">
                        <a:lnSpc>
                          <a:spcPct val="115000"/>
                        </a:lnSpc>
                        <a:spcBef>
                          <a:spcPts val="0"/>
                        </a:spcBef>
                        <a:spcAft>
                          <a:spcPts val="0"/>
                        </a:spcAft>
                      </a:pPr>
                      <a:r>
                        <a:rPr lang="el-GR" sz="1200">
                          <a:solidFill>
                            <a:schemeClr val="tx1"/>
                          </a:solidFill>
                          <a:effectLst/>
                        </a:rPr>
                        <a:t>ΗΘΙΚΟΣ</a:t>
                      </a:r>
                      <a:endParaRPr lang="en-US" sz="1400">
                        <a:solidFill>
                          <a:schemeClr val="tx1"/>
                        </a:solidFill>
                        <a:effectLst/>
                      </a:endParaRPr>
                    </a:p>
                    <a:p>
                      <a:pPr marL="0" marR="0">
                        <a:lnSpc>
                          <a:spcPct val="115000"/>
                        </a:lnSpc>
                        <a:spcBef>
                          <a:spcPts val="0"/>
                        </a:spcBef>
                        <a:spcAft>
                          <a:spcPts val="0"/>
                        </a:spcAft>
                      </a:pPr>
                      <a:r>
                        <a:rPr lang="el-GR" sz="1200">
                          <a:solidFill>
                            <a:schemeClr val="tx1"/>
                          </a:solidFill>
                          <a:effectLst/>
                        </a:rPr>
                        <a:t>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ο υλικός ευδαιμονισμός, ο υπερκαταναλωτισμός, η θεοποίηση κέρδους και ο ατομικισμός οδηγούν σε αδιαφορία για θέματα που αφορούν τα ζώα και το περιβάλλον με αποτέλεσμα την καταστροφή του περιβάλλοντος και την εξαφάνιση κάποιων ειδών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r h="341859">
                <a:tc>
                  <a:txBody>
                    <a:bodyPr/>
                    <a:lstStyle/>
                    <a:p>
                      <a:pPr marL="0" marR="0">
                        <a:lnSpc>
                          <a:spcPct val="115000"/>
                        </a:lnSpc>
                        <a:spcBef>
                          <a:spcPts val="0"/>
                        </a:spcBef>
                        <a:spcAft>
                          <a:spcPts val="0"/>
                        </a:spcAft>
                      </a:pPr>
                      <a:r>
                        <a:rPr lang="el-GR" sz="1200">
                          <a:solidFill>
                            <a:schemeClr val="tx1"/>
                          </a:solidFill>
                          <a:effectLst/>
                        </a:rPr>
                        <a:t>ΟΙΚΟΓΕ-ΝΕΙΑ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ενδοοικογενειακή βία αναπαράγει βίαια πρότυπα και αποτελεί αιτία ψυχολογικών προβλημάτων που καταπιέζουν το άτομο και το οδηγούν σε βίαια ξεσπάσματα εναντίον των πιο αδύναμων από αυτό ζώων</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το καταναλωτικό πνεύμα της εποχής και η οικονομική κρίση και ανασφάλεια οδηγούν τους γονείς σε υπερεργασία με αποτέλεσμα την έλλειψη ελεύθερου χρόνου για την ενασχόληση με τα παιδιά τους με αποτέλεσμα να αδιαφορούν για την ηθική αγωγή των παιδιών τους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r h="56722">
                <a:tc>
                  <a:txBody>
                    <a:bodyPr/>
                    <a:lstStyle/>
                    <a:p>
                      <a:pPr marL="0" marR="0">
                        <a:lnSpc>
                          <a:spcPct val="115000"/>
                        </a:lnSpc>
                        <a:spcBef>
                          <a:spcPts val="0"/>
                        </a:spcBef>
                        <a:spcAft>
                          <a:spcPts val="0"/>
                        </a:spcAft>
                      </a:pPr>
                      <a:r>
                        <a:rPr lang="el-GR" sz="1200">
                          <a:solidFill>
                            <a:schemeClr val="tx1"/>
                          </a:solidFill>
                          <a:effectLst/>
                        </a:rPr>
                        <a:t>ΠΑΙΔΕΙΑ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342900" marR="0" lvl="0" indent="-342900">
                        <a:spcBef>
                          <a:spcPts val="0"/>
                        </a:spcBef>
                        <a:spcAft>
                          <a:spcPts val="0"/>
                        </a:spcAft>
                        <a:buFont typeface="Wingdings" panose="05000000000000000000" pitchFamily="2" charset="2"/>
                        <a:buChar char=""/>
                      </a:pPr>
                      <a:r>
                        <a:rPr lang="el-GR" sz="1200">
                          <a:solidFill>
                            <a:schemeClr val="tx1"/>
                          </a:solidFill>
                          <a:effectLst/>
                        </a:rPr>
                        <a:t>το καταναλωτικό και χρησιμοθηρικό πνεύμα της εποχής δίνουν το προβάδισμα στην τεχνοκρατική και όχι στην ανθρωπιστική παιδεία και έτσι στα σχολεία δεν γίνεται προσπάθεια μεταλαμπάδευσης ηθικών αξιών που καλλιεργούν τον σεβασμό στα ζώα</a:t>
                      </a:r>
                      <a:endParaRPr lang="en-US" sz="1400">
                        <a:solidFill>
                          <a:schemeClr val="tx1"/>
                        </a:solidFill>
                        <a:effectLst/>
                        <a:latin typeface="Calibri" panose="020F0502020204030204" pitchFamily="34" charset="0"/>
                        <a:cs typeface="Times New Roman" panose="02020603050405020304" pitchFamily="18" charset="0"/>
                      </a:endParaRPr>
                    </a:p>
                  </a:txBody>
                  <a:tcPr marL="30088" marR="30088" marT="0" marB="0"/>
                </a:tc>
              </a:tr>
              <a:tr h="793832">
                <a:tc>
                  <a:txBody>
                    <a:bodyPr/>
                    <a:lstStyle/>
                    <a:p>
                      <a:pPr marL="0" marR="0">
                        <a:lnSpc>
                          <a:spcPct val="115000"/>
                        </a:lnSpc>
                        <a:spcBef>
                          <a:spcPts val="0"/>
                        </a:spcBef>
                        <a:spcAft>
                          <a:spcPts val="0"/>
                        </a:spcAft>
                      </a:pPr>
                      <a:r>
                        <a:rPr lang="el-GR" sz="1200">
                          <a:solidFill>
                            <a:schemeClr val="tx1"/>
                          </a:solidFill>
                          <a:effectLst/>
                        </a:rPr>
                        <a:t>ΜΜΕ</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δεν καταγγέλλουν με φαινόμενα κακοποίησης των ζώων</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δεν προβάλλουν διαφημιστικές καμπάνιες που θα μπορούσαν να ευαισθητοποιήσουν το κοινό για τα περιβαλλοντικά ζητήματα</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μέσω των ταινιών εξοικειώνουν τα άτομα με τη βία και οξύνουν την έμφυτη επιθετικότητα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r h="78974">
                <a:tc>
                  <a:txBody>
                    <a:bodyPr/>
                    <a:lstStyle/>
                    <a:p>
                      <a:pPr marL="0" marR="0">
                        <a:lnSpc>
                          <a:spcPct val="115000"/>
                        </a:lnSpc>
                        <a:spcBef>
                          <a:spcPts val="0"/>
                        </a:spcBef>
                        <a:spcAft>
                          <a:spcPts val="0"/>
                        </a:spcAft>
                      </a:pPr>
                      <a:r>
                        <a:rPr lang="el-GR" sz="1200">
                          <a:solidFill>
                            <a:schemeClr val="tx1"/>
                          </a:solidFill>
                          <a:effectLst/>
                        </a:rPr>
                        <a:t>ΠΟΛΙΤΕΙΑ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έχει αμελήσει την κατάρτιση αυστηρού νομικού πλαισίου που θα επιβάλλει αυστηρές ποινές και κυρώσεις σε όσους κακοποιούν τα ζώα</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δεν έχει δημιουργήσει το κατάλληλο θεσμικό πλαίσιο που να προστατεύει τα δικαιώματα των ζώων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088" marR="30088" marT="0" marB="0"/>
                </a:tc>
              </a:tr>
            </a:tbl>
          </a:graphicData>
        </a:graphic>
      </p:graphicFrame>
    </p:spTree>
    <p:extLst>
      <p:ext uri="{BB962C8B-B14F-4D97-AF65-F5344CB8AC3E}">
        <p14:creationId xmlns:p14="http://schemas.microsoft.com/office/powerpoint/2010/main" val="366326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646035606"/>
              </p:ext>
            </p:extLst>
          </p:nvPr>
        </p:nvGraphicFramePr>
        <p:xfrm>
          <a:off x="467544" y="908720"/>
          <a:ext cx="8208911" cy="4888969"/>
        </p:xfrm>
        <a:graphic>
          <a:graphicData uri="http://schemas.openxmlformats.org/drawingml/2006/table">
            <a:tbl>
              <a:tblPr firstRow="1" firstCol="1" bandRow="1">
                <a:tableStyleId>{93296810-A885-4BE3-A3E7-6D5BEEA58F35}</a:tableStyleId>
              </a:tblPr>
              <a:tblGrid>
                <a:gridCol w="1859889"/>
                <a:gridCol w="6349022"/>
              </a:tblGrid>
              <a:tr h="199554">
                <a:tc>
                  <a:txBody>
                    <a:bodyPr/>
                    <a:lstStyle/>
                    <a:p>
                      <a:pPr marL="0" marR="0" algn="ctr">
                        <a:lnSpc>
                          <a:spcPct val="115000"/>
                        </a:lnSpc>
                        <a:spcBef>
                          <a:spcPts val="0"/>
                        </a:spcBef>
                        <a:spcAft>
                          <a:spcPts val="0"/>
                        </a:spcAft>
                      </a:pPr>
                      <a:r>
                        <a:rPr lang="el-GR" sz="12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201930" marR="0" algn="ctr">
                        <a:lnSpc>
                          <a:spcPct val="115000"/>
                        </a:lnSpc>
                        <a:spcBef>
                          <a:spcPts val="0"/>
                        </a:spcBef>
                        <a:spcAft>
                          <a:spcPts val="0"/>
                        </a:spcAft>
                      </a:pPr>
                      <a:r>
                        <a:rPr lang="el-GR" sz="1200">
                          <a:solidFill>
                            <a:schemeClr val="tx1"/>
                          </a:solidFill>
                          <a:effectLst/>
                        </a:rPr>
                        <a:t>ΑΝΤΙΜΕΤΩΠΙΣΗ ΠΑΡΑΒΙΑΣΗΣ ΔΙΚΑΙΩΜΑΤΩΝ ΤΩΝ ΖΩΩΝ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r h="99777">
                <a:tc>
                  <a:txBody>
                    <a:bodyPr/>
                    <a:lstStyle/>
                    <a:p>
                      <a:pPr marL="0" marR="0">
                        <a:lnSpc>
                          <a:spcPct val="115000"/>
                        </a:lnSpc>
                        <a:spcBef>
                          <a:spcPts val="0"/>
                        </a:spcBef>
                        <a:spcAft>
                          <a:spcPts val="0"/>
                        </a:spcAft>
                      </a:pPr>
                      <a:r>
                        <a:rPr lang="el-GR" sz="1200">
                          <a:solidFill>
                            <a:schemeClr val="tx1"/>
                          </a:solidFill>
                          <a:effectLst/>
                        </a:rPr>
                        <a:t>ΑΤΟΜΟ</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201930" marR="0">
                        <a:lnSpc>
                          <a:spcPct val="115000"/>
                        </a:lnSpc>
                        <a:spcBef>
                          <a:spcPts val="0"/>
                        </a:spcBef>
                        <a:spcAft>
                          <a:spcPts val="0"/>
                        </a:spcAft>
                      </a:pPr>
                      <a:r>
                        <a:rPr lang="el-GR" sz="12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r h="408432">
                <a:tc>
                  <a:txBody>
                    <a:bodyPr/>
                    <a:lstStyle/>
                    <a:p>
                      <a:pPr marL="0" marR="0">
                        <a:lnSpc>
                          <a:spcPct val="115000"/>
                        </a:lnSpc>
                        <a:spcBef>
                          <a:spcPts val="0"/>
                        </a:spcBef>
                        <a:spcAft>
                          <a:spcPts val="0"/>
                        </a:spcAft>
                      </a:pPr>
                      <a:r>
                        <a:rPr lang="el-GR" sz="1200">
                          <a:solidFill>
                            <a:schemeClr val="tx1"/>
                          </a:solidFill>
                          <a:effectLst/>
                        </a:rPr>
                        <a:t>ΠΝΕΥΜΑ-ΤΙΚΟΣ</a:t>
                      </a:r>
                      <a:endParaRPr lang="en-US" sz="1400">
                        <a:solidFill>
                          <a:schemeClr val="tx1"/>
                        </a:solidFill>
                        <a:effectLst/>
                      </a:endParaRPr>
                    </a:p>
                    <a:p>
                      <a:pPr marL="0" marR="0">
                        <a:lnSpc>
                          <a:spcPct val="115000"/>
                        </a:lnSpc>
                        <a:spcBef>
                          <a:spcPts val="0"/>
                        </a:spcBef>
                        <a:spcAft>
                          <a:spcPts val="0"/>
                        </a:spcAft>
                      </a:pPr>
                      <a:r>
                        <a:rPr lang="el-GR" sz="1200">
                          <a:solidFill>
                            <a:schemeClr val="tx1"/>
                          </a:solidFill>
                          <a:effectLst/>
                        </a:rPr>
                        <a:t>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διεύρυνση των πνευματικών οριζόντων και καλλιέργεια της κριτικής σκέψης έτσι ώστε το άτομο να είναι σε θέση να αντιλαμβάνεται ότι η αδιαφορία του για το περιβάλλον και τα ζώα ή καταπάτηση των δικαιωμάτων τους μπορεί να αποβεί ολέθρια και για  το ίδιο το άτομο</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r h="300031">
                <a:tc>
                  <a:txBody>
                    <a:bodyPr/>
                    <a:lstStyle/>
                    <a:p>
                      <a:pPr marL="0" marR="0">
                        <a:lnSpc>
                          <a:spcPct val="115000"/>
                        </a:lnSpc>
                        <a:spcBef>
                          <a:spcPts val="0"/>
                        </a:spcBef>
                        <a:spcAft>
                          <a:spcPts val="0"/>
                        </a:spcAft>
                      </a:pPr>
                      <a:r>
                        <a:rPr lang="el-GR" sz="1200">
                          <a:solidFill>
                            <a:schemeClr val="tx1"/>
                          </a:solidFill>
                          <a:effectLst/>
                        </a:rPr>
                        <a:t>ΨΥΧΙΚΟΣ 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περιστολή ψυχοφθόρων συναισθημάτων μέσω της εσωτερικής αναζήτησης και αυτοβελτίωσης</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και προσπάθεια επίλυσης των ψυχολογικών προβλημάτων με τη βοήθεια ειδικών </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προκειμένου να αποφύγουν την εκδήλωση βίαιης συμπεριφοράς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r h="47614">
                <a:tc>
                  <a:txBody>
                    <a:bodyPr/>
                    <a:lstStyle/>
                    <a:p>
                      <a:pPr marL="0" marR="0">
                        <a:lnSpc>
                          <a:spcPct val="115000"/>
                        </a:lnSpc>
                        <a:spcBef>
                          <a:spcPts val="0"/>
                        </a:spcBef>
                        <a:spcAft>
                          <a:spcPts val="0"/>
                        </a:spcAft>
                      </a:pPr>
                      <a:r>
                        <a:rPr lang="el-GR" sz="1200">
                          <a:solidFill>
                            <a:schemeClr val="tx1"/>
                          </a:solidFill>
                          <a:effectLst/>
                        </a:rPr>
                        <a:t>ΗΘΙΚΟΣ</a:t>
                      </a:r>
                      <a:endParaRPr lang="en-US" sz="1400">
                        <a:solidFill>
                          <a:schemeClr val="tx1"/>
                        </a:solidFill>
                        <a:effectLst/>
                      </a:endParaRPr>
                    </a:p>
                    <a:p>
                      <a:pPr marL="0" marR="0">
                        <a:lnSpc>
                          <a:spcPct val="115000"/>
                        </a:lnSpc>
                        <a:spcBef>
                          <a:spcPts val="0"/>
                        </a:spcBef>
                        <a:spcAft>
                          <a:spcPts val="0"/>
                        </a:spcAft>
                      </a:pPr>
                      <a:r>
                        <a:rPr lang="el-GR" sz="1200">
                          <a:solidFill>
                            <a:schemeClr val="tx1"/>
                          </a:solidFill>
                          <a:effectLst/>
                        </a:rPr>
                        <a:t>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το άτομο να αποκτήσει ηθικές αξίες τις οποίες θα είναι σε θέση υποστηρίξει έμπρακτα μέσω της</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ευαισθητοποίησής του απέναντι στα ζώα</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καταγγελίας φαινομένων καταπάτησης των δικαιωμάτων των ζώων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r h="83229">
                <a:tc>
                  <a:txBody>
                    <a:bodyPr/>
                    <a:lstStyle/>
                    <a:p>
                      <a:pPr marL="0" marR="0">
                        <a:lnSpc>
                          <a:spcPct val="115000"/>
                        </a:lnSpc>
                        <a:spcBef>
                          <a:spcPts val="0"/>
                        </a:spcBef>
                        <a:spcAft>
                          <a:spcPts val="0"/>
                        </a:spcAft>
                      </a:pPr>
                      <a:r>
                        <a:rPr lang="el-GR" sz="1200">
                          <a:solidFill>
                            <a:schemeClr val="tx1"/>
                          </a:solidFill>
                          <a:effectLst/>
                        </a:rPr>
                        <a:t>ΟΙΚΟΓΕ-ΝΕΙΑ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οι γονείς να στρέψουν το ενδιαφέρον τους στην ηθική αγωγή των παιδιών τους </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τα μέλη της οικογένειας που υφίστανται βία ή γίνονται μάρτυρες αυτής να καταγγέλλουν τα φαινόμενα ενδοοικογενειακής βίας και να μην τα αποκρύπτουν από φόβο ή ντροπή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r h="347050">
                <a:tc>
                  <a:txBody>
                    <a:bodyPr/>
                    <a:lstStyle/>
                    <a:p>
                      <a:pPr marL="0" marR="0">
                        <a:lnSpc>
                          <a:spcPct val="115000"/>
                        </a:lnSpc>
                        <a:spcBef>
                          <a:spcPts val="0"/>
                        </a:spcBef>
                        <a:spcAft>
                          <a:spcPts val="0"/>
                        </a:spcAft>
                      </a:pPr>
                      <a:r>
                        <a:rPr lang="el-GR" sz="1200">
                          <a:solidFill>
                            <a:schemeClr val="tx1"/>
                          </a:solidFill>
                          <a:effectLst/>
                        </a:rPr>
                        <a:t>ΠΑΙΔΕΙΑ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342900" marR="0" lvl="0" indent="-342900">
                        <a:spcBef>
                          <a:spcPts val="0"/>
                        </a:spcBef>
                        <a:spcAft>
                          <a:spcPts val="0"/>
                        </a:spcAft>
                        <a:buFont typeface="Wingdings" panose="05000000000000000000" pitchFamily="2" charset="2"/>
                        <a:buChar char=""/>
                      </a:pPr>
                      <a:r>
                        <a:rPr lang="el-GR" sz="1200">
                          <a:solidFill>
                            <a:schemeClr val="tx1"/>
                          </a:solidFill>
                          <a:effectLst/>
                        </a:rPr>
                        <a:t>στροφή στην ανθρωπιστική παιδεία που θα καλλιεργήσει ολοκληρωμένες προσωπικότητες με ηθικές αξίες και ιδανικά </a:t>
                      </a:r>
                      <a:endParaRPr lang="en-US" sz="1400">
                        <a:solidFill>
                          <a:schemeClr val="tx1"/>
                        </a:solidFill>
                        <a:effectLst/>
                        <a:latin typeface="Calibri" panose="020F0502020204030204" pitchFamily="34" charset="0"/>
                        <a:cs typeface="Times New Roman" panose="02020603050405020304" pitchFamily="18" charset="0"/>
                      </a:endParaRPr>
                    </a:p>
                  </a:txBody>
                  <a:tcPr marL="34714" marR="34714" marT="0" marB="0"/>
                </a:tc>
              </a:tr>
              <a:tr h="131834">
                <a:tc>
                  <a:txBody>
                    <a:bodyPr/>
                    <a:lstStyle/>
                    <a:p>
                      <a:pPr marL="0" marR="0">
                        <a:lnSpc>
                          <a:spcPct val="115000"/>
                        </a:lnSpc>
                        <a:spcBef>
                          <a:spcPts val="0"/>
                        </a:spcBef>
                        <a:spcAft>
                          <a:spcPts val="0"/>
                        </a:spcAft>
                      </a:pPr>
                      <a:r>
                        <a:rPr lang="el-GR" sz="1200">
                          <a:solidFill>
                            <a:schemeClr val="tx1"/>
                          </a:solidFill>
                          <a:effectLst/>
                        </a:rPr>
                        <a:t>ΜΜΕ</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να καταγγέλλουν δριμύτατα φαινόμενα καταπάτησης των δικαιωμάτων των ζώων</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να προβάλλουν ορθά πρότυπα και αξίες που ακυρώνουν την χρήση βίας</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να ενημερώσουν τους πολίτες για το πώς μπορούν να προστατευτούν από την επιθετικότητα των ζώων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r h="0">
                <a:tc>
                  <a:txBody>
                    <a:bodyPr/>
                    <a:lstStyle/>
                    <a:p>
                      <a:pPr marL="0" marR="0">
                        <a:lnSpc>
                          <a:spcPct val="115000"/>
                        </a:lnSpc>
                        <a:spcBef>
                          <a:spcPts val="0"/>
                        </a:spcBef>
                        <a:spcAft>
                          <a:spcPts val="0"/>
                        </a:spcAft>
                      </a:pPr>
                      <a:r>
                        <a:rPr lang="el-GR" sz="1200">
                          <a:solidFill>
                            <a:schemeClr val="tx1"/>
                          </a:solidFill>
                          <a:effectLst/>
                        </a:rPr>
                        <a:t>ΠΟΛΙΤΕΙΑ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κατάρτιση αυστηρού νομικού πλαισίου που θα προβλέπει αυστηρές ποινές σε όσους κακοποιούν τα ζώα και δεν σέβονται το περιβάλλον</a:t>
                      </a:r>
                      <a:endParaRPr lang="en-US" sz="14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οικονομική ενίσχυση των φιλοζωικών οργανώσεων που περιθάλπουν κακοποιημένα ζώα και μάχονται για την προστασία τους</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714" marR="34714" marT="0" marB="0"/>
                </a:tc>
              </a:tr>
            </a:tbl>
          </a:graphicData>
        </a:graphic>
      </p:graphicFrame>
    </p:spTree>
    <p:extLst>
      <p:ext uri="{BB962C8B-B14F-4D97-AF65-F5344CB8AC3E}">
        <p14:creationId xmlns:p14="http://schemas.microsoft.com/office/powerpoint/2010/main" val="408053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732</TotalTime>
  <Words>938</Words>
  <Application>Microsoft Office PowerPoint</Application>
  <PresentationFormat>On-screen Show (4:3)</PresentationFormat>
  <Paragraphs>104</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Times New Roman</vt:lpstr>
      <vt:lpstr>Wingdings</vt:lpstr>
      <vt:lpstr>Wingdings 2</vt:lpstr>
      <vt:lpstr>Ροή</vt:lpstr>
      <vt:lpstr>ΖΩΟΦΙΛΙΑ</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118</cp:revision>
  <dcterms:created xsi:type="dcterms:W3CDTF">2021-09-15T04:04:03Z</dcterms:created>
  <dcterms:modified xsi:type="dcterms:W3CDTF">2024-10-16T09:34:23Z</dcterms:modified>
</cp:coreProperties>
</file>