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10/16/2024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16/10/2024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16/10/2024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16/10/2024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16/10/2024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16/10/2024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16/10/2024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16/10/2024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481336"/>
          </a:xfrm>
        </p:spPr>
        <p:txBody>
          <a:bodyPr>
            <a:noAutofit/>
          </a:bodyPr>
          <a:lstStyle/>
          <a:p>
            <a:pPr algn="ctr"/>
            <a:r>
              <a:rPr lang="el-GR" sz="7200" dirty="0" smtClean="0">
                <a:latin typeface="+mn-lt"/>
              </a:rPr>
              <a:t>ΑΝΘΡΩΠΙΣΜΟΣ</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5" name="Table 4"/>
          <p:cNvGraphicFramePr>
            <a:graphicFrameLocks noGrp="1"/>
          </p:cNvGraphicFramePr>
          <p:nvPr>
            <p:extLst>
              <p:ext uri="{D42A27DB-BD31-4B8C-83A1-F6EECF244321}">
                <p14:modId xmlns:p14="http://schemas.microsoft.com/office/powerpoint/2010/main" val="250068910"/>
              </p:ext>
            </p:extLst>
          </p:nvPr>
        </p:nvGraphicFramePr>
        <p:xfrm>
          <a:off x="1547664" y="1340768"/>
          <a:ext cx="6257290" cy="4354322"/>
        </p:xfrm>
        <a:graphic>
          <a:graphicData uri="http://schemas.openxmlformats.org/drawingml/2006/table">
            <a:tbl>
              <a:tblPr firstRow="1" firstCol="1" bandRow="1">
                <a:tableStyleId>{912C8C85-51F0-491E-9774-3900AFEF0FD7}</a:tableStyleId>
              </a:tblPr>
              <a:tblGrid>
                <a:gridCol w="6257290"/>
              </a:tblGrid>
              <a:tr h="0">
                <a:tc>
                  <a:txBody>
                    <a:bodyPr/>
                    <a:lstStyle/>
                    <a:p>
                      <a:pPr marL="0" marR="0" algn="ctr">
                        <a:lnSpc>
                          <a:spcPct val="115000"/>
                        </a:lnSpc>
                        <a:spcBef>
                          <a:spcPts val="0"/>
                        </a:spcBef>
                        <a:spcAft>
                          <a:spcPts val="0"/>
                        </a:spcAft>
                      </a:pPr>
                      <a:r>
                        <a:rPr lang="el-GR" sz="2800">
                          <a:solidFill>
                            <a:schemeClr val="tx1"/>
                          </a:solidFill>
                          <a:effectLst/>
                        </a:rPr>
                        <a:t>ΑΝΘΡΩΠΙΣΜΟΣ</a:t>
                      </a:r>
                      <a:endParaRPr lang="en-US" sz="3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15000"/>
                        </a:lnSpc>
                        <a:spcBef>
                          <a:spcPts val="0"/>
                        </a:spcBef>
                        <a:spcAft>
                          <a:spcPts val="0"/>
                        </a:spcAft>
                      </a:pPr>
                      <a:r>
                        <a:rPr lang="el-GR" sz="2800" dirty="0">
                          <a:solidFill>
                            <a:schemeClr val="tx1"/>
                          </a:solidFill>
                          <a:effectLst/>
                        </a:rPr>
                        <a:t>Ανθρωπισμός είναι η φιλοσοφική έννοια που προωθεί την αξία της πίστης στον άνθρωπο ως ελεύθερου όντος που έχει δικαίωμα να ζήσει, να μορφωθεί και να δημιουργήσει μέσα σε μια κοινωνία που διέπεται από τις αρχές της ελευθερία και του δικαίου  και γι’ αυτό δίνει έμφαση στη λογική.</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7571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731588346"/>
              </p:ext>
            </p:extLst>
          </p:nvPr>
        </p:nvGraphicFramePr>
        <p:xfrm>
          <a:off x="611560" y="744674"/>
          <a:ext cx="7776864" cy="5611676"/>
        </p:xfrm>
        <a:graphic>
          <a:graphicData uri="http://schemas.openxmlformats.org/drawingml/2006/table">
            <a:tbl>
              <a:tblPr firstRow="1" firstCol="1" bandRow="1">
                <a:tableStyleId>{93296810-A885-4BE3-A3E7-6D5BEEA58F35}</a:tableStyleId>
              </a:tblPr>
              <a:tblGrid>
                <a:gridCol w="1763882"/>
                <a:gridCol w="6012982"/>
              </a:tblGrid>
              <a:tr h="290623">
                <a:tc gridSpan="2">
                  <a:txBody>
                    <a:bodyPr/>
                    <a:lstStyle/>
                    <a:p>
                      <a:pPr marL="0" marR="0" algn="ctr">
                        <a:lnSpc>
                          <a:spcPct val="115000"/>
                        </a:lnSpc>
                        <a:spcBef>
                          <a:spcPts val="0"/>
                        </a:spcBef>
                        <a:spcAft>
                          <a:spcPts val="0"/>
                        </a:spcAft>
                      </a:pPr>
                      <a:r>
                        <a:rPr lang="el-GR" sz="1400">
                          <a:solidFill>
                            <a:schemeClr val="tx1"/>
                          </a:solidFill>
                          <a:effectLst/>
                        </a:rPr>
                        <a:t>ΣΗΜΑΣΙΑ ΑΝΘΡΩΠΙΣΜΟΥ</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290623">
                <a:tc gridSpan="2">
                  <a:txBody>
                    <a:bodyPr/>
                    <a:lstStyle/>
                    <a:p>
                      <a:pPr marL="0" marR="0" algn="ctr">
                        <a:lnSpc>
                          <a:spcPct val="115000"/>
                        </a:lnSpc>
                        <a:spcBef>
                          <a:spcPts val="0"/>
                        </a:spcBef>
                        <a:spcAft>
                          <a:spcPts val="0"/>
                        </a:spcAft>
                      </a:pPr>
                      <a:r>
                        <a:rPr lang="el-GR" sz="1400">
                          <a:solidFill>
                            <a:schemeClr val="tx1"/>
                          </a:solidFill>
                          <a:effectLst/>
                        </a:rPr>
                        <a:t>ΑΤΟΜΟ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221515">
                <a:tc>
                  <a:txBody>
                    <a:bodyPr/>
                    <a:lstStyle/>
                    <a:p>
                      <a:pPr marL="0" marR="0">
                        <a:lnSpc>
                          <a:spcPct val="115000"/>
                        </a:lnSpc>
                        <a:spcBef>
                          <a:spcPts val="0"/>
                        </a:spcBef>
                        <a:spcAft>
                          <a:spcPts val="0"/>
                        </a:spcAft>
                      </a:pPr>
                      <a:r>
                        <a:rPr lang="el-GR" sz="1400">
                          <a:solidFill>
                            <a:schemeClr val="tx1"/>
                          </a:solidFill>
                          <a:effectLst/>
                        </a:rPr>
                        <a:t>ΣΩΜΑΤΙΚΟΣ ΒΙΟΛΟΓΙΚΟΣ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άτομο καλύπτει τις βασικές βιολογικές του ανάγκες και δύναται να ζει αξιοπρεπώς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προστατεύεται η υγεία του ατόμου και το άτομο δύναται να διαθέσει όπως επιθυμεί το σώμα του και να αναπτύξει τις δεξιότητές του απρόσκοπτα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1218">
                <a:tc>
                  <a:txBody>
                    <a:bodyPr/>
                    <a:lstStyle/>
                    <a:p>
                      <a:pPr marL="0" marR="0">
                        <a:lnSpc>
                          <a:spcPct val="115000"/>
                        </a:lnSpc>
                        <a:spcBef>
                          <a:spcPts val="0"/>
                        </a:spcBef>
                        <a:spcAft>
                          <a:spcPts val="0"/>
                        </a:spcAft>
                      </a:pPr>
                      <a:r>
                        <a:rPr lang="el-GR" sz="1400">
                          <a:solidFill>
                            <a:schemeClr val="tx1"/>
                          </a:solidFill>
                          <a:effectLst/>
                        </a:rPr>
                        <a:t>ΠΝΕΥΜΑΤΙΚΟΣ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άτομο δεν περιορίζεται από τις έγνοιες της κάλυψης των βασικών βιολογικών του αναγκών και δύναται να στραφεί στην πνευματική του καλλιέργεια, αποκτά γνώσεις, ανταλλάσσει ελεύθερα απόψεις και ασκεί όλες τις πνευματικές του δυνάμεις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1218">
                <a:tc>
                  <a:txBody>
                    <a:bodyPr/>
                    <a:lstStyle/>
                    <a:p>
                      <a:pPr marL="0" marR="0">
                        <a:lnSpc>
                          <a:spcPct val="115000"/>
                        </a:lnSpc>
                        <a:spcBef>
                          <a:spcPts val="0"/>
                        </a:spcBef>
                        <a:spcAft>
                          <a:spcPts val="0"/>
                        </a:spcAft>
                      </a:pPr>
                      <a:r>
                        <a:rPr lang="el-GR" sz="1400">
                          <a:solidFill>
                            <a:schemeClr val="tx1"/>
                          </a:solidFill>
                          <a:effectLst/>
                        </a:rPr>
                        <a:t>ΨΥΧΙΚΟΣ ΣΥΝΑΙΣΘΗΜΑΤΙΚΟΣ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απαλλάσσεται από τα ψυχοφθόρα συναισθήματα του φόβου και της ανασφάλειας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απολαμβάνει την ομορφιά του κόσμου και αποκτά ψυχική γαλήνη και ηρεμία</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δύναται να καλλιεργήσει τον εσωτερικό του κόσμο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1218">
                <a:tc>
                  <a:txBody>
                    <a:bodyPr/>
                    <a:lstStyle/>
                    <a:p>
                      <a:pPr marL="0" marR="0">
                        <a:lnSpc>
                          <a:spcPct val="115000"/>
                        </a:lnSpc>
                        <a:spcBef>
                          <a:spcPts val="0"/>
                        </a:spcBef>
                        <a:spcAft>
                          <a:spcPts val="0"/>
                        </a:spcAft>
                      </a:pPr>
                      <a:r>
                        <a:rPr lang="el-GR" sz="1400">
                          <a:solidFill>
                            <a:schemeClr val="tx1"/>
                          </a:solidFill>
                          <a:effectLst/>
                        </a:rPr>
                        <a:t>ΗΘΙΚΟΣ ΤΟΜΕΑΣ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γεγονός ότι δεν αδικείται και απολαμβάνει το σεβασμό των συνανθρώπων του με αποτέλεσμα να αναπαράγει παρόμοιες συμπεριφορές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ευαισθητοποιείται και ηθικοποιείται</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1218">
                <a:tc>
                  <a:txBody>
                    <a:bodyPr/>
                    <a:lstStyle/>
                    <a:p>
                      <a:pPr marL="0" marR="0">
                        <a:lnSpc>
                          <a:spcPct val="115000"/>
                        </a:lnSpc>
                        <a:spcBef>
                          <a:spcPts val="0"/>
                        </a:spcBef>
                        <a:spcAft>
                          <a:spcPts val="0"/>
                        </a:spcAft>
                      </a:pPr>
                      <a:r>
                        <a:rPr lang="el-GR" sz="1400">
                          <a:solidFill>
                            <a:schemeClr val="tx1"/>
                          </a:solidFill>
                          <a:effectLst/>
                        </a:rPr>
                        <a:t>ΚΟΙΝΩΝΙΚΟΣ ΤΟΜΕΑΣ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δυνατότητα του ανθρώπου να καλλιεργεί πλήρως την προσωπικότητά του και η ψυχική του ισορροπία δεν αφήνουν περιθώριο ανάπτυξης των κατώτερων ενστίκτων, αλλά προάγουν την επίδειξη ορθής κοινωνικής συμπεριφοράς</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20604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626220665"/>
              </p:ext>
            </p:extLst>
          </p:nvPr>
        </p:nvGraphicFramePr>
        <p:xfrm>
          <a:off x="683568" y="800406"/>
          <a:ext cx="7848872" cy="5555944"/>
        </p:xfrm>
        <a:graphic>
          <a:graphicData uri="http://schemas.openxmlformats.org/drawingml/2006/table">
            <a:tbl>
              <a:tblPr firstRow="1" firstCol="1" bandRow="1">
                <a:tableStyleId>{93296810-A885-4BE3-A3E7-6D5BEEA58F35}</a:tableStyleId>
              </a:tblPr>
              <a:tblGrid>
                <a:gridCol w="1780214"/>
                <a:gridCol w="6068658"/>
              </a:tblGrid>
              <a:tr h="378103">
                <a:tc gridSpan="2">
                  <a:txBody>
                    <a:bodyPr/>
                    <a:lstStyle/>
                    <a:p>
                      <a:pPr marL="0" marR="0" algn="ctr">
                        <a:lnSpc>
                          <a:spcPct val="115000"/>
                        </a:lnSpc>
                        <a:spcBef>
                          <a:spcPts val="0"/>
                        </a:spcBef>
                        <a:spcAft>
                          <a:spcPts val="0"/>
                        </a:spcAft>
                      </a:pPr>
                      <a:r>
                        <a:rPr lang="el-GR" sz="1600">
                          <a:solidFill>
                            <a:schemeClr val="tx1"/>
                          </a:solidFill>
                          <a:effectLst/>
                        </a:rPr>
                        <a:t>ΣΗΜΑΣΙΑ ΑΝΘΡΩΠΙΣΜΟΥ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78103">
                <a:tc gridSpan="2">
                  <a:txBody>
                    <a:bodyPr/>
                    <a:lstStyle/>
                    <a:p>
                      <a:pPr marL="0" marR="0" algn="ctr">
                        <a:lnSpc>
                          <a:spcPct val="115000"/>
                        </a:lnSpc>
                        <a:spcBef>
                          <a:spcPts val="0"/>
                        </a:spcBef>
                        <a:spcAft>
                          <a:spcPts val="0"/>
                        </a:spcAft>
                        <a:tabLst>
                          <a:tab pos="1409700" algn="l"/>
                        </a:tabLst>
                      </a:pPr>
                      <a:r>
                        <a:rPr lang="el-GR" sz="1600">
                          <a:solidFill>
                            <a:schemeClr val="tx1"/>
                          </a:solidFill>
                          <a:effectLst/>
                        </a:rPr>
                        <a:t>ΚΟΙΝΩΝΙΑ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185500">
                <a:tc>
                  <a:txBody>
                    <a:bodyPr/>
                    <a:lstStyle/>
                    <a:p>
                      <a:pPr marL="0" marR="0">
                        <a:lnSpc>
                          <a:spcPct val="115000"/>
                        </a:lnSpc>
                        <a:spcBef>
                          <a:spcPts val="0"/>
                        </a:spcBef>
                        <a:spcAft>
                          <a:spcPts val="0"/>
                        </a:spcAft>
                      </a:pPr>
                      <a:r>
                        <a:rPr lang="el-GR" sz="1600">
                          <a:solidFill>
                            <a:schemeClr val="tx1"/>
                          </a:solidFill>
                          <a:effectLst/>
                        </a:rPr>
                        <a:t>ΥΛΙΚΟΣ ΟΙΚΟΝΟΜΙΚΟΣ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διαμόρφωση ολοκληρωμένων προσωπικοτήτων που αναπτύσσουν απρόσκοπτα τις δεξιότητές τους προωθεί την δημιουργικότητα και την ευρηματικότητά τους με αποτέλεσμα να προάγεται η επιστήμη και η οικονομία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81802">
                <a:tc>
                  <a:txBody>
                    <a:bodyPr/>
                    <a:lstStyle/>
                    <a:p>
                      <a:pPr marL="0" marR="0">
                        <a:lnSpc>
                          <a:spcPct val="115000"/>
                        </a:lnSpc>
                        <a:spcBef>
                          <a:spcPts val="0"/>
                        </a:spcBef>
                        <a:spcAft>
                          <a:spcPts val="0"/>
                        </a:spcAft>
                      </a:pPr>
                      <a:r>
                        <a:rPr lang="el-GR" sz="1600">
                          <a:solidFill>
                            <a:schemeClr val="tx1"/>
                          </a:solidFill>
                          <a:effectLst/>
                        </a:rPr>
                        <a:t>ΠΟΛΙΤΙΣΤΙΚΟΣ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ύπαρξη εκλεπτυσμένων προσωπικοτήτων με καλαισθησία προάγουν την ανάπτυξη των τεχνών και των γραμμάτων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81802">
                <a:tc>
                  <a:txBody>
                    <a:bodyPr/>
                    <a:lstStyle/>
                    <a:p>
                      <a:pPr marL="0" marR="0">
                        <a:lnSpc>
                          <a:spcPct val="115000"/>
                        </a:lnSpc>
                        <a:spcBef>
                          <a:spcPts val="0"/>
                        </a:spcBef>
                        <a:spcAft>
                          <a:spcPts val="0"/>
                        </a:spcAft>
                      </a:pPr>
                      <a:r>
                        <a:rPr lang="el-GR" sz="1600">
                          <a:solidFill>
                            <a:schemeClr val="tx1"/>
                          </a:solidFill>
                          <a:effectLst/>
                        </a:rPr>
                        <a:t>ΗΘΙΚΟΣ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ευαισθητοποίηση και η ηθική καλλιέργεια των ανθρώπων προωθούν τη θεσμοθέτηση ηθικού κώδικα που προάγει τον πολιτισμό</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185500">
                <a:tc>
                  <a:txBody>
                    <a:bodyPr/>
                    <a:lstStyle/>
                    <a:p>
                      <a:pPr marL="0" marR="0">
                        <a:lnSpc>
                          <a:spcPct val="115000"/>
                        </a:lnSpc>
                        <a:spcBef>
                          <a:spcPts val="0"/>
                        </a:spcBef>
                        <a:spcAft>
                          <a:spcPts val="0"/>
                        </a:spcAft>
                      </a:pPr>
                      <a:r>
                        <a:rPr lang="el-GR" sz="1600">
                          <a:solidFill>
                            <a:schemeClr val="tx1"/>
                          </a:solidFill>
                          <a:effectLst/>
                        </a:rPr>
                        <a:t>ΚΟΙΝΩΝΙΚΟΣ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η ευημερία των ατόμων περιστέλλει φαινόμενα αντικοινωνικής συμπεριφοράς και προωθεί τη συνεργασία και την αλληλεγγύη για την αντιμετώπιση κοινών προβλημάτων και την περαιτέρω προαγωγή του βιοτικού επιπέδου του συνόλου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81802">
                <a:tc>
                  <a:txBody>
                    <a:bodyPr/>
                    <a:lstStyle/>
                    <a:p>
                      <a:pPr marL="0" marR="0">
                        <a:lnSpc>
                          <a:spcPct val="115000"/>
                        </a:lnSpc>
                        <a:spcBef>
                          <a:spcPts val="0"/>
                        </a:spcBef>
                        <a:spcAft>
                          <a:spcPts val="0"/>
                        </a:spcAft>
                      </a:pPr>
                      <a:r>
                        <a:rPr lang="el-GR" sz="1600">
                          <a:solidFill>
                            <a:schemeClr val="tx1"/>
                          </a:solidFill>
                          <a:effectLst/>
                        </a:rPr>
                        <a:t>ΔΙΕΘΝΗΣ ΤΟΜΕΑΣ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ευημερούσες και πολιτισμένες κοινωνίες δύνανται να λύνουν τις διαφορές του με τον διάλογο και να συνεργάζονται για την επίτευξη της ειρήνης παγκοσμίως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946625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451971920"/>
              </p:ext>
            </p:extLst>
          </p:nvPr>
        </p:nvGraphicFramePr>
        <p:xfrm>
          <a:off x="1115616" y="980728"/>
          <a:ext cx="6257290" cy="4731512"/>
        </p:xfrm>
        <a:graphic>
          <a:graphicData uri="http://schemas.openxmlformats.org/drawingml/2006/table">
            <a:tbl>
              <a:tblPr firstRow="1" firstCol="1" bandRow="1">
                <a:tableStyleId>{912C8C85-51F0-491E-9774-3900AFEF0FD7}</a:tableStyleId>
              </a:tblPr>
              <a:tblGrid>
                <a:gridCol w="6257290"/>
              </a:tblGrid>
              <a:tr h="0">
                <a:tc>
                  <a:txBody>
                    <a:bodyPr/>
                    <a:lstStyle/>
                    <a:p>
                      <a:pPr marL="0" marR="0" algn="ctr">
                        <a:lnSpc>
                          <a:spcPct val="115000"/>
                        </a:lnSpc>
                        <a:spcBef>
                          <a:spcPts val="0"/>
                        </a:spcBef>
                        <a:spcAft>
                          <a:spcPts val="0"/>
                        </a:spcAft>
                      </a:pPr>
                      <a:r>
                        <a:rPr lang="el-GR" sz="1600">
                          <a:solidFill>
                            <a:schemeClr val="tx1"/>
                          </a:solidFill>
                          <a:effectLst/>
                        </a:rPr>
                        <a:t>ΑΝΑΓΚΑΙΟΤΗΤΑ ΑΝΘΡΩΠΙΣΜΟΥ ΣΗΜΕΡΑ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ηθική κρίση και επικράτηση χρησιμοθηρικού και ωφελιμιστικού πνεύματος που</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προωθεί τον ανταγωνισμό στις ανθρώπινες σχέσεις,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προωθεί τον ατομισμό που οδηγεί στη μοναξιά και στην έλλειψη εμπιστοσύνης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επικράτηση του υλικοτεχνικού πολιτισμού σε βάρος του πνευματικού</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έλλειψη ποιότητας ζωής, εφόσον απομακρύνεται ο άνθρωπος από τη φύση, τους συνανθρώπους του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όξυνση των φαινομένων κοινωνικής παθογένειας</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οικολογική καταστροφή</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απειλή της παγκόσμιας ειρήνης λόγω πολεμικών εξοπλισμών</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όξυνση του χάσματος μεταξύ του δυτικού και του τρίτου κόσμου</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καταπάτηση ανθρωπίνων δικαιωμάτων</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εξειδίκευση που οδηγεί σε τυποποίηση της εργασίας, αλλοτρίωση από αυτήν και πνευματική μονομέρεια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56489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651531753"/>
              </p:ext>
            </p:extLst>
          </p:nvPr>
        </p:nvGraphicFramePr>
        <p:xfrm>
          <a:off x="539552" y="764704"/>
          <a:ext cx="8138160" cy="5750880"/>
        </p:xfrm>
        <a:graphic>
          <a:graphicData uri="http://schemas.openxmlformats.org/drawingml/2006/table">
            <a:tbl>
              <a:tblPr firstRow="1" firstCol="1" bandRow="1">
                <a:tableStyleId>{93296810-A885-4BE3-A3E7-6D5BEEA58F35}</a:tableStyleId>
              </a:tblPr>
              <a:tblGrid>
                <a:gridCol w="1377558"/>
                <a:gridCol w="6760602"/>
              </a:tblGrid>
              <a:tr h="121027">
                <a:tc gridSpan="2">
                  <a:txBody>
                    <a:bodyPr/>
                    <a:lstStyle/>
                    <a:p>
                      <a:pPr marL="0" marR="0" algn="ctr">
                        <a:lnSpc>
                          <a:spcPct val="115000"/>
                        </a:lnSpc>
                        <a:spcBef>
                          <a:spcPts val="0"/>
                        </a:spcBef>
                        <a:spcAft>
                          <a:spcPts val="0"/>
                        </a:spcAft>
                      </a:pPr>
                      <a:r>
                        <a:rPr lang="el-GR" sz="1000">
                          <a:solidFill>
                            <a:schemeClr val="tx1"/>
                          </a:solidFill>
                          <a:effectLst/>
                        </a:rPr>
                        <a:t>ΑΙΤΙΑ ΚΡΙΣΗΣ ΑΝΘΡΩΠΙΣΜΟΥ</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hMerge="1">
                  <a:txBody>
                    <a:bodyPr/>
                    <a:lstStyle/>
                    <a:p>
                      <a:endParaRPr lang="en-US"/>
                    </a:p>
                  </a:txBody>
                  <a:tcPr/>
                </a:tc>
              </a:tr>
              <a:tr h="121027">
                <a:tc gridSpan="2">
                  <a:txBody>
                    <a:bodyPr/>
                    <a:lstStyle/>
                    <a:p>
                      <a:pPr marL="0" marR="0" algn="ctr">
                        <a:lnSpc>
                          <a:spcPct val="115000"/>
                        </a:lnSpc>
                        <a:spcBef>
                          <a:spcPts val="0"/>
                        </a:spcBef>
                        <a:spcAft>
                          <a:spcPts val="0"/>
                        </a:spcAft>
                      </a:pPr>
                      <a:r>
                        <a:rPr lang="el-GR" sz="1000">
                          <a:solidFill>
                            <a:schemeClr val="tx1"/>
                          </a:solidFill>
                          <a:effectLst/>
                        </a:rPr>
                        <a:t>ΔΥΣΛΕΙΤΟΥΡΓΙΑ ΦΟΡΕΩΝ ΚΟΙΝΩΝΙΚΟΠΟΙΗΣΗΣ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hMerge="1">
                  <a:txBody>
                    <a:bodyPr/>
                    <a:lstStyle/>
                    <a:p>
                      <a:endParaRPr lang="en-US"/>
                    </a:p>
                  </a:txBody>
                  <a:tcPr/>
                </a:tc>
              </a:tr>
              <a:tr h="605137">
                <a:tc>
                  <a:txBody>
                    <a:bodyPr/>
                    <a:lstStyle/>
                    <a:p>
                      <a:pPr marL="0" marR="0">
                        <a:lnSpc>
                          <a:spcPct val="115000"/>
                        </a:lnSpc>
                        <a:spcBef>
                          <a:spcPts val="0"/>
                        </a:spcBef>
                        <a:spcAft>
                          <a:spcPts val="0"/>
                        </a:spcAft>
                      </a:pPr>
                      <a:r>
                        <a:rPr lang="el-GR" sz="1000">
                          <a:solidFill>
                            <a:schemeClr val="tx1"/>
                          </a:solidFill>
                          <a:effectLst/>
                        </a:rPr>
                        <a:t>ΟΙΚΟΓΕΝΕΙΑ</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οι γονείς δεν διαθέτουν τον απαιτούμενο ελεύθερο χρόνο, λόγω της πολυπλοκότητας των υποχρεώσεών τους, να ασχοληθούν με την ηθική διαπαιδαγώγηση των παιδιών τους</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άλλοτε επιδεικνύουν υπερπροστατευτική συμπεριφορά με αποτέλεσμα να ανατρέφουν παιδιά άβουλα και χωρίς διάθεση να αλλάξουν τον κόσμο</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άλλοτε στο πλαίσιο του άκριτου φιλελευθερισμού μεγαλώνουν παιδιά με αντικοινωνική συμπεριφορά</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r>
              <a:tr h="242055">
                <a:tc>
                  <a:txBody>
                    <a:bodyPr/>
                    <a:lstStyle/>
                    <a:p>
                      <a:pPr marL="0" marR="0">
                        <a:lnSpc>
                          <a:spcPct val="115000"/>
                        </a:lnSpc>
                        <a:spcBef>
                          <a:spcPts val="0"/>
                        </a:spcBef>
                        <a:spcAft>
                          <a:spcPts val="0"/>
                        </a:spcAft>
                      </a:pPr>
                      <a:r>
                        <a:rPr lang="el-GR" sz="1000">
                          <a:solidFill>
                            <a:schemeClr val="tx1"/>
                          </a:solidFill>
                          <a:effectLst/>
                        </a:rPr>
                        <a:t>ΠΑΙΔΕΙΑ</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το σύγχρονο σχολείο προωθεί την τεχνοκρατική εκπαίδευση που προβάλλει χρησιμοθηρία και τον ανταγωνισμό με αποτέλεσμα να μην προωθεί την ανθρωπιστική εκπαίδευση που μεταρσιώνει την προσωπικότητα του ατόμου</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r>
              <a:tr h="605137">
                <a:tc>
                  <a:txBody>
                    <a:bodyPr/>
                    <a:lstStyle/>
                    <a:p>
                      <a:pPr marL="0" marR="0">
                        <a:lnSpc>
                          <a:spcPct val="115000"/>
                        </a:lnSpc>
                        <a:spcBef>
                          <a:spcPts val="0"/>
                        </a:spcBef>
                        <a:spcAft>
                          <a:spcPts val="0"/>
                        </a:spcAft>
                      </a:pPr>
                      <a:r>
                        <a:rPr lang="el-GR" sz="1000">
                          <a:solidFill>
                            <a:schemeClr val="tx1"/>
                          </a:solidFill>
                          <a:effectLst/>
                        </a:rPr>
                        <a:t>ΜΜΕ</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τα ΜΜΕ φερέφωνα της εκάστοτε πολιτικής ηγεσίας και των οικονομικά ισχυρών παραγόντων λόγω της οικονομικής τους εξάρτησης από αυτούς </a:t>
                      </a:r>
                      <a:endParaRPr lang="en-US" sz="1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δεν καταγγέλλουν τα φαινόμενα παραβίασης των ανθρωπίνων δικαιωμάτων </a:t>
                      </a:r>
                      <a:endParaRPr lang="en-US" sz="1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αποπροσανατολίζουν την κοινή γνώμη με την προβολή εύπεπτων θεαμάτων και πνευματικών υποπροϊόντων που αποχαυνώνουν το πνεύμα και κοιμίζουν την κριτική ικανότητα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r>
              <a:tr h="2954136">
                <a:tc>
                  <a:txBody>
                    <a:bodyPr/>
                    <a:lstStyle/>
                    <a:p>
                      <a:pPr marL="0" marR="0">
                        <a:lnSpc>
                          <a:spcPct val="115000"/>
                        </a:lnSpc>
                        <a:spcBef>
                          <a:spcPts val="0"/>
                        </a:spcBef>
                        <a:spcAft>
                          <a:spcPts val="0"/>
                        </a:spcAft>
                      </a:pPr>
                      <a:r>
                        <a:rPr lang="el-GR" sz="1000">
                          <a:solidFill>
                            <a:schemeClr val="tx1"/>
                          </a:solidFill>
                          <a:effectLst/>
                        </a:rPr>
                        <a:t>ΚΟΙΝΩΝΙΑ</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736" marR="33736" marT="0" marB="0"/>
                </a:tc>
                <a:tc>
                  <a:txBody>
                    <a:bodyPr/>
                    <a:lstStyle/>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το χρησιμοθηρικό, ωφελιμιστικό, υπερκαταναλωτικό  πνεύμα της σύγχρονης εποχής οδηγούν στην εμπορευματοποίηση, η οποία προωθεί το χρήμα ως υπέρτατη αξία και οδηγεί στην αποπνευματοποίηση</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στο πλαίσιο της κερδοσκοπίας η επιδίωξη της μεγιστοποίησης του κέρδους οδηγεί σε οικολογική καταστροφή, καθώς διασπαθίζονται οι πρώτες ύλες και δεν χρησιμοποιούνται οικολογικές μέθοδοι παραγωγής αγαθών λόγω του ότι είναι ασύμφορες οικονομικά</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στο πλαίσιο της στροφής στον υλικό ευδαιμονισμό και της ακόρεστης μανίας για συγκέντρωση υλικών αγαθών οδηγεί σε θεοποίηση του χρήματος και παράλληλη έκπτωση της αξίας του ανθρώπου που έχουν ως αποτέλεσμα την έξαρση των ανισοτήτων και τη διεύρυνση του χάσματος πλούσιων και φτωχών γεγονός που προωθεί τις κοινωνικές εντάσεις και οξύνει τη βία και την εγκληματικότητα </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η ασύμμετρη ανάπτυξη του υλικοτεχνικού πολιτισμού σε βάρος του ανθρωπιστικού υποβαθμίζει την ποιότητα ζωής του ανθρώπου, καθώς</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παρατηρείται τυποποίηση της εργασίας που αλλοτριώνει τον άνθρωπο και τν οδηγεί στην πνευματική μονομέρεια</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στα μεγάλα αστικά κέντρα όπου συσσωρεύεται το μεγαλύτερο μέρος του πληθυσμού κυριαρχεί </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η έλλειψη καλαισθησίας λόγω άναρχης δόμησης</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η αποξένωση και η μοναξιά λόγων των πολλαπλών υποχρεώσεων και της έλλειψης ελεύθερου χρόνου</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η τεχνολογία χρησιμοποιείται για πυρηνικούς εξοπλισμούς και για δημιουργία όπλων μαζικής καταστροφής που απειλούν την παγκόσμια ειρήνη, αλλά και το περιβάλλον</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η πνευματική καθίζηση ευνοεί τη διατήρηση σκοταδιστικών αντιλήψεων και του δογματισμού  </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παραβιάζονται ασύστολα τα ανθρώπινα δικαιώματα </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ο βιομηχανοποιημένος μαζικός πολιτισμός που προωθείται από τα ισχυρά οικονομικά και πολιτικά κράτη  απειλεί την εθνική ταυτότητα των λαών και συντελεί στη </a:t>
                      </a:r>
                      <a:endParaRPr lang="en-US" sz="1000" dirty="0">
                        <a:solidFill>
                          <a:schemeClr val="tx1"/>
                        </a:solidFill>
                        <a:effectLst/>
                      </a:endParaRPr>
                    </a:p>
                    <a:p>
                      <a:pPr marL="342900" marR="0" lvl="0" indent="-342900">
                        <a:spcBef>
                          <a:spcPts val="0"/>
                        </a:spcBef>
                        <a:spcAft>
                          <a:spcPts val="0"/>
                        </a:spcAft>
                        <a:buFont typeface="Wingdings" panose="05000000000000000000" pitchFamily="2" charset="2"/>
                        <a:buChar char=""/>
                      </a:pPr>
                      <a:r>
                        <a:rPr lang="el-GR" sz="1000" dirty="0">
                          <a:solidFill>
                            <a:schemeClr val="tx1"/>
                          </a:solidFill>
                          <a:effectLst/>
                        </a:rPr>
                        <a:t>αποξένωση από την παράδοση λόγω ξενομανίας και μιμητισμού και πολιτιστική ομοιομορφία</a:t>
                      </a:r>
                      <a:endParaRPr lang="en-US" sz="1000" dirty="0">
                        <a:solidFill>
                          <a:schemeClr val="tx1"/>
                        </a:solidFill>
                        <a:effectLst/>
                        <a:latin typeface="Calibri" panose="020F0502020204030204" pitchFamily="34" charset="0"/>
                        <a:cs typeface="Times New Roman" panose="02020603050405020304" pitchFamily="18" charset="0"/>
                      </a:endParaRPr>
                    </a:p>
                  </a:txBody>
                  <a:tcPr marL="33736" marR="33736" marT="0" marB="0"/>
                </a:tc>
              </a:tr>
            </a:tbl>
          </a:graphicData>
        </a:graphic>
      </p:graphicFrame>
    </p:spTree>
    <p:extLst>
      <p:ext uri="{BB962C8B-B14F-4D97-AF65-F5344CB8AC3E}">
        <p14:creationId xmlns:p14="http://schemas.microsoft.com/office/powerpoint/2010/main" val="649391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621930543"/>
              </p:ext>
            </p:extLst>
          </p:nvPr>
        </p:nvGraphicFramePr>
        <p:xfrm>
          <a:off x="179512" y="188640"/>
          <a:ext cx="8496944" cy="6320670"/>
        </p:xfrm>
        <a:graphic>
          <a:graphicData uri="http://schemas.openxmlformats.org/drawingml/2006/table">
            <a:tbl>
              <a:tblPr firstRow="1" firstCol="1" bandRow="1">
                <a:tableStyleId>{93296810-A885-4BE3-A3E7-6D5BEEA58F35}</a:tableStyleId>
              </a:tblPr>
              <a:tblGrid>
                <a:gridCol w="1455535"/>
                <a:gridCol w="7041409"/>
              </a:tblGrid>
              <a:tr h="140953">
                <a:tc gridSpan="2">
                  <a:txBody>
                    <a:bodyPr/>
                    <a:lstStyle/>
                    <a:p>
                      <a:pPr marL="0" marR="0" algn="ctr">
                        <a:lnSpc>
                          <a:spcPct val="115000"/>
                        </a:lnSpc>
                        <a:spcBef>
                          <a:spcPts val="0"/>
                        </a:spcBef>
                        <a:spcAft>
                          <a:spcPts val="0"/>
                        </a:spcAft>
                      </a:pPr>
                      <a:r>
                        <a:rPr lang="el-GR" sz="1000">
                          <a:solidFill>
                            <a:schemeClr val="tx1"/>
                          </a:solidFill>
                          <a:effectLst/>
                        </a:rPr>
                        <a:t>ΤΡΟΠΟΙ ΕΝΔΥΝΑΜΩΣΗΣ ΑΝΘΡΩΠΙΣΜΟΥ</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hMerge="1">
                  <a:txBody>
                    <a:bodyPr/>
                    <a:lstStyle/>
                    <a:p>
                      <a:endParaRPr lang="en-US"/>
                    </a:p>
                  </a:txBody>
                  <a:tcPr/>
                </a:tc>
              </a:tr>
              <a:tr h="140953">
                <a:tc>
                  <a:txBody>
                    <a:bodyPr/>
                    <a:lstStyle/>
                    <a:p>
                      <a:pPr marL="0" marR="0">
                        <a:lnSpc>
                          <a:spcPct val="115000"/>
                        </a:lnSpc>
                        <a:spcBef>
                          <a:spcPts val="0"/>
                        </a:spcBef>
                        <a:spcAft>
                          <a:spcPts val="0"/>
                        </a:spcAft>
                      </a:pPr>
                      <a:r>
                        <a:rPr lang="el-GR" sz="1000">
                          <a:solidFill>
                            <a:schemeClr val="tx1"/>
                          </a:solidFill>
                          <a:effectLst/>
                        </a:rPr>
                        <a:t>ΑΤΟΜΟ</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0" marR="0">
                        <a:lnSpc>
                          <a:spcPct val="115000"/>
                        </a:lnSpc>
                        <a:spcBef>
                          <a:spcPts val="0"/>
                        </a:spcBef>
                        <a:spcAft>
                          <a:spcPts val="0"/>
                        </a:spcAft>
                        <a:tabLst>
                          <a:tab pos="36195" algn="l"/>
                        </a:tabLst>
                      </a:pPr>
                      <a:r>
                        <a:rPr lang="el-GR" sz="1000">
                          <a:solidFill>
                            <a:schemeClr val="tx1"/>
                          </a:solidFill>
                          <a:effectLst/>
                        </a:rPr>
                        <a:t> </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441877">
                <a:tc>
                  <a:txBody>
                    <a:bodyPr/>
                    <a:lstStyle/>
                    <a:p>
                      <a:pPr marL="0" marR="0">
                        <a:lnSpc>
                          <a:spcPct val="115000"/>
                        </a:lnSpc>
                        <a:spcBef>
                          <a:spcPts val="0"/>
                        </a:spcBef>
                        <a:spcAft>
                          <a:spcPts val="0"/>
                        </a:spcAft>
                      </a:pPr>
                      <a:r>
                        <a:rPr lang="el-GR" sz="1000">
                          <a:solidFill>
                            <a:schemeClr val="tx1"/>
                          </a:solidFill>
                          <a:effectLst/>
                        </a:rPr>
                        <a:t>ΠΝΕΥΜΑΤΙΚΟΣ ΤΟΜΕΑΣ</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προσπάθεια διεύρυνσης πνευματικών οριζόντων μέσω της αυτομόρφωσης</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ενδιαφέρον για τη γνώση και τη μάθηση</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καλλιέργεια κριτικής ικανότητας, προβληματισμός και αφύπνιση πνεύματος </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752644">
                <a:tc>
                  <a:txBody>
                    <a:bodyPr/>
                    <a:lstStyle/>
                    <a:p>
                      <a:pPr marL="0" marR="0">
                        <a:lnSpc>
                          <a:spcPct val="115000"/>
                        </a:lnSpc>
                        <a:spcBef>
                          <a:spcPts val="0"/>
                        </a:spcBef>
                        <a:spcAft>
                          <a:spcPts val="0"/>
                        </a:spcAft>
                      </a:pPr>
                      <a:r>
                        <a:rPr lang="el-GR" sz="1000">
                          <a:solidFill>
                            <a:schemeClr val="tx1"/>
                          </a:solidFill>
                          <a:effectLst/>
                        </a:rPr>
                        <a:t>ΗΘΙΚΟΣ ΤΟΜΕΑΣ</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περιστολή εγωιστικών συναισθημάτων</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ευαισθητοποίηση και υιοθέτηση ηθικών αξιών και ιδανικών </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επανιεράρχηση των αξιών και στροφή στην πνευματική καλλιέργεια και αποποίηση του υλικού ευδαιμονισμού</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ανάληψη πρωτοβουλιών για την προάσπιση των ανθρωπίνων δικαιωμάτων μέσω της συμμετοχής σε εθελοντικές προσπάθειες</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752644">
                <a:tc>
                  <a:txBody>
                    <a:bodyPr/>
                    <a:lstStyle/>
                    <a:p>
                      <a:pPr marL="0" marR="0">
                        <a:lnSpc>
                          <a:spcPct val="115000"/>
                        </a:lnSpc>
                        <a:spcBef>
                          <a:spcPts val="0"/>
                        </a:spcBef>
                        <a:spcAft>
                          <a:spcPts val="0"/>
                        </a:spcAft>
                      </a:pPr>
                      <a:r>
                        <a:rPr lang="el-GR" sz="1000">
                          <a:solidFill>
                            <a:schemeClr val="tx1"/>
                          </a:solidFill>
                          <a:effectLst/>
                        </a:rPr>
                        <a:t>ΟΙΚΟΓΕΝΕΙΑ</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οι γονείς να αφιερώνουν ποιοτικό χρόνο στα παιδιά τους και να τους μεταλαμπαδεύουν ηθικές αξίες</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μέσω διαφόρων αναγνωσμάτων και προϊόντων του πνευματικού πολιτισμού</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φέρνοντάς τα σε επαφή με την τέχνη και τον αθλητισμό</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μέσω της προβολής ορθών προτύπων</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αποτελώντας οι ίδιοι παράδειγμα προς μίμηση</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746965">
                <a:tc>
                  <a:txBody>
                    <a:bodyPr/>
                    <a:lstStyle/>
                    <a:p>
                      <a:pPr marL="0" marR="0">
                        <a:lnSpc>
                          <a:spcPct val="115000"/>
                        </a:lnSpc>
                        <a:spcBef>
                          <a:spcPts val="0"/>
                        </a:spcBef>
                        <a:spcAft>
                          <a:spcPts val="0"/>
                        </a:spcAft>
                      </a:pPr>
                      <a:r>
                        <a:rPr lang="el-GR" sz="1000">
                          <a:solidFill>
                            <a:schemeClr val="tx1"/>
                          </a:solidFill>
                          <a:effectLst/>
                        </a:rPr>
                        <a:t>ΠΑΙΔΕΙΑ</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να αποβάλει το τεχνοκρατικό, εξετασιοκεντρικό της χαρακτήρα και να υιοθετήσει ανθρωπιστικό χαρακτήρα που θα προβάλλει ηθικές αξίες και ιδανικά</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dirty="0">
                          <a:solidFill>
                            <a:schemeClr val="tx1"/>
                          </a:solidFill>
                          <a:effectLst/>
                        </a:rPr>
                        <a:t>μέσω τω μαθημάτων</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dirty="0">
                          <a:solidFill>
                            <a:schemeClr val="tx1"/>
                          </a:solidFill>
                          <a:effectLst/>
                        </a:rPr>
                        <a:t>μέσω της επαφής με την τέχνη και τον αθλητισμό</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dirty="0">
                          <a:solidFill>
                            <a:schemeClr val="tx1"/>
                          </a:solidFill>
                          <a:effectLst/>
                        </a:rPr>
                        <a:t>να περιορίσει τη στείρα αποστήθιση και να προωθήσει την καλλιέργεια κριτικής σκέψης </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752644">
                <a:tc>
                  <a:txBody>
                    <a:bodyPr/>
                    <a:lstStyle/>
                    <a:p>
                      <a:pPr marL="0" marR="0">
                        <a:lnSpc>
                          <a:spcPct val="115000"/>
                        </a:lnSpc>
                        <a:spcBef>
                          <a:spcPts val="0"/>
                        </a:spcBef>
                        <a:spcAft>
                          <a:spcPts val="0"/>
                        </a:spcAft>
                      </a:pPr>
                      <a:r>
                        <a:rPr lang="el-GR" sz="1000">
                          <a:solidFill>
                            <a:schemeClr val="tx1"/>
                          </a:solidFill>
                          <a:effectLst/>
                        </a:rPr>
                        <a:t>ΜΜΕ</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να ανεξαρτητοποιηθούν από τους οικονομικά και πολιτικά ισχυρούς που τους χρηματοδοτούν, έτσι ώστε να δύνανται </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να καταγγέλλουν τα φαινόμενα παραβίασης των ανθρωπίνων δικαιωμάτων </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να μην αποπροσανατολίζουν την κοινή γνώμη από το σοβαρό αυτό θέμα </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tabLst>
                          <a:tab pos="36195" algn="l"/>
                        </a:tabLst>
                      </a:pPr>
                      <a:r>
                        <a:rPr lang="el-GR" sz="1000">
                          <a:solidFill>
                            <a:schemeClr val="tx1"/>
                          </a:solidFill>
                          <a:effectLst/>
                        </a:rPr>
                        <a:t>να προβάλουν ορθά πρότυπα μέσω της προβολής ταινιών και εκπομπών που θα προωθούν ηθικές αξίες και ιδανικά και να περιορίσουν την προβολή σκηνών βίας</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r h="738530">
                <a:tc>
                  <a:txBody>
                    <a:bodyPr/>
                    <a:lstStyle/>
                    <a:p>
                      <a:pPr marL="0" marR="0">
                        <a:lnSpc>
                          <a:spcPct val="115000"/>
                        </a:lnSpc>
                        <a:spcBef>
                          <a:spcPts val="0"/>
                        </a:spcBef>
                        <a:spcAft>
                          <a:spcPts val="0"/>
                        </a:spcAft>
                      </a:pPr>
                      <a:r>
                        <a:rPr lang="el-GR" sz="1000">
                          <a:solidFill>
                            <a:schemeClr val="tx1"/>
                          </a:solidFill>
                          <a:effectLst/>
                        </a:rPr>
                        <a:t>ΚΟΙΝΩΝΙΑ</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ορθή λειτουργία του δημοκρατικού πολιτεύματος και περιορισμός των αυθαιρεσιών της εξουσίας μέσω του εξορθολογισμού και εκσυγχρονισμού της νομοθετικής κι εκτελεστικής εξουσίας </a:t>
                      </a:r>
                      <a:endParaRPr lang="en-US" sz="105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ενίσχυση του κράτους πρόνοιας για τη στήριξη των κατώτερων οικονομικά και κοινωνικά στρωμάτων</a:t>
                      </a:r>
                      <a:endParaRPr lang="en-US" sz="1050">
                        <a:solidFill>
                          <a:schemeClr val="tx1"/>
                        </a:solidFill>
                        <a:effectLst/>
                      </a:endParaRPr>
                    </a:p>
                    <a:p>
                      <a:pPr marL="342900" marR="0" lvl="0" indent="-342900">
                        <a:spcBef>
                          <a:spcPts val="0"/>
                        </a:spcBef>
                        <a:spcAft>
                          <a:spcPts val="0"/>
                        </a:spcAft>
                        <a:buFont typeface="Wingdings" panose="05000000000000000000" pitchFamily="2" charset="2"/>
                        <a:buChar char=""/>
                        <a:tabLst>
                          <a:tab pos="36195" algn="l"/>
                        </a:tabLst>
                      </a:pPr>
                      <a:r>
                        <a:rPr lang="el-GR" sz="1000">
                          <a:solidFill>
                            <a:schemeClr val="tx1"/>
                          </a:solidFill>
                          <a:effectLst/>
                        </a:rPr>
                        <a:t>οικονομική και θεσμική στήριξη των Μη Κυβερνητικών Οργανώσεων</a:t>
                      </a:r>
                      <a:endParaRPr lang="en-US" sz="1050">
                        <a:solidFill>
                          <a:schemeClr val="tx1"/>
                        </a:solidFill>
                        <a:effectLst/>
                        <a:latin typeface="Calibri" panose="020F0502020204030204" pitchFamily="34" charset="0"/>
                        <a:cs typeface="Times New Roman" panose="02020603050405020304" pitchFamily="18" charset="0"/>
                      </a:endParaRPr>
                    </a:p>
                  </a:txBody>
                  <a:tcPr marL="41023" marR="41023" marT="0" marB="0"/>
                </a:tc>
              </a:tr>
              <a:tr h="742552">
                <a:tc>
                  <a:txBody>
                    <a:bodyPr/>
                    <a:lstStyle/>
                    <a:p>
                      <a:pPr marL="0" marR="0">
                        <a:lnSpc>
                          <a:spcPct val="115000"/>
                        </a:lnSpc>
                        <a:spcBef>
                          <a:spcPts val="0"/>
                        </a:spcBef>
                        <a:spcAft>
                          <a:spcPts val="0"/>
                        </a:spcAft>
                      </a:pPr>
                      <a:r>
                        <a:rPr lang="el-GR" sz="1000">
                          <a:solidFill>
                            <a:schemeClr val="tx1"/>
                          </a:solidFill>
                          <a:effectLst/>
                        </a:rPr>
                        <a:t>ΔΙΕΘΝΗΣ ΤΟΜΕΑΣ</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σεβασμός των διεθνών συμβάσεων και στήριξη του ΟΗΕ εκ μέρους όλων των κρατών</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προσπάθεια του ΟΗΕ να διατηρεί αμερόληπτη κι αντικειμενική στάση</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προσπάθεια των διεθνών οργανισμών να προωθήσουν ειρηνικά τον εκδημοκρατισμό των υποανάπτυκτων κρατών με οικονομική στήριξη </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προσπάθεια των ισχυρών κρατών να περιορίσουν τις ιμπεριαλιστικές τους τάσεις</a:t>
                      </a:r>
                      <a:endParaRPr lang="en-US" sz="105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επέμβαση των αναπτυγμένων κρατών στον αναπτυσσόμενο κόσμο για τον περιορισμό των κρουσμάτων καταπάτησης των δικαιωμάτων και να μην αδρανούν με το σκεπτικό ότι τα φαινόμενα αυτά νομιμοποιούνται από την πολιτισμική παράδοση των χωρών αυτών</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1023" marR="41023" marT="0" marB="0"/>
                </a:tc>
              </a:tr>
            </a:tbl>
          </a:graphicData>
        </a:graphic>
      </p:graphicFrame>
    </p:spTree>
    <p:extLst>
      <p:ext uri="{BB962C8B-B14F-4D97-AF65-F5344CB8AC3E}">
        <p14:creationId xmlns:p14="http://schemas.microsoft.com/office/powerpoint/2010/main" val="27510320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742</TotalTime>
  <Words>1198</Words>
  <Application>Microsoft Office PowerPoint</Application>
  <PresentationFormat>On-screen Show (4:3)</PresentationFormat>
  <Paragraphs>116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Wingdings</vt:lpstr>
      <vt:lpstr>Wingdings 2</vt:lpstr>
      <vt:lpstr>Ροή</vt:lpstr>
      <vt:lpstr>ΑΝΘΡΩΠΙΣΜΟΣ</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121</cp:revision>
  <dcterms:created xsi:type="dcterms:W3CDTF">2021-09-15T04:04:03Z</dcterms:created>
  <dcterms:modified xsi:type="dcterms:W3CDTF">2024-10-16T09:56:58Z</dcterms:modified>
</cp:coreProperties>
</file>