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17/10/2024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17/10/2024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17/10/2024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17/10/2024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17/10/2024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17/10/2024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17/10/2024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913384"/>
          </a:xfrm>
        </p:spPr>
        <p:txBody>
          <a:bodyPr>
            <a:noAutofit/>
          </a:bodyPr>
          <a:lstStyle/>
          <a:p>
            <a:pPr algn="ctr"/>
            <a:r>
              <a:rPr lang="el-GR" sz="6000" dirty="0" smtClean="0">
                <a:latin typeface="+mn-lt"/>
              </a:rPr>
              <a:t>ΔΗΜΟΚΡΑΤΙΑ </a:t>
            </a:r>
            <a:br>
              <a:rPr lang="el-GR" sz="6000" dirty="0" smtClean="0">
                <a:latin typeface="+mn-lt"/>
              </a:rPr>
            </a:br>
            <a:r>
              <a:rPr lang="el-GR" sz="6000" dirty="0" smtClean="0">
                <a:latin typeface="+mn-lt"/>
              </a:rPr>
              <a:t>ΟΛΟΚΛΗΡΩΤΙΣΜΟΣ</a:t>
            </a:r>
            <a:endParaRPr lang="el-GR" sz="60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526997"/>
              </p:ext>
            </p:extLst>
          </p:nvPr>
        </p:nvGraphicFramePr>
        <p:xfrm>
          <a:off x="683568" y="908717"/>
          <a:ext cx="7776864" cy="4909533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3887642"/>
                <a:gridCol w="3889222"/>
              </a:tblGrid>
              <a:tr h="32232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ΔΗΜΟΚΡΑΤΙΑ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ΟΛΟΚΛΗΡΩΤΙΣΜΟΣ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64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0">
                          <a:solidFill>
                            <a:schemeClr val="tx1"/>
                          </a:solidFill>
                          <a:effectLst/>
                        </a:rPr>
                        <a:t>Ετυμολογία: η εξουσία στα χέρια του δήμου (=λαού)</a:t>
                      </a:r>
                      <a:endParaRPr lang="en-US" sz="2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>
                          <a:solidFill>
                            <a:schemeClr val="tx1"/>
                          </a:solidFill>
                          <a:effectLst/>
                        </a:rPr>
                        <a:t>Ετυμολογία: η ολική πολιτική δύναμη παραχωρείται στο πρόσωπο ή τα πρόσωπα που εξουσιάζουν.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63742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επιλογή της εξουσίας βάσει της βούλησης του πλήθους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αρχή της λαϊκής κυριαρχίας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ισότητα και ισονομία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ελευθερία και ελευθεροτυπία 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αξιοκρατία, αφού για την κάλυψη καίριων θέσεων επιλέγονται όσοι διαθέτουν τα περισσότερα προσόντα.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ανάπτυξη των γραμμάτων και των τεχνών 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γενικότερη ευημερία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αυθαίρετη επιλογή της εξουσίας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οι πολίτες δεν είναι ίσοι, καθώς γίνονται διακρίσεις σε βάρος τους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οι άνθρωποι δεν απολαμβάνουν την ελευθερία τους και η εξουσία διαπράττει πολλές αυθαιρεσίες καταστρατηγώντας τα δικαιώματά τους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επικρατεί η αναξιοκρατία, καθώς η εξουσία επιλέγει σε καίριες θέσεις αυτούς που εξυπηρετούν τα συμφέροντά της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φίμωση της τέχνης, πνευματική παρακμή, καθώς επικρατεί η λογοκρισία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39576"/>
              </p:ext>
            </p:extLst>
          </p:nvPr>
        </p:nvGraphicFramePr>
        <p:xfrm>
          <a:off x="683568" y="908721"/>
          <a:ext cx="7632848" cy="5325444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3814875"/>
                <a:gridCol w="3817973"/>
              </a:tblGrid>
              <a:tr h="3980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ΑΙΤΙΑ ΚΡΙΣΗΣ ΔΗΜΟΚΡΑΤΙΑΣ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solidFill>
                            <a:schemeClr val="tx1"/>
                          </a:solidFill>
                          <a:effectLst/>
                        </a:rPr>
                        <a:t>ΣΥΝΕΠΕΙΕΣ ΚΡΙΣΗΣ ΔΗΜΟΚΡΑΤΙΑΣ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1451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b="0" dirty="0">
                          <a:solidFill>
                            <a:schemeClr val="tx1"/>
                          </a:solidFill>
                          <a:effectLst/>
                        </a:rPr>
                        <a:t>δυσλειτουργία φορέων κοινωνικοποίησης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b="0" dirty="0">
                          <a:solidFill>
                            <a:schemeClr val="tx1"/>
                          </a:solidFill>
                          <a:effectLst/>
                        </a:rPr>
                        <a:t>κρίση των αξιών, αποπνευματοποίηση, υλισμός, ατομικισμός, αδιαφορία για το κοινωνικό συμφέρον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b="0" dirty="0">
                          <a:solidFill>
                            <a:schemeClr val="tx1"/>
                          </a:solidFill>
                          <a:effectLst/>
                        </a:rPr>
                        <a:t>η οικονομική κρίση, η έλλειψη ελεύθερου χρόνου και οι πολλαπλές υποχρεώσεις του σύγχρονου ανθρώπου του στερούν τη διάθεση να πολιτικοποιηθεί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b="0" dirty="0">
                          <a:solidFill>
                            <a:schemeClr val="tx1"/>
                          </a:solidFill>
                          <a:effectLst/>
                        </a:rPr>
                        <a:t>η διαπλοκή των πολιτικών με τα οικονομικά συμφέροντα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κατ’ επίφαση δημοκρατία με επικράτηση της βούλησης των ισχυρών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καταπάτηση ανθρωπίνων δικαιωμάτων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αναξιοκρατία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προπαγάνδα, λαϊκισμός και δημαγωγία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αυθαιρεσίες εξουσίας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800" dirty="0">
                          <a:solidFill>
                            <a:schemeClr val="tx1"/>
                          </a:solidFill>
                          <a:effectLst/>
                        </a:rPr>
                        <a:t>όξυνση φαινομένων κοινωνικής παθογένειας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63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71016"/>
              </p:ext>
            </p:extLst>
          </p:nvPr>
        </p:nvGraphicFramePr>
        <p:xfrm>
          <a:off x="899592" y="908720"/>
          <a:ext cx="7560840" cy="3888432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4608512"/>
                <a:gridCol w="2952328"/>
              </a:tblGrid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</a:rPr>
                        <a:t>ΑΙΤΙΑ ΕΠΙΒΟΛΗΣ</a:t>
                      </a: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ΟΛΟΚΛΗΡΩΤΙΚΩΝ ΚΑΘΕΣΤΩΤΩΝ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solidFill>
                            <a:schemeClr val="tx1"/>
                          </a:solidFill>
                          <a:effectLst/>
                        </a:rPr>
                        <a:t>ΣΥΝΕΠΕΙΕΣ ΕΠΙΒΟΛΗΣ ΟΛΟΚΛΗΡΩΤΙΚΩΝ ΚΑΘΕΣΤΩΤΩΝ </a:t>
                      </a:r>
                    </a:p>
                  </a:txBody>
                  <a:tcPr marL="68580" marR="68580" marT="0" marB="0"/>
                </a:tc>
              </a:tr>
              <a:tr h="306966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δυσλειτουργία φορέων κοινωνικοποίησης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κρίση των αξιών, αποπνευματοποίηση, υλισμός, ατομικισμός, αδιαφορία για το κοινωνικό συμφέρον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η οικονομική κρίση, η έλλειψη ελεύθερου χρόνου και οι πολλαπλές υποχρεώσεις του σύγχρονου ανθρώπου του στερούν τη διάθεση να πολιτικοποιηθεί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b="0" dirty="0">
                          <a:solidFill>
                            <a:schemeClr val="tx1"/>
                          </a:solidFill>
                          <a:effectLst/>
                        </a:rPr>
                        <a:t>η διαπλοκή των πολιτικών με τα οικονομικά συμφέροντα</a:t>
                      </a:r>
                      <a:endParaRPr lang="en-US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επικρατεί το δίκαιο της πυγμής και το κοινό συμφέρον υποτάσσεται στη βούληση των ισχυρών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αυθαιρεσίες εξουσίας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καταπάτηση ανθρωπίνων δικαιωμάτων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λογοκρισία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600" dirty="0">
                          <a:solidFill>
                            <a:schemeClr val="tx1"/>
                          </a:solidFill>
                          <a:effectLst/>
                        </a:rPr>
                        <a:t>παρακμή σε όλους τους τομείς της κοινωνίας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12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725</TotalTime>
  <Words>310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Wingdings 2</vt:lpstr>
      <vt:lpstr>Ροή</vt:lpstr>
      <vt:lpstr>ΔΗΜΟΚΡΑΤΙΑ  ΟΛΟΚΛΗΡΩΤΙΣΜΟΣ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118</cp:revision>
  <dcterms:created xsi:type="dcterms:W3CDTF">2021-09-15T04:04:03Z</dcterms:created>
  <dcterms:modified xsi:type="dcterms:W3CDTF">2024-10-17T19:10:25Z</dcterms:modified>
</cp:coreProperties>
</file>