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5"/>
  </p:notesMasterIdLst>
  <p:handoutMasterIdLst>
    <p:handoutMasterId r:id="rId6"/>
  </p:handoutMasterIdLst>
  <p:sldIdLst>
    <p:sldId id="256" r:id="rId2"/>
    <p:sldId id="258" r:id="rId3"/>
    <p:sldId id="259" r:id="rId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368" autoAdjust="0"/>
    <p:restoredTop sz="94662" autoAdjust="0"/>
  </p:normalViewPr>
  <p:slideViewPr>
    <p:cSldViewPr>
      <p:cViewPr varScale="1">
        <p:scale>
          <a:sx n="67" d="100"/>
          <a:sy n="67" d="100"/>
        </p:scale>
        <p:origin x="189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4DC5960-BACE-457B-9CE6-991F129CF685}" type="datetimeFigureOut">
              <a:rPr lang="en-US" smtClean="0"/>
              <a:t>10/24/2024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7201CAE-5B55-41D0-B49E-4E9A1F89626B}" type="slidenum">
              <a:rPr lang="en-US" smtClean="0"/>
              <a:t>‹#›</a:t>
            </a:fld>
            <a:endParaRPr lang="en-US"/>
          </a:p>
        </p:txBody>
      </p:sp>
    </p:spTree>
    <p:extLst>
      <p:ext uri="{BB962C8B-B14F-4D97-AF65-F5344CB8AC3E}">
        <p14:creationId xmlns:p14="http://schemas.microsoft.com/office/powerpoint/2010/main" val="6697996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30FCAD-EEC5-4D36-A678-A05FE695273D}" type="datetimeFigureOut">
              <a:rPr lang="en-US" smtClean="0"/>
              <a:t>10/24/2024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572BA1-F7DA-4B8E-85BE-BD51A369B32F}" type="slidenum">
              <a:rPr lang="en-US" smtClean="0"/>
              <a:t>‹#›</a:t>
            </a:fld>
            <a:endParaRPr lang="en-US"/>
          </a:p>
        </p:txBody>
      </p:sp>
    </p:spTree>
    <p:extLst>
      <p:ext uri="{BB962C8B-B14F-4D97-AF65-F5344CB8AC3E}">
        <p14:creationId xmlns:p14="http://schemas.microsoft.com/office/powerpoint/2010/main" val="4109594690"/>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572BA1-F7DA-4B8E-85BE-BD51A369B32F}" type="slidenum">
              <a:rPr lang="en-US" smtClean="0"/>
              <a:t>1</a:t>
            </a:fld>
            <a:endParaRPr lang="en-US"/>
          </a:p>
        </p:txBody>
      </p:sp>
      <p:sp>
        <p:nvSpPr>
          <p:cNvPr id="5" name="Footer Placeholder 4"/>
          <p:cNvSpPr>
            <a:spLocks noGrp="1"/>
          </p:cNvSpPr>
          <p:nvPr>
            <p:ph type="ftr" sz="quarter" idx="11"/>
          </p:nvPr>
        </p:nvSpPr>
        <p:spPr/>
        <p:txBody>
          <a:bodyPr/>
          <a:lstStyle/>
          <a:p>
            <a:r>
              <a:rPr lang="el-GR" smtClean="0"/>
              <a:t>Επιμέλεια: Εύη Πεπέ</a:t>
            </a:r>
            <a:endParaRPr lang="en-US"/>
          </a:p>
        </p:txBody>
      </p:sp>
    </p:spTree>
    <p:extLst>
      <p:ext uri="{BB962C8B-B14F-4D97-AF65-F5344CB8AC3E}">
        <p14:creationId xmlns:p14="http://schemas.microsoft.com/office/powerpoint/2010/main" val="346593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30" name="Date Placeholder 29"/>
          <p:cNvSpPr>
            <a:spLocks noGrp="1"/>
          </p:cNvSpPr>
          <p:nvPr>
            <p:ph type="dt" sz="half" idx="10"/>
          </p:nvPr>
        </p:nvSpPr>
        <p:spPr/>
        <p:txBody>
          <a:bodyPr/>
          <a:lstStyle/>
          <a:p>
            <a:fld id="{7B9282AB-1434-4FBD-A176-AF4D64FED65F}" type="datetime1">
              <a:rPr lang="el-GR" smtClean="0"/>
              <a:t>24/10/2024</a:t>
            </a:fld>
            <a:endParaRPr lang="el-GR"/>
          </a:p>
        </p:txBody>
      </p:sp>
      <p:sp>
        <p:nvSpPr>
          <p:cNvPr id="19" name="Footer Placeholder 18"/>
          <p:cNvSpPr>
            <a:spLocks noGrp="1"/>
          </p:cNvSpPr>
          <p:nvPr>
            <p:ph type="ftr" sz="quarter" idx="11"/>
          </p:nvPr>
        </p:nvSpPr>
        <p:spPr/>
        <p:txBody>
          <a:bodyPr/>
          <a:lstStyle/>
          <a:p>
            <a:r>
              <a:rPr lang="el-GR" smtClean="0"/>
              <a:t>Επιμέλεια: Εύη Πεπέ</a:t>
            </a:r>
            <a:endParaRPr lang="el-GR"/>
          </a:p>
        </p:txBody>
      </p:sp>
      <p:sp>
        <p:nvSpPr>
          <p:cNvPr id="27" name="Slide Number Placeholder 26"/>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8F1069FC-FDF9-43A4-9759-5589F703AA1B}" type="datetime1">
              <a:rPr lang="el-GR" smtClean="0"/>
              <a:t>24/10/2024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08214CA8-BC00-44A2-A1D8-E260D8F24070}" type="datetime1">
              <a:rPr lang="el-GR" smtClean="0"/>
              <a:t>24/10/2024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1110D5C5-14D6-45F0-BAC9-4FDAE51B84F2}" type="datetime1">
              <a:rPr lang="el-GR" smtClean="0"/>
              <a:t>24/10/2024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Date Placeholder 3"/>
          <p:cNvSpPr>
            <a:spLocks noGrp="1"/>
          </p:cNvSpPr>
          <p:nvPr>
            <p:ph type="dt" sz="half" idx="10"/>
          </p:nvPr>
        </p:nvSpPr>
        <p:spPr/>
        <p:txBody>
          <a:bodyPr/>
          <a:lstStyle/>
          <a:p>
            <a:fld id="{093349F0-6C9B-473B-B716-B80EE945A10C}" type="datetime1">
              <a:rPr lang="el-GR" smtClean="0"/>
              <a:t>24/10/2024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smtClean="0"/>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6AE7675-5B92-4352-B6F4-60C0FA7575DA}" type="datetime1">
              <a:rPr lang="el-GR" smtClean="0"/>
              <a:t>24/10/2024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Date Placeholder 6"/>
          <p:cNvSpPr>
            <a:spLocks noGrp="1"/>
          </p:cNvSpPr>
          <p:nvPr>
            <p:ph type="dt" sz="half" idx="10"/>
          </p:nvPr>
        </p:nvSpPr>
        <p:spPr/>
        <p:txBody>
          <a:bodyPr/>
          <a:lstStyle/>
          <a:p>
            <a:fld id="{D6C9D617-1E9C-4676-841F-DAA3807E50F1}" type="datetime1">
              <a:rPr lang="el-GR" smtClean="0"/>
              <a:t>24/10/2024</a:t>
            </a:fld>
            <a:endParaRPr lang="el-GR"/>
          </a:p>
        </p:txBody>
      </p:sp>
      <p:sp>
        <p:nvSpPr>
          <p:cNvPr id="8" name="Footer Placeholder 7"/>
          <p:cNvSpPr>
            <a:spLocks noGrp="1"/>
          </p:cNvSpPr>
          <p:nvPr>
            <p:ph type="ftr" sz="quarter" idx="11"/>
          </p:nvPr>
        </p:nvSpPr>
        <p:spPr/>
        <p:txBody>
          <a:bodyPr/>
          <a:lstStyle/>
          <a:p>
            <a:r>
              <a:rPr lang="el-GR" smtClean="0"/>
              <a:t>Επιμέλεια: Εύη Πεπέ</a:t>
            </a:r>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Date Placeholder 2"/>
          <p:cNvSpPr>
            <a:spLocks noGrp="1"/>
          </p:cNvSpPr>
          <p:nvPr>
            <p:ph type="dt" sz="half" idx="10"/>
          </p:nvPr>
        </p:nvSpPr>
        <p:spPr/>
        <p:txBody>
          <a:bodyPr/>
          <a:lstStyle/>
          <a:p>
            <a:fld id="{C1FBF596-E7D0-400C-A9A2-B8758C203DFA}" type="datetime1">
              <a:rPr lang="el-GR" smtClean="0"/>
              <a:t>24/10/2024</a:t>
            </a:fld>
            <a:endParaRPr lang="el-G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C8E37A-A63C-4070-B541-BE1C1BB8885E}" type="datetime1">
              <a:rPr lang="el-GR" smtClean="0"/>
              <a:t>24/10/2024</a:t>
            </a:fld>
            <a:endParaRPr lang="el-GR"/>
          </a:p>
        </p:txBody>
      </p:sp>
      <p:sp>
        <p:nvSpPr>
          <p:cNvPr id="3" name="Footer Placeholder 2"/>
          <p:cNvSpPr>
            <a:spLocks noGrp="1"/>
          </p:cNvSpPr>
          <p:nvPr>
            <p:ph type="ftr" sz="quarter" idx="11"/>
          </p:nvPr>
        </p:nvSpPr>
        <p:spPr/>
        <p:txBody>
          <a:bodyPr/>
          <a:lstStyle/>
          <a:p>
            <a:r>
              <a:rPr lang="el-GR" smtClean="0"/>
              <a:t>Επιμέλεια: Εύη Πεπέ</a:t>
            </a:r>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9257E8D-BD83-416A-8035-F9B93369F522}" type="datetime1">
              <a:rPr lang="el-GR" smtClean="0"/>
              <a:t>24/10/2024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Date Placeholder 4"/>
          <p:cNvSpPr>
            <a:spLocks noGrp="1"/>
          </p:cNvSpPr>
          <p:nvPr>
            <p:ph type="dt" sz="half" idx="10"/>
          </p:nvPr>
        </p:nvSpPr>
        <p:spPr/>
        <p:txBody>
          <a:bodyPr/>
          <a:lstStyle/>
          <a:p>
            <a:fld id="{AB34343D-1489-48F9-9DCC-BBB85A40207B}" type="datetime1">
              <a:rPr lang="el-GR" smtClean="0"/>
              <a:t>24/10/2024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a:xfrm>
            <a:off x="8077200" y="6356350"/>
            <a:ext cx="609600" cy="365125"/>
          </a:xfrm>
        </p:spPr>
        <p:txBody>
          <a:bodyPr/>
          <a:lstStyle/>
          <a:p>
            <a:fld id="{3DF53439-851E-44AD-84B1-B6BFC3D0C743}" type="slidenum">
              <a:rPr lang="el-GR" smtClean="0"/>
              <a:t>‹#›</a:t>
            </a:fld>
            <a:endParaRPr lang="el-G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8874C5C-B9C4-4658-99EC-2A348657EF15}" type="datetime1">
              <a:rPr lang="el-GR" smtClean="0"/>
              <a:t>24/10/2024</a:t>
            </a:fld>
            <a:endParaRPr lang="el-G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l-GR" smtClean="0"/>
              <a:t>Επιμέλεια: Εύη Πεπέ</a:t>
            </a:r>
            <a:endParaRPr lang="el-G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DF53439-851E-44AD-84B1-B6BFC3D0C743}" type="slidenum">
              <a:rPr lang="el-GR" smtClean="0"/>
              <a:t>‹#›</a:t>
            </a:fld>
            <a:endParaRPr lang="el-G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533400" y="1371600"/>
            <a:ext cx="7851648" cy="1409328"/>
          </a:xfrm>
        </p:spPr>
        <p:txBody>
          <a:bodyPr>
            <a:noAutofit/>
          </a:bodyPr>
          <a:lstStyle/>
          <a:p>
            <a:pPr algn="ctr"/>
            <a:r>
              <a:rPr lang="el-GR" sz="7200" dirty="0" smtClean="0">
                <a:latin typeface="+mn-lt"/>
              </a:rPr>
              <a:t>ΔΙΑΦΗΜΙΣΗ</a:t>
            </a:r>
            <a:endParaRPr lang="el-GR" sz="7200" dirty="0">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7193075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2" name="Table 1"/>
          <p:cNvGraphicFramePr>
            <a:graphicFrameLocks noGrp="1"/>
          </p:cNvGraphicFramePr>
          <p:nvPr>
            <p:extLst>
              <p:ext uri="{D42A27DB-BD31-4B8C-83A1-F6EECF244321}">
                <p14:modId xmlns:p14="http://schemas.microsoft.com/office/powerpoint/2010/main" val="2206318930"/>
              </p:ext>
            </p:extLst>
          </p:nvPr>
        </p:nvGraphicFramePr>
        <p:xfrm>
          <a:off x="395536" y="980729"/>
          <a:ext cx="8291264" cy="4867242"/>
        </p:xfrm>
        <a:graphic>
          <a:graphicData uri="http://schemas.openxmlformats.org/drawingml/2006/table">
            <a:tbl>
              <a:tblPr firstRow="1" firstCol="1" bandRow="1">
                <a:tableStyleId>{912C8C85-51F0-491E-9774-3900AFEF0FD7}</a:tableStyleId>
              </a:tblPr>
              <a:tblGrid>
                <a:gridCol w="4266684"/>
                <a:gridCol w="4024580"/>
              </a:tblGrid>
              <a:tr h="330501">
                <a:tc gridSpan="2">
                  <a:txBody>
                    <a:bodyPr/>
                    <a:lstStyle/>
                    <a:p>
                      <a:pPr marL="0" marR="0" algn="ctr">
                        <a:lnSpc>
                          <a:spcPct val="115000"/>
                        </a:lnSpc>
                        <a:spcBef>
                          <a:spcPts val="0"/>
                        </a:spcBef>
                        <a:spcAft>
                          <a:spcPts val="0"/>
                        </a:spcAft>
                      </a:pPr>
                      <a:r>
                        <a:rPr lang="el-GR" sz="1600" dirty="0">
                          <a:solidFill>
                            <a:schemeClr val="tx1"/>
                          </a:solidFill>
                          <a:effectLst/>
                        </a:rPr>
                        <a:t>ΔΙΑΦΗΜΙΣΗ</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330501">
                <a:tc>
                  <a:txBody>
                    <a:bodyPr/>
                    <a:lstStyle/>
                    <a:p>
                      <a:pPr marL="0" marR="0" algn="ctr">
                        <a:lnSpc>
                          <a:spcPct val="115000"/>
                        </a:lnSpc>
                        <a:spcBef>
                          <a:spcPts val="0"/>
                        </a:spcBef>
                        <a:spcAft>
                          <a:spcPts val="0"/>
                        </a:spcAft>
                      </a:pPr>
                      <a:r>
                        <a:rPr lang="el-GR" sz="1600" b="1" dirty="0">
                          <a:solidFill>
                            <a:schemeClr val="tx1"/>
                          </a:solidFill>
                          <a:effectLst/>
                        </a:rPr>
                        <a:t>ΘΕΤΙΚΑ</a:t>
                      </a:r>
                      <a:endPar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40000"/>
                        <a:lumOff val="60000"/>
                      </a:schemeClr>
                    </a:solidFill>
                  </a:tcPr>
                </a:tc>
                <a:tc>
                  <a:txBody>
                    <a:bodyPr/>
                    <a:lstStyle/>
                    <a:p>
                      <a:pPr marL="0" marR="0" algn="ctr">
                        <a:lnSpc>
                          <a:spcPct val="115000"/>
                        </a:lnSpc>
                        <a:spcBef>
                          <a:spcPts val="0"/>
                        </a:spcBef>
                        <a:spcAft>
                          <a:spcPts val="0"/>
                        </a:spcAft>
                      </a:pPr>
                      <a:r>
                        <a:rPr lang="el-GR" sz="1600" b="1" dirty="0">
                          <a:solidFill>
                            <a:schemeClr val="tx1"/>
                          </a:solidFill>
                          <a:effectLst/>
                        </a:rPr>
                        <a:t>ΑΡΝΗΤΙΚΑ</a:t>
                      </a:r>
                      <a:endPar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lumMod val="40000"/>
                        <a:lumOff val="60000"/>
                      </a:schemeClr>
                    </a:solidFill>
                  </a:tcPr>
                </a:tc>
              </a:tr>
              <a:tr h="3506374">
                <a:tc>
                  <a:txBody>
                    <a:bodyPr/>
                    <a:lstStyle/>
                    <a:p>
                      <a:pPr marL="342900" marR="0" lvl="0" indent="-342900">
                        <a:lnSpc>
                          <a:spcPct val="115000"/>
                        </a:lnSpc>
                        <a:spcBef>
                          <a:spcPts val="0"/>
                        </a:spcBef>
                        <a:spcAft>
                          <a:spcPts val="0"/>
                        </a:spcAft>
                        <a:buFont typeface="Wingdings" panose="05000000000000000000" pitchFamily="2" charset="2"/>
                        <a:buChar char=""/>
                      </a:pPr>
                      <a:r>
                        <a:rPr lang="el-GR" sz="1600" b="0" dirty="0">
                          <a:solidFill>
                            <a:schemeClr val="tx1"/>
                          </a:solidFill>
                          <a:effectLst/>
                        </a:rPr>
                        <a:t>Ενημερώνει και πληροφορεί τον καταναλωτή για τα χαρακτηριστικά προϊόντων και υπηρεσιών.</a:t>
                      </a:r>
                      <a:endParaRPr lang="en-US" sz="2000" b="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b="0" dirty="0">
                          <a:solidFill>
                            <a:schemeClr val="tx1"/>
                          </a:solidFill>
                          <a:effectLst/>
                        </a:rPr>
                        <a:t>Ωθεί στη δημιουργία νέων θέσεων εργασίας αντιμετωπίζοντας την ανεργία και προάγοντας την οικονομία</a:t>
                      </a:r>
                      <a:endParaRPr lang="en-US" sz="2000" b="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b="0" dirty="0">
                          <a:solidFill>
                            <a:schemeClr val="tx1"/>
                          </a:solidFill>
                          <a:effectLst/>
                        </a:rPr>
                        <a:t>Συμβάλλει στην βελτίωση προϊόντων και υπηρεσιών μέσω της προώθησης του υγιούς ανταγωνισμού.</a:t>
                      </a:r>
                      <a:endParaRPr lang="en-US" sz="2000" b="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b="0" dirty="0">
                          <a:solidFill>
                            <a:schemeClr val="tx1"/>
                          </a:solidFill>
                          <a:effectLst/>
                        </a:rPr>
                        <a:t>Προωθεί την καλαισθησία, αφού αξιοποιεί την τέχνη.</a:t>
                      </a:r>
                      <a:endParaRPr lang="en-US" sz="2000" b="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b="0" dirty="0">
                          <a:solidFill>
                            <a:schemeClr val="tx1"/>
                          </a:solidFill>
                          <a:effectLst/>
                        </a:rPr>
                        <a:t>Η κοινωνική διαφήμιση αφυπνίζει συνειδήσεις και προβληματίζει σχετικά με τα τρέχοντα κοινωνικά ζητήματα.</a:t>
                      </a:r>
                      <a:endParaRPr lang="en-US" sz="2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600" dirty="0">
                          <a:solidFill>
                            <a:schemeClr val="tx1"/>
                          </a:solidFill>
                          <a:effectLst/>
                        </a:rPr>
                        <a:t>Ενίοτε παραπληροφορεί.</a:t>
                      </a:r>
                      <a:endParaRPr lang="en-US" sz="20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dirty="0">
                          <a:solidFill>
                            <a:schemeClr val="tx1"/>
                          </a:solidFill>
                          <a:effectLst/>
                        </a:rPr>
                        <a:t>Δημιουργεί πλαστές ανάγκες, εθίζει το άτομο στην πολυτέλεια και προωθεί την υπερκατανάλωση.</a:t>
                      </a:r>
                      <a:endParaRPr lang="en-US" sz="20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dirty="0">
                          <a:solidFill>
                            <a:schemeClr val="tx1"/>
                          </a:solidFill>
                          <a:effectLst/>
                        </a:rPr>
                        <a:t>Δημιουργεί ψυχολογικά συμπλέγματα κατωτερότητας, αφού εξισώνει το «έχειν» με το «είναι».</a:t>
                      </a:r>
                      <a:endParaRPr lang="en-US" sz="20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dirty="0">
                          <a:solidFill>
                            <a:schemeClr val="tx1"/>
                          </a:solidFill>
                          <a:effectLst/>
                        </a:rPr>
                        <a:t>Ευτελίζει την ανθρώπινη προσωπικότητα και τις ανθρώπινες σχέσεις, αφού τις συνδέει με την απόκτηση αγαθών. </a:t>
                      </a:r>
                      <a:endParaRPr lang="en-US" sz="20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dirty="0">
                          <a:solidFill>
                            <a:schemeClr val="tx1"/>
                          </a:solidFill>
                          <a:effectLst/>
                        </a:rPr>
                        <a:t>Καταστρέφει το περιβάλλον (αφισορρύπανση).</a:t>
                      </a:r>
                      <a:endParaRPr lang="en-US" sz="20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600" dirty="0">
                          <a:solidFill>
                            <a:schemeClr val="tx1"/>
                          </a:solidFill>
                          <a:effectLst/>
                        </a:rPr>
                        <a:t>Ενίοτε καταργεί την αισθητική στο βωμό της εμπορευματοποίησης και του εύκολου κέρδους.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924306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Επιμέλεια: Εύη Πεπέ</a:t>
            </a:r>
            <a:endParaRPr lang="el-GR"/>
          </a:p>
        </p:txBody>
      </p:sp>
      <p:graphicFrame>
        <p:nvGraphicFramePr>
          <p:cNvPr id="3" name="Table 2"/>
          <p:cNvGraphicFramePr>
            <a:graphicFrameLocks noGrp="1"/>
          </p:cNvGraphicFramePr>
          <p:nvPr>
            <p:extLst>
              <p:ext uri="{D42A27DB-BD31-4B8C-83A1-F6EECF244321}">
                <p14:modId xmlns:p14="http://schemas.microsoft.com/office/powerpoint/2010/main" val="2817819551"/>
              </p:ext>
            </p:extLst>
          </p:nvPr>
        </p:nvGraphicFramePr>
        <p:xfrm>
          <a:off x="467544" y="908720"/>
          <a:ext cx="8219257" cy="4513232"/>
        </p:xfrm>
        <a:graphic>
          <a:graphicData uri="http://schemas.openxmlformats.org/drawingml/2006/table">
            <a:tbl>
              <a:tblPr firstRow="1" firstCol="1" bandRow="1">
                <a:tableStyleId>{912C8C85-51F0-491E-9774-3900AFEF0FD7}</a:tableStyleId>
              </a:tblPr>
              <a:tblGrid>
                <a:gridCol w="3816424"/>
                <a:gridCol w="4402833"/>
              </a:tblGrid>
              <a:tr h="315623">
                <a:tc>
                  <a:txBody>
                    <a:bodyPr/>
                    <a:lstStyle/>
                    <a:p>
                      <a:pPr marL="0" marR="0" algn="ctr">
                        <a:lnSpc>
                          <a:spcPct val="115000"/>
                        </a:lnSpc>
                        <a:spcBef>
                          <a:spcPts val="0"/>
                        </a:spcBef>
                        <a:spcAft>
                          <a:spcPts val="0"/>
                        </a:spcAft>
                      </a:pPr>
                      <a:r>
                        <a:rPr lang="el-GR" sz="1400">
                          <a:solidFill>
                            <a:schemeClr val="tx1"/>
                          </a:solidFill>
                          <a:effectLst/>
                        </a:rPr>
                        <a:t>ΑΙΤΙΑ ΕΥΡΥΤΑΤΗΣ ΔΙΑΔΟΣΗΣ ΔΙΑΦΗΜΙΣΗΣ</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l-GR" sz="1400">
                          <a:solidFill>
                            <a:schemeClr val="tx1"/>
                          </a:solidFill>
                          <a:effectLst/>
                        </a:rPr>
                        <a:t>ΑΝΤΙΜΕΤΩΠΙΣΗ ΑΡΝΗΤΙΚΩΝ ΣΥΝΕΠΕΙΩΝ</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022504">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b="0" dirty="0">
                          <a:solidFill>
                            <a:schemeClr val="tx1"/>
                          </a:solidFill>
                          <a:effectLst/>
                        </a:rPr>
                        <a:t>Οι τεχνολογικές και επιστημονικές εξελίξεις, όπως τα ηλεκτρονικά μέσα επικοινωνίας και η αξιοποίηση της τέχνης και των ανθρωπιστικών επιστημών, όπως η ψυχολογία, διευκολύνουν την παραγωγή και διάδοσή της.</a:t>
                      </a:r>
                      <a:endParaRPr lang="en-US" sz="1800" b="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b="0" dirty="0">
                          <a:solidFill>
                            <a:schemeClr val="tx1"/>
                          </a:solidFill>
                          <a:effectLst/>
                        </a:rPr>
                        <a:t>Η παγκοσμιοποίηση και η διεθνοποίηση της οικονομίας συμβάλλουν στην προώθηση προϊόντων και υπηρεσιών διεθνώς.</a:t>
                      </a:r>
                      <a:endParaRPr lang="en-US" sz="1800" b="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b="0" dirty="0">
                          <a:solidFill>
                            <a:schemeClr val="tx1"/>
                          </a:solidFill>
                          <a:effectLst/>
                        </a:rPr>
                        <a:t>Η καταναλωτική μανία και ο σύγχρονος τρόπου ζωής που οδηγεί στην αύξηση των αναγκών και στην αναζήτηση της πολυτέλειας.</a:t>
                      </a:r>
                      <a:endParaRPr lang="en-US" sz="1800" b="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b="0" dirty="0">
                          <a:solidFill>
                            <a:schemeClr val="tx1"/>
                          </a:solidFill>
                          <a:effectLst/>
                        </a:rPr>
                        <a:t>Ο ανταγωνισμός των επιχειρήσεων </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dirty="0">
                          <a:solidFill>
                            <a:schemeClr val="tx1"/>
                          </a:solidFill>
                          <a:effectLst/>
                        </a:rPr>
                        <a:t>Συμβολή των φορέων αγωγής της οικογένειας και του σχολείου, οι οποίοι θα μεταλαμπαδεύσουν αξίες και ιδανικά, θα οξύνουν την κριτική σκέψη και θα καλλιεργήσουν το αισθητικό κριτήριο των παιδιών. Έτσι, οι μελλοντικοί πολίτες θα έχουν ανθρωπιστικές αξίες και δεν θα ασπάζονται τον υλισμό, θα διαθέτουν κριτική ικανότητα για να αναγνωρίζουν τις προσπάθειες χειραγώγησης της γνώμης τους από τους έντεχνους μηχανισμούς της διαφήμισης και θα έχουν αναβαθμισμένη αισθητική για να κρίνουν την ποιοτική διαφήμιση.</a:t>
                      </a:r>
                      <a:endParaRPr lang="en-US" sz="18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dirty="0">
                          <a:solidFill>
                            <a:schemeClr val="tx1"/>
                          </a:solidFill>
                          <a:effectLst/>
                        </a:rPr>
                        <a:t>Το Ινστιτούτο Καταναλωτών να προστατεύει τιυς πολίτες από την αθέμιτη και παραπλανητική διαφήμιση.</a:t>
                      </a:r>
                      <a:endParaRPr lang="en-US" sz="18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dirty="0">
                          <a:solidFill>
                            <a:schemeClr val="tx1"/>
                          </a:solidFill>
                          <a:effectLst/>
                        </a:rPr>
                        <a:t>Το κράτος να επιβάλει κυρώσεις σε όσους προωθούν την αθέμιτη και παραπλανητική διαφήμιση.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5365506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Προσαρμοσμένο 10">
      <a:dk1>
        <a:sysClr val="windowText" lastClr="000000"/>
      </a:dk1>
      <a:lt1>
        <a:srgbClr val="DEF5E4"/>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Κλασικό Office">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724</TotalTime>
  <Words>336</Words>
  <Application>Microsoft Office PowerPoint</Application>
  <PresentationFormat>On-screen Show (4:3)</PresentationFormat>
  <Paragraphs>29</Paragraphs>
  <Slides>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Times New Roman</vt:lpstr>
      <vt:lpstr>Wingdings</vt:lpstr>
      <vt:lpstr>Wingdings 2</vt:lpstr>
      <vt:lpstr>Ροή</vt:lpstr>
      <vt:lpstr>ΔΙΑΦΗΜΙΣΗ</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ΑΡΙΣΤΟΤΕΛΗΣ</dc:title>
  <dc:creator>User</dc:creator>
  <cp:lastModifiedBy>EVI</cp:lastModifiedBy>
  <cp:revision>119</cp:revision>
  <dcterms:created xsi:type="dcterms:W3CDTF">2021-09-15T04:04:03Z</dcterms:created>
  <dcterms:modified xsi:type="dcterms:W3CDTF">2024-10-24T15:47:05Z</dcterms:modified>
</cp:coreProperties>
</file>