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5"/>
  </p:notesMasterIdLst>
  <p:handoutMasterIdLst>
    <p:handoutMasterId r:id="rId6"/>
  </p:handoutMasterIdLst>
  <p:sldIdLst>
    <p:sldId id="256" r:id="rId2"/>
    <p:sldId id="258" r:id="rId3"/>
    <p:sldId id="259" r:id="rId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368" autoAdjust="0"/>
    <p:restoredTop sz="94662" autoAdjust="0"/>
  </p:normalViewPr>
  <p:slideViewPr>
    <p:cSldViewPr>
      <p:cViewPr varScale="1">
        <p:scale>
          <a:sx n="67" d="100"/>
          <a:sy n="67" d="100"/>
        </p:scale>
        <p:origin x="189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DC5960-BACE-457B-9CE6-991F129CF685}" type="datetimeFigureOut">
              <a:rPr lang="en-US" smtClean="0"/>
              <a:t>10/17/2024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7201CAE-5B55-41D0-B49E-4E9A1F89626B}" type="slidenum">
              <a:rPr lang="en-US" smtClean="0"/>
              <a:t>‹#›</a:t>
            </a:fld>
            <a:endParaRPr lang="en-US"/>
          </a:p>
        </p:txBody>
      </p:sp>
    </p:spTree>
    <p:extLst>
      <p:ext uri="{BB962C8B-B14F-4D97-AF65-F5344CB8AC3E}">
        <p14:creationId xmlns:p14="http://schemas.microsoft.com/office/powerpoint/2010/main" val="6697996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30FCAD-EEC5-4D36-A678-A05FE695273D}" type="datetimeFigureOut">
              <a:rPr lang="en-US" smtClean="0"/>
              <a:t>10/17/2024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572BA1-F7DA-4B8E-85BE-BD51A369B32F}" type="slidenum">
              <a:rPr lang="en-US" smtClean="0"/>
              <a:t>‹#›</a:t>
            </a:fld>
            <a:endParaRPr lang="en-US"/>
          </a:p>
        </p:txBody>
      </p:sp>
    </p:spTree>
    <p:extLst>
      <p:ext uri="{BB962C8B-B14F-4D97-AF65-F5344CB8AC3E}">
        <p14:creationId xmlns:p14="http://schemas.microsoft.com/office/powerpoint/2010/main" val="410959469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572BA1-F7DA-4B8E-85BE-BD51A369B32F}" type="slidenum">
              <a:rPr lang="en-US" smtClean="0"/>
              <a:t>1</a:t>
            </a:fld>
            <a:endParaRPr lang="en-US"/>
          </a:p>
        </p:txBody>
      </p:sp>
      <p:sp>
        <p:nvSpPr>
          <p:cNvPr id="5" name="Footer Placeholder 4"/>
          <p:cNvSpPr>
            <a:spLocks noGrp="1"/>
          </p:cNvSpPr>
          <p:nvPr>
            <p:ph type="ftr" sz="quarter" idx="11"/>
          </p:nvPr>
        </p:nvSpPr>
        <p:spPr/>
        <p:txBody>
          <a:bodyPr/>
          <a:lstStyle/>
          <a:p>
            <a:r>
              <a:rPr lang="el-GR" smtClean="0"/>
              <a:t>Επιμέλεια: Εύη Πεπέ</a:t>
            </a:r>
            <a:endParaRPr lang="en-US"/>
          </a:p>
        </p:txBody>
      </p:sp>
    </p:spTree>
    <p:extLst>
      <p:ext uri="{BB962C8B-B14F-4D97-AF65-F5344CB8AC3E}">
        <p14:creationId xmlns:p14="http://schemas.microsoft.com/office/powerpoint/2010/main" val="346593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7B9282AB-1434-4FBD-A176-AF4D64FED65F}" type="datetime1">
              <a:rPr lang="el-GR" smtClean="0"/>
              <a:t>17/10/2024</a:t>
            </a:fld>
            <a:endParaRPr lang="el-GR"/>
          </a:p>
        </p:txBody>
      </p:sp>
      <p:sp>
        <p:nvSpPr>
          <p:cNvPr id="19" name="Footer Placeholder 18"/>
          <p:cNvSpPr>
            <a:spLocks noGrp="1"/>
          </p:cNvSpPr>
          <p:nvPr>
            <p:ph type="ftr" sz="quarter" idx="11"/>
          </p:nvPr>
        </p:nvSpPr>
        <p:spPr/>
        <p:txBody>
          <a:bodyPr/>
          <a:lstStyle/>
          <a:p>
            <a:r>
              <a:rPr lang="el-GR" smtClean="0"/>
              <a:t>Επιμέλεια: Εύη Πεπέ</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8F1069FC-FDF9-43A4-9759-5589F703AA1B}"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08214CA8-BC00-44A2-A1D8-E260D8F24070}"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1110D5C5-14D6-45F0-BAC9-4FDAE51B84F2}"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093349F0-6C9B-473B-B716-B80EE945A10C}"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6AE7675-5B92-4352-B6F4-60C0FA7575DA}" type="datetime1">
              <a:rPr lang="el-GR" smtClean="0"/>
              <a:t>17/10/2024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D6C9D617-1E9C-4676-841F-DAA3807E50F1}" type="datetime1">
              <a:rPr lang="el-GR" smtClean="0"/>
              <a:t>17/10/2024</a:t>
            </a:fld>
            <a:endParaRPr lang="el-GR"/>
          </a:p>
        </p:txBody>
      </p:sp>
      <p:sp>
        <p:nvSpPr>
          <p:cNvPr id="8" name="Footer Placeholder 7"/>
          <p:cNvSpPr>
            <a:spLocks noGrp="1"/>
          </p:cNvSpPr>
          <p:nvPr>
            <p:ph type="ftr" sz="quarter" idx="11"/>
          </p:nvPr>
        </p:nvSpPr>
        <p:spPr/>
        <p:txBody>
          <a:bodyPr/>
          <a:lstStyle/>
          <a:p>
            <a:r>
              <a:rPr lang="el-GR" smtClean="0"/>
              <a:t>Επιμέλεια: Εύη Πεπέ</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C1FBF596-E7D0-400C-A9A2-B8758C203DFA}" type="datetime1">
              <a:rPr lang="el-GR" smtClean="0"/>
              <a:t>17/10/2024</a:t>
            </a:fld>
            <a:endParaRPr lang="el-G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8E37A-A63C-4070-B541-BE1C1BB8885E}" type="datetime1">
              <a:rPr lang="el-GR" smtClean="0"/>
              <a:t>17/10/2024</a:t>
            </a:fld>
            <a:endParaRPr lang="el-GR"/>
          </a:p>
        </p:txBody>
      </p:sp>
      <p:sp>
        <p:nvSpPr>
          <p:cNvPr id="3" name="Footer Placeholder 2"/>
          <p:cNvSpPr>
            <a:spLocks noGrp="1"/>
          </p:cNvSpPr>
          <p:nvPr>
            <p:ph type="ftr" sz="quarter" idx="11"/>
          </p:nvPr>
        </p:nvSpPr>
        <p:spPr/>
        <p:txBody>
          <a:bodyPr/>
          <a:lstStyle/>
          <a:p>
            <a:r>
              <a:rPr lang="el-GR" smtClean="0"/>
              <a:t>Επιμέλεια: Εύη Πεπέ</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9257E8D-BD83-416A-8035-F9B93369F522}" type="datetime1">
              <a:rPr lang="el-GR" smtClean="0"/>
              <a:t>17/10/2024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AB34343D-1489-48F9-9DCC-BBB85A40207B}" type="datetime1">
              <a:rPr lang="el-GR" smtClean="0"/>
              <a:t>17/10/2024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8874C5C-B9C4-4658-99EC-2A348657EF15}" type="datetime1">
              <a:rPr lang="el-GR" smtClean="0"/>
              <a:t>17/10/2024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Επιμέλεια: Εύη Πεπέ</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3400" y="1371600"/>
            <a:ext cx="7851648" cy="3713584"/>
          </a:xfrm>
        </p:spPr>
        <p:txBody>
          <a:bodyPr>
            <a:noAutofit/>
          </a:bodyPr>
          <a:lstStyle/>
          <a:p>
            <a:pPr algn="ctr"/>
            <a:r>
              <a:rPr lang="el-GR" sz="7200" smtClean="0">
                <a:latin typeface="+mn-lt"/>
              </a:rPr>
              <a:t>ΕΛΛΑΔΑ</a:t>
            </a:r>
            <a:br>
              <a:rPr lang="el-GR" sz="7200" smtClean="0">
                <a:latin typeface="+mn-lt"/>
              </a:rPr>
            </a:br>
            <a:r>
              <a:rPr lang="el-GR" sz="7200">
                <a:latin typeface="+mn-lt"/>
              </a:rPr>
              <a:t>&amp;</a:t>
            </a:r>
            <a:r>
              <a:rPr lang="el-GR" sz="7200" smtClean="0">
                <a:latin typeface="+mn-lt"/>
              </a:rPr>
              <a:t/>
            </a:r>
            <a:br>
              <a:rPr lang="el-GR" sz="7200" smtClean="0">
                <a:latin typeface="+mn-lt"/>
              </a:rPr>
            </a:br>
            <a:r>
              <a:rPr lang="el-GR" sz="7200" smtClean="0">
                <a:latin typeface="+mn-lt"/>
              </a:rPr>
              <a:t>ΕΥΡΩΠΗ</a:t>
            </a:r>
            <a:endParaRPr lang="el-GR" sz="7200" dirty="0">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7193075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2" name="Table 1"/>
          <p:cNvGraphicFramePr>
            <a:graphicFrameLocks noGrp="1"/>
          </p:cNvGraphicFramePr>
          <p:nvPr>
            <p:extLst>
              <p:ext uri="{D42A27DB-BD31-4B8C-83A1-F6EECF244321}">
                <p14:modId xmlns:p14="http://schemas.microsoft.com/office/powerpoint/2010/main" val="771375941"/>
              </p:ext>
            </p:extLst>
          </p:nvPr>
        </p:nvGraphicFramePr>
        <p:xfrm>
          <a:off x="323528" y="435356"/>
          <a:ext cx="8496944" cy="6103556"/>
        </p:xfrm>
        <a:graphic>
          <a:graphicData uri="http://schemas.openxmlformats.org/drawingml/2006/table">
            <a:tbl>
              <a:tblPr firstRow="1" firstCol="1" bandRow="1">
                <a:tableStyleId>{10A1B5D5-9B99-4C35-A422-299274C87663}</a:tableStyleId>
              </a:tblPr>
              <a:tblGrid>
                <a:gridCol w="4372527"/>
                <a:gridCol w="4124417"/>
              </a:tblGrid>
              <a:tr h="225837">
                <a:tc gridSpan="2">
                  <a:txBody>
                    <a:bodyPr/>
                    <a:lstStyle/>
                    <a:p>
                      <a:pPr marL="0" marR="0" algn="ctr">
                        <a:lnSpc>
                          <a:spcPct val="115000"/>
                        </a:lnSpc>
                        <a:spcBef>
                          <a:spcPts val="0"/>
                        </a:spcBef>
                        <a:spcAft>
                          <a:spcPts val="0"/>
                        </a:spcAft>
                      </a:pPr>
                      <a:r>
                        <a:rPr lang="el-GR" sz="1200" dirty="0">
                          <a:solidFill>
                            <a:schemeClr val="tx1"/>
                          </a:solidFill>
                          <a:effectLst/>
                        </a:rPr>
                        <a:t>ΕΥΡΩΠΗ &amp; ΕΛΛΑΔΑ</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hMerge="1">
                  <a:txBody>
                    <a:bodyPr/>
                    <a:lstStyle/>
                    <a:p>
                      <a:endParaRPr lang="en-US"/>
                    </a:p>
                  </a:txBody>
                  <a:tcPr/>
                </a:tc>
              </a:tr>
              <a:tr h="1157370">
                <a:tc gridSpan="2">
                  <a:txBody>
                    <a:bodyPr/>
                    <a:lstStyle/>
                    <a:p>
                      <a:pPr marL="0" marR="0" algn="just">
                        <a:lnSpc>
                          <a:spcPct val="115000"/>
                        </a:lnSpc>
                        <a:spcBef>
                          <a:spcPts val="0"/>
                        </a:spcBef>
                        <a:spcAft>
                          <a:spcPts val="0"/>
                        </a:spcAft>
                      </a:pPr>
                      <a:r>
                        <a:rPr lang="el-GR" sz="1200">
                          <a:effectLst/>
                        </a:rPr>
                        <a:t>Μετά τις καταστροφικές συνέπειες του Β’ Παγκοσμίου Πολέμου δημιουργήθηκε η ιδέα της ενοποίησης των ευρωπαϊκών κρατών για την ενίσχυση των οικονομικών τους συναλλαγών. Οι οικονομικές αλληλεξαρτήσεις θεωρήθηκε ότι θα μπορούσαν να απομακρύνουν το ενδεχόμενο πολεμικών συρράξεων λόγω της οικονομικής συνεργασίας των μελών. Το 1958 ιδρύθηκε η Ευρωπαϊκή Οικονομική Κοινότητα (ΕΟΚ), η οποία το 1993 μετονομάστηκε σε Ευρωπαϊκή Ένωση (ΕΕ) για να δηλωθεί το ευρύτερο επίπεδο συνεργασία και αλληλεξάρτησης των κρατών – μελών. Η Ελλάδα είναι ένα από τα κράτη-μέλη της Ευρωπαϊκής Ένωσης. Προσχώρησε στον υπερεθνικό αυτό οργανισμό το 1981.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hMerge="1">
                  <a:txBody>
                    <a:bodyPr/>
                    <a:lstStyle/>
                    <a:p>
                      <a:endParaRPr lang="en-US"/>
                    </a:p>
                  </a:txBody>
                  <a:tcPr/>
                </a:tc>
              </a:tr>
              <a:tr h="225837">
                <a:tc>
                  <a:txBody>
                    <a:bodyPr/>
                    <a:lstStyle/>
                    <a:p>
                      <a:pPr marL="0" marR="0" algn="ctr">
                        <a:lnSpc>
                          <a:spcPct val="115000"/>
                        </a:lnSpc>
                        <a:spcBef>
                          <a:spcPts val="0"/>
                        </a:spcBef>
                        <a:spcAft>
                          <a:spcPts val="0"/>
                        </a:spcAft>
                      </a:pPr>
                      <a:r>
                        <a:rPr lang="el-GR" sz="1200" dirty="0">
                          <a:effectLst/>
                        </a:rPr>
                        <a:t>ΕΛΛΗΝΙΣΜΟΣ</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0" marR="0" algn="ctr">
                        <a:lnSpc>
                          <a:spcPct val="115000"/>
                        </a:lnSpc>
                        <a:spcBef>
                          <a:spcPts val="0"/>
                        </a:spcBef>
                        <a:spcAft>
                          <a:spcPts val="0"/>
                        </a:spcAft>
                      </a:pPr>
                      <a:r>
                        <a:rPr lang="el-GR" sz="1200">
                          <a:effectLst/>
                        </a:rPr>
                        <a:t>ΕΥΡΩΠΑΪΚΟΣ ΠΟΛΙΤΙΣΜΟΣ</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r>
              <a:tr h="3916349">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effectLst/>
                        </a:rPr>
                        <a:t>Ιδιαίτερη γεωγραφική θέση, στρατηγική θέση στο κέντρο 3 ηπείρων με αποτέλεσμα να δέχεται επιδράσεις από πολλούς πολιτισμούς.</a:t>
                      </a:r>
                      <a:endParaRPr lang="en-US" sz="1600">
                        <a:effectLst/>
                      </a:endParaRPr>
                    </a:p>
                    <a:p>
                      <a:pPr marL="342900" marR="0" lvl="0" indent="-342900">
                        <a:lnSpc>
                          <a:spcPct val="115000"/>
                        </a:lnSpc>
                        <a:spcBef>
                          <a:spcPts val="0"/>
                        </a:spcBef>
                        <a:spcAft>
                          <a:spcPts val="0"/>
                        </a:spcAft>
                        <a:buFont typeface="Wingdings" panose="05000000000000000000" pitchFamily="2" charset="2"/>
                        <a:buChar char=""/>
                      </a:pPr>
                      <a:r>
                        <a:rPr lang="el-GR" sz="1200">
                          <a:effectLst/>
                        </a:rPr>
                        <a:t>Περιβρέχεται από θάλασσα και γι’ αυτό οι Έλληνες από την αρχαιότητα ανέπτυξαν ιδιαίτερα τη ναυτιλία, η οποία κατέστησε δυνατή τη μετακίνησή τους τόσο εντός του σύγχρονου ελλαδικού χώρου όσο κι εκτός. Οι μετακινήσεις των ελληνικών φύλων συνέβαλλαν στην ανάμιξη ποικίλων πολιτιστικών στοιχείων.</a:t>
                      </a:r>
                      <a:endParaRPr lang="en-US" sz="1600">
                        <a:effectLst/>
                      </a:endParaRPr>
                    </a:p>
                    <a:p>
                      <a:pPr marL="342900" marR="0" lvl="0" indent="-342900">
                        <a:lnSpc>
                          <a:spcPct val="115000"/>
                        </a:lnSpc>
                        <a:spcBef>
                          <a:spcPts val="0"/>
                        </a:spcBef>
                        <a:spcAft>
                          <a:spcPts val="0"/>
                        </a:spcAft>
                        <a:buFont typeface="Wingdings" panose="05000000000000000000" pitchFamily="2" charset="2"/>
                        <a:buChar char=""/>
                      </a:pPr>
                      <a:r>
                        <a:rPr lang="el-GR" sz="1200">
                          <a:effectLst/>
                        </a:rPr>
                        <a:t>ΠΑΓΚΟΣΜΙΑ ΠΡΟΣΦΟΡΑ ΕΛΛΗΝΙΣΜΟΥ</a:t>
                      </a:r>
                      <a:endParaRPr lang="en-US" sz="1600">
                        <a:effectLst/>
                      </a:endParaRPr>
                    </a:p>
                    <a:p>
                      <a:pPr marL="342900" marR="0" lvl="0" indent="-342900">
                        <a:lnSpc>
                          <a:spcPct val="115000"/>
                        </a:lnSpc>
                        <a:spcBef>
                          <a:spcPts val="0"/>
                        </a:spcBef>
                        <a:spcAft>
                          <a:spcPts val="0"/>
                        </a:spcAft>
                        <a:buFont typeface="Wingdings" panose="05000000000000000000" pitchFamily="2" charset="2"/>
                        <a:buChar char=""/>
                      </a:pPr>
                      <a:r>
                        <a:rPr lang="el-GR" sz="1200">
                          <a:effectLst/>
                        </a:rPr>
                        <a:t>Καλλιέργεια κι ανάπτυξη των γραμμάτων και των τεχνών.</a:t>
                      </a:r>
                      <a:endParaRPr lang="en-US" sz="1600">
                        <a:effectLst/>
                      </a:endParaRPr>
                    </a:p>
                    <a:p>
                      <a:pPr marL="342900" marR="0" lvl="0" indent="-342900">
                        <a:lnSpc>
                          <a:spcPct val="115000"/>
                        </a:lnSpc>
                        <a:spcBef>
                          <a:spcPts val="0"/>
                        </a:spcBef>
                        <a:spcAft>
                          <a:spcPts val="0"/>
                        </a:spcAft>
                        <a:buFont typeface="Wingdings" panose="05000000000000000000" pitchFamily="2" charset="2"/>
                        <a:buChar char=""/>
                      </a:pPr>
                      <a:r>
                        <a:rPr lang="el-GR" sz="1200">
                          <a:effectLst/>
                        </a:rPr>
                        <a:t>Θεμελίωση της φιλοσοφίας, η οποία κατέρριψε προλήψεις και δεισιδαιμονίες και προώθησε τον ορθολογισμό.</a:t>
                      </a:r>
                      <a:endParaRPr lang="en-US" sz="1600">
                        <a:effectLst/>
                      </a:endParaRPr>
                    </a:p>
                    <a:p>
                      <a:pPr marL="342900" marR="0" lvl="0" indent="-342900">
                        <a:lnSpc>
                          <a:spcPct val="115000"/>
                        </a:lnSpc>
                        <a:spcBef>
                          <a:spcPts val="0"/>
                        </a:spcBef>
                        <a:spcAft>
                          <a:spcPts val="0"/>
                        </a:spcAft>
                        <a:buFont typeface="Wingdings" panose="05000000000000000000" pitchFamily="2" charset="2"/>
                        <a:buChar char=""/>
                      </a:pPr>
                      <a:r>
                        <a:rPr lang="el-GR" sz="1200">
                          <a:effectLst/>
                        </a:rPr>
                        <a:t>Σύλληψη και προώθηση ιδεών και αντιλήψεων του ανθρωπισμού.</a:t>
                      </a:r>
                      <a:endParaRPr lang="en-US" sz="1600">
                        <a:effectLst/>
                      </a:endParaRPr>
                    </a:p>
                    <a:p>
                      <a:pPr marL="342900" marR="0" lvl="0" indent="-342900">
                        <a:lnSpc>
                          <a:spcPct val="115000"/>
                        </a:lnSpc>
                        <a:spcBef>
                          <a:spcPts val="0"/>
                        </a:spcBef>
                        <a:spcAft>
                          <a:spcPts val="0"/>
                        </a:spcAft>
                        <a:buFont typeface="Wingdings" panose="05000000000000000000" pitchFamily="2" charset="2"/>
                        <a:buChar char=""/>
                      </a:pPr>
                      <a:r>
                        <a:rPr lang="el-GR" sz="1200">
                          <a:effectLst/>
                        </a:rPr>
                        <a:t>Σύλληψη και καλλιέργεια των ιδανικών της δημοκρατίας και ελευθερίας, του ολυμπισμού, της καλαισθησίας, του μέτρου και της μεσότητας, του ηρωϊσμού.</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dirty="0">
                          <a:effectLst/>
                        </a:rPr>
                        <a:t>Το ανθρωπιστικό ιδεώδες, ο ορθολογισμός και η δημοκρατία που πρώτοι εισηγήθηκαν οι αρχαίοι Έλληνες έχουν υιοθετηθεί από την Ευρώπη.</a:t>
                      </a:r>
                      <a:endParaRPr lang="en-US" sz="1600" dirty="0">
                        <a:effectLst/>
                      </a:endParaRPr>
                    </a:p>
                    <a:p>
                      <a:pPr marL="342900" marR="0" lvl="0" indent="-342900">
                        <a:lnSpc>
                          <a:spcPct val="115000"/>
                        </a:lnSpc>
                        <a:spcBef>
                          <a:spcPts val="0"/>
                        </a:spcBef>
                        <a:spcAft>
                          <a:spcPts val="0"/>
                        </a:spcAft>
                        <a:buFont typeface="Wingdings" panose="05000000000000000000" pitchFamily="2" charset="2"/>
                        <a:buChar char=""/>
                      </a:pPr>
                      <a:r>
                        <a:rPr lang="el-GR" sz="1200" dirty="0">
                          <a:effectLst/>
                        </a:rPr>
                        <a:t>Η Αναγέννηση και ο Διαφωτισμός ανέδειξαν την προσφορά και την κοσμοθεωρία του αρχαίου ελληνικού πολιτισμού, οι οποίες γονιμοποίησαν τον ευρωπαϊκό πολιτισμό.</a:t>
                      </a:r>
                      <a:endParaRPr lang="en-US" sz="1600" dirty="0">
                        <a:effectLst/>
                      </a:endParaRPr>
                    </a:p>
                    <a:p>
                      <a:pPr marL="342900" marR="0" lvl="0" indent="-342900">
                        <a:lnSpc>
                          <a:spcPct val="115000"/>
                        </a:lnSpc>
                        <a:spcBef>
                          <a:spcPts val="0"/>
                        </a:spcBef>
                        <a:spcAft>
                          <a:spcPts val="0"/>
                        </a:spcAft>
                        <a:buFont typeface="Wingdings" panose="05000000000000000000" pitchFamily="2" charset="2"/>
                        <a:buChar char=""/>
                      </a:pPr>
                      <a:r>
                        <a:rPr lang="el-GR" sz="1200" dirty="0">
                          <a:effectLst/>
                        </a:rPr>
                        <a:t>Το χριστιανικό ιδεώδες βρήκε πρόσφορο έδαφος στις ανθρωπιστικές αξίες κι εδραιώθηκε καθιστώντας τον ευρωπαϊκό πολιτισμό ευαίσθητο απέναντι στην ανθρώπινη ύπαρξη και δεκτικό στις αξίες της φιλαλληλίας, της αλληλεγγύης κλπ.</a:t>
                      </a:r>
                      <a:endParaRPr lang="en-US" sz="1600" dirty="0">
                        <a:effectLst/>
                      </a:endParaRPr>
                    </a:p>
                    <a:p>
                      <a:pPr marL="342900" marR="0" lvl="0" indent="-342900">
                        <a:lnSpc>
                          <a:spcPct val="115000"/>
                        </a:lnSpc>
                        <a:spcBef>
                          <a:spcPts val="0"/>
                        </a:spcBef>
                        <a:spcAft>
                          <a:spcPts val="0"/>
                        </a:spcAft>
                        <a:buFont typeface="Wingdings" panose="05000000000000000000" pitchFamily="2" charset="2"/>
                        <a:buChar char=""/>
                      </a:pPr>
                      <a:r>
                        <a:rPr lang="el-GR" sz="1200" dirty="0">
                          <a:effectLst/>
                        </a:rPr>
                        <a:t>Το ρωμαϊκό δίκαιο αποτέλεσε τη βάση για τη δημιουργία του ευρωπαϊκού. </a:t>
                      </a:r>
                      <a:endParaRPr lang="en-US" sz="1600" dirty="0">
                        <a:effectLst/>
                      </a:endParaRPr>
                    </a:p>
                    <a:p>
                      <a:pPr marL="342900" marR="0" lvl="0" indent="-342900">
                        <a:lnSpc>
                          <a:spcPct val="115000"/>
                        </a:lnSpc>
                        <a:spcBef>
                          <a:spcPts val="0"/>
                        </a:spcBef>
                        <a:spcAft>
                          <a:spcPts val="0"/>
                        </a:spcAft>
                        <a:buFont typeface="Wingdings" panose="05000000000000000000" pitchFamily="2" charset="2"/>
                        <a:buChar char=""/>
                      </a:pPr>
                      <a:r>
                        <a:rPr lang="el-GR" sz="1200" dirty="0">
                          <a:effectLst/>
                        </a:rPr>
                        <a:t>Συνεκτικό στοιχείο αποτελεί η γλώσσα, καθώς οι ευρωπαϊκές γλώσσες από την ινδοευρωπαϊκή, ενώ έχουν πολλά δάνεια από την αρχαία ελληνική και λατινική.</a:t>
                      </a:r>
                      <a:endParaRPr lang="en-US" sz="1600" dirty="0">
                        <a:effectLst/>
                      </a:endParaRPr>
                    </a:p>
                    <a:p>
                      <a:pPr marL="342900" marR="0" lvl="0" indent="-342900">
                        <a:lnSpc>
                          <a:spcPct val="115000"/>
                        </a:lnSpc>
                        <a:spcBef>
                          <a:spcPts val="0"/>
                        </a:spcBef>
                        <a:spcAft>
                          <a:spcPts val="0"/>
                        </a:spcAft>
                        <a:buFont typeface="Wingdings" panose="05000000000000000000" pitchFamily="2" charset="2"/>
                        <a:buChar char=""/>
                      </a:pPr>
                      <a:r>
                        <a:rPr lang="el-GR" sz="1200" dirty="0">
                          <a:effectLst/>
                        </a:rPr>
                        <a:t>Οι κοινές ιστορικές μνήμες και οι περιπτώσεις συμβίωσης των λαών υπό το καθεστώς υπερεθνικών κρατικών σχηματισμών όπως η Ρωμαϊκή και η Οθωμανική Αυτοκρατορία ευνόησαν τις πολιτισμικές επιμειξίες και ανταλλαγές.</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r>
            </a:tbl>
          </a:graphicData>
        </a:graphic>
      </p:graphicFrame>
    </p:spTree>
    <p:extLst>
      <p:ext uri="{BB962C8B-B14F-4D97-AF65-F5344CB8AC3E}">
        <p14:creationId xmlns:p14="http://schemas.microsoft.com/office/powerpoint/2010/main" val="2924306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4" name="Table 3"/>
          <p:cNvGraphicFramePr>
            <a:graphicFrameLocks noGrp="1"/>
          </p:cNvGraphicFramePr>
          <p:nvPr>
            <p:extLst>
              <p:ext uri="{D42A27DB-BD31-4B8C-83A1-F6EECF244321}">
                <p14:modId xmlns:p14="http://schemas.microsoft.com/office/powerpoint/2010/main" val="1366182361"/>
              </p:ext>
            </p:extLst>
          </p:nvPr>
        </p:nvGraphicFramePr>
        <p:xfrm>
          <a:off x="323528" y="391720"/>
          <a:ext cx="8568956" cy="5934578"/>
        </p:xfrm>
        <a:graphic>
          <a:graphicData uri="http://schemas.openxmlformats.org/drawingml/2006/table">
            <a:tbl>
              <a:tblPr firstRow="1" firstCol="1" bandRow="1">
                <a:tableStyleId>{08FB837D-C827-4EFA-A057-4D05807E0F7C}</a:tableStyleId>
              </a:tblPr>
              <a:tblGrid>
                <a:gridCol w="1079689"/>
                <a:gridCol w="2952759"/>
                <a:gridCol w="1008112"/>
                <a:gridCol w="3528396"/>
              </a:tblGrid>
              <a:tr h="272381">
                <a:tc gridSpan="2">
                  <a:txBody>
                    <a:bodyPr/>
                    <a:lstStyle/>
                    <a:p>
                      <a:pPr marL="0" marR="0" algn="ctr">
                        <a:lnSpc>
                          <a:spcPct val="115000"/>
                        </a:lnSpc>
                        <a:spcBef>
                          <a:spcPts val="0"/>
                        </a:spcBef>
                        <a:spcAft>
                          <a:spcPts val="0"/>
                        </a:spcAft>
                      </a:pPr>
                      <a:r>
                        <a:rPr lang="el-GR" sz="1400">
                          <a:solidFill>
                            <a:schemeClr val="tx1"/>
                          </a:solidFill>
                          <a:effectLst/>
                        </a:rPr>
                        <a:t>ΟΦΕΛΗ  ΑΠΟ ΤΗΝ ΕΝΤΑΞΗ ΣΤΗΝ ΕΥΡΩΠΑΪΚΗ ΕΝΩΣΗ</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gn="ctr">
                        <a:lnSpc>
                          <a:spcPct val="115000"/>
                        </a:lnSpc>
                        <a:spcBef>
                          <a:spcPts val="0"/>
                        </a:spcBef>
                        <a:spcAft>
                          <a:spcPts val="0"/>
                        </a:spcAft>
                      </a:pPr>
                      <a:r>
                        <a:rPr lang="el-GR" sz="1400">
                          <a:solidFill>
                            <a:schemeClr val="tx1"/>
                          </a:solidFill>
                          <a:effectLst/>
                        </a:rPr>
                        <a:t>ΚΙΝΔΥΝΟΙ ΑΠΟ ΤΗΝ ΕΝΤΑΞΗ ΣΤΗΝ ΕΥΡΩΠΑΪΚΗ ΕΝΩΣΗ</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1361907">
                <a:tc>
                  <a:txBody>
                    <a:bodyPr/>
                    <a:lstStyle/>
                    <a:p>
                      <a:pPr marL="0" marR="0">
                        <a:lnSpc>
                          <a:spcPct val="115000"/>
                        </a:lnSpc>
                        <a:spcBef>
                          <a:spcPts val="0"/>
                        </a:spcBef>
                        <a:spcAft>
                          <a:spcPts val="0"/>
                        </a:spcAft>
                      </a:pPr>
                      <a:r>
                        <a:rPr lang="el-GR" sz="1400">
                          <a:solidFill>
                            <a:schemeClr val="tx1"/>
                          </a:solidFill>
                          <a:effectLst/>
                        </a:rPr>
                        <a:t>ΟΙΚΟΝΟ-ΜΙΚΑ</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Ενιαία οικονομική πολιτική για την ελεύθερη διακίνηση προϊόντων κι υπηρεσιών και </a:t>
                      </a:r>
                      <a:endParaRPr lang="en-US" sz="18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από κοινού αντιμετώπιση προβλημάτων και ενίσχυση της οικονομίας των ασθενέστερων</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ΟΙΚΟΝΟ-ΜΙΚΑ</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Η ηγεμονία των ισχυρών οικονομικά κρατών επιβάλλει τις θέσεις τους για την οικονομία και ενισχύει τα συμφέροντά τους, τα οποία ενδέχεται να προσκρούουν σε αυτά των ασθενέστερων.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089526">
                <a:tc>
                  <a:txBody>
                    <a:bodyPr/>
                    <a:lstStyle/>
                    <a:p>
                      <a:pPr marL="0" marR="0">
                        <a:lnSpc>
                          <a:spcPct val="115000"/>
                        </a:lnSpc>
                        <a:spcBef>
                          <a:spcPts val="0"/>
                        </a:spcBef>
                        <a:spcAft>
                          <a:spcPts val="0"/>
                        </a:spcAft>
                      </a:pPr>
                      <a:r>
                        <a:rPr lang="el-GR" sz="1400">
                          <a:solidFill>
                            <a:schemeClr val="tx1"/>
                          </a:solidFill>
                          <a:effectLst/>
                        </a:rPr>
                        <a:t>ΟΙΚΟΛΟ-ΓΙΚΑ</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Συνεργασία για την προστασία του περιβάλλοντος.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ΟΙΚΟΛΟ-ΓΙΚΑ</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Η ελεύθερη διακίνηση προϊόντων ενισχύει την υπερπαραγωγή που συντελεί στη διασπάθιση των πρώτων υλών και στη ρύπανση του περιβάλλοντος.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361907">
                <a:tc>
                  <a:txBody>
                    <a:bodyPr/>
                    <a:lstStyle/>
                    <a:p>
                      <a:pPr marL="0" marR="0">
                        <a:lnSpc>
                          <a:spcPct val="115000"/>
                        </a:lnSpc>
                        <a:spcBef>
                          <a:spcPts val="0"/>
                        </a:spcBef>
                        <a:spcAft>
                          <a:spcPts val="0"/>
                        </a:spcAft>
                      </a:pPr>
                      <a:r>
                        <a:rPr lang="el-GR" sz="1400">
                          <a:solidFill>
                            <a:schemeClr val="tx1"/>
                          </a:solidFill>
                          <a:effectLst/>
                        </a:rPr>
                        <a:t>ΠΟΛΙΤΙ-ΣΤΙΚΑ</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Διαφύλαξη της παράδοσης και πολιτισμικής κληρονομιάς μέσω της ευρωπαϊκής διάστασης στην εκπαίδευση και </a:t>
                      </a:r>
                      <a:endParaRPr lang="en-US" sz="18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της προώθησης των γραμμάτων και των τεχνών.</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ΠΟΛΙΤΙ-ΣΤΙΚΑ</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Η ηγεμονία των ισχυρών οικονομικά κρατών οδηγεί στην διάδοση και επιβολή των πολιτισμικών τους στοιχείων εγκυμονώντας κινδύνους πολιτιστικής αλλοτρίωσης των ασθενέστερων.</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018033">
                <a:tc>
                  <a:txBody>
                    <a:bodyPr/>
                    <a:lstStyle/>
                    <a:p>
                      <a:pPr marL="0" marR="0">
                        <a:lnSpc>
                          <a:spcPct val="115000"/>
                        </a:lnSpc>
                        <a:spcBef>
                          <a:spcPts val="0"/>
                        </a:spcBef>
                        <a:spcAft>
                          <a:spcPts val="0"/>
                        </a:spcAft>
                      </a:pPr>
                      <a:r>
                        <a:rPr lang="el-GR" sz="1400">
                          <a:solidFill>
                            <a:schemeClr val="tx1"/>
                          </a:solidFill>
                          <a:effectLst/>
                        </a:rPr>
                        <a:t>ΑΝΘΡΩΠΙ-ΣΤΙΚΑ</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Σεβασμός  και θεσμική κατοχύρωση των ανθρωπίνων δικαιωμάτων.</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solidFill>
                            <a:schemeClr val="tx1"/>
                          </a:solidFill>
                          <a:effectLst/>
                        </a:rPr>
                        <a:t>ΑΝΘΡΩΠΙ-ΣΤΙΚΑ</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Η ένταξη σε υπερεθνικούς οργανισμούς των ασθενέστερων κρατών εγκυμονεί κινδύνους για εκχώρηση εθνικών δικαιωμάτων προκειμένου να ακολουθηθεί ενιαία πολιτική σε ευρύτερο επίπεδο.</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6039720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Κλασικό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724</TotalTime>
  <Words>564</Words>
  <Application>Microsoft Office PowerPoint</Application>
  <PresentationFormat>On-screen Show (4:3)</PresentationFormat>
  <Paragraphs>43</Paragraphs>
  <Slides>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Times New Roman</vt:lpstr>
      <vt:lpstr>Wingdings</vt:lpstr>
      <vt:lpstr>Wingdings 2</vt:lpstr>
      <vt:lpstr>Ροή</vt:lpstr>
      <vt:lpstr>ΕΛΛΑΔΑ &amp; ΕΥΡΩΠΗ</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ΑΡΙΣΤΟΤΕΛΗΣ</dc:title>
  <dc:creator>User</dc:creator>
  <cp:lastModifiedBy>EVI</cp:lastModifiedBy>
  <cp:revision>119</cp:revision>
  <dcterms:created xsi:type="dcterms:W3CDTF">2021-09-15T04:04:03Z</dcterms:created>
  <dcterms:modified xsi:type="dcterms:W3CDTF">2024-10-17T14:46:05Z</dcterms:modified>
</cp:coreProperties>
</file>