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7"/>
  </p:notesMasterIdLst>
  <p:handoutMasterIdLst>
    <p:handoutMasterId r:id="rId8"/>
  </p:handout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68" autoAdjust="0"/>
    <p:restoredTop sz="94662" autoAdjust="0"/>
  </p:normalViewPr>
  <p:slideViewPr>
    <p:cSldViewPr>
      <p:cViewPr varScale="1">
        <p:scale>
          <a:sx n="67" d="100"/>
          <a:sy n="67" d="100"/>
        </p:scale>
        <p:origin x="189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C5960-BACE-457B-9CE6-991F129CF685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01CAE-5B55-41D0-B49E-4E9A1F896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996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0FCAD-EEC5-4D36-A678-A05FE695273D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Επιμέλεια: Εύη Πεπέ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572BA1-F7DA-4B8E-85BE-BD51A369B3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9469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572BA1-F7DA-4B8E-85BE-BD51A369B32F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3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82AB-1434-4FBD-A176-AF4D64FED65F}" type="datetime1">
              <a:rPr lang="el-GR" smtClean="0"/>
              <a:t>2/6/2025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069FC-FDF9-43A4-9759-5589F703AA1B}" type="datetime1">
              <a:rPr lang="el-GR" smtClean="0"/>
              <a:t>2/6/2025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4CA8-BC00-44A2-A1D8-E260D8F24070}" type="datetime1">
              <a:rPr lang="el-GR" smtClean="0"/>
              <a:t>2/6/2025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D5C5-14D6-45F0-BAC9-4FDAE51B84F2}" type="datetime1">
              <a:rPr lang="el-GR" smtClean="0"/>
              <a:t>2/6/2025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49F0-6C9B-473B-B716-B80EE945A10C}" type="datetime1">
              <a:rPr lang="el-GR" smtClean="0"/>
              <a:t>2/6/2025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E7675-5B92-4352-B6F4-60C0FA7575DA}" type="datetime1">
              <a:rPr lang="el-GR" smtClean="0"/>
              <a:t>2/6/2025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D617-1E9C-4676-841F-DAA3807E50F1}" type="datetime1">
              <a:rPr lang="el-GR" smtClean="0"/>
              <a:t>2/6/2025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BF596-E7D0-400C-A9A2-B8758C203DFA}" type="datetime1">
              <a:rPr lang="el-GR" smtClean="0"/>
              <a:t>2/6/2025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8E37A-A63C-4070-B541-BE1C1BB8885E}" type="datetime1">
              <a:rPr lang="el-GR" smtClean="0"/>
              <a:t>2/6/2025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57E8D-BD83-416A-8035-F9B93369F522}" type="datetime1">
              <a:rPr lang="el-GR" smtClean="0"/>
              <a:t>2/6/2025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4343D-1489-48F9-9DCC-BBB85A40207B}" type="datetime1">
              <a:rPr lang="el-GR" smtClean="0"/>
              <a:t>2/6/2025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874C5C-B9C4-4658-99EC-2A348657EF15}" type="datetime1">
              <a:rPr lang="el-GR" smtClean="0"/>
              <a:t>2/6/2025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l-GR" smtClean="0"/>
              <a:t>Επιμέλεια: Εύη Πεπέ</a:t>
            </a:r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481336"/>
          </a:xfrm>
        </p:spPr>
        <p:txBody>
          <a:bodyPr>
            <a:noAutofit/>
          </a:bodyPr>
          <a:lstStyle/>
          <a:p>
            <a:pPr algn="ctr"/>
            <a:r>
              <a:rPr lang="el-GR" sz="7200" dirty="0" smtClean="0">
                <a:latin typeface="+mn-lt"/>
              </a:rPr>
              <a:t>ΗΘΙΚΗ</a:t>
            </a:r>
            <a:endParaRPr lang="el-GR" sz="7200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930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843299"/>
              </p:ext>
            </p:extLst>
          </p:nvPr>
        </p:nvGraphicFramePr>
        <p:xfrm>
          <a:off x="683568" y="908720"/>
          <a:ext cx="7920880" cy="5257033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4253836"/>
                <a:gridCol w="3667044"/>
              </a:tblGrid>
              <a:tr h="262613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ΗΘΙΚΗ – ΑΞΙΕΣ - ΙΔΑΝΙΚΑ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10659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Ηθική είναι το σύνολο των κανόνων που συμβάλλουν στη ρύθμιση της συμπεριφοράς ενός ατόμου και χαρακτηρίζουν τιε πράξεις του.</a:t>
                      </a:r>
                      <a:endParaRPr lang="en-US" sz="18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Τα ιδανικά αποτελούν ηθικά πρότυπα και αξίες που θέτει κανείς στη συνείδηση αποσκοπώντας στην κατάκτησή τους.</a:t>
                      </a:r>
                      <a:endParaRPr lang="en-US" sz="18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Οι αξίες είναι είδος κανόνων με βάση τους οποίους αποτιμάται η ανθρώπινη συμπεριφορά.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86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effectLst/>
                        </a:rPr>
                        <a:t>ΣΗΜΑΣΙΑ ΗΘΙΚΩΝ ΑΡΕΤΩΝ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chemeClr val="tx1"/>
                          </a:solidFill>
                          <a:effectLst/>
                        </a:rPr>
                        <a:t>ΑΙΤΙΑ ΗΘΙΚΗΣ ΚΡΙΣΗΣ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34647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400" b="0" dirty="0">
                          <a:effectLst/>
                        </a:rPr>
                        <a:t>Θέτουν όρια στη συμπεριφορά</a:t>
                      </a:r>
                      <a:endParaRPr lang="en-US" sz="1800" b="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400" b="0" dirty="0">
                          <a:effectLst/>
                        </a:rPr>
                        <a:t>Συμβάλλουν στην ομαλή και αρμονική συμβίωση</a:t>
                      </a:r>
                      <a:endParaRPr lang="en-US" sz="1800" b="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400" b="0" dirty="0">
                          <a:effectLst/>
                        </a:rPr>
                        <a:t>Ηθικοποιούν το άτομο και το οδηγούν προς την αρετή</a:t>
                      </a:r>
                      <a:endParaRPr lang="en-US" sz="1800" b="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400" b="0" dirty="0">
                          <a:effectLst/>
                        </a:rPr>
                        <a:t>Εξευγενίζουν τον άνθρωπο και τον απελευθερώνουν από τα πάθη του</a:t>
                      </a:r>
                      <a:endParaRPr lang="en-US" sz="1800" b="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400" b="0" dirty="0">
                          <a:effectLst/>
                        </a:rPr>
                        <a:t>Διασφαλίζουν τη δικαιοσύνη</a:t>
                      </a:r>
                      <a:endParaRPr lang="en-US" sz="1800" b="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400" b="0" dirty="0">
                          <a:effectLst/>
                        </a:rPr>
                        <a:t>Εξασφαλίζουν το αίσθημα της ασφάλειας</a:t>
                      </a:r>
                      <a:endParaRPr lang="en-US" sz="1800" b="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400" b="0" dirty="0">
                          <a:effectLst/>
                        </a:rPr>
                        <a:t>Δημιουργούν μια κοινωνία ευημερίας συντελώντας στην προαγωγή του πολιτισμού.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400" dirty="0">
                          <a:effectLst/>
                        </a:rPr>
                        <a:t>Το σύγχρονο καταναλωτικό και υλιστικό πρότυπο καθιστά το χρήμα και το κέρδος ως απώτερο στόχο.</a:t>
                      </a:r>
                      <a:endParaRPr lang="en-US" sz="18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400" dirty="0">
                          <a:effectLst/>
                        </a:rPr>
                        <a:t>Η ρευστότητα της σύγχρονης εποχής και οι ταχείς εξελίξεις και μεταβολές προκαλούν σύγχυση στον άνθρωπο, ο οποίος πρέπει να προσαρμόσει την συμπεριφορά του και τη δράση του ώστε να επιβιώσει. Ως εκ τούτου η ηθική τίθεται σε δεύτερη μοίρα.</a:t>
                      </a:r>
                      <a:endParaRPr lang="en-US" sz="1800" dirty="0">
                        <a:effectLst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400" dirty="0">
                          <a:effectLst/>
                        </a:rPr>
                        <a:t>Ο ατομισμός που προωθείται στη σύγχρονη εποχή στρέφει το ενδιαφέρον του ανθρώπους στην προσωπική του ευημερία και στην αδιαφορία για το κοινωνικό σύνολο.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306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004978"/>
              </p:ext>
            </p:extLst>
          </p:nvPr>
        </p:nvGraphicFramePr>
        <p:xfrm>
          <a:off x="323528" y="357977"/>
          <a:ext cx="8496943" cy="6170691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800200"/>
                <a:gridCol w="6696743"/>
              </a:tblGrid>
              <a:tr h="1762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Αξία / Ιδανικό / Αρετή / Δεξιότητα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Προσφορά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378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Σεβασμός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Ενίσχυση κοινωνικής συνοχής, αποδοχή της διαφορετικότητας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Εντιμότητα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Οικοδόμηση εμπιστοσύνης, δίκαιες σχέσεις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Δικαιοσύνη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Ισονομία, αποτροπή αδικίας και κοινωνικών εντάσεων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Αλληλεγγύη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Ενίσχυση κοινωνικού ιστού, βοήθεια στους ευάλωτους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Ελευθερία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Προσωπική ανάπτυξη, αυτοδιάθεση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Αυτογνωσία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Συναισθηματική ωριμότητα, υπεύθυνες επιλογές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Ενσυναίσθηση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Καλύτερες ανθρώπινες σχέσεις, λιγότερη βία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Αλήθεια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Ελευθερία συνείδησης, αποφυγή ψευδών σχέσεων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Ελπίδα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Ψυχική ανθεκτικότητα, στόχοι ζωής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Υπευθυνότητα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Λειτουργικότητα ομάδων, ανάληψη πρωτοβουλίας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Αρετή (γενικά)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Ηθική συγκρότηση, ευδαιμονία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Κριτική Σκέψη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Αυτονομία, άμυνα απέναντι στη χειραγώγηση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Συναισθηματική νοημοσύνη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Ισορροπημένες σχέσεις, μείωση συγκρούσεων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Αυτοέλεγχος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Αποφυγή παρορμητικών αποφάσεων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Ανθρωπισμός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Σεβασμός στην ανθρώπινη αξία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Ιδανικά (γενικά)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Καθοδήγηση, ανύψωση της ανθρώπινης ύπαρξης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Προσφορά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Δημιουργία κοινότητας, νόημα ζωής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Αρετή του διαλόγου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Κατανόηση, επίλυση διαφορών, δημοκρατία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Δημιουργικότητα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Καινοτομία, έκφραση, επίλυση προβλημάτων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Κριτική σκέψη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Αντίσταση στη χειραγώγηση, αυτονομία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Ευελιξία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Προσαρμοστικότητα σε αλλαγές, ανθεκτικότητα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Συνεργασία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Ομαδικότητα, κοινή επίτευξη στόχων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Αυτοπεποίθηση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Ανάληψη πρωτοβουλίας, εσωτερική δύναμη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Επιμονή / Αντοχή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Υπέρβαση εμποδίων, επίτευξη στόχων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Πρωτοβουλία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Ηγετικές ικανότητες, δημιουργική δράση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Ψηφιακός γραμματισμός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Ασφαλής και δημιουργική χρήση τεχνολογίας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Οικολογική συνείδηση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Βιωσιμότητα, υπεύθυνη στάση προς το περιβάλλον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Αυτορρύθμιση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Έλεγχος συναισθημάτων, καλύτερες σχέσεις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  <a:tr h="1762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Διαπολιτισμική κατανόηση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Απ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</a:rPr>
                        <a:t>οδοχή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</a:rPr>
                        <a:t>ειρηνική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</a:rPr>
                        <a:t>συνύ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παρξη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263" marR="3026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6747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2645406"/>
              </p:ext>
            </p:extLst>
          </p:nvPr>
        </p:nvGraphicFramePr>
        <p:xfrm>
          <a:off x="395536" y="421205"/>
          <a:ext cx="8280920" cy="5974984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088232"/>
                <a:gridCol w="6192688"/>
              </a:tblGrid>
              <a:tr h="4629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Αξία / Ιδανικό / Αρετή / Δεξιότητα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Αίτια Απουσίας: 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Δυσλειτουργία φορέων αγωγής/κοινωνικοποίησης: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Οικογένεια, Παιδεία, ΜΜΕ/ΜΚΔ, Πολιτεία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Σεβασμός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Ατομικισμός, έλλειψη διαλόγου, ψηφιακή αποξένωση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Εντιμότητα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Κυριαρχία του συμφέροντος, αναξιοκρατία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Δικαιοσύνη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Διαφθορά, αναξιοκρατία, άνιση πρόσβαση σε ευκαιρίες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Αλληλεγγύη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Αδιαφορία, εγωκεντρισμός, υπερκαταναλωτισμός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Ελευθερία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Μηχανισμοί χειραγώγησης, ψηφιακή παρακολούθηση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Αυτογνωσία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Έλλειψη ενδοσκόπησης, συνεχής εξωτερική σύγκριση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Ενσυναίσθηση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Ψηφιακή απομόνωση, απουσία προτύπων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Αλήθεια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Ψευδείς ειδήσεις, προπαγάνδα, κοινωνική πίεση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Ελπίδα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Αβεβαιότητα, απαισιοδοξία, κρίσεις (κλιματική, οικονομική)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Υπευθυνότητα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Μεταβίβαση ευθυνών, ανατροφή χωρίς όρια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Αρετή (γενικά)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Ηθική σχετικότητα, υποκατάσταση αξιών από υλικά αγαθά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Κριτική Σκέψη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Υπερπληροφόρηση, έλλειψη φιλοσοφικής παιδείας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Συναισθηματική νοημοσύνη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Ελλιπής ψυχοσυναισθηματική αγωγή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Αυτοέλεγχος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Κατανάλωση, άμεση ικανοποίηση επιθυμιών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8891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Ανθρωπισμός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Ωφελιμισμός, τεχνοκρατική αντίληψη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8891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Ιδανικά (γενικά)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Κυνισμός, πνευματική παρακμή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8891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Προσφορά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Ατομισμός, φόβος εκμετάλλευσης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Αρετή του διαλόγου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Ρητορική πόλωση, φανατισμός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Δημιουργικότητα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Τυποποίηση μάθησης, φόβος αποτυχίας, υπερβολικός έλεγχος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Κριτική σκέψη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Πληθώρα πληροφορίας χωρίς επεξεργασία, έλλειψη διαλόγου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Ευελιξία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Φόβος του άγνωστου, προσκόλληση σε βεβαιότητες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Συνεργασία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Ανταγωνισμός, έλλειψη εμπιστοσύνης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Αυτοπεποίθηση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Υποτίμηση από περιβάλλον, σχολικός εκφοβισμός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Επιμονή / Αντοχή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Εθισμός στην ευκολία, έλλειψη υποστήριξης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Πρωτοβουλία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Παθητικότητα, υπερπροστατευτικότητα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Ψηφιακός γραμματισμός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>
                          <a:solidFill>
                            <a:schemeClr val="tx1"/>
                          </a:solidFill>
                          <a:effectLst/>
                        </a:rPr>
                        <a:t>Υπερκατανάλωση ψηφιακού περιεχομένου, ελλιπής καθοδήγηση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Οικολογική συνείδηση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Υλισμός, απουσία περιβαλλοντικής αγωγής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Αυτορρύθμιση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Παρορμητισμός, έλλειψη ψυχικής καθοδήγησης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  <a:tr h="1824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</a:rPr>
                        <a:t>Διαπολιτισμική κατανόηση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Ρα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</a:rPr>
                        <a:t>τσισμός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, π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</a:rPr>
                        <a:t>ροκ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αταλήψεις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28" marR="3182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5703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Επιμέλεια: Εύη Πεπέ</a:t>
            </a:r>
            <a:endParaRPr lang="el-GR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871631"/>
              </p:ext>
            </p:extLst>
          </p:nvPr>
        </p:nvGraphicFramePr>
        <p:xfrm>
          <a:off x="251520" y="148521"/>
          <a:ext cx="8568953" cy="622616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656184"/>
                <a:gridCol w="6912769"/>
              </a:tblGrid>
              <a:tr h="2901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  <a:effectLst/>
                        </a:rPr>
                        <a:t>Αξί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α / Ιδανικό / Αρετή / Δεξιότητα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</a:rPr>
                        <a:t>Καλλιέργεια μέσα από τη δράση των φορέων αγωγής/κοινωνικοποίησης: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</a:rPr>
                        <a:t>Οικογένεια, Παιδεία, ΜΜΕ/ΜΚΔ, Πολιτεία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665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Σεβασμός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</a:rPr>
                        <a:t>Οικογένεια: Επίδειξη σεβασμού στην καθημερινότητα, αποδοχή της διαφορετικότητας. Παιδεία: Ομαδοσυνεργατική μάθηση, συζητήσεις για τα ανθρώπινα δικαιώματα, εκπαιδευτικά προγράμματα. ΜΜΕ/ΜΚΔ: Προβολή προτύπων σεβασμού. Πολιτεία: Νομοθετικές παρεμβάσεις κατά των διακρίσεων.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Εντιμότητα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</a:rPr>
                        <a:t>Οικογένεια: Καλλιέργεια αξιών μέσα από τον διάλογο και την εμπιστοσύνη. Παιδεία: Εκπαιδευτικά προγράμματα ακεραιότητας, συζητήσεις για δίκαιες πράξεις. ΜΜΕ: Προβολή θετικών προτύπων. </a:t>
                      </a: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Πολιτεία: Καταπολέμηση διαφθοράς, έλεγχος δημόσιας διοίκησης.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Δικαιοσύνη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</a:rPr>
                        <a:t>Οικογένεια: Ανάπτυξη αίσθησης δικαίου στις σχέσεις. Παιδεία: Συζητήσεις για κοινωνικά και ηθικά διλήμματα, εικονικές δίκες. ΜΜΕ: Ενημέρωση για φαινόμενα κοινωνικής αδικίας. Πολιτεία: Ισότητα ευκαιριών, δικαιοσύνη στους θεσμούς.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Αλληλεγγύη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</a:rPr>
                        <a:t>Οικογένεια: Ενίσχυση της ενσυναίσθησης και της αλληλοβοήθειας. Παιδεία: Συμμετοχή σε εθελοντικά προγράμματα και δράσεις. ΜΜΕ: Παρουσίαση παραδειγμάτων κοινωνικής προσφοράς. Πολιτεία: Υποστήριξη ΜΚΟ, προώθηση κοινωνικής συνοχής.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Ελευθερία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</a:rPr>
                        <a:t>Οικογένεια: Σεβασμός στην προσωπικότητα του παιδιού. Παιδεία: Ανάπτυξη της κριτικής σκέψης, ενίσχυση του διαλόγου. ΜΜΕ: Ελεύθερη πληροφόρηση, ενίσχυση της πολυφωνίας. Πολιτεία: Δημοκρατικοί θεσμοί, προστασία δικαιωμάτων.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1438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Αυτογνωσία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Παιδαγωγική ενσυναίσθησης, Ψυχολογική αγωγή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1438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Ενσυναίσθηση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</a:rPr>
                        <a:t>Βιωματικές δράσεις, Αφήγηση ιστοριών, Θέατρο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951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Αλήθεια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</a:rPr>
                        <a:t>ΜΜΕ με ποιότητα, Εκπαίδευση στα ΜΜΕ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951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Ελπίδα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</a:rPr>
                        <a:t>Πνευματικοί φορείς, Θετική ψυχολογία, Τέχνη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1438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Υπευθυνότητα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</a:rPr>
                        <a:t>Οικογένεια, Καθήκοντα στο σχολείο, Προγράμματα ηγεσίας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1438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Αρετή (γενικά)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</a:rPr>
                        <a:t>Όλοι οι φορείς μέσω παιδείας και παραδείγματος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951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Κριτική Σκέψη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Εκπαίδευση, Διάλογος, Ανάλυση ΜΜΕ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951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Συναισθηματική νοημοσύνη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Ειδικά προγράμματα, Θεατρικό παιχνίδι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951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Αυτοέλεγχος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Οικογένεια, Αθλητισμός, Τέχνες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951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Ανθρωπισμός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Ανθρωπιστική Παιδεία, Τέχνη, Θρησκεία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951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Ιδανικά (γενικά)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Παιδεία, Φιλοσοφία, Τέχνη, Ιστορία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951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Προσφορά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Εθελοντισμός, Εκπαίδευση, Πρότυπα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951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Αρετή του διαλόγου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Φιλοσοφικός λόγος, Σχολικές συζητήσεις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1438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Δημιουργικότητα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</a:rPr>
                        <a:t>Δημιουργικά έργα στο σχολείο, ελεύθερο παιχνίδι, τέχνες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951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Κριτική σκέψη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Φιλοσοφία, ανάλυση ΜΜΕ, debate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951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Ευελιξία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Σενάρια προσομοίωσης, βιωματικές αλλαγές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951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Συνεργασία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Ομαδικές εργασίες, project-based learning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1438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Αυτοπεποίθηση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</a:rPr>
                        <a:t>Ενδυνάμωση από γονείς/δασκάλους, μικρές επιτυχίες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1926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Επιμονή / Αντοχή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</a:rPr>
                        <a:t>Προσωπικά </a:t>
                      </a: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project</a:t>
                      </a: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</a:rPr>
                        <a:t>, αθλητισμός, προγράμματα ανθεκτικότητας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951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Πρωτοβουλία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Αυτοδιαχειριζόμενες δράσεις μαθητών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1438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Ψηφιακός γραμματισμός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</a:rPr>
                        <a:t>Εκπαίδευση στα ΜΜΕ, εργαστήρια ψηφιακής δημιουργίας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1438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Οικολογική συνείδηση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solidFill>
                            <a:schemeClr val="tx1"/>
                          </a:solidFill>
                          <a:effectLst/>
                        </a:rPr>
                        <a:t>Περιβαλλοντική εκπαίδευση, οικολογικές δράσεις σχολείου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951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Αυτορρύθμιση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Mindfulness, Σχολική ψυχολογική υποστήριξη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  <a:tr h="1438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Διαπολιτισμική κατανόηση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solidFill>
                            <a:schemeClr val="tx1"/>
                          </a:solidFill>
                          <a:effectLst/>
                        </a:rPr>
                        <a:t>Ανθρώπινα δικαιώματα, εκπαιδευτικά προγράμματα ένταξης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253" marR="1725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64600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Προσαρμοσμένο 10">
      <a:dk1>
        <a:sysClr val="windowText" lastClr="000000"/>
      </a:dk1>
      <a:lt1>
        <a:srgbClr val="DEF5E4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λασικό Offic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727</TotalTime>
  <Words>1047</Words>
  <Application>Microsoft Office PowerPoint</Application>
  <PresentationFormat>On-screen Show (4:3)</PresentationFormat>
  <Paragraphs>207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Wingdings 2</vt:lpstr>
      <vt:lpstr>Ροή</vt:lpstr>
      <vt:lpstr>ΗΘΙΚΗ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ΑΡΙΣΤΟΤΕΛΗΣ</dc:title>
  <dc:creator>User</dc:creator>
  <cp:lastModifiedBy>EVI</cp:lastModifiedBy>
  <cp:revision>120</cp:revision>
  <dcterms:created xsi:type="dcterms:W3CDTF">2021-09-15T04:04:03Z</dcterms:created>
  <dcterms:modified xsi:type="dcterms:W3CDTF">2025-06-02T08:23:17Z</dcterms:modified>
</cp:coreProperties>
</file>