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
  </p:notesMasterIdLst>
  <p:handoutMasterIdLst>
    <p:handoutMasterId r:id="rId6"/>
  </p:handoutMasterIdLst>
  <p:sldIdLst>
    <p:sldId id="256" r:id="rId2"/>
    <p:sldId id="258" r:id="rId3"/>
    <p:sldId id="259" r:id="rId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17/10/2024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17/10/2024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17/10/2024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17/10/2024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17/10/2024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193304"/>
          </a:xfrm>
        </p:spPr>
        <p:txBody>
          <a:bodyPr>
            <a:noAutofit/>
          </a:bodyPr>
          <a:lstStyle/>
          <a:p>
            <a:pPr algn="ctr"/>
            <a:r>
              <a:rPr lang="el-GR" sz="6000" dirty="0" smtClean="0">
                <a:latin typeface="+mn-lt"/>
              </a:rPr>
              <a:t>ΚΑΤΑΝΑΛΩΤΙΣΜΟΣ</a:t>
            </a:r>
            <a:endParaRPr lang="el-GR" sz="60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610254571"/>
              </p:ext>
            </p:extLst>
          </p:nvPr>
        </p:nvGraphicFramePr>
        <p:xfrm>
          <a:off x="395536" y="908720"/>
          <a:ext cx="8291265" cy="4732286"/>
        </p:xfrm>
        <a:graphic>
          <a:graphicData uri="http://schemas.openxmlformats.org/drawingml/2006/table">
            <a:tbl>
              <a:tblPr firstRow="1" firstCol="1" bandRow="1">
                <a:tableStyleId>{912C8C85-51F0-491E-9774-3900AFEF0FD7}</a:tableStyleId>
              </a:tblPr>
              <a:tblGrid>
                <a:gridCol w="2520280"/>
                <a:gridCol w="5770985"/>
              </a:tblGrid>
              <a:tr h="271913">
                <a:tc gridSpan="2">
                  <a:txBody>
                    <a:bodyPr/>
                    <a:lstStyle/>
                    <a:p>
                      <a:pPr marL="0" marR="0" algn="ctr">
                        <a:lnSpc>
                          <a:spcPct val="115000"/>
                        </a:lnSpc>
                        <a:spcBef>
                          <a:spcPts val="0"/>
                        </a:spcBef>
                        <a:spcAft>
                          <a:spcPts val="0"/>
                        </a:spcAft>
                      </a:pPr>
                      <a:r>
                        <a:rPr lang="el-GR" sz="1600" dirty="0">
                          <a:solidFill>
                            <a:schemeClr val="tx1"/>
                          </a:solidFill>
                          <a:effectLst/>
                        </a:rPr>
                        <a:t>ΚΑΤΑΝΑΛΩΤΙΣΜΟΣ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271913">
                <a:tc>
                  <a:txBody>
                    <a:bodyPr/>
                    <a:lstStyle/>
                    <a:p>
                      <a:pPr marL="0" marR="0" algn="ctr">
                        <a:lnSpc>
                          <a:spcPct val="115000"/>
                        </a:lnSpc>
                        <a:spcBef>
                          <a:spcPts val="0"/>
                        </a:spcBef>
                        <a:spcAft>
                          <a:spcPts val="0"/>
                        </a:spcAft>
                      </a:pPr>
                      <a:r>
                        <a:rPr lang="el-GR" sz="1600">
                          <a:solidFill>
                            <a:schemeClr val="tx1"/>
                          </a:solidFill>
                          <a:effectLst/>
                        </a:rPr>
                        <a:t>ΘΕΤΙΚΑ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l-GR" sz="1600">
                          <a:solidFill>
                            <a:schemeClr val="tx1"/>
                          </a:solidFill>
                          <a:effectLst/>
                        </a:rPr>
                        <a:t>ΑΡΝΗΤΙΚΑ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46079">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Ο ανταγωνισμός των επιχειρήσεων συμβάλλει στην αναβάθμιση προϊόντων και υπηρεσιών.</a:t>
                      </a:r>
                      <a:endParaRPr lang="en-US" sz="20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Ο καταναλωτής έχει πληθώρα επιλογών.</a:t>
                      </a:r>
                      <a:endParaRPr lang="en-US" sz="20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Αναβάθμιση βιοτικού επιπέδου.</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Ο άκρατος ανταγωνισμός οδηγεί στην επικράτηση των ισχυρών και τον αποκλεισμό των μικρών και μεσαίων επιχειρήσεων αυξάνοντας την ανεργία και την εκμετάλλευση των ασθενέστερων οικονομικά στρωμάτων.</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Εντείνει το οικολογικό πρόβλημα μέσω της διασπάθισης των πρώτων υλών και της ρύπανσης.</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Οδηγεί στον υλισμό και τον ατομισμό, αφού προωθεί το κυνήγι του κέρδους, το οποίο επιτρέπει την πρόσβαση στην απόλαυση αγαθών.</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Οι πολίτες ιδιωτεύουν και απέχουν από τα πολιτικά δρώμενα, γεγονός που αποτελεί κίνδυνο για τη δημοκρατία.</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Μειώνει τον ελεύθερο χρόνο του μέσου ανθρώπου, ο οποίος υπερεργάζεται προκειμένου να αυξήσει τα κέρδη του.</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Δημιουργεί ψυχολογικά προβλήματα λόγω του άγχους απόκτησης περισσοτέρων αγαθών.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938062511"/>
              </p:ext>
            </p:extLst>
          </p:nvPr>
        </p:nvGraphicFramePr>
        <p:xfrm>
          <a:off x="467544" y="908720"/>
          <a:ext cx="8219256" cy="4785667"/>
        </p:xfrm>
        <a:graphic>
          <a:graphicData uri="http://schemas.openxmlformats.org/drawingml/2006/table">
            <a:tbl>
              <a:tblPr firstRow="1" firstCol="1" bandRow="1">
                <a:tableStyleId>{912C8C85-51F0-491E-9774-3900AFEF0FD7}</a:tableStyleId>
              </a:tblPr>
              <a:tblGrid>
                <a:gridCol w="4229629"/>
                <a:gridCol w="3989627"/>
              </a:tblGrid>
              <a:tr h="630036">
                <a:tc>
                  <a:txBody>
                    <a:bodyPr/>
                    <a:lstStyle/>
                    <a:p>
                      <a:pPr marL="0" marR="0" algn="ctr">
                        <a:lnSpc>
                          <a:spcPct val="115000"/>
                        </a:lnSpc>
                        <a:spcBef>
                          <a:spcPts val="0"/>
                        </a:spcBef>
                        <a:spcAft>
                          <a:spcPts val="0"/>
                        </a:spcAft>
                      </a:pPr>
                      <a:r>
                        <a:rPr lang="el-GR" sz="1400">
                          <a:solidFill>
                            <a:schemeClr val="tx1"/>
                          </a:solidFill>
                          <a:effectLst/>
                        </a:rPr>
                        <a:t>ΑΙΤΙΑ ΑΝΑΠΤΥΞΗΣ ΚΑΤΑΝΑΛΩΤΙΣΜΟΥ</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l-GR" sz="1400">
                          <a:solidFill>
                            <a:schemeClr val="tx1"/>
                          </a:solidFill>
                          <a:effectLst/>
                        </a:rPr>
                        <a:t>ΑΝΤΙΜΕΤΩΠΙΣΗ ΑΡΝΗΤΙΚΩΝ ΣΥΝΕΠΕΙΩΝ ΚΑΤΑΝΑΛΩΤΙΣΜΟΥ</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51">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Η εκβιομηχάνιση και η τεχνολογική εξέλιξη οδήγησε στην ταχύτερη, ευκολότερη και οικονομικότερη παραγωγή αγαθών. Η υπερπαραγωγή αγαθών δημιούργησε την ανάγκη απορρόφησης όλων αυτών των προϊόντων από το καταναλωτικό κοινό. Μέσω της διαφήμισης και του υλιστικού μοντέλου ζωής που προωθείται από τα ΜΜΕ διοχετεύονται τα αγαθά αυτά στους καταναλωτές.</a:t>
                      </a:r>
                      <a:endParaRPr lang="en-US" sz="18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Η διαφήμιση συνέτεινε στη διάδοση των προϊόντων στο καταναλωτικό κοινό και δημιούργησε την ανάγκη απόκτησής τους.</a:t>
                      </a:r>
                      <a:endParaRPr lang="en-US" sz="18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Η απόλαυση αγαθών και υπηρεσιών ικανοποιούν ψυχικές ανάγκες του σύγχρονου ανθρώπου, δημιουργώντας ευφορία τη στιγμή που η σύγχρονη αποπνευματοποιημένη κοινωνία αδιαφορεί για τις ανάγκες του και του δημιουργεί ανασφάλεια.</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Το ίδιο το άτομο να έχει αυτοσυγκράτηση και να αναγνωρίζει τις πραγματικές του ανάγκες.</a:t>
                      </a:r>
                      <a:endParaRPr lang="en-US" sz="1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Οι φορείς κοινωνικοποίησης, η οικογένεια και το σχολείο να θωρακίσουν ψυχοπνευματικά τα παιδιά να αντιστέκονται στο σύγχρονο καταναλωτικό πρότυπο.</a:t>
                      </a:r>
                      <a:endParaRPr lang="en-US" sz="1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Το κράτος να επιβάλει ποινές στην αθέμιτη και παραπλανητική διαφήμιση και να προωθεί την οικονομία με ορθολογικό και ανθρωπιστικό τρόπο.</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757345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724</TotalTime>
  <Words>316</Words>
  <Application>Microsoft Office PowerPoint</Application>
  <PresentationFormat>On-screen Show (4:3)</PresentationFormat>
  <Paragraphs>26</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Times New Roman</vt:lpstr>
      <vt:lpstr>Wingdings</vt:lpstr>
      <vt:lpstr>Wingdings 2</vt:lpstr>
      <vt:lpstr>Ροή</vt:lpstr>
      <vt:lpstr>ΚΑΤΑΝΑΛΩΤΙΣΜΟΣ</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118</cp:revision>
  <dcterms:created xsi:type="dcterms:W3CDTF">2021-09-15T04:04:03Z</dcterms:created>
  <dcterms:modified xsi:type="dcterms:W3CDTF">2024-10-17T19:04:39Z</dcterms:modified>
</cp:coreProperties>
</file>