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6"/>
  </p:notesMasterIdLst>
  <p:handoutMasterIdLst>
    <p:handoutMasterId r:id="rId7"/>
  </p:handoutMasterIdLst>
  <p:sldIdLst>
    <p:sldId id="256" r:id="rId2"/>
    <p:sldId id="258" r:id="rId3"/>
    <p:sldId id="259" r:id="rId4"/>
    <p:sldId id="260"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10/18/2024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18/10/2024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18/10/2024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18/10/2024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18/10/2024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18/10/2024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18/10/2024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18/10/2024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18/10/2024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18/10/2024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18/10/2024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18/10/2024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18/10/2024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2273424"/>
          </a:xfrm>
        </p:spPr>
        <p:txBody>
          <a:bodyPr>
            <a:noAutofit/>
          </a:bodyPr>
          <a:lstStyle/>
          <a:p>
            <a:pPr algn="ctr"/>
            <a:r>
              <a:rPr lang="el-GR" sz="6600" dirty="0" smtClean="0">
                <a:latin typeface="+mn-lt"/>
              </a:rPr>
              <a:t>ΜΑΖΟΠΟΙΗΣΗ </a:t>
            </a:r>
            <a:br>
              <a:rPr lang="el-GR" sz="6600" dirty="0" smtClean="0">
                <a:latin typeface="+mn-lt"/>
              </a:rPr>
            </a:br>
            <a:r>
              <a:rPr lang="el-GR" sz="6600" dirty="0" smtClean="0">
                <a:latin typeface="+mn-lt"/>
              </a:rPr>
              <a:t>ΚΟΜΦΟΡΜΙΣΜΟΣ</a:t>
            </a:r>
            <a:endParaRPr lang="el-GR" sz="66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1220212756"/>
              </p:ext>
            </p:extLst>
          </p:nvPr>
        </p:nvGraphicFramePr>
        <p:xfrm>
          <a:off x="611560" y="740860"/>
          <a:ext cx="7655624" cy="5624097"/>
        </p:xfrm>
        <a:graphic>
          <a:graphicData uri="http://schemas.openxmlformats.org/drawingml/2006/table">
            <a:tbl>
              <a:tblPr firstRow="1" firstCol="1" bandRow="1">
                <a:tableStyleId>{93296810-A885-4BE3-A3E7-6D5BEEA58F35}</a:tableStyleId>
              </a:tblPr>
              <a:tblGrid>
                <a:gridCol w="987434"/>
                <a:gridCol w="2366822"/>
                <a:gridCol w="159230"/>
                <a:gridCol w="1916037"/>
                <a:gridCol w="2226101"/>
              </a:tblGrid>
              <a:tr h="170337">
                <a:tc gridSpan="5">
                  <a:txBody>
                    <a:bodyPr/>
                    <a:lstStyle/>
                    <a:p>
                      <a:pPr marL="0" marR="0" algn="ctr">
                        <a:lnSpc>
                          <a:spcPct val="115000"/>
                        </a:lnSpc>
                        <a:spcBef>
                          <a:spcPts val="0"/>
                        </a:spcBef>
                        <a:spcAft>
                          <a:spcPts val="0"/>
                        </a:spcAft>
                      </a:pPr>
                      <a:r>
                        <a:rPr lang="el-GR" sz="1200" dirty="0">
                          <a:solidFill>
                            <a:schemeClr val="tx1"/>
                          </a:solidFill>
                          <a:effectLst/>
                        </a:rPr>
                        <a:t>ΜΑΖΟΠΟΙΗΣΗ /  ΚΟΜΦΟΡΜΙΣΜΟΣ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1311">
                <a:tc gridSpan="5">
                  <a:txBody>
                    <a:bodyPr/>
                    <a:lstStyle/>
                    <a:p>
                      <a:pPr marL="0" marR="0">
                        <a:lnSpc>
                          <a:spcPct val="115000"/>
                        </a:lnSpc>
                        <a:spcBef>
                          <a:spcPts val="0"/>
                        </a:spcBef>
                        <a:spcAft>
                          <a:spcPts val="0"/>
                        </a:spcAft>
                      </a:pPr>
                      <a:r>
                        <a:rPr lang="el-GR" sz="1200">
                          <a:solidFill>
                            <a:schemeClr val="tx1"/>
                          </a:solidFill>
                          <a:effectLst/>
                        </a:rPr>
                        <a:t>Η τάση του ατόμου να προσαρμόζει τον τρόπο ζωής του σύμφωνα με το πρότυπο της κοινωνίας στην οποία ζει, ακόμα κι αν δεν τον εκφράζει, με αποτέλεσμα να εξομοιώνεται με το πλήθος και να χάνει την ιδιαίτερη ταυτότητά του.</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0337">
                <a:tc gridSpan="3">
                  <a:txBody>
                    <a:bodyPr/>
                    <a:lstStyle/>
                    <a:p>
                      <a:pPr marL="0" marR="0" algn="ctr">
                        <a:lnSpc>
                          <a:spcPct val="115000"/>
                        </a:lnSpc>
                        <a:spcBef>
                          <a:spcPts val="0"/>
                        </a:spcBef>
                        <a:spcAft>
                          <a:spcPts val="0"/>
                        </a:spcAft>
                      </a:pPr>
                      <a:r>
                        <a:rPr lang="en-US" sz="1200">
                          <a:solidFill>
                            <a:schemeClr val="tx1"/>
                          </a:solidFill>
                          <a:effectLst/>
                        </a:rPr>
                        <a:t>AITIA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l-GR" sz="1200" dirty="0">
                          <a:solidFill>
                            <a:schemeClr val="tx1"/>
                          </a:solidFill>
                          <a:effectLst/>
                        </a:rPr>
                        <a:t>ΣΥΝΕΠΕΙΕΣ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solidFill>
                      <a:schemeClr val="accent6"/>
                    </a:solidFill>
                  </a:tcPr>
                </a:tc>
                <a:tc>
                  <a:txBody>
                    <a:bodyPr/>
                    <a:lstStyle/>
                    <a:p>
                      <a:pPr marL="0" marR="0" algn="ctr">
                        <a:lnSpc>
                          <a:spcPct val="115000"/>
                        </a:lnSpc>
                        <a:spcBef>
                          <a:spcPts val="0"/>
                        </a:spcBef>
                        <a:spcAft>
                          <a:spcPts val="0"/>
                        </a:spcAft>
                      </a:pPr>
                      <a:r>
                        <a:rPr lang="el-GR" sz="1200" dirty="0">
                          <a:solidFill>
                            <a:schemeClr val="tx1"/>
                          </a:solidFill>
                          <a:effectLst/>
                        </a:rPr>
                        <a:t>ΑΝΤΙΜΕΤΩΠΙΣΗ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solidFill>
                      <a:schemeClr val="accent6"/>
                    </a:solidFill>
                  </a:tcPr>
                </a:tc>
              </a:tr>
              <a:tr h="170337">
                <a:tc gridSpan="5">
                  <a:txBody>
                    <a:bodyPr/>
                    <a:lstStyle/>
                    <a:p>
                      <a:pPr marL="0" marR="0" algn="ctr">
                        <a:lnSpc>
                          <a:spcPct val="115000"/>
                        </a:lnSpc>
                        <a:spcBef>
                          <a:spcPts val="0"/>
                        </a:spcBef>
                        <a:spcAft>
                          <a:spcPts val="0"/>
                        </a:spcAft>
                      </a:pPr>
                      <a:r>
                        <a:rPr lang="el-GR" sz="1200">
                          <a:solidFill>
                            <a:schemeClr val="tx1"/>
                          </a:solidFill>
                          <a:effectLst/>
                        </a:rPr>
                        <a:t>ΑΤΟΜΟ</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41390">
                <a:tc>
                  <a:txBody>
                    <a:bodyPr/>
                    <a:lstStyle/>
                    <a:p>
                      <a:pPr marL="0" marR="0">
                        <a:lnSpc>
                          <a:spcPct val="115000"/>
                        </a:lnSpc>
                        <a:spcBef>
                          <a:spcPts val="0"/>
                        </a:spcBef>
                        <a:spcAft>
                          <a:spcPts val="0"/>
                        </a:spcAft>
                      </a:pPr>
                      <a:r>
                        <a:rPr lang="el-GR" sz="1200">
                          <a:solidFill>
                            <a:schemeClr val="tx1"/>
                          </a:solidFill>
                          <a:effectLst/>
                        </a:rPr>
                        <a:t>ΠΝΕΥΜΑ-ΤΙΚΟΣ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ΤΟΜΕΑΣ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Η έλλειψη γνώσης και πληροφόρησης και το χαμηλό πνευματικό επίπεδο ευθύνεται για το γεγονός ότι το άτομο αδυνατεί να αντιμετωπίσει κριτικά τις αντιλήψεις της κοινής γνώμης και να την αξιολογήσει με ορθολογισμό.</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Πνευματική μονομέρεια.</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Διατήρηση αναχρονιστικών αντιλήψεων.</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Αναβάθμιση πνευματικού επιπέδου μέσω της επιδίωξης της μόρφωσης.</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Αντίσταση σε κάθε δογματική αντίληψη και επαγρύπνηση απέναντι στις απόπειρες λαϊκισμού.</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2473919">
                <a:tc>
                  <a:txBody>
                    <a:bodyPr/>
                    <a:lstStyle/>
                    <a:p>
                      <a:pPr marL="0" marR="0">
                        <a:lnSpc>
                          <a:spcPct val="115000"/>
                        </a:lnSpc>
                        <a:spcBef>
                          <a:spcPts val="0"/>
                        </a:spcBef>
                        <a:spcAft>
                          <a:spcPts val="0"/>
                        </a:spcAft>
                      </a:pPr>
                      <a:r>
                        <a:rPr lang="el-GR" sz="1200">
                          <a:solidFill>
                            <a:schemeClr val="tx1"/>
                          </a:solidFill>
                          <a:effectLst/>
                        </a:rPr>
                        <a:t>ΨΥΧΙΚΟΣ ΤΟΜΕΑΣ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έλλειψη αυτοπεποίθησης οδηγεί το άτομο στην υιοθέτηση της κοινής γνώμης θεωρώντας τις δικές του απόψεις λιγότερο σωστές ή αποδεκτές</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ανάγκη της αίσθησης του «ανήκειν» οδηγεί τα άτομα στη σύμπλευση με την κοινή γνώμη</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Διατήρηση συναισθημάτων κατωτερότητας, αφού το άτομο δεν τολμά να δηλώσει την διαφοροποίησή του.</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Συναισθηματικός μαρασμός, καθώς το άτομο δεν εκφράζει ελεύθερα την προσωπικότητά του.</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Προσπάθεια αντιμετώπισης των ψυχολογικών προβλημάτων μέσω της αυτοκριτικής κι αυτογνωσίας ή μέσω της αναζήτησης ψυχολογικής στήριξης από ειδικούς.</a:t>
                      </a:r>
                      <a:endParaRPr lang="en-US" sz="12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Προσπάθεια αυτοβελτίωσης προκειμένου να τονωθεί η αυτοεκτίμηση.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1478300120"/>
              </p:ext>
            </p:extLst>
          </p:nvPr>
        </p:nvGraphicFramePr>
        <p:xfrm>
          <a:off x="395536" y="286279"/>
          <a:ext cx="8280919" cy="6252633"/>
        </p:xfrm>
        <a:graphic>
          <a:graphicData uri="http://schemas.openxmlformats.org/drawingml/2006/table">
            <a:tbl>
              <a:tblPr firstRow="1" firstCol="1" bandRow="1">
                <a:tableStyleId>{93296810-A885-4BE3-A3E7-6D5BEEA58F35}</a:tableStyleId>
              </a:tblPr>
              <a:tblGrid>
                <a:gridCol w="1068085"/>
                <a:gridCol w="2316291"/>
                <a:gridCol w="416085"/>
                <a:gridCol w="2072534"/>
                <a:gridCol w="463709"/>
                <a:gridCol w="1944215"/>
              </a:tblGrid>
              <a:tr h="113297">
                <a:tc gridSpan="6">
                  <a:txBody>
                    <a:bodyPr/>
                    <a:lstStyle/>
                    <a:p>
                      <a:pPr marL="0" marR="0" algn="ctr">
                        <a:lnSpc>
                          <a:spcPct val="115000"/>
                        </a:lnSpc>
                        <a:spcBef>
                          <a:spcPts val="0"/>
                        </a:spcBef>
                        <a:spcAft>
                          <a:spcPts val="0"/>
                        </a:spcAft>
                      </a:pPr>
                      <a:r>
                        <a:rPr lang="el-GR" sz="1100" dirty="0">
                          <a:solidFill>
                            <a:schemeClr val="tx1"/>
                          </a:solidFill>
                          <a:effectLst/>
                        </a:rPr>
                        <a:t>ΜΑΖΟΠΟΙΗΣΗ /  ΚΟΜΦΟΡΜΙΣΜΟΣ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3830">
                <a:tc gridSpan="6">
                  <a:txBody>
                    <a:bodyPr/>
                    <a:lstStyle/>
                    <a:p>
                      <a:pPr marL="0" marR="0">
                        <a:lnSpc>
                          <a:spcPct val="115000"/>
                        </a:lnSpc>
                        <a:spcBef>
                          <a:spcPts val="0"/>
                        </a:spcBef>
                        <a:spcAft>
                          <a:spcPts val="0"/>
                        </a:spcAft>
                      </a:pPr>
                      <a:r>
                        <a:rPr lang="el-GR" sz="1100" dirty="0">
                          <a:solidFill>
                            <a:schemeClr val="tx1"/>
                          </a:solidFill>
                          <a:effectLst/>
                        </a:rPr>
                        <a:t>Η τάση του ατόμου να προσαρμόζει τον τρόπο ζωής του σύμφωνα με το πρότυπο της κοινωνίας στην οποία ζει, ακόμα κι αν δεν τον εκφράζει, με αποτέλεσμα να εξομοιώνεται με το πλήθος και να χάνει την ιδιαίτερη ταυτότητά του.</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297">
                <a:tc gridSpan="3">
                  <a:txBody>
                    <a:bodyPr/>
                    <a:lstStyle/>
                    <a:p>
                      <a:pPr marL="0" marR="0" algn="ctr">
                        <a:lnSpc>
                          <a:spcPct val="115000"/>
                        </a:lnSpc>
                        <a:spcBef>
                          <a:spcPts val="0"/>
                        </a:spcBef>
                        <a:spcAft>
                          <a:spcPts val="0"/>
                        </a:spcAft>
                      </a:pPr>
                      <a:r>
                        <a:rPr lang="en-US" sz="1100">
                          <a:solidFill>
                            <a:schemeClr val="tx1"/>
                          </a:solidFill>
                          <a:effectLst/>
                        </a:rPr>
                        <a:t>AITIA</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l-GR" sz="1100" dirty="0">
                          <a:solidFill>
                            <a:schemeClr val="tx1"/>
                          </a:solidFill>
                          <a:effectLst/>
                        </a:rPr>
                        <a:t>ΣΥΝΕΠΕΙΕΣ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solidFill>
                      <a:schemeClr val="accent6"/>
                    </a:solidFill>
                  </a:tcPr>
                </a:tc>
                <a:tc gridSpan="2">
                  <a:txBody>
                    <a:bodyPr/>
                    <a:lstStyle/>
                    <a:p>
                      <a:pPr marL="0" marR="0" algn="ctr">
                        <a:lnSpc>
                          <a:spcPct val="115000"/>
                        </a:lnSpc>
                        <a:spcBef>
                          <a:spcPts val="0"/>
                        </a:spcBef>
                        <a:spcAft>
                          <a:spcPts val="0"/>
                        </a:spcAft>
                      </a:pPr>
                      <a:r>
                        <a:rPr lang="el-GR" sz="1100" dirty="0">
                          <a:solidFill>
                            <a:schemeClr val="tx1"/>
                          </a:solidFill>
                          <a:effectLst/>
                        </a:rPr>
                        <a:t>ΑΝΤΙΜΕΤΩΠΙΣΗ</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solidFill>
                      <a:schemeClr val="accent6"/>
                    </a:solidFill>
                  </a:tcPr>
                </a:tc>
                <a:tc hMerge="1">
                  <a:txBody>
                    <a:bodyPr/>
                    <a:lstStyle/>
                    <a:p>
                      <a:endParaRPr lang="en-US"/>
                    </a:p>
                  </a:txBody>
                  <a:tcPr/>
                </a:tc>
              </a:tr>
              <a:tr h="113297">
                <a:tc gridSpan="6">
                  <a:txBody>
                    <a:bodyPr/>
                    <a:lstStyle/>
                    <a:p>
                      <a:pPr marL="0" marR="0" algn="ctr">
                        <a:lnSpc>
                          <a:spcPct val="115000"/>
                        </a:lnSpc>
                        <a:spcBef>
                          <a:spcPts val="0"/>
                        </a:spcBef>
                        <a:spcAft>
                          <a:spcPts val="0"/>
                        </a:spcAft>
                      </a:pPr>
                      <a:r>
                        <a:rPr lang="el-GR" sz="1100">
                          <a:solidFill>
                            <a:schemeClr val="tx1"/>
                          </a:solidFill>
                          <a:effectLst/>
                        </a:rPr>
                        <a:t>ΚΟΙΝΩΝΙΑ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24045">
                <a:tc>
                  <a:txBody>
                    <a:bodyPr/>
                    <a:lstStyle/>
                    <a:p>
                      <a:pPr marL="0" marR="0">
                        <a:lnSpc>
                          <a:spcPct val="115000"/>
                        </a:lnSpc>
                        <a:spcBef>
                          <a:spcPts val="0"/>
                        </a:spcBef>
                        <a:spcAft>
                          <a:spcPts val="0"/>
                        </a:spcAft>
                      </a:pPr>
                      <a:r>
                        <a:rPr lang="el-GR" sz="1100">
                          <a:solidFill>
                            <a:schemeClr val="tx1"/>
                          </a:solidFill>
                          <a:effectLst/>
                        </a:rPr>
                        <a:t>ΥΛΙΚΟΣ ΟΙΚΟΝΟ-ΜΙΚΟΣ ΤΟΜΕΑΣ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Η τυφλή υπακοή σε αναχρονιστικές αντιλήψεις και η απόρριψη του διαφορετικού από την κοινή γνώμη δεν ευνοεί την προαγωγή της επιστημονικής γνώσης, η οποία είναι απαραίτητη για την οικονομική ευρωστία.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gridSpan="3">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Παρεμποδίζεται η ομόνοια και η συνεργασία των λαών με αποτέλεσμα να δυσχεραίνεται η ανταλλαγή απόψεων και ιδεών που ευνοούν την ανάπτυξη της επιστήμης και ως εκ τούτου και της οικονομίας.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pPr marL="342900" marR="0" lvl="0" indent="-342900">
                        <a:lnSpc>
                          <a:spcPct val="115000"/>
                        </a:lnSpc>
                        <a:spcBef>
                          <a:spcPts val="0"/>
                        </a:spcBef>
                        <a:spcAft>
                          <a:spcPts val="0"/>
                        </a:spcAft>
                        <a:buFont typeface="Wingdings" panose="05000000000000000000" pitchFamily="2" charset="2"/>
                        <a:buChar char=""/>
                      </a:pP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Στήριξη των εγχώριων παραγωγικών δομών σε συνδυασμό με τον εκσυγχρονισμό της οικονομίας.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r>
              <a:tr h="1891707">
                <a:tc>
                  <a:txBody>
                    <a:bodyPr/>
                    <a:lstStyle/>
                    <a:p>
                      <a:pPr marL="0" marR="0">
                        <a:lnSpc>
                          <a:spcPct val="115000"/>
                        </a:lnSpc>
                        <a:spcBef>
                          <a:spcPts val="0"/>
                        </a:spcBef>
                        <a:spcAft>
                          <a:spcPts val="0"/>
                        </a:spcAft>
                      </a:pPr>
                      <a:r>
                        <a:rPr lang="el-GR" sz="1100">
                          <a:solidFill>
                            <a:schemeClr val="tx1"/>
                          </a:solidFill>
                          <a:effectLst/>
                        </a:rPr>
                        <a:t>ΚΟΙΝΩ-ΝΙΚΟΣ ΤΟΜΕΑΣ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Η απόρριψη όλων όσων αντιτίθενται στην κοινή γνώμη εγείρει κάθε είδους εντάσεις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gridSpan="3">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Δημιουργείται πόλωση (μεταξύ αυτών που δέχονται την κοινή γνώμη και αυτών που την απορρίπτουν και περιθωριοποιούνται), με αποτέλεσμα την ενίσχυση των κοινωνικών εντάσεων και του μίσους.</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Υπονόμευση του δημοκρατικού πολιτεύματος, το οποίο χαρακτηρίζεται από ανεκτικότητα και πολυφωνία.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pPr marL="342900" marR="0" lvl="0" indent="-342900">
                        <a:lnSpc>
                          <a:spcPct val="115000"/>
                        </a:lnSpc>
                        <a:spcBef>
                          <a:spcPts val="0"/>
                        </a:spcBef>
                        <a:spcAft>
                          <a:spcPts val="0"/>
                        </a:spcAft>
                        <a:buFont typeface="Wingdings" panose="05000000000000000000" pitchFamily="2" charset="2"/>
                        <a:buChar char=""/>
                      </a:pP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Προστασία όλων κοινωνικών ομάδων και ελευθερία στην αυτοέκφρασή τους.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r>
              <a:tr h="1891707">
                <a:tc>
                  <a:txBody>
                    <a:bodyPr/>
                    <a:lstStyle/>
                    <a:p>
                      <a:pPr marL="0" marR="0">
                        <a:lnSpc>
                          <a:spcPct val="115000"/>
                        </a:lnSpc>
                        <a:spcBef>
                          <a:spcPts val="0"/>
                        </a:spcBef>
                        <a:spcAft>
                          <a:spcPts val="0"/>
                        </a:spcAft>
                      </a:pPr>
                      <a:r>
                        <a:rPr lang="el-GR" sz="1100">
                          <a:solidFill>
                            <a:schemeClr val="tx1"/>
                          </a:solidFill>
                          <a:effectLst/>
                        </a:rPr>
                        <a:t>ΠΟΛΙΤΙ-ΣΜΙΚΟΣ ΤΟΜΕΑΣ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Η πνευματική μονομέρεια που επιβάλλεται από την αποδοχή μόνο της κοινής γνώμης καθηλώνει τον πολιτισμό σε στασιμότητα, καθώς δεν αξιοποιούνται δημιουργικά διαφορετικά στοιχεία.</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Ξενομανία</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Ισοπέδωση κάθε ιδιαιτερότητας και απώλεια εθνικής ταυτότητας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gridSpan="3">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Όταν δημιουργείται πόλωση (μεταξύ αυτών που δέχονται την κοινή γνώμη και αυτών που την απορρίπτουν και περιθωριοποιούνται) παρεμποδίζεται η ομόνοια και η συνεργασία των ανθρώπων με αποτέλεσμα να δυσχεραίνεται η ανταλλαγή απόψεων και ιδεών που ευνοούν την ανάπτυξη της τέχνης.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hMerge="1">
                  <a:txBody>
                    <a:bodyPr/>
                    <a:lstStyle/>
                    <a:p>
                      <a:endParaRPr lang="en-US"/>
                    </a:p>
                  </a:txBody>
                  <a:tcPr/>
                </a:tc>
                <a:tc hMerge="1">
                  <a:txBody>
                    <a:bodyPr/>
                    <a:lstStyle/>
                    <a:p>
                      <a:pPr marL="342900" marR="0" lvl="0" indent="-342900">
                        <a:lnSpc>
                          <a:spcPct val="115000"/>
                        </a:lnSpc>
                        <a:spcBef>
                          <a:spcPts val="0"/>
                        </a:spcBef>
                        <a:spcAft>
                          <a:spcPts val="0"/>
                        </a:spcAft>
                        <a:buFont typeface="Wingdings" panose="05000000000000000000" pitchFamily="2" charset="2"/>
                        <a:buChar char=""/>
                      </a:pP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Διαφύλαξη της πολιτισμικής παράδοσης και κληρονομιάς. </a:t>
                      </a:r>
                      <a:endParaRPr lang="en-US" sz="11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Γόνιμη αποδοχή του διαφορετικού. </a:t>
                      </a:r>
                      <a:endParaRPr lang="en-US" sz="11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Στροφή στον εκσυγχρονισμό.</a:t>
                      </a:r>
                      <a:endParaRPr lang="en-US" sz="1100" dirty="0">
                        <a:solidFill>
                          <a:schemeClr val="tx1"/>
                        </a:solidFill>
                        <a:effectLst/>
                      </a:endParaRPr>
                    </a:p>
                    <a:p>
                      <a:pPr marL="21590" marR="0">
                        <a:lnSpc>
                          <a:spcPct val="115000"/>
                        </a:lnSpc>
                        <a:spcBef>
                          <a:spcPts val="0"/>
                        </a:spcBef>
                        <a:spcAft>
                          <a:spcPts val="0"/>
                        </a:spcAft>
                      </a:pPr>
                      <a:r>
                        <a:rPr lang="el-GR"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679" marR="33679" marT="0" marB="0"/>
                </a:tc>
              </a:tr>
            </a:tbl>
          </a:graphicData>
        </a:graphic>
      </p:graphicFrame>
    </p:spTree>
    <p:extLst>
      <p:ext uri="{BB962C8B-B14F-4D97-AF65-F5344CB8AC3E}">
        <p14:creationId xmlns:p14="http://schemas.microsoft.com/office/powerpoint/2010/main" val="1134226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723647444"/>
              </p:ext>
            </p:extLst>
          </p:nvPr>
        </p:nvGraphicFramePr>
        <p:xfrm>
          <a:off x="539552" y="802048"/>
          <a:ext cx="8136907" cy="5204716"/>
        </p:xfrm>
        <a:graphic>
          <a:graphicData uri="http://schemas.openxmlformats.org/drawingml/2006/table">
            <a:tbl>
              <a:tblPr firstRow="1" firstCol="1" bandRow="1">
                <a:tableStyleId>{93296810-A885-4BE3-A3E7-6D5BEEA58F35}</a:tableStyleId>
              </a:tblPr>
              <a:tblGrid>
                <a:gridCol w="1296144"/>
                <a:gridCol w="2088233"/>
                <a:gridCol w="2304255"/>
                <a:gridCol w="2448275"/>
              </a:tblGrid>
              <a:tr h="148899">
                <a:tc gridSpan="4">
                  <a:txBody>
                    <a:bodyPr/>
                    <a:lstStyle/>
                    <a:p>
                      <a:pPr marL="0" marR="0" algn="ctr">
                        <a:lnSpc>
                          <a:spcPct val="115000"/>
                        </a:lnSpc>
                        <a:spcBef>
                          <a:spcPts val="0"/>
                        </a:spcBef>
                        <a:spcAft>
                          <a:spcPts val="0"/>
                        </a:spcAft>
                        <a:tabLst>
                          <a:tab pos="1428750" algn="l"/>
                        </a:tabLst>
                      </a:pPr>
                      <a:r>
                        <a:rPr lang="el-GR" sz="1200" dirty="0">
                          <a:solidFill>
                            <a:schemeClr val="tx1"/>
                          </a:solidFill>
                          <a:effectLst/>
                        </a:rPr>
                        <a:t>ΕΙΔΙΚΟΤΕΡΑ ΓΙΑ ΤΟΥΣ ΦΟΡΕΙΣ ΚΟΙΝΩΝΙΚΟΠΟΙΗΣΗΣ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hMerge="1">
                  <a:txBody>
                    <a:bodyPr/>
                    <a:lstStyle/>
                    <a:p>
                      <a:endParaRPr lang="en-US"/>
                    </a:p>
                  </a:txBody>
                  <a:tcPr/>
                </a:tc>
                <a:tc hMerge="1">
                  <a:txBody>
                    <a:bodyPr/>
                    <a:lstStyle/>
                    <a:p>
                      <a:endParaRPr lang="en-US"/>
                    </a:p>
                  </a:txBody>
                  <a:tcPr/>
                </a:tc>
                <a:tc hMerge="1">
                  <a:txBody>
                    <a:bodyPr/>
                    <a:lstStyle/>
                    <a:p>
                      <a:endParaRPr lang="en-US"/>
                    </a:p>
                  </a:txBody>
                  <a:tcPr/>
                </a:tc>
              </a:tr>
              <a:tr h="148899">
                <a:tc>
                  <a:txBody>
                    <a:bodyPr/>
                    <a:lstStyle/>
                    <a:p>
                      <a:pPr marL="0" marR="0">
                        <a:lnSpc>
                          <a:spcPct val="115000"/>
                        </a:lnSpc>
                        <a:spcBef>
                          <a:spcPts val="0"/>
                        </a:spcBef>
                        <a:spcAft>
                          <a:spcPts val="0"/>
                        </a:spcAft>
                        <a:tabLst>
                          <a:tab pos="1428750" algn="l"/>
                        </a:tabLst>
                      </a:pPr>
                      <a:r>
                        <a:rPr lang="el-GR"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0" marR="0">
                        <a:lnSpc>
                          <a:spcPct val="115000"/>
                        </a:lnSpc>
                        <a:spcBef>
                          <a:spcPts val="0"/>
                        </a:spcBef>
                        <a:spcAft>
                          <a:spcPts val="0"/>
                        </a:spcAft>
                        <a:tabLst>
                          <a:tab pos="1428750" algn="l"/>
                        </a:tabLst>
                      </a:pPr>
                      <a:r>
                        <a:rPr lang="el-GR" sz="1200" dirty="0">
                          <a:solidFill>
                            <a:schemeClr val="tx1"/>
                          </a:solidFill>
                          <a:effectLst/>
                        </a:rPr>
                        <a:t>ΑΙΤΙΑ</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solidFill>
                      <a:schemeClr val="accent6"/>
                    </a:solidFill>
                  </a:tcPr>
                </a:tc>
                <a:tc>
                  <a:txBody>
                    <a:bodyPr/>
                    <a:lstStyle/>
                    <a:p>
                      <a:pPr marL="0" marR="0">
                        <a:lnSpc>
                          <a:spcPct val="115000"/>
                        </a:lnSpc>
                        <a:spcBef>
                          <a:spcPts val="0"/>
                        </a:spcBef>
                        <a:spcAft>
                          <a:spcPts val="0"/>
                        </a:spcAft>
                        <a:tabLst>
                          <a:tab pos="1428750" algn="l"/>
                        </a:tabLst>
                      </a:pPr>
                      <a:r>
                        <a:rPr lang="el-GR" sz="1200" dirty="0">
                          <a:solidFill>
                            <a:schemeClr val="tx1"/>
                          </a:solidFill>
                          <a:effectLst/>
                        </a:rPr>
                        <a:t>ΣΥΝΕΠΕΙΕΣ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solidFill>
                      <a:schemeClr val="accent6"/>
                    </a:solidFill>
                  </a:tcPr>
                </a:tc>
                <a:tc>
                  <a:txBody>
                    <a:bodyPr/>
                    <a:lstStyle/>
                    <a:p>
                      <a:pPr marL="0" marR="0">
                        <a:lnSpc>
                          <a:spcPct val="115000"/>
                        </a:lnSpc>
                        <a:spcBef>
                          <a:spcPts val="0"/>
                        </a:spcBef>
                        <a:spcAft>
                          <a:spcPts val="0"/>
                        </a:spcAft>
                        <a:tabLst>
                          <a:tab pos="1428750" algn="l"/>
                        </a:tabLst>
                      </a:pPr>
                      <a:r>
                        <a:rPr lang="el-GR" sz="1200" dirty="0">
                          <a:solidFill>
                            <a:schemeClr val="tx1"/>
                          </a:solidFill>
                          <a:effectLst/>
                        </a:rPr>
                        <a:t>ΑΝΤΙΜΕΤΩΠΙΣΗ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solidFill>
                      <a:schemeClr val="accent6"/>
                    </a:solidFill>
                  </a:tcPr>
                </a:tc>
              </a:tr>
              <a:tr h="1355503">
                <a:tc>
                  <a:txBody>
                    <a:bodyPr/>
                    <a:lstStyle/>
                    <a:p>
                      <a:pPr marL="0" marR="0">
                        <a:lnSpc>
                          <a:spcPct val="115000"/>
                        </a:lnSpc>
                        <a:spcBef>
                          <a:spcPts val="0"/>
                        </a:spcBef>
                        <a:spcAft>
                          <a:spcPts val="0"/>
                        </a:spcAft>
                      </a:pPr>
                      <a:r>
                        <a:rPr lang="el-GR" sz="1200" dirty="0">
                          <a:solidFill>
                            <a:schemeClr val="tx1"/>
                          </a:solidFill>
                          <a:effectLst/>
                        </a:rPr>
                        <a:t>ΟΙΚΟΓΕΝΕΙΑ</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χαμηλό πνευματικό επίπεδο των γονιών και οι παρωπιδικές τους αντιλήψεις συμβάλλουν στη διαιώνιση ή της προγονοπληξίας ή της ξενομανίας</a:t>
                      </a:r>
                      <a:endParaRPr lang="en-US" sz="1200">
                        <a:solidFill>
                          <a:schemeClr val="tx1"/>
                        </a:solidFill>
                        <a:effectLst/>
                      </a:endParaRPr>
                    </a:p>
                    <a:p>
                      <a:pPr marL="201930" marR="0">
                        <a:lnSpc>
                          <a:spcPct val="115000"/>
                        </a:lnSpc>
                        <a:spcBef>
                          <a:spcPts val="0"/>
                        </a:spcBef>
                        <a:spcAft>
                          <a:spcPts val="0"/>
                        </a:spcAft>
                      </a:pPr>
                      <a:r>
                        <a:rPr lang="el-GR"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Πνευματική μονομέρεια και καθήλωση στην αμάθεια τόσο για τους ρατσιστές όσο και για τα θύματα του ρατσισμού, τα οποία λόγω περιθωριοποίησης δεν έχουν πρόσβαση στην εκπαίδευση.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Αναβάθμιση πνευματικού επιπέδου μέσω της επιδίωξης της μόρφωσης.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r>
              <a:tr h="1197193">
                <a:tc>
                  <a:txBody>
                    <a:bodyPr/>
                    <a:lstStyle/>
                    <a:p>
                      <a:pPr marL="0" marR="0">
                        <a:lnSpc>
                          <a:spcPct val="115000"/>
                        </a:lnSpc>
                        <a:spcBef>
                          <a:spcPts val="0"/>
                        </a:spcBef>
                        <a:spcAft>
                          <a:spcPts val="0"/>
                        </a:spcAft>
                      </a:pPr>
                      <a:r>
                        <a:rPr lang="el-GR" sz="1200">
                          <a:solidFill>
                            <a:schemeClr val="tx1"/>
                          </a:solidFill>
                          <a:effectLst/>
                        </a:rPr>
                        <a:t>ΠΑΙΔΕΙΑ</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Ο βαθμοθηρικός και χαρακτήρας  του σύγχρονου εκπαιδευτικού συστήματος και η εμμονή στην στείρα και αποστήθιση γνώσεων δεν προωθούν την κριτική σκέψη.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Πνευματική μονομέρεια και στασιμότητα.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Δημιουργία εκπαιδευτικού συστήματος που να καλλιεργεί την κριτική σκέψη των μαθητών.</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r>
              <a:tr h="1352241">
                <a:tc>
                  <a:txBody>
                    <a:bodyPr/>
                    <a:lstStyle/>
                    <a:p>
                      <a:pPr marL="0" marR="0">
                        <a:lnSpc>
                          <a:spcPct val="115000"/>
                        </a:lnSpc>
                        <a:spcBef>
                          <a:spcPts val="0"/>
                        </a:spcBef>
                        <a:spcAft>
                          <a:spcPts val="0"/>
                        </a:spcAft>
                      </a:pPr>
                      <a:r>
                        <a:rPr lang="el-GR" sz="1200">
                          <a:solidFill>
                            <a:schemeClr val="tx1"/>
                          </a:solidFill>
                          <a:effectLst/>
                        </a:rPr>
                        <a:t>ΜΜΕ</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Διαμόρφωση, προβολή κι επιβολή της κοινής γνώμης.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Διαιώνιση στερεοτυπικών αντιλήψεων.</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Να τηρείται ο δημοσιογραφικός κώδικας δεοντολογίας, έτσι ώστε να αποφεύγεται η χειραγώγηση της κοινής γνώμης, προκειμένου να εξυπηρετηθούν ίδια συμφέροντα και πολιτικές σκοπιμότητες.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r>
            </a:tbl>
          </a:graphicData>
        </a:graphic>
      </p:graphicFrame>
    </p:spTree>
    <p:extLst>
      <p:ext uri="{BB962C8B-B14F-4D97-AF65-F5344CB8AC3E}">
        <p14:creationId xmlns:p14="http://schemas.microsoft.com/office/powerpoint/2010/main" val="13421678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726</TotalTime>
  <Words>662</Words>
  <Application>Microsoft Office PowerPoint</Application>
  <PresentationFormat>On-screen Show (4:3)</PresentationFormat>
  <Paragraphs>69</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Times New Roman</vt:lpstr>
      <vt:lpstr>Wingdings</vt:lpstr>
      <vt:lpstr>Wingdings 2</vt:lpstr>
      <vt:lpstr>Ροή</vt:lpstr>
      <vt:lpstr>ΜΑΖΟΠΟΙΗΣΗ  ΚΟΜΦΟΡΜΙΣΜΟΣ</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119</cp:revision>
  <dcterms:created xsi:type="dcterms:W3CDTF">2021-09-15T04:04:03Z</dcterms:created>
  <dcterms:modified xsi:type="dcterms:W3CDTF">2024-10-18T04:35:48Z</dcterms:modified>
</cp:coreProperties>
</file>