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12"/>
  </p:notesMasterIdLst>
  <p:handoutMasterIdLst>
    <p:handoutMasterId r:id="rId13"/>
  </p:handoutMasterIdLst>
  <p:sldIdLst>
    <p:sldId id="256" r:id="rId2"/>
    <p:sldId id="258" r:id="rId3"/>
    <p:sldId id="259" r:id="rId4"/>
    <p:sldId id="260" r:id="rId5"/>
    <p:sldId id="261" r:id="rId6"/>
    <p:sldId id="262" r:id="rId7"/>
    <p:sldId id="264" r:id="rId8"/>
    <p:sldId id="265" r:id="rId9"/>
    <p:sldId id="266" r:id="rId10"/>
    <p:sldId id="263" r:id="rId11"/>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5368" autoAdjust="0"/>
    <p:restoredTop sz="94662" autoAdjust="0"/>
  </p:normalViewPr>
  <p:slideViewPr>
    <p:cSldViewPr>
      <p:cViewPr varScale="1">
        <p:scale>
          <a:sx n="67" d="100"/>
          <a:sy n="67" d="100"/>
        </p:scale>
        <p:origin x="1890"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DC5960-BACE-457B-9CE6-991F129CF685}" type="datetimeFigureOut">
              <a:rPr lang="en-US" smtClean="0"/>
              <a:t>5/10/2026</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el-GR" smtClean="0"/>
              <a:t>Επιμέλεια: Εύη Πεπέ</a:t>
            </a:r>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7201CAE-5B55-41D0-B49E-4E9A1F89626B}" type="slidenum">
              <a:rPr lang="en-US" smtClean="0"/>
              <a:t>‹#›</a:t>
            </a:fld>
            <a:endParaRPr lang="en-US"/>
          </a:p>
        </p:txBody>
      </p:sp>
    </p:spTree>
    <p:extLst>
      <p:ext uri="{BB962C8B-B14F-4D97-AF65-F5344CB8AC3E}">
        <p14:creationId xmlns:p14="http://schemas.microsoft.com/office/powerpoint/2010/main" val="6697996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30FCAD-EEC5-4D36-A678-A05FE695273D}" type="datetimeFigureOut">
              <a:rPr lang="en-US" smtClean="0"/>
              <a:t>5/10/2026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el-GR" smtClean="0"/>
              <a:t>Επιμέλεια: Εύη Πεπέ</a:t>
            </a: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572BA1-F7DA-4B8E-85BE-BD51A369B32F}" type="slidenum">
              <a:rPr lang="en-US" smtClean="0"/>
              <a:t>‹#›</a:t>
            </a:fld>
            <a:endParaRPr lang="en-US"/>
          </a:p>
        </p:txBody>
      </p:sp>
    </p:spTree>
    <p:extLst>
      <p:ext uri="{BB962C8B-B14F-4D97-AF65-F5344CB8AC3E}">
        <p14:creationId xmlns:p14="http://schemas.microsoft.com/office/powerpoint/2010/main" val="4109594690"/>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09572BA1-F7DA-4B8E-85BE-BD51A369B32F}" type="slidenum">
              <a:rPr lang="en-US" smtClean="0"/>
              <a:t>1</a:t>
            </a:fld>
            <a:endParaRPr lang="en-US"/>
          </a:p>
        </p:txBody>
      </p:sp>
      <p:sp>
        <p:nvSpPr>
          <p:cNvPr id="5" name="Footer Placeholder 4"/>
          <p:cNvSpPr>
            <a:spLocks noGrp="1"/>
          </p:cNvSpPr>
          <p:nvPr>
            <p:ph type="ftr" sz="quarter" idx="11"/>
          </p:nvPr>
        </p:nvSpPr>
        <p:spPr/>
        <p:txBody>
          <a:bodyPr/>
          <a:lstStyle/>
          <a:p>
            <a:r>
              <a:rPr lang="el-GR" smtClean="0"/>
              <a:t>Επιμέλεια: Εύη Πεπέ</a:t>
            </a:r>
            <a:endParaRPr lang="en-US"/>
          </a:p>
        </p:txBody>
      </p:sp>
    </p:spTree>
    <p:extLst>
      <p:ext uri="{BB962C8B-B14F-4D97-AF65-F5344CB8AC3E}">
        <p14:creationId xmlns:p14="http://schemas.microsoft.com/office/powerpoint/2010/main" val="346593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Στυλ κύριου τίτλου</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Στυλ κύριου υπότιτλου</a:t>
            </a:r>
            <a:endParaRPr kumimoji="0" lang="en-US"/>
          </a:p>
        </p:txBody>
      </p:sp>
      <p:sp>
        <p:nvSpPr>
          <p:cNvPr id="30" name="Date Placeholder 29"/>
          <p:cNvSpPr>
            <a:spLocks noGrp="1"/>
          </p:cNvSpPr>
          <p:nvPr>
            <p:ph type="dt" sz="half" idx="10"/>
          </p:nvPr>
        </p:nvSpPr>
        <p:spPr/>
        <p:txBody>
          <a:bodyPr/>
          <a:lstStyle/>
          <a:p>
            <a:fld id="{7B9282AB-1434-4FBD-A176-AF4D64FED65F}" type="datetime1">
              <a:rPr lang="el-GR" smtClean="0"/>
              <a:t>10/5/2026</a:t>
            </a:fld>
            <a:endParaRPr lang="el-GR"/>
          </a:p>
        </p:txBody>
      </p:sp>
      <p:sp>
        <p:nvSpPr>
          <p:cNvPr id="19" name="Footer Placeholder 18"/>
          <p:cNvSpPr>
            <a:spLocks noGrp="1"/>
          </p:cNvSpPr>
          <p:nvPr>
            <p:ph type="ftr" sz="quarter" idx="11"/>
          </p:nvPr>
        </p:nvSpPr>
        <p:spPr/>
        <p:txBody>
          <a:bodyPr/>
          <a:lstStyle/>
          <a:p>
            <a:r>
              <a:rPr lang="el-GR" smtClean="0"/>
              <a:t>Επιμέλεια: Εύη Πεπέ</a:t>
            </a:r>
            <a:endParaRPr lang="el-GR"/>
          </a:p>
        </p:txBody>
      </p:sp>
      <p:sp>
        <p:nvSpPr>
          <p:cNvPr id="27" name="Slide Number Placeholder 26"/>
          <p:cNvSpPr>
            <a:spLocks noGrp="1"/>
          </p:cNvSpPr>
          <p:nvPr>
            <p:ph type="sldNum" sz="quarter" idx="12"/>
          </p:nvPr>
        </p:nvSpPr>
        <p:spPr/>
        <p:txBody>
          <a:bodyPr/>
          <a:lstStyle/>
          <a:p>
            <a:fld id="{3DF53439-851E-44AD-84B1-B6BFC3D0C743}" type="slidenum">
              <a:rPr lang="el-GR" smtClean="0"/>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Στυλ κύριου τίτλου</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Date Placeholder 3"/>
          <p:cNvSpPr>
            <a:spLocks noGrp="1"/>
          </p:cNvSpPr>
          <p:nvPr>
            <p:ph type="dt" sz="half" idx="10"/>
          </p:nvPr>
        </p:nvSpPr>
        <p:spPr/>
        <p:txBody>
          <a:bodyPr/>
          <a:lstStyle/>
          <a:p>
            <a:fld id="{8F1069FC-FDF9-43A4-9759-5589F703AA1B}" type="datetime1">
              <a:rPr lang="el-GR" smtClean="0"/>
              <a:t>10/5/2026</a:t>
            </a:fld>
            <a:endParaRPr lang="el-GR"/>
          </a:p>
        </p:txBody>
      </p:sp>
      <p:sp>
        <p:nvSpPr>
          <p:cNvPr id="5" name="Footer Placeholder 4"/>
          <p:cNvSpPr>
            <a:spLocks noGrp="1"/>
          </p:cNvSpPr>
          <p:nvPr>
            <p:ph type="ftr" sz="quarter" idx="11"/>
          </p:nvPr>
        </p:nvSpPr>
        <p:spPr/>
        <p:txBody>
          <a:bodyPr/>
          <a:lstStyle/>
          <a:p>
            <a:r>
              <a:rPr lang="el-GR" smtClean="0"/>
              <a:t>Επιμέλεια: Εύη Πεπέ</a:t>
            </a:r>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l-GR" smtClean="0"/>
              <a:t>Στυλ κύριου τίτλου</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Date Placeholder 3"/>
          <p:cNvSpPr>
            <a:spLocks noGrp="1"/>
          </p:cNvSpPr>
          <p:nvPr>
            <p:ph type="dt" sz="half" idx="10"/>
          </p:nvPr>
        </p:nvSpPr>
        <p:spPr/>
        <p:txBody>
          <a:bodyPr/>
          <a:lstStyle/>
          <a:p>
            <a:fld id="{08214CA8-BC00-44A2-A1D8-E260D8F24070}" type="datetime1">
              <a:rPr lang="el-GR" smtClean="0"/>
              <a:t>10/5/2026</a:t>
            </a:fld>
            <a:endParaRPr lang="el-GR"/>
          </a:p>
        </p:txBody>
      </p:sp>
      <p:sp>
        <p:nvSpPr>
          <p:cNvPr id="5" name="Footer Placeholder 4"/>
          <p:cNvSpPr>
            <a:spLocks noGrp="1"/>
          </p:cNvSpPr>
          <p:nvPr>
            <p:ph type="ftr" sz="quarter" idx="11"/>
          </p:nvPr>
        </p:nvSpPr>
        <p:spPr/>
        <p:txBody>
          <a:bodyPr/>
          <a:lstStyle/>
          <a:p>
            <a:r>
              <a:rPr lang="el-GR" smtClean="0"/>
              <a:t>Επιμέλεια: Εύη Πεπέ</a:t>
            </a:r>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l-GR" smtClean="0"/>
              <a:t>Στυλ κύριου τίτλου</a:t>
            </a:r>
            <a:endParaRPr kumimoji="0" lang="en-US"/>
          </a:p>
        </p:txBody>
      </p:sp>
      <p:sp>
        <p:nvSpPr>
          <p:cNvPr id="3" name="Content Placeholder 2"/>
          <p:cNvSpPr>
            <a:spLocks noGrp="1"/>
          </p:cNvSpPr>
          <p:nvPr>
            <p:ph idx="1"/>
          </p:nvPr>
        </p:nvSpPr>
        <p:spPr/>
        <p:txBody>
          <a:body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Date Placeholder 3"/>
          <p:cNvSpPr>
            <a:spLocks noGrp="1"/>
          </p:cNvSpPr>
          <p:nvPr>
            <p:ph type="dt" sz="half" idx="10"/>
          </p:nvPr>
        </p:nvSpPr>
        <p:spPr/>
        <p:txBody>
          <a:bodyPr/>
          <a:lstStyle/>
          <a:p>
            <a:fld id="{1110D5C5-14D6-45F0-BAC9-4FDAE51B84F2}" type="datetime1">
              <a:rPr lang="el-GR" smtClean="0"/>
              <a:t>10/5/2026</a:t>
            </a:fld>
            <a:endParaRPr lang="el-GR"/>
          </a:p>
        </p:txBody>
      </p:sp>
      <p:sp>
        <p:nvSpPr>
          <p:cNvPr id="5" name="Footer Placeholder 4"/>
          <p:cNvSpPr>
            <a:spLocks noGrp="1"/>
          </p:cNvSpPr>
          <p:nvPr>
            <p:ph type="ftr" sz="quarter" idx="11"/>
          </p:nvPr>
        </p:nvSpPr>
        <p:spPr/>
        <p:txBody>
          <a:bodyPr/>
          <a:lstStyle/>
          <a:p>
            <a:r>
              <a:rPr lang="el-GR" smtClean="0"/>
              <a:t>Επιμέλεια: Εύη Πεπέ</a:t>
            </a:r>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l-GR" smtClean="0"/>
              <a:t>Στυλ κύριου τίτλου</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Στυλ υποδείγματος κειμένου</a:t>
            </a:r>
          </a:p>
        </p:txBody>
      </p:sp>
      <p:sp>
        <p:nvSpPr>
          <p:cNvPr id="4" name="Date Placeholder 3"/>
          <p:cNvSpPr>
            <a:spLocks noGrp="1"/>
          </p:cNvSpPr>
          <p:nvPr>
            <p:ph type="dt" sz="half" idx="10"/>
          </p:nvPr>
        </p:nvSpPr>
        <p:spPr/>
        <p:txBody>
          <a:bodyPr/>
          <a:lstStyle/>
          <a:p>
            <a:fld id="{093349F0-6C9B-473B-B716-B80EE945A10C}" type="datetime1">
              <a:rPr lang="el-GR" smtClean="0"/>
              <a:t>10/5/2026</a:t>
            </a:fld>
            <a:endParaRPr lang="el-GR"/>
          </a:p>
        </p:txBody>
      </p:sp>
      <p:sp>
        <p:nvSpPr>
          <p:cNvPr id="5" name="Footer Placeholder 4"/>
          <p:cNvSpPr>
            <a:spLocks noGrp="1"/>
          </p:cNvSpPr>
          <p:nvPr>
            <p:ph type="ftr" sz="quarter" idx="11"/>
          </p:nvPr>
        </p:nvSpPr>
        <p:spPr/>
        <p:txBody>
          <a:bodyPr/>
          <a:lstStyle/>
          <a:p>
            <a:r>
              <a:rPr lang="el-GR" smtClean="0"/>
              <a:t>Επιμέλεια: Εύη Πεπέ</a:t>
            </a:r>
            <a:endParaRPr lang="el-GR"/>
          </a:p>
        </p:txBody>
      </p:sp>
      <p:sp>
        <p:nvSpPr>
          <p:cNvPr id="6" name="Slide Number Placeholder 5"/>
          <p:cNvSpPr>
            <a:spLocks noGrp="1"/>
          </p:cNvSpPr>
          <p:nvPr>
            <p:ph type="sldNum" sz="quarter" idx="12"/>
          </p:nvPr>
        </p:nvSpPr>
        <p:spPr/>
        <p:txBody>
          <a:bodyPr/>
          <a:lstStyle/>
          <a:p>
            <a:fld id="{3DF53439-851E-44AD-84B1-B6BFC3D0C743}" type="slidenum">
              <a:rPr lang="el-GR" smtClean="0"/>
              <a:t>‹#›</a:t>
            </a:fld>
            <a:endParaRPr lang="el-G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l-GR" smtClean="0"/>
              <a:t>Στυλ κύριου τίτλου</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Date Placeholder 4"/>
          <p:cNvSpPr>
            <a:spLocks noGrp="1"/>
          </p:cNvSpPr>
          <p:nvPr>
            <p:ph type="dt" sz="half" idx="10"/>
          </p:nvPr>
        </p:nvSpPr>
        <p:spPr/>
        <p:txBody>
          <a:bodyPr/>
          <a:lstStyle/>
          <a:p>
            <a:fld id="{96AE7675-5B92-4352-B6F4-60C0FA7575DA}" type="datetime1">
              <a:rPr lang="el-GR" smtClean="0"/>
              <a:t>10/5/2026</a:t>
            </a:fld>
            <a:endParaRPr lang="el-GR"/>
          </a:p>
        </p:txBody>
      </p:sp>
      <p:sp>
        <p:nvSpPr>
          <p:cNvPr id="6" name="Footer Placeholder 5"/>
          <p:cNvSpPr>
            <a:spLocks noGrp="1"/>
          </p:cNvSpPr>
          <p:nvPr>
            <p:ph type="ftr" sz="quarter" idx="11"/>
          </p:nvPr>
        </p:nvSpPr>
        <p:spPr/>
        <p:txBody>
          <a:bodyPr/>
          <a:lstStyle/>
          <a:p>
            <a:r>
              <a:rPr lang="el-GR" smtClean="0"/>
              <a:t>Επιμέλεια: Εύη Πεπέ</a:t>
            </a:r>
            <a:endParaRPr lang="el-GR"/>
          </a:p>
        </p:txBody>
      </p:sp>
      <p:sp>
        <p:nvSpPr>
          <p:cNvPr id="7" name="Slide Number Placeholder 6"/>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l-GR" smtClean="0"/>
              <a:t>Στυλ κύριου τίτλου</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l-GR" smtClean="0"/>
              <a:t>Στυλ υποδείγματος κειμένου</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7" name="Date Placeholder 6"/>
          <p:cNvSpPr>
            <a:spLocks noGrp="1"/>
          </p:cNvSpPr>
          <p:nvPr>
            <p:ph type="dt" sz="half" idx="10"/>
          </p:nvPr>
        </p:nvSpPr>
        <p:spPr/>
        <p:txBody>
          <a:bodyPr/>
          <a:lstStyle/>
          <a:p>
            <a:fld id="{D6C9D617-1E9C-4676-841F-DAA3807E50F1}" type="datetime1">
              <a:rPr lang="el-GR" smtClean="0"/>
              <a:t>10/5/2026</a:t>
            </a:fld>
            <a:endParaRPr lang="el-GR"/>
          </a:p>
        </p:txBody>
      </p:sp>
      <p:sp>
        <p:nvSpPr>
          <p:cNvPr id="8" name="Footer Placeholder 7"/>
          <p:cNvSpPr>
            <a:spLocks noGrp="1"/>
          </p:cNvSpPr>
          <p:nvPr>
            <p:ph type="ftr" sz="quarter" idx="11"/>
          </p:nvPr>
        </p:nvSpPr>
        <p:spPr/>
        <p:txBody>
          <a:bodyPr/>
          <a:lstStyle/>
          <a:p>
            <a:r>
              <a:rPr lang="el-GR" smtClean="0"/>
              <a:t>Επιμέλεια: Εύη Πεπέ</a:t>
            </a:r>
            <a:endParaRPr lang="el-GR"/>
          </a:p>
        </p:txBody>
      </p:sp>
      <p:sp>
        <p:nvSpPr>
          <p:cNvPr id="9" name="Slide Number Placeholder 8"/>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l-GR" smtClean="0"/>
              <a:t>Στυλ κύριου τίτλου</a:t>
            </a:r>
            <a:endParaRPr kumimoji="0" lang="en-US"/>
          </a:p>
        </p:txBody>
      </p:sp>
      <p:sp>
        <p:nvSpPr>
          <p:cNvPr id="3" name="Date Placeholder 2"/>
          <p:cNvSpPr>
            <a:spLocks noGrp="1"/>
          </p:cNvSpPr>
          <p:nvPr>
            <p:ph type="dt" sz="half" idx="10"/>
          </p:nvPr>
        </p:nvSpPr>
        <p:spPr/>
        <p:txBody>
          <a:bodyPr/>
          <a:lstStyle/>
          <a:p>
            <a:fld id="{C1FBF596-E7D0-400C-A9A2-B8758C203DFA}" type="datetime1">
              <a:rPr lang="el-GR" smtClean="0"/>
              <a:t>10/5/2026</a:t>
            </a:fld>
            <a:endParaRPr lang="el-GR"/>
          </a:p>
        </p:txBody>
      </p:sp>
      <p:sp>
        <p:nvSpPr>
          <p:cNvPr id="4" name="Footer Placeholder 3"/>
          <p:cNvSpPr>
            <a:spLocks noGrp="1"/>
          </p:cNvSpPr>
          <p:nvPr>
            <p:ph type="ftr" sz="quarter" idx="11"/>
          </p:nvPr>
        </p:nvSpPr>
        <p:spPr/>
        <p:txBody>
          <a:bodyPr/>
          <a:lstStyle/>
          <a:p>
            <a:r>
              <a:rPr lang="el-GR" smtClean="0"/>
              <a:t>Επιμέλεια: Εύη Πεπέ</a:t>
            </a:r>
            <a:endParaRPr lang="el-GR"/>
          </a:p>
        </p:txBody>
      </p:sp>
      <p:sp>
        <p:nvSpPr>
          <p:cNvPr id="5" name="Slide Number Placeholder 4"/>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0C8E37A-A63C-4070-B541-BE1C1BB8885E}" type="datetime1">
              <a:rPr lang="el-GR" smtClean="0"/>
              <a:t>10/5/2026</a:t>
            </a:fld>
            <a:endParaRPr lang="el-GR"/>
          </a:p>
        </p:txBody>
      </p:sp>
      <p:sp>
        <p:nvSpPr>
          <p:cNvPr id="3" name="Footer Placeholder 2"/>
          <p:cNvSpPr>
            <a:spLocks noGrp="1"/>
          </p:cNvSpPr>
          <p:nvPr>
            <p:ph type="ftr" sz="quarter" idx="11"/>
          </p:nvPr>
        </p:nvSpPr>
        <p:spPr/>
        <p:txBody>
          <a:bodyPr/>
          <a:lstStyle/>
          <a:p>
            <a:r>
              <a:rPr lang="el-GR" smtClean="0"/>
              <a:t>Επιμέλεια: Εύη Πεπέ</a:t>
            </a:r>
            <a:endParaRPr lang="el-GR"/>
          </a:p>
        </p:txBody>
      </p:sp>
      <p:sp>
        <p:nvSpPr>
          <p:cNvPr id="4" name="Slide Number Placeholder 3"/>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l-GR" smtClean="0"/>
              <a:t>Στυλ κύριου τίτλου</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l-GR" smtClean="0"/>
              <a:t>Στυλ υποδείγματος κειμένου</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l-GR" smtClean="0"/>
              <a:t>Στυλ υποδείγματος κειμένου</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5" name="Date Placeholder 4"/>
          <p:cNvSpPr>
            <a:spLocks noGrp="1"/>
          </p:cNvSpPr>
          <p:nvPr>
            <p:ph type="dt" sz="half" idx="10"/>
          </p:nvPr>
        </p:nvSpPr>
        <p:spPr/>
        <p:txBody>
          <a:bodyPr/>
          <a:lstStyle/>
          <a:p>
            <a:fld id="{99257E8D-BD83-416A-8035-F9B93369F522}" type="datetime1">
              <a:rPr lang="el-GR" smtClean="0"/>
              <a:t>10/5/2026</a:t>
            </a:fld>
            <a:endParaRPr lang="el-GR"/>
          </a:p>
        </p:txBody>
      </p:sp>
      <p:sp>
        <p:nvSpPr>
          <p:cNvPr id="6" name="Footer Placeholder 5"/>
          <p:cNvSpPr>
            <a:spLocks noGrp="1"/>
          </p:cNvSpPr>
          <p:nvPr>
            <p:ph type="ftr" sz="quarter" idx="11"/>
          </p:nvPr>
        </p:nvSpPr>
        <p:spPr/>
        <p:txBody>
          <a:bodyPr/>
          <a:lstStyle/>
          <a:p>
            <a:r>
              <a:rPr lang="el-GR" smtClean="0"/>
              <a:t>Επιμέλεια: Εύη Πεπέ</a:t>
            </a:r>
            <a:endParaRPr lang="el-GR"/>
          </a:p>
        </p:txBody>
      </p:sp>
      <p:sp>
        <p:nvSpPr>
          <p:cNvPr id="7" name="Slide Number Placeholder 6"/>
          <p:cNvSpPr>
            <a:spLocks noGrp="1"/>
          </p:cNvSpPr>
          <p:nvPr>
            <p:ph type="sldNum" sz="quarter" idx="12"/>
          </p:nvPr>
        </p:nvSpPr>
        <p:spPr/>
        <p:txBody>
          <a:bodyPr/>
          <a:lstStyle/>
          <a:p>
            <a:fld id="{3DF53439-851E-44AD-84B1-B6BFC3D0C743}" type="slidenum">
              <a:rPr lang="el-GR" smtClean="0"/>
              <a:t>‹#›</a:t>
            </a:fld>
            <a:endParaRPr lang="el-G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l-GR" smtClean="0"/>
              <a:t>Στυλ κύριου τίτλου</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l-GR" smtClean="0"/>
              <a:t>Στυλ υποδείγματος κειμένου</a:t>
            </a:r>
          </a:p>
        </p:txBody>
      </p:sp>
      <p:sp>
        <p:nvSpPr>
          <p:cNvPr id="5" name="Date Placeholder 4"/>
          <p:cNvSpPr>
            <a:spLocks noGrp="1"/>
          </p:cNvSpPr>
          <p:nvPr>
            <p:ph type="dt" sz="half" idx="10"/>
          </p:nvPr>
        </p:nvSpPr>
        <p:spPr/>
        <p:txBody>
          <a:bodyPr/>
          <a:lstStyle/>
          <a:p>
            <a:fld id="{AB34343D-1489-48F9-9DCC-BBB85A40207B}" type="datetime1">
              <a:rPr lang="el-GR" smtClean="0"/>
              <a:t>10/5/2026</a:t>
            </a:fld>
            <a:endParaRPr lang="el-GR"/>
          </a:p>
        </p:txBody>
      </p:sp>
      <p:sp>
        <p:nvSpPr>
          <p:cNvPr id="6" name="Footer Placeholder 5"/>
          <p:cNvSpPr>
            <a:spLocks noGrp="1"/>
          </p:cNvSpPr>
          <p:nvPr>
            <p:ph type="ftr" sz="quarter" idx="11"/>
          </p:nvPr>
        </p:nvSpPr>
        <p:spPr/>
        <p:txBody>
          <a:bodyPr/>
          <a:lstStyle/>
          <a:p>
            <a:r>
              <a:rPr lang="el-GR" smtClean="0"/>
              <a:t>Επιμέλεια: Εύη Πεπέ</a:t>
            </a:r>
            <a:endParaRPr lang="el-GR"/>
          </a:p>
        </p:txBody>
      </p:sp>
      <p:sp>
        <p:nvSpPr>
          <p:cNvPr id="7" name="Slide Number Placeholder 6"/>
          <p:cNvSpPr>
            <a:spLocks noGrp="1"/>
          </p:cNvSpPr>
          <p:nvPr>
            <p:ph type="sldNum" sz="quarter" idx="12"/>
          </p:nvPr>
        </p:nvSpPr>
        <p:spPr>
          <a:xfrm>
            <a:off x="8077200" y="6356350"/>
            <a:ext cx="609600" cy="365125"/>
          </a:xfrm>
        </p:spPr>
        <p:txBody>
          <a:bodyPr/>
          <a:lstStyle/>
          <a:p>
            <a:fld id="{3DF53439-851E-44AD-84B1-B6BFC3D0C743}" type="slidenum">
              <a:rPr lang="el-GR" smtClean="0"/>
              <a:t>‹#›</a:t>
            </a:fld>
            <a:endParaRPr lang="el-GR"/>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l-GR" smtClean="0"/>
              <a:t>Στυλ κύριου τίτλου</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l-GR" smtClean="0"/>
              <a:t>Στυλ υποδείγματος κειμένου</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8874C5C-B9C4-4658-99EC-2A348657EF15}" type="datetime1">
              <a:rPr lang="el-GR" smtClean="0"/>
              <a:t>10/5/2026</a:t>
            </a:fld>
            <a:endParaRPr lang="el-G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r>
              <a:rPr lang="el-GR" smtClean="0"/>
              <a:t>Επιμέλεια: Εύη Πεπέ</a:t>
            </a:r>
            <a:endParaRPr lang="el-G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3DF53439-851E-44AD-84B1-B6BFC3D0C743}" type="slidenum">
              <a:rPr lang="el-GR" smtClean="0"/>
              <a:t>‹#›</a:t>
            </a:fld>
            <a:endParaRPr lang="el-G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sldNum="0" hdr="0" dt="0"/>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533400" y="1371600"/>
            <a:ext cx="7851648" cy="2201416"/>
          </a:xfrm>
        </p:spPr>
        <p:txBody>
          <a:bodyPr>
            <a:noAutofit/>
          </a:bodyPr>
          <a:lstStyle/>
          <a:p>
            <a:pPr algn="ctr"/>
            <a:r>
              <a:rPr lang="el-GR" sz="7200" dirty="0" smtClean="0">
                <a:latin typeface="+mn-lt"/>
              </a:rPr>
              <a:t>ΝΟΜΟΙ </a:t>
            </a:r>
            <a:br>
              <a:rPr lang="el-GR" sz="7200" dirty="0" smtClean="0">
                <a:latin typeface="+mn-lt"/>
              </a:rPr>
            </a:br>
            <a:r>
              <a:rPr lang="el-GR" sz="7200" dirty="0" smtClean="0">
                <a:latin typeface="+mn-lt"/>
              </a:rPr>
              <a:t>ΠΟΙΝΕΣ</a:t>
            </a:r>
            <a:endParaRPr lang="el-GR" sz="7200" dirty="0">
              <a:latin typeface="+mn-lt"/>
            </a:endParaRPr>
          </a:p>
        </p:txBody>
      </p:sp>
      <p:sp>
        <p:nvSpPr>
          <p:cNvPr id="4" name="Footer Placeholder 3"/>
          <p:cNvSpPr>
            <a:spLocks noGrp="1"/>
          </p:cNvSpPr>
          <p:nvPr>
            <p:ph type="ftr" sz="quarter" idx="11"/>
          </p:nvPr>
        </p:nvSpPr>
        <p:spPr/>
        <p:txBody>
          <a:bodyPr/>
          <a:lstStyle/>
          <a:p>
            <a:r>
              <a:rPr lang="el-GR" smtClean="0"/>
              <a:t>Επιμέλεια: Εύη Πεπέ</a:t>
            </a:r>
            <a:endParaRPr lang="el-GR"/>
          </a:p>
        </p:txBody>
      </p:sp>
    </p:spTree>
    <p:extLst>
      <p:ext uri="{BB962C8B-B14F-4D97-AF65-F5344CB8AC3E}">
        <p14:creationId xmlns:p14="http://schemas.microsoft.com/office/powerpoint/2010/main" val="37193075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l-GR" smtClean="0"/>
              <a:t>Επιμέλεια: Εύη Πεπέ</a:t>
            </a:r>
            <a:endParaRPr lang="el-GR"/>
          </a:p>
        </p:txBody>
      </p:sp>
      <p:graphicFrame>
        <p:nvGraphicFramePr>
          <p:cNvPr id="3" name="Table 2"/>
          <p:cNvGraphicFramePr>
            <a:graphicFrameLocks noGrp="1"/>
          </p:cNvGraphicFramePr>
          <p:nvPr>
            <p:extLst>
              <p:ext uri="{D42A27DB-BD31-4B8C-83A1-F6EECF244321}">
                <p14:modId xmlns:p14="http://schemas.microsoft.com/office/powerpoint/2010/main" val="2757684135"/>
              </p:ext>
            </p:extLst>
          </p:nvPr>
        </p:nvGraphicFramePr>
        <p:xfrm>
          <a:off x="467544" y="980728"/>
          <a:ext cx="8229600" cy="3383280"/>
        </p:xfrm>
        <a:graphic>
          <a:graphicData uri="http://schemas.openxmlformats.org/drawingml/2006/table">
            <a:tbl>
              <a:tblPr/>
              <a:tblGrid>
                <a:gridCol w="4114800"/>
                <a:gridCol w="4114800"/>
              </a:tblGrid>
              <a:tr h="0">
                <a:tc>
                  <a:txBody>
                    <a:bodyPr/>
                    <a:lstStyle/>
                    <a:p>
                      <a:r>
                        <a:rPr lang="el-GR" sz="3200" b="1" dirty="0"/>
                        <a:t>Θεσμοί</a:t>
                      </a:r>
                    </a:p>
                  </a:txBody>
                  <a:tcPr anchor="ctr">
                    <a:lnL>
                      <a:noFill/>
                    </a:lnL>
                    <a:lnR>
                      <a:noFill/>
                    </a:lnR>
                    <a:lnT>
                      <a:noFill/>
                    </a:lnT>
                    <a:lnB>
                      <a:noFill/>
                    </a:lnB>
                  </a:tcPr>
                </a:tc>
                <a:tc>
                  <a:txBody>
                    <a:bodyPr/>
                    <a:lstStyle/>
                    <a:p>
                      <a:r>
                        <a:rPr lang="el-GR" sz="3200" b="1" dirty="0"/>
                        <a:t>Νόμοι</a:t>
                      </a:r>
                    </a:p>
                  </a:txBody>
                  <a:tcPr anchor="ctr">
                    <a:lnL>
                      <a:noFill/>
                    </a:lnL>
                    <a:lnR>
                      <a:noFill/>
                    </a:lnR>
                    <a:lnT>
                      <a:noFill/>
                    </a:lnT>
                    <a:lnB>
                      <a:noFill/>
                    </a:lnB>
                  </a:tcPr>
                </a:tc>
              </a:tr>
              <a:tr h="0">
                <a:tc>
                  <a:txBody>
                    <a:bodyPr/>
                    <a:lstStyle/>
                    <a:p>
                      <a:r>
                        <a:rPr lang="el-GR" sz="3200" dirty="0"/>
                        <a:t>Γενικό πλαίσιο</a:t>
                      </a:r>
                    </a:p>
                  </a:txBody>
                  <a:tcPr anchor="ctr">
                    <a:lnL>
                      <a:noFill/>
                    </a:lnL>
                    <a:lnR>
                      <a:noFill/>
                    </a:lnR>
                    <a:lnT>
                      <a:noFill/>
                    </a:lnT>
                    <a:lnB>
                      <a:noFill/>
                    </a:lnB>
                  </a:tcPr>
                </a:tc>
                <a:tc>
                  <a:txBody>
                    <a:bodyPr/>
                    <a:lstStyle/>
                    <a:p>
                      <a:r>
                        <a:rPr lang="el-GR" sz="3200"/>
                        <a:t>Συγκεκριμένοι κανόνες</a:t>
                      </a:r>
                    </a:p>
                  </a:txBody>
                  <a:tcPr anchor="ctr">
                    <a:lnL>
                      <a:noFill/>
                    </a:lnL>
                    <a:lnR>
                      <a:noFill/>
                    </a:lnR>
                    <a:lnT>
                      <a:noFill/>
                    </a:lnT>
                    <a:lnB>
                      <a:noFill/>
                    </a:lnB>
                  </a:tcPr>
                </a:tc>
              </a:tr>
              <a:tr h="0">
                <a:tc>
                  <a:txBody>
                    <a:bodyPr/>
                    <a:lstStyle/>
                    <a:p>
                      <a:r>
                        <a:rPr lang="el-GR" sz="3200" dirty="0"/>
                        <a:t>Μπορεί να είναι άγραφοι</a:t>
                      </a:r>
                    </a:p>
                  </a:txBody>
                  <a:tcPr anchor="ctr">
                    <a:lnL>
                      <a:noFill/>
                    </a:lnL>
                    <a:lnR>
                      <a:noFill/>
                    </a:lnR>
                    <a:lnT>
                      <a:noFill/>
                    </a:lnT>
                    <a:lnB>
                      <a:noFill/>
                    </a:lnB>
                  </a:tcPr>
                </a:tc>
                <a:tc>
                  <a:txBody>
                    <a:bodyPr/>
                    <a:lstStyle/>
                    <a:p>
                      <a:r>
                        <a:rPr lang="el-GR" sz="3200"/>
                        <a:t>Πάντα γραπτοί</a:t>
                      </a:r>
                    </a:p>
                  </a:txBody>
                  <a:tcPr anchor="ctr">
                    <a:lnL>
                      <a:noFill/>
                    </a:lnL>
                    <a:lnR>
                      <a:noFill/>
                    </a:lnR>
                    <a:lnT>
                      <a:noFill/>
                    </a:lnT>
                    <a:lnB>
                      <a:noFill/>
                    </a:lnB>
                  </a:tcPr>
                </a:tc>
              </a:tr>
              <a:tr h="0">
                <a:tc>
                  <a:txBody>
                    <a:bodyPr/>
                    <a:lstStyle/>
                    <a:p>
                      <a:r>
                        <a:rPr lang="el-GR" sz="3200"/>
                        <a:t>Μακροχρόνιοι</a:t>
                      </a:r>
                    </a:p>
                  </a:txBody>
                  <a:tcPr anchor="ctr">
                    <a:lnL>
                      <a:noFill/>
                    </a:lnL>
                    <a:lnR>
                      <a:noFill/>
                    </a:lnR>
                    <a:lnT>
                      <a:noFill/>
                    </a:lnT>
                    <a:lnB>
                      <a:noFill/>
                    </a:lnB>
                  </a:tcPr>
                </a:tc>
                <a:tc>
                  <a:txBody>
                    <a:bodyPr/>
                    <a:lstStyle/>
                    <a:p>
                      <a:r>
                        <a:rPr lang="el-GR" sz="3200" dirty="0"/>
                        <a:t>Αλλάζουν συχνότερα</a:t>
                      </a:r>
                    </a:p>
                  </a:txBody>
                  <a:tcPr anchor="ctr">
                    <a:lnL>
                      <a:noFill/>
                    </a:lnL>
                    <a:lnR>
                      <a:noFill/>
                    </a:lnR>
                    <a:lnT>
                      <a:noFill/>
                    </a:lnT>
                    <a:lnB>
                      <a:noFill/>
                    </a:lnB>
                  </a:tcPr>
                </a:tc>
              </a:tr>
              <a:tr h="0">
                <a:tc>
                  <a:txBody>
                    <a:bodyPr/>
                    <a:lstStyle/>
                    <a:p>
                      <a:r>
                        <a:rPr lang="el-GR" sz="3200" dirty="0"/>
                        <a:t>Κοινωνική αποδοχή</a:t>
                      </a:r>
                    </a:p>
                  </a:txBody>
                  <a:tcPr anchor="ctr">
                    <a:lnL>
                      <a:noFill/>
                    </a:lnL>
                    <a:lnR>
                      <a:noFill/>
                    </a:lnR>
                    <a:lnT>
                      <a:noFill/>
                    </a:lnT>
                    <a:lnB>
                      <a:noFill/>
                    </a:lnB>
                  </a:tcPr>
                </a:tc>
                <a:tc>
                  <a:txBody>
                    <a:bodyPr/>
                    <a:lstStyle/>
                    <a:p>
                      <a:r>
                        <a:rPr lang="el-GR" sz="3200" dirty="0"/>
                        <a:t>Κρατική επιβολή</a:t>
                      </a:r>
                    </a:p>
                  </a:txBody>
                  <a:tcPr anchor="ctr">
                    <a:lnL>
                      <a:noFill/>
                    </a:lnL>
                    <a:lnR>
                      <a:noFill/>
                    </a:lnR>
                    <a:lnT>
                      <a:noFill/>
                    </a:lnT>
                    <a:lnB>
                      <a:noFill/>
                    </a:lnB>
                  </a:tcPr>
                </a:tc>
              </a:tr>
            </a:tbl>
          </a:graphicData>
        </a:graphic>
      </p:graphicFrame>
      <p:sp>
        <p:nvSpPr>
          <p:cNvPr id="5" name="Rectangle 4"/>
          <p:cNvSpPr/>
          <p:nvPr/>
        </p:nvSpPr>
        <p:spPr>
          <a:xfrm>
            <a:off x="755576" y="4837935"/>
            <a:ext cx="7704856" cy="923330"/>
          </a:xfrm>
          <a:prstGeom prst="rect">
            <a:avLst/>
          </a:prstGeom>
        </p:spPr>
        <p:txBody>
          <a:bodyPr wrap="square">
            <a:spAutoFit/>
          </a:bodyPr>
          <a:lstStyle/>
          <a:p>
            <a:pPr algn="ctr"/>
            <a:r>
              <a:rPr lang="el-GR" b="1" dirty="0"/>
              <a:t>Η διαφορά θεσμών και νόμων είναι ότι οι θεσμοί είναι το γενικό πλαίσιο οργάνωσης της κοινωνίας, ενώ οι νόμοι είναι οι συγκεκριμένοι κανόνες που ρυθμίζουν τη συμπεριφορά των πολιτών.</a:t>
            </a:r>
            <a:endParaRPr lang="en-US" b="1" dirty="0"/>
          </a:p>
        </p:txBody>
      </p:sp>
    </p:spTree>
    <p:extLst>
      <p:ext uri="{BB962C8B-B14F-4D97-AF65-F5344CB8AC3E}">
        <p14:creationId xmlns:p14="http://schemas.microsoft.com/office/powerpoint/2010/main" val="38389470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r>
              <a:rPr lang="el-GR" smtClean="0"/>
              <a:t>Επιμέλεια: Εύη Πεπέ</a:t>
            </a:r>
            <a:endParaRPr lang="el-GR"/>
          </a:p>
        </p:txBody>
      </p:sp>
      <p:graphicFrame>
        <p:nvGraphicFramePr>
          <p:cNvPr id="2" name="Table 1"/>
          <p:cNvGraphicFramePr>
            <a:graphicFrameLocks noGrp="1"/>
          </p:cNvGraphicFramePr>
          <p:nvPr>
            <p:extLst>
              <p:ext uri="{D42A27DB-BD31-4B8C-83A1-F6EECF244321}">
                <p14:modId xmlns:p14="http://schemas.microsoft.com/office/powerpoint/2010/main" val="3123340798"/>
              </p:ext>
            </p:extLst>
          </p:nvPr>
        </p:nvGraphicFramePr>
        <p:xfrm>
          <a:off x="539552" y="908720"/>
          <a:ext cx="8208915" cy="5586745"/>
        </p:xfrm>
        <a:graphic>
          <a:graphicData uri="http://schemas.openxmlformats.org/drawingml/2006/table">
            <a:tbl>
              <a:tblPr firstRow="1" firstCol="1" bandRow="1">
                <a:tableStyleId>{10A1B5D5-9B99-4C35-A422-299274C87663}</a:tableStyleId>
              </a:tblPr>
              <a:tblGrid>
                <a:gridCol w="3096344"/>
                <a:gridCol w="5112571"/>
              </a:tblGrid>
              <a:tr h="245933">
                <a:tc gridSpan="2">
                  <a:txBody>
                    <a:bodyPr/>
                    <a:lstStyle/>
                    <a:p>
                      <a:pPr marL="0" marR="0" algn="ctr">
                        <a:lnSpc>
                          <a:spcPct val="115000"/>
                        </a:lnSpc>
                        <a:spcBef>
                          <a:spcPts val="0"/>
                        </a:spcBef>
                        <a:spcAft>
                          <a:spcPts val="0"/>
                        </a:spcAft>
                      </a:pPr>
                      <a:r>
                        <a:rPr lang="el-GR" sz="1600">
                          <a:effectLst/>
                        </a:rPr>
                        <a:t>ΔΙΚΑΙΟ – ΝΟΜΟΙ</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508516">
                <a:tc gridSpan="2">
                  <a:txBody>
                    <a:bodyPr/>
                    <a:lstStyle/>
                    <a:p>
                      <a:pPr marL="0" marR="0">
                        <a:lnSpc>
                          <a:spcPct val="115000"/>
                        </a:lnSpc>
                        <a:spcBef>
                          <a:spcPts val="0"/>
                        </a:spcBef>
                        <a:spcAft>
                          <a:spcPts val="0"/>
                        </a:spcAft>
                      </a:pPr>
                      <a:r>
                        <a:rPr lang="el-GR" sz="1600">
                          <a:effectLst/>
                        </a:rPr>
                        <a:t>Οι νόμοι είναι κανόνες που ρυθμίζουν την κοινωνική ζωή και θέτουν τα όρια μεταξύ επωφελούς και επιβλαβούς. Το δίκαιο είναι το σύνολο των κανόνων αυτών.</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508516">
                <a:tc>
                  <a:txBody>
                    <a:bodyPr/>
                    <a:lstStyle/>
                    <a:p>
                      <a:pPr marL="0" marR="0" algn="ctr">
                        <a:lnSpc>
                          <a:spcPct val="115000"/>
                        </a:lnSpc>
                        <a:spcBef>
                          <a:spcPts val="0"/>
                        </a:spcBef>
                        <a:spcAft>
                          <a:spcPts val="0"/>
                        </a:spcAft>
                      </a:pPr>
                      <a:r>
                        <a:rPr lang="el-GR" sz="1600">
                          <a:effectLst/>
                        </a:rPr>
                        <a:t>ΛΕΙΤΟΥΡΓΙΑ  ΝΟΜΩΝ</a:t>
                      </a:r>
                      <a:endParaRPr lang="en-US" sz="20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l-GR" sz="1600" b="1" dirty="0">
                          <a:effectLst/>
                        </a:rPr>
                        <a:t>ΠΡΟΫΠΟΘΕΣΕΙΣ ΕΥΡΥΘΜΗΣ ΛΕΙΤΟΥΡΓΙΑΣ ΝΟΜΩΝ</a:t>
                      </a:r>
                      <a:endParaRPr lang="en-US" sz="20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4184665">
                <a:tc>
                  <a:txBody>
                    <a:bodyPr/>
                    <a:lstStyle/>
                    <a:p>
                      <a:pPr marL="342900" marR="0" lvl="0" indent="-342900">
                        <a:lnSpc>
                          <a:spcPct val="115000"/>
                        </a:lnSpc>
                        <a:spcBef>
                          <a:spcPts val="0"/>
                        </a:spcBef>
                        <a:spcAft>
                          <a:spcPts val="0"/>
                        </a:spcAft>
                        <a:buFont typeface="Wingdings" panose="05000000000000000000" pitchFamily="2" charset="2"/>
                        <a:buChar char=""/>
                      </a:pPr>
                      <a:r>
                        <a:rPr lang="el-GR" sz="1600" b="0" dirty="0">
                          <a:effectLst/>
                        </a:rPr>
                        <a:t>Λειτουργεί παιδευτικά και κοινωνικοποιεί, καθώς μαθαίνει στους ανθρώπους να ζουν ρυθμίζοντας την συμπεριφορά τους σύμφωνα με τους κανόνες δικαίου.</a:t>
                      </a:r>
                      <a:endParaRPr lang="en-US" sz="2000" b="0" dirty="0">
                        <a:effectLst/>
                      </a:endParaRPr>
                    </a:p>
                    <a:p>
                      <a:pPr marL="342900" marR="0" lvl="0" indent="-342900">
                        <a:lnSpc>
                          <a:spcPct val="115000"/>
                        </a:lnSpc>
                        <a:spcBef>
                          <a:spcPts val="0"/>
                        </a:spcBef>
                        <a:spcAft>
                          <a:spcPts val="0"/>
                        </a:spcAft>
                        <a:buFont typeface="Wingdings" panose="05000000000000000000" pitchFamily="2" charset="2"/>
                        <a:buChar char=""/>
                      </a:pPr>
                      <a:r>
                        <a:rPr lang="el-GR" sz="1600" b="0" dirty="0">
                          <a:effectLst/>
                        </a:rPr>
                        <a:t>Λειτουργεί σωφρονιστικά και επαναφέρει την τάξη.</a:t>
                      </a:r>
                      <a:endParaRPr lang="en-US" sz="2000" b="0" dirty="0">
                        <a:effectLst/>
                      </a:endParaRPr>
                    </a:p>
                    <a:p>
                      <a:pPr marL="342900" marR="0" lvl="0" indent="-342900">
                        <a:lnSpc>
                          <a:spcPct val="115000"/>
                        </a:lnSpc>
                        <a:spcBef>
                          <a:spcPts val="0"/>
                        </a:spcBef>
                        <a:spcAft>
                          <a:spcPts val="0"/>
                        </a:spcAft>
                        <a:buFont typeface="Wingdings" panose="05000000000000000000" pitchFamily="2" charset="2"/>
                        <a:buChar char=""/>
                      </a:pPr>
                      <a:r>
                        <a:rPr lang="el-GR" sz="1600" b="0" dirty="0">
                          <a:effectLst/>
                        </a:rPr>
                        <a:t>Λειτουργεί προστατευτικά για το άτομο και την κοινωνία, αφού αποτρέπει τις παρανομίες.</a:t>
                      </a:r>
                      <a:endParaRPr lang="en-US" sz="2000" b="0" dirty="0">
                        <a:effectLst/>
                      </a:endParaRPr>
                    </a:p>
                    <a:p>
                      <a:pPr marL="342900" marR="0" lvl="0" indent="-342900">
                        <a:lnSpc>
                          <a:spcPct val="115000"/>
                        </a:lnSpc>
                        <a:spcBef>
                          <a:spcPts val="0"/>
                        </a:spcBef>
                        <a:spcAft>
                          <a:spcPts val="0"/>
                        </a:spcAft>
                        <a:buFont typeface="Wingdings" panose="05000000000000000000" pitchFamily="2" charset="2"/>
                        <a:buChar char=""/>
                      </a:pPr>
                      <a:r>
                        <a:rPr lang="el-GR" sz="1600" b="0" dirty="0">
                          <a:effectLst/>
                        </a:rPr>
                        <a:t>Λειτουργεί αποτρεπτικά, καθώς εκφοβίζει με την απειλή των ποινών τις παραβάσεις. </a:t>
                      </a:r>
                      <a:endParaRPr lang="en-US" sz="20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marR="0" lvl="0" indent="-342900">
                        <a:lnSpc>
                          <a:spcPct val="115000"/>
                        </a:lnSpc>
                        <a:spcBef>
                          <a:spcPts val="0"/>
                        </a:spcBef>
                        <a:spcAft>
                          <a:spcPts val="0"/>
                        </a:spcAft>
                        <a:buFont typeface="Wingdings" panose="05000000000000000000" pitchFamily="2" charset="2"/>
                        <a:buChar char=""/>
                      </a:pPr>
                      <a:r>
                        <a:rPr lang="el-GR" sz="1600" dirty="0">
                          <a:effectLst/>
                        </a:rPr>
                        <a:t>Το άτομο πρέπει να σέβεται και να ρυθμίζει τη συμπεριφορά του βάσει των νόμων.</a:t>
                      </a:r>
                      <a:endParaRPr lang="en-US" sz="2000" dirty="0">
                        <a:effectLst/>
                      </a:endParaRPr>
                    </a:p>
                    <a:p>
                      <a:pPr marL="342900" marR="0" lvl="0" indent="-342900">
                        <a:lnSpc>
                          <a:spcPct val="115000"/>
                        </a:lnSpc>
                        <a:spcBef>
                          <a:spcPts val="0"/>
                        </a:spcBef>
                        <a:spcAft>
                          <a:spcPts val="0"/>
                        </a:spcAft>
                        <a:buFont typeface="Wingdings" panose="05000000000000000000" pitchFamily="2" charset="2"/>
                        <a:buChar char=""/>
                      </a:pPr>
                      <a:r>
                        <a:rPr lang="el-GR" sz="1600" dirty="0">
                          <a:effectLst/>
                        </a:rPr>
                        <a:t>Η πολιτεία να θεσπίζει σωστούς και δίκαιους νόμους και να επιτηρεί την τήρησή τους. </a:t>
                      </a:r>
                      <a:endParaRPr lang="en-US" sz="2000" dirty="0">
                        <a:effectLst/>
                      </a:endParaRPr>
                    </a:p>
                    <a:p>
                      <a:pPr marL="342900" marR="0" lvl="0" indent="-342900">
                        <a:lnSpc>
                          <a:spcPct val="115000"/>
                        </a:lnSpc>
                        <a:spcBef>
                          <a:spcPts val="0"/>
                        </a:spcBef>
                        <a:spcAft>
                          <a:spcPts val="0"/>
                        </a:spcAft>
                        <a:buFont typeface="Wingdings" panose="05000000000000000000" pitchFamily="2" charset="2"/>
                        <a:buChar char=""/>
                      </a:pPr>
                      <a:r>
                        <a:rPr lang="el-GR" sz="1600" dirty="0">
                          <a:effectLst/>
                        </a:rPr>
                        <a:t>Να επιτηρεί την ορθή εφαρμογή τους.</a:t>
                      </a:r>
                      <a:endParaRPr lang="en-US" sz="2000" dirty="0">
                        <a:effectLst/>
                      </a:endParaRPr>
                    </a:p>
                    <a:p>
                      <a:pPr marL="342900" marR="0" lvl="0" indent="-342900">
                        <a:lnSpc>
                          <a:spcPct val="115000"/>
                        </a:lnSpc>
                        <a:spcBef>
                          <a:spcPts val="0"/>
                        </a:spcBef>
                        <a:spcAft>
                          <a:spcPts val="0"/>
                        </a:spcAft>
                        <a:buFont typeface="Wingdings" panose="05000000000000000000" pitchFamily="2" charset="2"/>
                        <a:buChar char=""/>
                      </a:pPr>
                      <a:r>
                        <a:rPr lang="el-GR" sz="1600" dirty="0">
                          <a:effectLst/>
                        </a:rPr>
                        <a:t>Να τιμωρεί αξιόποινες πράξεις.</a:t>
                      </a:r>
                      <a:endParaRPr lang="en-US" sz="2000" dirty="0">
                        <a:effectLst/>
                      </a:endParaRPr>
                    </a:p>
                    <a:p>
                      <a:pPr marL="342900" marR="0" lvl="0" indent="-342900">
                        <a:lnSpc>
                          <a:spcPct val="115000"/>
                        </a:lnSpc>
                        <a:spcBef>
                          <a:spcPts val="0"/>
                        </a:spcBef>
                        <a:spcAft>
                          <a:spcPts val="0"/>
                        </a:spcAft>
                        <a:buFont typeface="Wingdings" panose="05000000000000000000" pitchFamily="2" charset="2"/>
                        <a:buChar char=""/>
                      </a:pPr>
                      <a:r>
                        <a:rPr lang="el-GR" sz="1600" dirty="0">
                          <a:effectLst/>
                        </a:rPr>
                        <a:t>Οι φορείς κοινωνικοποίησης, ήτοι οικογένεια και σχολείο να προωθούν ορθά πρότυπα και να καλλιεργούν τον ορθολογισμό και την ευθυκρισία έτσι ώστε να διαμορφώνουν προσωπικότητες με ακέραιο χαρακτήρα.  </a:t>
                      </a:r>
                      <a:endParaRPr lang="en-US" sz="2000" dirty="0">
                        <a:effectLst/>
                      </a:endParaRPr>
                    </a:p>
                    <a:p>
                      <a:pPr marL="342900" marR="0" lvl="0" indent="-342900">
                        <a:lnSpc>
                          <a:spcPct val="115000"/>
                        </a:lnSpc>
                        <a:spcBef>
                          <a:spcPts val="0"/>
                        </a:spcBef>
                        <a:spcAft>
                          <a:spcPts val="0"/>
                        </a:spcAft>
                        <a:buFont typeface="Wingdings" panose="05000000000000000000" pitchFamily="2" charset="2"/>
                        <a:buChar char=""/>
                      </a:pPr>
                      <a:r>
                        <a:rPr lang="el-GR" sz="1600" dirty="0">
                          <a:effectLst/>
                        </a:rPr>
                        <a:t>Να συντάσσονται με δίκαιο τρόπο.</a:t>
                      </a:r>
                      <a:endParaRPr lang="en-US" sz="2000" dirty="0">
                        <a:effectLst/>
                      </a:endParaRPr>
                    </a:p>
                    <a:p>
                      <a:pPr marL="342900" marR="0" lvl="0" indent="-342900">
                        <a:lnSpc>
                          <a:spcPct val="115000"/>
                        </a:lnSpc>
                        <a:spcBef>
                          <a:spcPts val="0"/>
                        </a:spcBef>
                        <a:spcAft>
                          <a:spcPts val="0"/>
                        </a:spcAft>
                        <a:buFont typeface="Wingdings" panose="05000000000000000000" pitchFamily="2" charset="2"/>
                        <a:buChar char=""/>
                      </a:pPr>
                      <a:r>
                        <a:rPr lang="el-GR" sz="1600" dirty="0">
                          <a:effectLst/>
                        </a:rPr>
                        <a:t>Να υφίσταται ο διαχωρισμός των εξουσιών νομοθετικής, εκτελεστικής και δικαστικής.</a:t>
                      </a:r>
                      <a:endParaRPr lang="en-US" sz="2000" dirty="0">
                        <a:effectLst/>
                      </a:endParaRPr>
                    </a:p>
                    <a:p>
                      <a:pPr marL="342900" marR="0" lvl="0" indent="-342900">
                        <a:lnSpc>
                          <a:spcPct val="115000"/>
                        </a:lnSpc>
                        <a:spcBef>
                          <a:spcPts val="0"/>
                        </a:spcBef>
                        <a:spcAft>
                          <a:spcPts val="0"/>
                        </a:spcAft>
                        <a:buFont typeface="Wingdings" panose="05000000000000000000" pitchFamily="2" charset="2"/>
                        <a:buChar char=""/>
                      </a:pPr>
                      <a:r>
                        <a:rPr lang="el-GR" sz="1600" dirty="0">
                          <a:effectLst/>
                        </a:rPr>
                        <a:t>Οι φορείς της νομοθετικής εξουσίας να είναι αδέκαστοι.</a:t>
                      </a:r>
                      <a:endParaRPr lang="en-US"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29243069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l-GR" smtClean="0"/>
              <a:t>Επιμέλεια: Εύη Πεπέ</a:t>
            </a:r>
            <a:endParaRPr lang="el-GR"/>
          </a:p>
        </p:txBody>
      </p:sp>
      <p:graphicFrame>
        <p:nvGraphicFramePr>
          <p:cNvPr id="3" name="Table 2"/>
          <p:cNvGraphicFramePr>
            <a:graphicFrameLocks noGrp="1"/>
          </p:cNvGraphicFramePr>
          <p:nvPr>
            <p:extLst>
              <p:ext uri="{D42A27DB-BD31-4B8C-83A1-F6EECF244321}">
                <p14:modId xmlns:p14="http://schemas.microsoft.com/office/powerpoint/2010/main" val="881895216"/>
              </p:ext>
            </p:extLst>
          </p:nvPr>
        </p:nvGraphicFramePr>
        <p:xfrm>
          <a:off x="683568" y="836712"/>
          <a:ext cx="7848872" cy="5666279"/>
        </p:xfrm>
        <a:graphic>
          <a:graphicData uri="http://schemas.openxmlformats.org/drawingml/2006/table">
            <a:tbl>
              <a:tblPr firstRow="1" firstCol="1" bandRow="1">
                <a:tableStyleId>{93296810-A885-4BE3-A3E7-6D5BEEA58F35}</a:tableStyleId>
              </a:tblPr>
              <a:tblGrid>
                <a:gridCol w="2503571"/>
                <a:gridCol w="5345301"/>
              </a:tblGrid>
              <a:tr h="278596">
                <a:tc gridSpan="2">
                  <a:txBody>
                    <a:bodyPr/>
                    <a:lstStyle/>
                    <a:p>
                      <a:pPr marL="0" marR="0" algn="ctr">
                        <a:lnSpc>
                          <a:spcPct val="115000"/>
                        </a:lnSpc>
                        <a:spcBef>
                          <a:spcPts val="0"/>
                        </a:spcBef>
                        <a:spcAft>
                          <a:spcPts val="0"/>
                        </a:spcAft>
                      </a:pPr>
                      <a:r>
                        <a:rPr lang="el-GR" sz="1800">
                          <a:solidFill>
                            <a:schemeClr val="tx1"/>
                          </a:solidFill>
                          <a:effectLst/>
                        </a:rPr>
                        <a:t>ΘΕΤΙΚΑ ΑΠΟ ΤΗΝ ΥΠΑΡΞΗ ΝΟΜΩΝ</a:t>
                      </a:r>
                      <a:endParaRPr lang="en-US" sz="2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tr>
              <a:tr h="873507">
                <a:tc>
                  <a:txBody>
                    <a:bodyPr/>
                    <a:lstStyle/>
                    <a:p>
                      <a:pPr marL="0" marR="0">
                        <a:lnSpc>
                          <a:spcPct val="115000"/>
                        </a:lnSpc>
                        <a:spcBef>
                          <a:spcPts val="0"/>
                        </a:spcBef>
                        <a:spcAft>
                          <a:spcPts val="0"/>
                        </a:spcAft>
                      </a:pPr>
                      <a:r>
                        <a:rPr lang="el-GR" sz="1800">
                          <a:solidFill>
                            <a:schemeClr val="tx1"/>
                          </a:solidFill>
                          <a:effectLst/>
                        </a:rPr>
                        <a:t>ΒΙΟΛΟΓΙΚΟΣ ΤΟΜΕΑΣ</a:t>
                      </a:r>
                      <a:endParaRPr lang="en-US" sz="2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l-GR" sz="1800">
                          <a:solidFill>
                            <a:schemeClr val="tx1"/>
                          </a:solidFill>
                          <a:effectLst/>
                        </a:rPr>
                        <a:t>Εξασφαλίζει την ομαλή συμβίωση των ανθρώπων διασφαλίζοντας την σωματική τους ακεραιότητα.</a:t>
                      </a:r>
                      <a:endParaRPr lang="en-US" sz="2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73507">
                <a:tc>
                  <a:txBody>
                    <a:bodyPr/>
                    <a:lstStyle/>
                    <a:p>
                      <a:pPr marL="0" marR="0">
                        <a:lnSpc>
                          <a:spcPct val="115000"/>
                        </a:lnSpc>
                        <a:spcBef>
                          <a:spcPts val="0"/>
                        </a:spcBef>
                        <a:spcAft>
                          <a:spcPts val="0"/>
                        </a:spcAft>
                      </a:pPr>
                      <a:r>
                        <a:rPr lang="el-GR" sz="1800">
                          <a:solidFill>
                            <a:schemeClr val="tx1"/>
                          </a:solidFill>
                          <a:effectLst/>
                        </a:rPr>
                        <a:t>ΠΝΕΥΜΑΤΙΚΟΣ ΤΟΜΕΑΣ</a:t>
                      </a:r>
                      <a:endParaRPr lang="en-US" sz="2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l-GR" sz="1800">
                          <a:solidFill>
                            <a:schemeClr val="tx1"/>
                          </a:solidFill>
                          <a:effectLst/>
                        </a:rPr>
                        <a:t>Εξασφαλίζει την ελευθερία στη διακίνηση των ιδεών, των πληροφοριών και των γνώσεων. </a:t>
                      </a:r>
                      <a:endParaRPr lang="en-US" sz="2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873507">
                <a:tc>
                  <a:txBody>
                    <a:bodyPr/>
                    <a:lstStyle/>
                    <a:p>
                      <a:pPr marL="0" marR="0">
                        <a:lnSpc>
                          <a:spcPct val="115000"/>
                        </a:lnSpc>
                        <a:spcBef>
                          <a:spcPts val="0"/>
                        </a:spcBef>
                        <a:spcAft>
                          <a:spcPts val="0"/>
                        </a:spcAft>
                      </a:pPr>
                      <a:r>
                        <a:rPr lang="el-GR" sz="1800">
                          <a:solidFill>
                            <a:schemeClr val="tx1"/>
                          </a:solidFill>
                          <a:effectLst/>
                        </a:rPr>
                        <a:t>ΣΥΝΑΙΣΘΗ-ΜΑΤΙΚΟΣ ΤΟΜΕΑΣ</a:t>
                      </a:r>
                      <a:endParaRPr lang="en-US" sz="2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l-GR" sz="1800">
                          <a:solidFill>
                            <a:schemeClr val="tx1"/>
                          </a:solidFill>
                          <a:effectLst/>
                        </a:rPr>
                        <a:t>Διασφαλίζει το αίσθημα της σιγουριάς και της ασφάλειας στους πολίτες</a:t>
                      </a:r>
                      <a:endParaRPr lang="en-US" sz="2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76051">
                <a:tc>
                  <a:txBody>
                    <a:bodyPr/>
                    <a:lstStyle/>
                    <a:p>
                      <a:pPr marL="0" marR="0">
                        <a:lnSpc>
                          <a:spcPct val="115000"/>
                        </a:lnSpc>
                        <a:spcBef>
                          <a:spcPts val="0"/>
                        </a:spcBef>
                        <a:spcAft>
                          <a:spcPts val="0"/>
                        </a:spcAft>
                      </a:pPr>
                      <a:r>
                        <a:rPr lang="el-GR" sz="1800">
                          <a:solidFill>
                            <a:schemeClr val="tx1"/>
                          </a:solidFill>
                          <a:effectLst/>
                        </a:rPr>
                        <a:t>ΚΟΙΝΩΝΙΚΟΣ ΤΟΜΕΑΣ</a:t>
                      </a:r>
                      <a:endParaRPr lang="en-US" sz="2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l-GR" sz="1800">
                          <a:solidFill>
                            <a:schemeClr val="tx1"/>
                          </a:solidFill>
                          <a:effectLst/>
                        </a:rPr>
                        <a:t>Διασφαλίζει την κοινωνική συνοχή και την αρμονική συνύπαρξη.</a:t>
                      </a:r>
                      <a:endParaRPr lang="en-US" sz="2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576051">
                <a:tc>
                  <a:txBody>
                    <a:bodyPr/>
                    <a:lstStyle/>
                    <a:p>
                      <a:pPr marL="0" marR="0">
                        <a:lnSpc>
                          <a:spcPct val="115000"/>
                        </a:lnSpc>
                        <a:spcBef>
                          <a:spcPts val="0"/>
                        </a:spcBef>
                        <a:spcAft>
                          <a:spcPts val="0"/>
                        </a:spcAft>
                      </a:pPr>
                      <a:r>
                        <a:rPr lang="el-GR" sz="1800">
                          <a:solidFill>
                            <a:schemeClr val="tx1"/>
                          </a:solidFill>
                          <a:effectLst/>
                        </a:rPr>
                        <a:t>ΠΟΛΙΤΙΚΟΣ ΤΟΜΕΑΣ</a:t>
                      </a:r>
                      <a:endParaRPr lang="en-US" sz="2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l-GR" sz="1800">
                          <a:solidFill>
                            <a:schemeClr val="tx1"/>
                          </a:solidFill>
                          <a:effectLst/>
                        </a:rPr>
                        <a:t>Προστατεύει το δημοκρατικό πολίτευμα.</a:t>
                      </a:r>
                      <a:endParaRPr lang="en-US" sz="2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1468418">
                <a:tc>
                  <a:txBody>
                    <a:bodyPr/>
                    <a:lstStyle/>
                    <a:p>
                      <a:pPr marL="0" marR="0">
                        <a:lnSpc>
                          <a:spcPct val="115000"/>
                        </a:lnSpc>
                        <a:spcBef>
                          <a:spcPts val="0"/>
                        </a:spcBef>
                        <a:spcAft>
                          <a:spcPts val="0"/>
                        </a:spcAft>
                      </a:pPr>
                      <a:r>
                        <a:rPr lang="el-GR" sz="1800">
                          <a:solidFill>
                            <a:schemeClr val="tx1"/>
                          </a:solidFill>
                          <a:effectLst/>
                        </a:rPr>
                        <a:t>ΗΘΙΚΟΣ ΤΟΜΕΑΣ</a:t>
                      </a:r>
                      <a:endParaRPr lang="en-US" sz="24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0" marR="0">
                        <a:lnSpc>
                          <a:spcPct val="115000"/>
                        </a:lnSpc>
                        <a:spcBef>
                          <a:spcPts val="0"/>
                        </a:spcBef>
                        <a:spcAft>
                          <a:spcPts val="0"/>
                        </a:spcAft>
                      </a:pPr>
                      <a:r>
                        <a:rPr lang="el-GR" sz="1800" dirty="0">
                          <a:solidFill>
                            <a:schemeClr val="tx1"/>
                          </a:solidFill>
                          <a:effectLst/>
                        </a:rPr>
                        <a:t>Κατοχυρώνει τα ανθρώπινα δικαιώματα και καλλιεργεί τις ηθικές αξίες και ιδανικά εθίζοντας τους ανθρώπους σε έναν ενάρετο τρόπο ζωής χωρίς παραβατική συμπεριφορά.</a:t>
                      </a:r>
                      <a:endParaRPr lang="en-US" sz="2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30078100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l-GR" smtClean="0"/>
              <a:t>Επιμέλεια: Εύη Πεπέ</a:t>
            </a:r>
            <a:endParaRPr lang="el-GR"/>
          </a:p>
        </p:txBody>
      </p:sp>
      <p:graphicFrame>
        <p:nvGraphicFramePr>
          <p:cNvPr id="3" name="Table 2"/>
          <p:cNvGraphicFramePr>
            <a:graphicFrameLocks noGrp="1"/>
          </p:cNvGraphicFramePr>
          <p:nvPr>
            <p:extLst>
              <p:ext uri="{D42A27DB-BD31-4B8C-83A1-F6EECF244321}">
                <p14:modId xmlns:p14="http://schemas.microsoft.com/office/powerpoint/2010/main" val="3491349827"/>
              </p:ext>
            </p:extLst>
          </p:nvPr>
        </p:nvGraphicFramePr>
        <p:xfrm>
          <a:off x="467544" y="692662"/>
          <a:ext cx="8136904" cy="5706211"/>
        </p:xfrm>
        <a:graphic>
          <a:graphicData uri="http://schemas.openxmlformats.org/drawingml/2006/table">
            <a:tbl>
              <a:tblPr firstRow="1" firstCol="1" bandRow="1">
                <a:tableStyleId>{93296810-A885-4BE3-A3E7-6D5BEEA58F35}</a:tableStyleId>
              </a:tblPr>
              <a:tblGrid>
                <a:gridCol w="2131435"/>
                <a:gridCol w="6005469"/>
              </a:tblGrid>
              <a:tr h="165322">
                <a:tc gridSpan="2">
                  <a:txBody>
                    <a:bodyPr/>
                    <a:lstStyle/>
                    <a:p>
                      <a:pPr marL="0" marR="0" algn="ctr">
                        <a:lnSpc>
                          <a:spcPct val="115000"/>
                        </a:lnSpc>
                        <a:spcBef>
                          <a:spcPts val="0"/>
                        </a:spcBef>
                        <a:spcAft>
                          <a:spcPts val="0"/>
                        </a:spcAft>
                      </a:pPr>
                      <a:r>
                        <a:rPr lang="el-GR" sz="1600" dirty="0">
                          <a:solidFill>
                            <a:schemeClr val="tx1"/>
                          </a:solidFill>
                          <a:effectLst/>
                        </a:rPr>
                        <a:t>ΛΟΓΟΙ ΜΗ ΤΗΡΗΣΗ ΤΩΝ ΝΟΜΩΝ</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75" marR="53675" marT="0" marB="0"/>
                </a:tc>
                <a:tc hMerge="1">
                  <a:txBody>
                    <a:bodyPr/>
                    <a:lstStyle/>
                    <a:p>
                      <a:endParaRPr lang="en-US"/>
                    </a:p>
                  </a:txBody>
                  <a:tcPr/>
                </a:tc>
              </a:tr>
              <a:tr h="2186161">
                <a:tc>
                  <a:txBody>
                    <a:bodyPr/>
                    <a:lstStyle/>
                    <a:p>
                      <a:pPr marL="0" marR="0">
                        <a:lnSpc>
                          <a:spcPct val="115000"/>
                        </a:lnSpc>
                        <a:spcBef>
                          <a:spcPts val="0"/>
                        </a:spcBef>
                        <a:spcAft>
                          <a:spcPts val="0"/>
                        </a:spcAft>
                      </a:pPr>
                      <a:r>
                        <a:rPr lang="el-GR" sz="1600" dirty="0">
                          <a:solidFill>
                            <a:schemeClr val="tx1"/>
                          </a:solidFill>
                          <a:effectLst/>
                        </a:rPr>
                        <a:t>ΝΟΜΟΙ</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75" marR="53675" marT="0" marB="0"/>
                </a:tc>
                <a:tc>
                  <a:txBody>
                    <a:bodyPr/>
                    <a:lstStyle/>
                    <a:p>
                      <a:pPr marL="0" marR="0">
                        <a:lnSpc>
                          <a:spcPct val="115000"/>
                        </a:lnSpc>
                        <a:spcBef>
                          <a:spcPts val="0"/>
                        </a:spcBef>
                        <a:spcAft>
                          <a:spcPts val="0"/>
                        </a:spcAft>
                      </a:pPr>
                      <a:r>
                        <a:rPr lang="el-GR" sz="1600">
                          <a:solidFill>
                            <a:schemeClr val="tx1"/>
                          </a:solidFill>
                          <a:effectLst/>
                        </a:rPr>
                        <a:t>Οι ίδιοι οι νόμοι και ο τρόπος σύνταξής τους ευνοεί ενίοτε την εξυπηρέτηση ίδιων συμφερόντων. Ενίοτε είναι αναχρονιστικοί και αυθαίρετοι με αποτέλεσμα να εγείρουν συναισθήματα απογοήτευσης και οργής.</a:t>
                      </a:r>
                      <a:endParaRPr lang="en-US" sz="1800">
                        <a:solidFill>
                          <a:schemeClr val="tx1"/>
                        </a:solidFill>
                        <a:effectLst/>
                      </a:endParaRPr>
                    </a:p>
                    <a:p>
                      <a:pPr marL="0" marR="0">
                        <a:lnSpc>
                          <a:spcPct val="115000"/>
                        </a:lnSpc>
                        <a:spcBef>
                          <a:spcPts val="0"/>
                        </a:spcBef>
                        <a:spcAft>
                          <a:spcPts val="0"/>
                        </a:spcAft>
                      </a:pPr>
                      <a:r>
                        <a:rPr lang="el-GR" sz="1600">
                          <a:solidFill>
                            <a:schemeClr val="tx1"/>
                          </a:solidFill>
                          <a:effectLst/>
                        </a:rPr>
                        <a:t>Ενίοτε δεν παρατηρείται πιστή εφαρμογή των νόμων, άλλοτε είναι επιλεκτική, άλλοτε ο έλεγχος είναι ελλιπής, επικρατεί διαφθορά, ενώ η γραφειοκρατία δυσχεραίνει την ομαλή εφαρμογή τους.</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75" marR="53675" marT="0" marB="0"/>
                </a:tc>
              </a:tr>
              <a:tr h="496316">
                <a:tc>
                  <a:txBody>
                    <a:bodyPr/>
                    <a:lstStyle/>
                    <a:p>
                      <a:pPr marL="0" marR="0">
                        <a:lnSpc>
                          <a:spcPct val="115000"/>
                        </a:lnSpc>
                        <a:spcBef>
                          <a:spcPts val="0"/>
                        </a:spcBef>
                        <a:spcAft>
                          <a:spcPts val="0"/>
                        </a:spcAft>
                      </a:pPr>
                      <a:r>
                        <a:rPr lang="el-GR" sz="1600">
                          <a:solidFill>
                            <a:schemeClr val="tx1"/>
                          </a:solidFill>
                          <a:effectLst/>
                        </a:rPr>
                        <a:t>ΚΟΜΜΑΤΑ</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75" marR="53675" marT="0" marB="0"/>
                </a:tc>
                <a:tc>
                  <a:txBody>
                    <a:bodyPr/>
                    <a:lstStyle/>
                    <a:p>
                      <a:pPr marL="0" marR="0">
                        <a:lnSpc>
                          <a:spcPct val="115000"/>
                        </a:lnSpc>
                        <a:spcBef>
                          <a:spcPts val="0"/>
                        </a:spcBef>
                        <a:spcAft>
                          <a:spcPts val="0"/>
                        </a:spcAft>
                      </a:pPr>
                      <a:r>
                        <a:rPr lang="el-GR" sz="1600">
                          <a:solidFill>
                            <a:schemeClr val="tx1"/>
                          </a:solidFill>
                          <a:effectLst/>
                        </a:rPr>
                        <a:t>Τα κόμματα απαξιώνουν τους νόμους και δυσχεραίνουν την ομαλή λειτουργία της βουλής.</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75" marR="53675" marT="0" marB="0"/>
                </a:tc>
              </a:tr>
              <a:tr h="665300">
                <a:tc>
                  <a:txBody>
                    <a:bodyPr/>
                    <a:lstStyle/>
                    <a:p>
                      <a:pPr marL="0" marR="0">
                        <a:lnSpc>
                          <a:spcPct val="115000"/>
                        </a:lnSpc>
                        <a:spcBef>
                          <a:spcPts val="0"/>
                        </a:spcBef>
                        <a:spcAft>
                          <a:spcPts val="0"/>
                        </a:spcAft>
                      </a:pPr>
                      <a:r>
                        <a:rPr lang="el-GR" sz="1600">
                          <a:solidFill>
                            <a:schemeClr val="tx1"/>
                          </a:solidFill>
                          <a:effectLst/>
                        </a:rPr>
                        <a:t>ΑΤΟΜΑ &amp; ΚΟΙΝΩΝΙΑ</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75" marR="53675" marT="0" marB="0"/>
                </a:tc>
                <a:tc>
                  <a:txBody>
                    <a:bodyPr/>
                    <a:lstStyle/>
                    <a:p>
                      <a:pPr marL="0" marR="0">
                        <a:lnSpc>
                          <a:spcPct val="115000"/>
                        </a:lnSpc>
                        <a:spcBef>
                          <a:spcPts val="0"/>
                        </a:spcBef>
                        <a:spcAft>
                          <a:spcPts val="0"/>
                        </a:spcAft>
                      </a:pPr>
                      <a:r>
                        <a:rPr lang="el-GR" sz="1600">
                          <a:solidFill>
                            <a:schemeClr val="tx1"/>
                          </a:solidFill>
                          <a:effectLst/>
                        </a:rPr>
                        <a:t>Κυριαρχεί ο ατομισμός και η αποπνευματοποίηση που ευνοούν την καταπάτηση των νόμων.</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75" marR="53675" marT="0" marB="0"/>
                </a:tc>
              </a:tr>
              <a:tr h="1172254">
                <a:tc>
                  <a:txBody>
                    <a:bodyPr/>
                    <a:lstStyle/>
                    <a:p>
                      <a:pPr marL="0" marR="0">
                        <a:lnSpc>
                          <a:spcPct val="115000"/>
                        </a:lnSpc>
                        <a:spcBef>
                          <a:spcPts val="0"/>
                        </a:spcBef>
                        <a:spcAft>
                          <a:spcPts val="0"/>
                        </a:spcAft>
                      </a:pPr>
                      <a:r>
                        <a:rPr lang="el-GR" sz="1600">
                          <a:solidFill>
                            <a:schemeClr val="tx1"/>
                          </a:solidFill>
                          <a:effectLst/>
                        </a:rPr>
                        <a:t>ΜΜΕ</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75" marR="53675" marT="0" marB="0"/>
                </a:tc>
                <a:tc>
                  <a:txBody>
                    <a:bodyPr/>
                    <a:lstStyle/>
                    <a:p>
                      <a:pPr marL="0" marR="0">
                        <a:lnSpc>
                          <a:spcPct val="115000"/>
                        </a:lnSpc>
                        <a:spcBef>
                          <a:spcPts val="0"/>
                        </a:spcBef>
                        <a:spcAft>
                          <a:spcPts val="0"/>
                        </a:spcAft>
                      </a:pPr>
                      <a:r>
                        <a:rPr lang="el-GR" sz="1600">
                          <a:solidFill>
                            <a:schemeClr val="tx1"/>
                          </a:solidFill>
                          <a:effectLst/>
                        </a:rPr>
                        <a:t>Τα ΜΜΕ χειραγωγούν την κοινή γνώμη, αντιμετωπίζουν απαξιωτικά τη δικαιοσύνη και δεν φέρουν στο φως  αξιόποινες πράξεις, όταν αυτές διαπράττονται από την εξουσία και τους ισχυρούς οικονομικούς κύκλους από τους οποίους εξαρτώνται.</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75" marR="53675" marT="0" marB="0"/>
                </a:tc>
              </a:tr>
              <a:tr h="834285">
                <a:tc>
                  <a:txBody>
                    <a:bodyPr/>
                    <a:lstStyle/>
                    <a:p>
                      <a:pPr marL="0" marR="0">
                        <a:lnSpc>
                          <a:spcPct val="115000"/>
                        </a:lnSpc>
                        <a:spcBef>
                          <a:spcPts val="0"/>
                        </a:spcBef>
                        <a:spcAft>
                          <a:spcPts val="0"/>
                        </a:spcAft>
                      </a:pPr>
                      <a:r>
                        <a:rPr lang="el-GR" sz="1600">
                          <a:solidFill>
                            <a:schemeClr val="tx1"/>
                          </a:solidFill>
                          <a:effectLst/>
                        </a:rPr>
                        <a:t>ΕΞΟΥΣΙΕΣ</a:t>
                      </a:r>
                      <a:endParaRPr lang="en-US"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75" marR="53675" marT="0" marB="0"/>
                </a:tc>
                <a:tc>
                  <a:txBody>
                    <a:bodyPr/>
                    <a:lstStyle/>
                    <a:p>
                      <a:pPr marL="0" marR="0">
                        <a:lnSpc>
                          <a:spcPct val="115000"/>
                        </a:lnSpc>
                        <a:spcBef>
                          <a:spcPts val="0"/>
                        </a:spcBef>
                        <a:spcAft>
                          <a:spcPts val="0"/>
                        </a:spcAft>
                      </a:pPr>
                      <a:r>
                        <a:rPr lang="el-GR" sz="1600" dirty="0">
                          <a:solidFill>
                            <a:schemeClr val="tx1"/>
                          </a:solidFill>
                          <a:effectLst/>
                        </a:rPr>
                        <a:t>Δεν γίνεται πάντα σωστά ο διαχωρισμός των εξουσιών, ενώ η γραφειοκρατία παρακωλύει την ομαλή διεξαγωγή των εργασιών της νομοθετικής.</a:t>
                      </a:r>
                      <a:endParaRPr lang="en-US" sz="18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53675" marR="53675" marT="0" marB="0"/>
                </a:tc>
              </a:tr>
            </a:tbl>
          </a:graphicData>
        </a:graphic>
      </p:graphicFrame>
    </p:spTree>
    <p:extLst>
      <p:ext uri="{BB962C8B-B14F-4D97-AF65-F5344CB8AC3E}">
        <p14:creationId xmlns:p14="http://schemas.microsoft.com/office/powerpoint/2010/main" val="350890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l-GR" smtClean="0"/>
              <a:t>Επιμέλεια: Εύη Πεπέ</a:t>
            </a:r>
            <a:endParaRPr lang="el-GR"/>
          </a:p>
        </p:txBody>
      </p:sp>
      <p:graphicFrame>
        <p:nvGraphicFramePr>
          <p:cNvPr id="3" name="Table 2"/>
          <p:cNvGraphicFramePr>
            <a:graphicFrameLocks noGrp="1"/>
          </p:cNvGraphicFramePr>
          <p:nvPr>
            <p:extLst>
              <p:ext uri="{D42A27DB-BD31-4B8C-83A1-F6EECF244321}">
                <p14:modId xmlns:p14="http://schemas.microsoft.com/office/powerpoint/2010/main" val="2284367237"/>
              </p:ext>
            </p:extLst>
          </p:nvPr>
        </p:nvGraphicFramePr>
        <p:xfrm>
          <a:off x="395536" y="1052736"/>
          <a:ext cx="8291264" cy="4916428"/>
        </p:xfrm>
        <a:graphic>
          <a:graphicData uri="http://schemas.openxmlformats.org/drawingml/2006/table">
            <a:tbl>
              <a:tblPr firstRow="1" firstCol="1" bandRow="1">
                <a:tableStyleId>{912C8C85-51F0-491E-9774-3900AFEF0FD7}</a:tableStyleId>
              </a:tblPr>
              <a:tblGrid>
                <a:gridCol w="8291264"/>
              </a:tblGrid>
              <a:tr h="499876">
                <a:tc>
                  <a:txBody>
                    <a:bodyPr/>
                    <a:lstStyle/>
                    <a:p>
                      <a:pPr marL="0" marR="0" algn="ctr">
                        <a:lnSpc>
                          <a:spcPct val="115000"/>
                        </a:lnSpc>
                        <a:spcBef>
                          <a:spcPts val="0"/>
                        </a:spcBef>
                        <a:spcAft>
                          <a:spcPts val="0"/>
                        </a:spcAft>
                      </a:pPr>
                      <a:r>
                        <a:rPr lang="el-GR" sz="2800">
                          <a:solidFill>
                            <a:schemeClr val="tx1"/>
                          </a:solidFill>
                          <a:effectLst/>
                        </a:rPr>
                        <a:t>ΛΟΓΟΙ ΠΑΡΑΒΙΑΣΗΣ ΝΟΜΩΝ</a:t>
                      </a:r>
                      <a:endParaRPr lang="en-US" sz="3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r h="3168455">
                <a:tc>
                  <a:txBody>
                    <a:bodyPr/>
                    <a:lstStyle/>
                    <a:p>
                      <a:pPr marL="342900" marR="0" lvl="0" indent="-342900">
                        <a:lnSpc>
                          <a:spcPct val="115000"/>
                        </a:lnSpc>
                        <a:spcBef>
                          <a:spcPts val="0"/>
                        </a:spcBef>
                        <a:spcAft>
                          <a:spcPts val="0"/>
                        </a:spcAft>
                        <a:buFont typeface="Wingdings" panose="05000000000000000000" pitchFamily="2" charset="2"/>
                        <a:buChar char=""/>
                      </a:pPr>
                      <a:r>
                        <a:rPr lang="el-GR" sz="2800" dirty="0">
                          <a:solidFill>
                            <a:schemeClr val="tx1"/>
                          </a:solidFill>
                          <a:effectLst/>
                        </a:rPr>
                        <a:t>η αντικοινωνική φύση ορισμένων ατόμων</a:t>
                      </a:r>
                      <a:endParaRPr lang="en-US" sz="3600" dirty="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2800" dirty="0">
                          <a:solidFill>
                            <a:schemeClr val="tx1"/>
                          </a:solidFill>
                          <a:effectLst/>
                        </a:rPr>
                        <a:t>διάπραξη εγκλημάτων εν βρασμώ ψυχής</a:t>
                      </a:r>
                      <a:endParaRPr lang="en-US" sz="3600" dirty="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2800" dirty="0">
                          <a:solidFill>
                            <a:schemeClr val="tx1"/>
                          </a:solidFill>
                          <a:effectLst/>
                        </a:rPr>
                        <a:t>η δυσλειτουργία των φορέων κοινωνικοποίησης δεν προωθεί τον σεβασμό στους νόμους</a:t>
                      </a:r>
                      <a:endParaRPr lang="en-US" sz="3600" dirty="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2800" dirty="0">
                          <a:solidFill>
                            <a:schemeClr val="tx1"/>
                          </a:solidFill>
                          <a:effectLst/>
                        </a:rPr>
                        <a:t>η οικονομική κρίση σε συνδυασμό με το καταναλωτικό πνεύμα της εποχής μας διαιωνίζει τις κοινωνικές ανισότητες που οδηγούν σε βίαιες συμπεριφορές</a:t>
                      </a:r>
                      <a:endParaRPr lang="en-US" sz="3600" dirty="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2800" dirty="0">
                          <a:solidFill>
                            <a:schemeClr val="tx1"/>
                          </a:solidFill>
                          <a:effectLst/>
                        </a:rPr>
                        <a:t>συχνή προβολή προτύπων βίας στα ΜΜΕ </a:t>
                      </a:r>
                      <a:endParaRPr lang="en-US" sz="3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r>
            </a:tbl>
          </a:graphicData>
        </a:graphic>
      </p:graphicFrame>
    </p:spTree>
    <p:extLst>
      <p:ext uri="{BB962C8B-B14F-4D97-AF65-F5344CB8AC3E}">
        <p14:creationId xmlns:p14="http://schemas.microsoft.com/office/powerpoint/2010/main" val="40206157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l-GR" smtClean="0"/>
              <a:t>Επιμέλεια: Εύη Πεπέ</a:t>
            </a:r>
            <a:endParaRPr lang="el-GR"/>
          </a:p>
        </p:txBody>
      </p:sp>
      <p:graphicFrame>
        <p:nvGraphicFramePr>
          <p:cNvPr id="3" name="Table 2"/>
          <p:cNvGraphicFramePr>
            <a:graphicFrameLocks noGrp="1"/>
          </p:cNvGraphicFramePr>
          <p:nvPr>
            <p:extLst>
              <p:ext uri="{D42A27DB-BD31-4B8C-83A1-F6EECF244321}">
                <p14:modId xmlns:p14="http://schemas.microsoft.com/office/powerpoint/2010/main" val="1771701277"/>
              </p:ext>
            </p:extLst>
          </p:nvPr>
        </p:nvGraphicFramePr>
        <p:xfrm>
          <a:off x="395536" y="1000731"/>
          <a:ext cx="8208913" cy="5398008"/>
        </p:xfrm>
        <a:graphic>
          <a:graphicData uri="http://schemas.openxmlformats.org/drawingml/2006/table">
            <a:tbl>
              <a:tblPr firstRow="1" firstCol="1" bandRow="1">
                <a:tableStyleId>{912C8C85-51F0-491E-9774-3900AFEF0FD7}</a:tableStyleId>
              </a:tblPr>
              <a:tblGrid>
                <a:gridCol w="3744416"/>
                <a:gridCol w="4464497"/>
              </a:tblGrid>
              <a:tr h="213357">
                <a:tc gridSpan="2">
                  <a:txBody>
                    <a:bodyPr/>
                    <a:lstStyle/>
                    <a:p>
                      <a:pPr marL="0" marR="0" algn="ctr">
                        <a:lnSpc>
                          <a:spcPct val="115000"/>
                        </a:lnSpc>
                        <a:spcBef>
                          <a:spcPts val="0"/>
                        </a:spcBef>
                        <a:spcAft>
                          <a:spcPts val="0"/>
                        </a:spcAft>
                      </a:pPr>
                      <a:r>
                        <a:rPr lang="el-GR" sz="1400">
                          <a:solidFill>
                            <a:schemeClr val="tx1"/>
                          </a:solidFill>
                          <a:effectLst/>
                        </a:rPr>
                        <a:t>ΠΟΙΝΗ</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15" marR="63615" marT="0" marB="0"/>
                </a:tc>
                <a:tc hMerge="1">
                  <a:txBody>
                    <a:bodyPr/>
                    <a:lstStyle/>
                    <a:p>
                      <a:endParaRPr lang="en-US"/>
                    </a:p>
                  </a:txBody>
                  <a:tcPr/>
                </a:tc>
              </a:tr>
              <a:tr h="426713">
                <a:tc gridSpan="2">
                  <a:txBody>
                    <a:bodyPr/>
                    <a:lstStyle/>
                    <a:p>
                      <a:pPr marL="0" marR="0">
                        <a:lnSpc>
                          <a:spcPct val="115000"/>
                        </a:lnSpc>
                        <a:spcBef>
                          <a:spcPts val="0"/>
                        </a:spcBef>
                        <a:spcAft>
                          <a:spcPts val="0"/>
                        </a:spcAft>
                      </a:pPr>
                      <a:r>
                        <a:rPr lang="el-GR" sz="1400">
                          <a:solidFill>
                            <a:schemeClr val="tx1"/>
                          </a:solidFill>
                          <a:effectLst/>
                        </a:rPr>
                        <a:t>Οι νόμοι είναι κανόνες που ρυθμίζουν την κοινωνική ζωή και θέτουν τα όρια μεταξύ επωφελούς και επιβλαβούς. Το δίκαιο είναι το σύνολο των κανόνων αυτών.</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15" marR="63615" marT="0" marB="0"/>
                </a:tc>
                <a:tc hMerge="1">
                  <a:txBody>
                    <a:bodyPr/>
                    <a:lstStyle/>
                    <a:p>
                      <a:endParaRPr lang="en-US"/>
                    </a:p>
                  </a:txBody>
                  <a:tcPr/>
                </a:tc>
              </a:tr>
              <a:tr h="0">
                <a:tc>
                  <a:txBody>
                    <a:bodyPr/>
                    <a:lstStyle/>
                    <a:p>
                      <a:pPr marL="0" marR="0" algn="ctr">
                        <a:lnSpc>
                          <a:spcPct val="115000"/>
                        </a:lnSpc>
                        <a:spcBef>
                          <a:spcPts val="0"/>
                        </a:spcBef>
                        <a:spcAft>
                          <a:spcPts val="0"/>
                        </a:spcAft>
                      </a:pPr>
                      <a:r>
                        <a:rPr lang="el-GR" sz="1400" b="0" dirty="0">
                          <a:solidFill>
                            <a:schemeClr val="tx1"/>
                          </a:solidFill>
                          <a:effectLst/>
                        </a:rPr>
                        <a:t>ΛΕΙΤΟΥΡΓΙΑ  ΠΟΙΝΗΣ</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15" marR="63615" marT="0" marB="0">
                    <a:solidFill>
                      <a:schemeClr val="accent6"/>
                    </a:solidFill>
                  </a:tcPr>
                </a:tc>
                <a:tc>
                  <a:txBody>
                    <a:bodyPr/>
                    <a:lstStyle/>
                    <a:p>
                      <a:pPr marL="0" marR="0" algn="ctr">
                        <a:lnSpc>
                          <a:spcPct val="115000"/>
                        </a:lnSpc>
                        <a:spcBef>
                          <a:spcPts val="0"/>
                        </a:spcBef>
                        <a:spcAft>
                          <a:spcPts val="0"/>
                        </a:spcAft>
                      </a:pPr>
                      <a:r>
                        <a:rPr lang="el-GR" sz="1400" dirty="0">
                          <a:solidFill>
                            <a:schemeClr val="tx1"/>
                          </a:solidFill>
                          <a:effectLst/>
                        </a:rPr>
                        <a:t>ΠΡΟΫΠΟΘΕΣΕΙΣ ΕΥΡΥΘΜΗΣ ΛΕΙΤΟΥΡΓΙΑΣ ΠΟΙΝΩΝ</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15" marR="63615" marT="0" marB="0">
                    <a:solidFill>
                      <a:schemeClr val="accent6"/>
                    </a:solidFill>
                  </a:tcPr>
                </a:tc>
              </a:tr>
              <a:tr h="2017541">
                <a:tc>
                  <a:txBody>
                    <a:bodyPr/>
                    <a:lstStyle/>
                    <a:p>
                      <a:pPr marL="342900" marR="0" lvl="0" indent="-342900">
                        <a:lnSpc>
                          <a:spcPct val="115000"/>
                        </a:lnSpc>
                        <a:spcBef>
                          <a:spcPts val="0"/>
                        </a:spcBef>
                        <a:spcAft>
                          <a:spcPts val="0"/>
                        </a:spcAft>
                        <a:buFont typeface="Wingdings" panose="05000000000000000000" pitchFamily="2" charset="2"/>
                        <a:buChar char=""/>
                      </a:pPr>
                      <a:r>
                        <a:rPr lang="el-GR" sz="1400" b="0" dirty="0">
                          <a:solidFill>
                            <a:schemeClr val="tx1"/>
                          </a:solidFill>
                          <a:effectLst/>
                        </a:rPr>
                        <a:t>Λειτουργεί παιδευτικά και σωφρονιστικά. </a:t>
                      </a:r>
                      <a:endParaRPr lang="en-US" sz="1600" b="0" dirty="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b="0">
                          <a:solidFill>
                            <a:schemeClr val="tx1"/>
                          </a:solidFill>
                          <a:effectLst/>
                        </a:rPr>
                        <a:t>Λειτουργεί προστατευτικά για το άτομο και την κοινωνία, αφού αποτρέπει τις παρανομίες.</a:t>
                      </a:r>
                      <a:endParaRPr lang="en-US" sz="1600" b="0" dirty="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b="0" dirty="0">
                          <a:solidFill>
                            <a:schemeClr val="tx1"/>
                          </a:solidFill>
                          <a:effectLst/>
                        </a:rPr>
                        <a:t>Λειτουργεί αποτρεπτικά, καθώς εκφοβίζει με την απειλή των ποινών τις παραβάσεις. </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15" marR="63615" marT="0" marB="0"/>
                </a:tc>
                <a:tc>
                  <a:txBody>
                    <a:bodyPr/>
                    <a:lstStyle/>
                    <a:p>
                      <a:pPr marL="342900" marR="0" lvl="0" indent="-342900">
                        <a:lnSpc>
                          <a:spcPct val="115000"/>
                        </a:lnSpc>
                        <a:spcBef>
                          <a:spcPts val="0"/>
                        </a:spcBef>
                        <a:spcAft>
                          <a:spcPts val="0"/>
                        </a:spcAft>
                        <a:buFont typeface="Wingdings" panose="05000000000000000000" pitchFamily="2" charset="2"/>
                        <a:buChar char=""/>
                      </a:pPr>
                      <a:r>
                        <a:rPr lang="el-GR" sz="1400">
                          <a:solidFill>
                            <a:schemeClr val="tx1"/>
                          </a:solidFill>
                          <a:effectLst/>
                        </a:rPr>
                        <a:t>Σωστή λειτουργία σωφρονιστικού συστήματος μέσω:</a:t>
                      </a:r>
                      <a:endParaRPr lang="en-US" sz="160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a:solidFill>
                            <a:schemeClr val="tx1"/>
                          </a:solidFill>
                          <a:effectLst/>
                        </a:rPr>
                        <a:t>ύπαρξης εξειδικευμένου προσωπικού</a:t>
                      </a:r>
                      <a:endParaRPr lang="en-US" sz="160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a:solidFill>
                            <a:schemeClr val="tx1"/>
                          </a:solidFill>
                          <a:effectLst/>
                        </a:rPr>
                        <a:t>επαρκούς φύλαξης</a:t>
                      </a:r>
                      <a:endParaRPr lang="en-US" sz="160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a:solidFill>
                            <a:schemeClr val="tx1"/>
                          </a:solidFill>
                          <a:effectLst/>
                        </a:rPr>
                        <a:t>επιτήρηση για την ευταξία στο πλαίσιο των σωφρονιστικών ιδρυμάτων και να μην παρατηρούνται εντός αυτών φαινόμενα βίας και εγκληματικότητας.</a:t>
                      </a:r>
                      <a:endParaRPr lang="en-US" sz="160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a:solidFill>
                            <a:schemeClr val="tx1"/>
                          </a:solidFill>
                          <a:effectLst/>
                        </a:rPr>
                        <a:t>Δημοκρατικός χαρακτήρας ποινών.</a:t>
                      </a:r>
                      <a:endParaRPr lang="en-US" sz="160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a:solidFill>
                            <a:schemeClr val="tx1"/>
                          </a:solidFill>
                          <a:effectLst/>
                        </a:rPr>
                        <a:t>Ισότιμη επιβολή ποινών.</a:t>
                      </a:r>
                      <a:endParaRPr lang="en-US" sz="160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a:solidFill>
                            <a:schemeClr val="tx1"/>
                          </a:solidFill>
                          <a:effectLst/>
                        </a:rPr>
                        <a:t>Να μην προσβάλλει την ανθρώπινη αξιοπρέπεια.</a:t>
                      </a:r>
                      <a:endParaRPr lang="en-US" sz="160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15" marR="63615" marT="0" marB="0"/>
                </a:tc>
              </a:tr>
              <a:tr h="213357">
                <a:tc>
                  <a:txBody>
                    <a:bodyPr/>
                    <a:lstStyle/>
                    <a:p>
                      <a:pPr marL="0" marR="0" algn="ctr">
                        <a:lnSpc>
                          <a:spcPct val="115000"/>
                        </a:lnSpc>
                        <a:spcBef>
                          <a:spcPts val="0"/>
                        </a:spcBef>
                        <a:spcAft>
                          <a:spcPts val="0"/>
                        </a:spcAft>
                      </a:pPr>
                      <a:r>
                        <a:rPr lang="el-GR" sz="1400" b="0" dirty="0">
                          <a:solidFill>
                            <a:schemeClr val="tx1"/>
                          </a:solidFill>
                          <a:effectLst/>
                        </a:rPr>
                        <a:t>ΘΕΤΙΚΑ ΑΠΟ ΤΗΝ ΥΠΑΡΞΗ ΠΟΙΝΩΝ</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15" marR="63615" marT="0" marB="0">
                    <a:solidFill>
                      <a:schemeClr val="accent6"/>
                    </a:solidFill>
                  </a:tcPr>
                </a:tc>
                <a:tc>
                  <a:txBody>
                    <a:bodyPr/>
                    <a:lstStyle/>
                    <a:p>
                      <a:pPr marL="0" marR="0" algn="ctr">
                        <a:lnSpc>
                          <a:spcPct val="115000"/>
                        </a:lnSpc>
                        <a:spcBef>
                          <a:spcPts val="0"/>
                        </a:spcBef>
                        <a:spcAft>
                          <a:spcPts val="0"/>
                        </a:spcAft>
                      </a:pPr>
                      <a:r>
                        <a:rPr lang="el-GR" sz="1400" dirty="0">
                          <a:solidFill>
                            <a:schemeClr val="tx1"/>
                          </a:solidFill>
                          <a:effectLst/>
                        </a:rPr>
                        <a:t>ΚΑΚΗ ΔΙΑΧΕΙΡΙΣΗ ΠΟΙΝΩΝ</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15" marR="63615" marT="0" marB="0">
                    <a:solidFill>
                      <a:schemeClr val="accent6"/>
                    </a:solidFill>
                  </a:tcPr>
                </a:tc>
              </a:tr>
              <a:tr h="1920214">
                <a:tc>
                  <a:txBody>
                    <a:bodyPr/>
                    <a:lstStyle/>
                    <a:p>
                      <a:pPr marL="342900" marR="0" lvl="0" indent="-342900">
                        <a:lnSpc>
                          <a:spcPct val="115000"/>
                        </a:lnSpc>
                        <a:spcBef>
                          <a:spcPts val="0"/>
                        </a:spcBef>
                        <a:spcAft>
                          <a:spcPts val="0"/>
                        </a:spcAft>
                        <a:buFont typeface="Wingdings" panose="05000000000000000000" pitchFamily="2" charset="2"/>
                        <a:buChar char=""/>
                      </a:pPr>
                      <a:r>
                        <a:rPr lang="el-GR" sz="1400" b="0" dirty="0">
                          <a:solidFill>
                            <a:schemeClr val="tx1"/>
                          </a:solidFill>
                          <a:effectLst/>
                        </a:rPr>
                        <a:t>Αποκαθιστά τη δικαιοσύνη</a:t>
                      </a:r>
                      <a:endParaRPr lang="en-US" sz="1600" b="0" dirty="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b="0" dirty="0">
                          <a:solidFill>
                            <a:schemeClr val="tx1"/>
                          </a:solidFill>
                          <a:effectLst/>
                        </a:rPr>
                        <a:t>Σωφρονίζει και διαπαιδαγωγεί το άτομο</a:t>
                      </a:r>
                      <a:endParaRPr lang="en-US" sz="1600" b="0" dirty="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b="0" dirty="0">
                          <a:solidFill>
                            <a:schemeClr val="tx1"/>
                          </a:solidFill>
                          <a:effectLst/>
                        </a:rPr>
                        <a:t>Αποκαθιστά το κλίμα ασφάλειας</a:t>
                      </a:r>
                      <a:endParaRPr lang="en-US" sz="1600" b="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15" marR="63615" marT="0" marB="0"/>
                </a:tc>
                <a:tc>
                  <a:txBody>
                    <a:bodyPr/>
                    <a:lstStyle/>
                    <a:p>
                      <a:pPr marL="342900" marR="0" lvl="0" indent="-342900">
                        <a:lnSpc>
                          <a:spcPct val="115000"/>
                        </a:lnSpc>
                        <a:spcBef>
                          <a:spcPts val="0"/>
                        </a:spcBef>
                        <a:spcAft>
                          <a:spcPts val="0"/>
                        </a:spcAft>
                        <a:buFont typeface="Wingdings" panose="05000000000000000000" pitchFamily="2" charset="2"/>
                        <a:buChar char=""/>
                      </a:pPr>
                      <a:r>
                        <a:rPr lang="el-GR" sz="1400" dirty="0">
                          <a:solidFill>
                            <a:schemeClr val="tx1"/>
                          </a:solidFill>
                          <a:effectLst/>
                        </a:rPr>
                        <a:t>Αναπαράγει τη βία.</a:t>
                      </a:r>
                      <a:endParaRPr lang="en-US" sz="1600" dirty="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dirty="0">
                          <a:solidFill>
                            <a:schemeClr val="tx1"/>
                          </a:solidFill>
                          <a:effectLst/>
                        </a:rPr>
                        <a:t>Προκαλεί την αντίδραση του παραβάτη.</a:t>
                      </a:r>
                      <a:endParaRPr lang="en-US" sz="1600" dirty="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dirty="0">
                          <a:solidFill>
                            <a:schemeClr val="tx1"/>
                          </a:solidFill>
                          <a:effectLst/>
                        </a:rPr>
                        <a:t>Προκαλεί την αντίδραση του αδικημένου, όταν αυτός δεν ικανοποιείται από την ποινή του ατόμου που τον αδίκησε.</a:t>
                      </a:r>
                      <a:endParaRPr lang="en-US" sz="1600" dirty="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dirty="0">
                          <a:solidFill>
                            <a:schemeClr val="tx1"/>
                          </a:solidFill>
                          <a:effectLst/>
                        </a:rPr>
                        <a:t>Συντηρεί τον φόβο.</a:t>
                      </a:r>
                      <a:endParaRPr lang="en-US" sz="1600" dirty="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dirty="0">
                          <a:solidFill>
                            <a:schemeClr val="tx1"/>
                          </a:solidFill>
                          <a:effectLst/>
                        </a:rPr>
                        <a:t>Προσβάλλει τον άνθρωπο και τον ανθρωπισμό.</a:t>
                      </a:r>
                      <a:endParaRPr lang="en-US" sz="1600" dirty="0">
                        <a:solidFill>
                          <a:schemeClr val="tx1"/>
                        </a:solidFill>
                        <a:effectLst/>
                      </a:endParaRPr>
                    </a:p>
                    <a:p>
                      <a:pPr marL="342900" marR="0" lvl="0" indent="-342900">
                        <a:lnSpc>
                          <a:spcPct val="115000"/>
                        </a:lnSpc>
                        <a:spcBef>
                          <a:spcPts val="0"/>
                        </a:spcBef>
                        <a:spcAft>
                          <a:spcPts val="0"/>
                        </a:spcAft>
                        <a:buFont typeface="Wingdings" panose="05000000000000000000" pitchFamily="2" charset="2"/>
                        <a:buChar char=""/>
                      </a:pPr>
                      <a:r>
                        <a:rPr lang="el-GR" sz="1400" dirty="0">
                          <a:solidFill>
                            <a:schemeClr val="tx1"/>
                          </a:solidFill>
                          <a:effectLst/>
                        </a:rPr>
                        <a:t>Υπονομεύει το δημοκρατικό πολίτευμα.</a:t>
                      </a:r>
                      <a:endParaRPr lang="en-US" sz="16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3615" marR="63615" marT="0" marB="0"/>
                </a:tc>
              </a:tr>
            </a:tbl>
          </a:graphicData>
        </a:graphic>
      </p:graphicFrame>
    </p:spTree>
    <p:extLst>
      <p:ext uri="{BB962C8B-B14F-4D97-AF65-F5344CB8AC3E}">
        <p14:creationId xmlns:p14="http://schemas.microsoft.com/office/powerpoint/2010/main" val="14507305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l-GR" dirty="0" smtClean="0"/>
              <a:t>ΘΕΣΜΟΙ</a:t>
            </a:r>
            <a:endParaRPr lang="en-US" dirty="0"/>
          </a:p>
        </p:txBody>
      </p:sp>
      <p:sp>
        <p:nvSpPr>
          <p:cNvPr id="4" name="Content Placeholder 3"/>
          <p:cNvSpPr>
            <a:spLocks noGrp="1"/>
          </p:cNvSpPr>
          <p:nvPr>
            <p:ph idx="1"/>
          </p:nvPr>
        </p:nvSpPr>
        <p:spPr/>
        <p:txBody>
          <a:bodyPr/>
          <a:lstStyle/>
          <a:p>
            <a:r>
              <a:rPr lang="el-GR" dirty="0"/>
              <a:t>Οι </a:t>
            </a:r>
            <a:r>
              <a:rPr lang="el-GR" b="1" dirty="0"/>
              <a:t>θεσμοί</a:t>
            </a:r>
            <a:r>
              <a:rPr lang="el-GR" dirty="0"/>
              <a:t> είναι οι </a:t>
            </a:r>
            <a:r>
              <a:rPr lang="el-GR" b="1" dirty="0"/>
              <a:t>σταθεροί και οργανωμένοι τρόποι με τους οποίους λειτουργεί μια κοινωνία</a:t>
            </a:r>
            <a:r>
              <a:rPr lang="el-GR" dirty="0"/>
              <a:t>, ώστε να ρυθμίζεται η κοινωνική ζωή και να καλύπτονται βασικές ανάγκες των ανθρώπων</a:t>
            </a:r>
            <a:r>
              <a:rPr lang="el-GR" dirty="0" smtClean="0"/>
              <a:t>.</a:t>
            </a:r>
          </a:p>
          <a:p>
            <a:pPr lvl="1"/>
            <a:r>
              <a:rPr lang="el-GR" dirty="0"/>
              <a:t>Οι θεσμοί είναι </a:t>
            </a:r>
            <a:r>
              <a:rPr lang="el-GR" b="1" dirty="0"/>
              <a:t>κανόνες, οργανισμοί ή πρακτικές</a:t>
            </a:r>
            <a:r>
              <a:rPr lang="el-GR" dirty="0"/>
              <a:t> που καθοδηγούν τη συμπεριφορά των ανθρώπων και διατηρούν την κοινωνική τάξη</a:t>
            </a:r>
            <a:r>
              <a:rPr lang="el-GR" dirty="0" smtClean="0"/>
              <a:t>.</a:t>
            </a:r>
          </a:p>
          <a:p>
            <a:pPr lvl="1"/>
            <a:r>
              <a:rPr lang="el-GR" dirty="0"/>
              <a:t>Οι θεσμοί είναι το </a:t>
            </a:r>
            <a:r>
              <a:rPr lang="el-GR" b="1" dirty="0"/>
              <a:t>πλαίσιο μέσα στο οποίο οργανώνεται η κοινωνία</a:t>
            </a:r>
            <a:r>
              <a:rPr lang="el-GR" dirty="0"/>
              <a:t> και χωρίς αυτούς δεν θα υπήρχε κοινωνική συνοχή.</a:t>
            </a:r>
            <a:endParaRPr lang="en-US" dirty="0"/>
          </a:p>
        </p:txBody>
      </p:sp>
      <p:sp>
        <p:nvSpPr>
          <p:cNvPr id="2" name="Footer Placeholder 1"/>
          <p:cNvSpPr>
            <a:spLocks noGrp="1"/>
          </p:cNvSpPr>
          <p:nvPr>
            <p:ph type="ftr" sz="quarter" idx="11"/>
          </p:nvPr>
        </p:nvSpPr>
        <p:spPr/>
        <p:txBody>
          <a:bodyPr/>
          <a:lstStyle/>
          <a:p>
            <a:r>
              <a:rPr lang="el-GR" smtClean="0"/>
              <a:t>Επιμέλεια: Εύη Πεπέ</a:t>
            </a:r>
            <a:endParaRPr lang="el-GR"/>
          </a:p>
        </p:txBody>
      </p:sp>
    </p:spTree>
    <p:extLst>
      <p:ext uri="{BB962C8B-B14F-4D97-AF65-F5344CB8AC3E}">
        <p14:creationId xmlns:p14="http://schemas.microsoft.com/office/powerpoint/2010/main" val="3939398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ΠΑΡΑΔΕΙΓΜΑΤΑ</a:t>
            </a:r>
            <a:endParaRPr lang="en-US" dirty="0"/>
          </a:p>
        </p:txBody>
      </p:sp>
      <p:sp>
        <p:nvSpPr>
          <p:cNvPr id="4" name="Footer Placeholder 3"/>
          <p:cNvSpPr>
            <a:spLocks noGrp="1"/>
          </p:cNvSpPr>
          <p:nvPr>
            <p:ph type="ftr" sz="quarter" idx="11"/>
          </p:nvPr>
        </p:nvSpPr>
        <p:spPr/>
        <p:txBody>
          <a:bodyPr/>
          <a:lstStyle/>
          <a:p>
            <a:r>
              <a:rPr lang="el-GR" smtClean="0"/>
              <a:t>Επιμέλεια: Εύη Πεπέ</a:t>
            </a:r>
            <a:endParaRPr lang="el-GR"/>
          </a:p>
        </p:txBody>
      </p:sp>
      <p:sp>
        <p:nvSpPr>
          <p:cNvPr id="5" name="Rectangle 1"/>
          <p:cNvSpPr>
            <a:spLocks noGrp="1" noChangeArrowheads="1"/>
          </p:cNvSpPr>
          <p:nvPr>
            <p:ph idx="1"/>
          </p:nvPr>
        </p:nvSpPr>
        <p:spPr bwMode="auto">
          <a:xfrm>
            <a:off x="457200" y="2606546"/>
            <a:ext cx="7931224" cy="3046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err="1" smtClean="0">
                <a:ln>
                  <a:noFill/>
                </a:ln>
                <a:solidFill>
                  <a:schemeClr val="tx1"/>
                </a:solidFill>
                <a:effectLst/>
                <a:latin typeface="Arial" panose="020B0604020202020204" pitchFamily="34" charset="0"/>
              </a:rPr>
              <a:t>Οικογένει</a:t>
            </a:r>
            <a:r>
              <a:rPr kumimoji="0" lang="en-US" altLang="en-US" sz="2400" b="1" i="0" u="none" strike="noStrike" cap="none" normalizeH="0" baseline="0" dirty="0" smtClean="0">
                <a:ln>
                  <a:noFill/>
                </a:ln>
                <a:solidFill>
                  <a:schemeClr val="tx1"/>
                </a:solidFill>
                <a:effectLst/>
                <a:latin typeface="Arial" panose="020B0604020202020204" pitchFamily="34" charset="0"/>
              </a:rPr>
              <a:t>α</a:t>
            </a:r>
            <a:r>
              <a:rPr kumimoji="0" lang="en-US" altLang="en-US" sz="2400" b="0" i="0" u="none" strike="noStrike" cap="none" normalizeH="0" baseline="0" dirty="0" smtClean="0">
                <a:ln>
                  <a:noFill/>
                </a:ln>
                <a:solidFill>
                  <a:schemeClr val="tx1"/>
                </a:solidFill>
                <a:effectLst/>
                <a:latin typeface="Arial" panose="020B0604020202020204" pitchFamily="34" charset="0"/>
              </a:rPr>
              <a:t> → ρυθμίζει τις σχέσεις συγγένειας και ανατροφής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err="1" smtClean="0">
                <a:ln>
                  <a:noFill/>
                </a:ln>
                <a:solidFill>
                  <a:schemeClr val="tx1"/>
                </a:solidFill>
                <a:effectLst/>
                <a:latin typeface="Arial" panose="020B0604020202020204" pitchFamily="34" charset="0"/>
              </a:rPr>
              <a:t>Εκ</a:t>
            </a:r>
            <a:r>
              <a:rPr kumimoji="0" lang="en-US" altLang="en-US" sz="2400" b="1" i="0" u="none" strike="noStrike" cap="none" normalizeH="0" baseline="0" dirty="0" smtClean="0">
                <a:ln>
                  <a:noFill/>
                </a:ln>
                <a:solidFill>
                  <a:schemeClr val="tx1"/>
                </a:solidFill>
                <a:effectLst/>
                <a:latin typeface="Arial" panose="020B0604020202020204" pitchFamily="34" charset="0"/>
              </a:rPr>
              <a:t>παίδευση / Σχολείο</a:t>
            </a:r>
            <a:r>
              <a:rPr kumimoji="0" lang="en-US" altLang="en-US" sz="2400" b="0" i="0" u="none" strike="noStrike" cap="none" normalizeH="0" baseline="0" dirty="0" smtClean="0">
                <a:ln>
                  <a:noFill/>
                </a:ln>
                <a:solidFill>
                  <a:schemeClr val="tx1"/>
                </a:solidFill>
                <a:effectLst/>
                <a:latin typeface="Arial" panose="020B0604020202020204" pitchFamily="34" charset="0"/>
              </a:rPr>
              <a:t> → μεταδίδει γνώσεις και αξίες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err="1" smtClean="0">
                <a:ln>
                  <a:noFill/>
                </a:ln>
                <a:solidFill>
                  <a:schemeClr val="tx1"/>
                </a:solidFill>
                <a:effectLst/>
                <a:latin typeface="Arial" panose="020B0604020202020204" pitchFamily="34" charset="0"/>
              </a:rPr>
              <a:t>Κράτος</a:t>
            </a:r>
            <a:r>
              <a:rPr kumimoji="0" lang="en-US" altLang="en-US" sz="2400" b="0" i="0" u="none" strike="noStrike" cap="none" normalizeH="0" baseline="0" dirty="0" smtClean="0">
                <a:ln>
                  <a:noFill/>
                </a:ln>
                <a:solidFill>
                  <a:schemeClr val="tx1"/>
                </a:solidFill>
                <a:effectLst/>
                <a:latin typeface="Arial" panose="020B0604020202020204" pitchFamily="34" charset="0"/>
              </a:rPr>
              <a:t> → </a:t>
            </a:r>
            <a:r>
              <a:rPr kumimoji="0" lang="en-US" altLang="en-US" sz="2400" b="0" i="0" u="none" strike="noStrike" cap="none" normalizeH="0" baseline="0" dirty="0" err="1" smtClean="0">
                <a:ln>
                  <a:noFill/>
                </a:ln>
                <a:solidFill>
                  <a:schemeClr val="tx1"/>
                </a:solidFill>
                <a:effectLst/>
                <a:latin typeface="Arial" panose="020B0604020202020204" pitchFamily="34" charset="0"/>
              </a:rPr>
              <a:t>οργ</a:t>
            </a:r>
            <a:r>
              <a:rPr kumimoji="0" lang="en-US" altLang="en-US" sz="2400" b="0" i="0" u="none" strike="noStrike" cap="none" normalizeH="0" baseline="0" dirty="0" smtClean="0">
                <a:ln>
                  <a:noFill/>
                </a:ln>
                <a:solidFill>
                  <a:schemeClr val="tx1"/>
                </a:solidFill>
                <a:effectLst/>
                <a:latin typeface="Arial" panose="020B0604020202020204" pitchFamily="34" charset="0"/>
              </a:rPr>
              <a:t>ανώνει την εξουσία και τη διακυβέρνηση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err="1" smtClean="0">
                <a:ln>
                  <a:noFill/>
                </a:ln>
                <a:solidFill>
                  <a:schemeClr val="tx1"/>
                </a:solidFill>
                <a:effectLst/>
                <a:latin typeface="Arial" panose="020B0604020202020204" pitchFamily="34" charset="0"/>
              </a:rPr>
              <a:t>Δικ</a:t>
            </a:r>
            <a:r>
              <a:rPr kumimoji="0" lang="en-US" altLang="en-US" sz="2400" b="1" i="0" u="none" strike="noStrike" cap="none" normalizeH="0" baseline="0" dirty="0" smtClean="0">
                <a:ln>
                  <a:noFill/>
                </a:ln>
                <a:solidFill>
                  <a:schemeClr val="tx1"/>
                </a:solidFill>
                <a:effectLst/>
                <a:latin typeface="Arial" panose="020B0604020202020204" pitchFamily="34" charset="0"/>
              </a:rPr>
              <a:t>αιοσύνη</a:t>
            </a:r>
            <a:r>
              <a:rPr kumimoji="0" lang="en-US" altLang="en-US" sz="2400" b="0" i="0" u="none" strike="noStrike" cap="none" normalizeH="0" baseline="0" dirty="0" smtClean="0">
                <a:ln>
                  <a:noFill/>
                </a:ln>
                <a:solidFill>
                  <a:schemeClr val="tx1"/>
                </a:solidFill>
                <a:effectLst/>
                <a:latin typeface="Arial" panose="020B0604020202020204" pitchFamily="34" charset="0"/>
              </a:rPr>
              <a:t> → εφαρμόζει τους νόμους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err="1" smtClean="0">
                <a:ln>
                  <a:noFill/>
                </a:ln>
                <a:solidFill>
                  <a:schemeClr val="tx1"/>
                </a:solidFill>
                <a:effectLst/>
                <a:latin typeface="Arial" panose="020B0604020202020204" pitchFamily="34" charset="0"/>
              </a:rPr>
              <a:t>Θρησκεί</a:t>
            </a:r>
            <a:r>
              <a:rPr kumimoji="0" lang="en-US" altLang="en-US" sz="2400" b="1" i="0" u="none" strike="noStrike" cap="none" normalizeH="0" baseline="0" dirty="0" smtClean="0">
                <a:ln>
                  <a:noFill/>
                </a:ln>
                <a:solidFill>
                  <a:schemeClr val="tx1"/>
                </a:solidFill>
                <a:effectLst/>
                <a:latin typeface="Arial" panose="020B0604020202020204" pitchFamily="34" charset="0"/>
              </a:rPr>
              <a:t>α</a:t>
            </a:r>
            <a:r>
              <a:rPr kumimoji="0" lang="en-US" altLang="en-US" sz="2400" b="0" i="0" u="none" strike="noStrike" cap="none" normalizeH="0" baseline="0" dirty="0" smtClean="0">
                <a:ln>
                  <a:noFill/>
                </a:ln>
                <a:solidFill>
                  <a:schemeClr val="tx1"/>
                </a:solidFill>
                <a:effectLst/>
                <a:latin typeface="Arial" panose="020B0604020202020204" pitchFamily="34" charset="0"/>
              </a:rPr>
              <a:t> → διαμορφώνει ηθικές και πνευματικές αξίες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2400" b="1" i="0" u="none" strike="noStrike" cap="none" normalizeH="0" baseline="0" dirty="0" err="1" smtClean="0">
                <a:ln>
                  <a:noFill/>
                </a:ln>
                <a:solidFill>
                  <a:schemeClr val="tx1"/>
                </a:solidFill>
                <a:effectLst/>
                <a:latin typeface="Arial" panose="020B0604020202020204" pitchFamily="34" charset="0"/>
              </a:rPr>
              <a:t>Οικονομί</a:t>
            </a:r>
            <a:r>
              <a:rPr kumimoji="0" lang="en-US" altLang="en-US" sz="2400" b="1" i="0" u="none" strike="noStrike" cap="none" normalizeH="0" baseline="0" dirty="0" smtClean="0">
                <a:ln>
                  <a:noFill/>
                </a:ln>
                <a:solidFill>
                  <a:schemeClr val="tx1"/>
                </a:solidFill>
                <a:effectLst/>
                <a:latin typeface="Arial" panose="020B0604020202020204" pitchFamily="34" charset="0"/>
              </a:rPr>
              <a:t>α</a:t>
            </a:r>
            <a:r>
              <a:rPr kumimoji="0" lang="en-US" altLang="en-US" sz="2400" b="0" i="0" u="none" strike="noStrike" cap="none" normalizeH="0" baseline="0" dirty="0" smtClean="0">
                <a:ln>
                  <a:noFill/>
                </a:ln>
                <a:solidFill>
                  <a:schemeClr val="tx1"/>
                </a:solidFill>
                <a:effectLst/>
                <a:latin typeface="Arial" panose="020B0604020202020204" pitchFamily="34" charset="0"/>
              </a:rPr>
              <a:t> → ρυθμίζει την παραγωγή και διανομή αγαθών </a:t>
            </a:r>
          </a:p>
        </p:txBody>
      </p:sp>
    </p:spTree>
    <p:extLst>
      <p:ext uri="{BB962C8B-B14F-4D97-AF65-F5344CB8AC3E}">
        <p14:creationId xmlns:p14="http://schemas.microsoft.com/office/powerpoint/2010/main" val="8680537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ΧΑΡΑΚΤΗΡΙΣΤΙΚΑ</a:t>
            </a:r>
            <a:endParaRPr lang="en-US" dirty="0"/>
          </a:p>
        </p:txBody>
      </p:sp>
      <p:sp>
        <p:nvSpPr>
          <p:cNvPr id="4" name="Footer Placeholder 3"/>
          <p:cNvSpPr>
            <a:spLocks noGrp="1"/>
          </p:cNvSpPr>
          <p:nvPr>
            <p:ph type="ftr" sz="quarter" idx="11"/>
          </p:nvPr>
        </p:nvSpPr>
        <p:spPr/>
        <p:txBody>
          <a:bodyPr/>
          <a:lstStyle/>
          <a:p>
            <a:r>
              <a:rPr lang="el-GR" smtClean="0"/>
              <a:t>Επιμέλεια: Εύη Πεπέ</a:t>
            </a:r>
            <a:endParaRPr lang="el-GR"/>
          </a:p>
        </p:txBody>
      </p:sp>
      <p:sp>
        <p:nvSpPr>
          <p:cNvPr id="5" name="Rectangle 1"/>
          <p:cNvSpPr>
            <a:spLocks noGrp="1" noChangeArrowheads="1"/>
          </p:cNvSpPr>
          <p:nvPr>
            <p:ph idx="1"/>
          </p:nvPr>
        </p:nvSpPr>
        <p:spPr bwMode="auto">
          <a:xfrm>
            <a:off x="457200" y="2714269"/>
            <a:ext cx="8229600" cy="28315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err="1" smtClean="0">
                <a:ln>
                  <a:noFill/>
                </a:ln>
                <a:solidFill>
                  <a:schemeClr val="tx1"/>
                </a:solidFill>
                <a:effectLst/>
                <a:latin typeface="Arial" panose="020B0604020202020204" pitchFamily="34" charset="0"/>
              </a:rPr>
              <a:t>έχουν</a:t>
            </a:r>
            <a:r>
              <a:rPr kumimoji="0" lang="en-US" altLang="en-US" sz="3200" b="0" i="0" u="none" strike="noStrike" cap="none" normalizeH="0" baseline="0" dirty="0" smtClean="0">
                <a:ln>
                  <a:noFill/>
                </a:ln>
                <a:solidFill>
                  <a:schemeClr val="tx1"/>
                </a:solidFill>
                <a:effectLst/>
                <a:latin typeface="Arial" panose="020B0604020202020204" pitchFamily="34" charset="0"/>
              </a:rPr>
              <a:t> </a:t>
            </a:r>
            <a:r>
              <a:rPr kumimoji="0" lang="en-US" altLang="en-US" sz="3200" b="1" i="0" u="none" strike="noStrike" cap="none" normalizeH="0" baseline="0" dirty="0" err="1" smtClean="0">
                <a:ln>
                  <a:noFill/>
                </a:ln>
                <a:solidFill>
                  <a:schemeClr val="tx1"/>
                </a:solidFill>
                <a:effectLst/>
                <a:latin typeface="Arial" panose="020B0604020202020204" pitchFamily="34" charset="0"/>
              </a:rPr>
              <a:t>διάρκει</a:t>
            </a:r>
            <a:r>
              <a:rPr kumimoji="0" lang="en-US" altLang="en-US" sz="3200" b="1" i="0" u="none" strike="noStrike" cap="none" normalizeH="0" baseline="0" dirty="0" smtClean="0">
                <a:ln>
                  <a:noFill/>
                </a:ln>
                <a:solidFill>
                  <a:schemeClr val="tx1"/>
                </a:solidFill>
                <a:effectLst/>
                <a:latin typeface="Arial" panose="020B0604020202020204" pitchFamily="34" charset="0"/>
              </a:rPr>
              <a:t>α στον χρόνο</a:t>
            </a:r>
            <a:r>
              <a:rPr kumimoji="0" lang="en-US" altLang="en-US" sz="32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chemeClr val="tx1"/>
                </a:solidFill>
                <a:effectLst/>
                <a:latin typeface="Arial" panose="020B0604020202020204" pitchFamily="34" charset="0"/>
              </a:rPr>
              <a:t>βα</a:t>
            </a:r>
            <a:r>
              <a:rPr kumimoji="0" lang="en-US" altLang="en-US" sz="3200" b="0" i="0" u="none" strike="noStrike" cap="none" normalizeH="0" baseline="0" dirty="0" err="1" smtClean="0">
                <a:ln>
                  <a:noFill/>
                </a:ln>
                <a:solidFill>
                  <a:schemeClr val="tx1"/>
                </a:solidFill>
                <a:effectLst/>
                <a:latin typeface="Arial" panose="020B0604020202020204" pitchFamily="34" charset="0"/>
              </a:rPr>
              <a:t>σίζοντ</a:t>
            </a:r>
            <a:r>
              <a:rPr kumimoji="0" lang="en-US" altLang="en-US" sz="3200" b="0" i="0" u="none" strike="noStrike" cap="none" normalizeH="0" baseline="0" dirty="0" smtClean="0">
                <a:ln>
                  <a:noFill/>
                </a:ln>
                <a:solidFill>
                  <a:schemeClr val="tx1"/>
                </a:solidFill>
                <a:effectLst/>
                <a:latin typeface="Arial" panose="020B0604020202020204" pitchFamily="34" charset="0"/>
              </a:rPr>
              <a:t>αι σε </a:t>
            </a:r>
            <a:r>
              <a:rPr kumimoji="0" lang="en-US" altLang="en-US" sz="3200" b="1" i="0" u="none" strike="noStrike" cap="none" normalizeH="0" baseline="0" dirty="0" smtClean="0">
                <a:ln>
                  <a:noFill/>
                </a:ln>
                <a:solidFill>
                  <a:schemeClr val="tx1"/>
                </a:solidFill>
                <a:effectLst/>
                <a:latin typeface="Arial" panose="020B0604020202020204" pitchFamily="34" charset="0"/>
              </a:rPr>
              <a:t>κανόνες και αξίες</a:t>
            </a:r>
            <a:r>
              <a:rPr kumimoji="0" lang="en-US" altLang="en-US" sz="32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err="1" smtClean="0">
                <a:ln>
                  <a:noFill/>
                </a:ln>
                <a:solidFill>
                  <a:schemeClr val="tx1"/>
                </a:solidFill>
                <a:effectLst/>
                <a:latin typeface="Arial" panose="020B0604020202020204" pitchFamily="34" charset="0"/>
              </a:rPr>
              <a:t>είν</a:t>
            </a:r>
            <a:r>
              <a:rPr kumimoji="0" lang="en-US" altLang="en-US" sz="3200" b="0" i="0" u="none" strike="noStrike" cap="none" normalizeH="0" baseline="0" dirty="0" smtClean="0">
                <a:ln>
                  <a:noFill/>
                </a:ln>
                <a:solidFill>
                  <a:schemeClr val="tx1"/>
                </a:solidFill>
                <a:effectLst/>
                <a:latin typeface="Arial" panose="020B0604020202020204" pitchFamily="34" charset="0"/>
              </a:rPr>
              <a:t>αι </a:t>
            </a:r>
            <a:r>
              <a:rPr kumimoji="0" lang="en-US" altLang="en-US" sz="3200" b="1" i="0" u="none" strike="noStrike" cap="none" normalizeH="0" baseline="0" dirty="0" smtClean="0">
                <a:ln>
                  <a:noFill/>
                </a:ln>
                <a:solidFill>
                  <a:schemeClr val="tx1"/>
                </a:solidFill>
                <a:effectLst/>
                <a:latin typeface="Arial" panose="020B0604020202020204" pitchFamily="34" charset="0"/>
              </a:rPr>
              <a:t>αναγνωρισμένοι από την κοινωνία</a:t>
            </a:r>
            <a:r>
              <a:rPr kumimoji="0" lang="en-US" altLang="en-US" sz="3200" b="0" i="0" u="none" strike="noStrike" cap="none" normalizeH="0" baseline="0" dirty="0" smtClean="0">
                <a:ln>
                  <a:noFill/>
                </a:ln>
                <a:solidFill>
                  <a:schemeClr val="tx1"/>
                </a:solidFill>
                <a:effectLst/>
                <a:latin typeface="Arial" panose="020B0604020202020204" pitchFamily="34" charset="0"/>
              </a:rPr>
              <a:t>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3200" b="0" i="0" u="none" strike="noStrike" cap="none" normalizeH="0" baseline="0" dirty="0" smtClean="0">
                <a:ln>
                  <a:noFill/>
                </a:ln>
                <a:solidFill>
                  <a:schemeClr val="tx1"/>
                </a:solidFill>
                <a:effectLst/>
                <a:latin typeface="Arial" panose="020B0604020202020204" pitchFamily="34" charset="0"/>
              </a:rPr>
              <a:t>επ</a:t>
            </a:r>
            <a:r>
              <a:rPr kumimoji="0" lang="en-US" altLang="en-US" sz="3200" b="0" i="0" u="none" strike="noStrike" cap="none" normalizeH="0" baseline="0" dirty="0" err="1" smtClean="0">
                <a:ln>
                  <a:noFill/>
                </a:ln>
                <a:solidFill>
                  <a:schemeClr val="tx1"/>
                </a:solidFill>
                <a:effectLst/>
                <a:latin typeface="Arial" panose="020B0604020202020204" pitchFamily="34" charset="0"/>
              </a:rPr>
              <a:t>ηρεάζουν</a:t>
            </a:r>
            <a:r>
              <a:rPr kumimoji="0" lang="en-US" altLang="en-US" sz="3200" b="0" i="0" u="none" strike="noStrike" cap="none" normalizeH="0" baseline="0" dirty="0" smtClean="0">
                <a:ln>
                  <a:noFill/>
                </a:ln>
                <a:solidFill>
                  <a:schemeClr val="tx1"/>
                </a:solidFill>
                <a:effectLst/>
                <a:latin typeface="Arial" panose="020B0604020202020204" pitchFamily="34" charset="0"/>
              </a:rPr>
              <a:t> </a:t>
            </a:r>
            <a:r>
              <a:rPr kumimoji="0" lang="en-US" altLang="en-US" sz="3200" b="0" i="0" u="none" strike="noStrike" cap="none" normalizeH="0" baseline="0" dirty="0" err="1" smtClean="0">
                <a:ln>
                  <a:noFill/>
                </a:ln>
                <a:solidFill>
                  <a:schemeClr val="tx1"/>
                </a:solidFill>
                <a:effectLst/>
                <a:latin typeface="Arial" panose="020B0604020202020204" pitchFamily="34" charset="0"/>
              </a:rPr>
              <a:t>τη</a:t>
            </a:r>
            <a:r>
              <a:rPr kumimoji="0" lang="en-US" altLang="en-US" sz="3200" b="0" i="0" u="none" strike="noStrike" cap="none" normalizeH="0" baseline="0" dirty="0" smtClean="0">
                <a:ln>
                  <a:noFill/>
                </a:ln>
                <a:solidFill>
                  <a:schemeClr val="tx1"/>
                </a:solidFill>
                <a:effectLst/>
                <a:latin typeface="Arial" panose="020B0604020202020204" pitchFamily="34" charset="0"/>
              </a:rPr>
              <a:t> </a:t>
            </a:r>
            <a:r>
              <a:rPr kumimoji="0" lang="en-US" altLang="en-US" sz="3200" b="1" i="0" u="none" strike="noStrike" cap="none" normalizeH="0" baseline="0" dirty="0" err="1" smtClean="0">
                <a:ln>
                  <a:noFill/>
                </a:ln>
                <a:solidFill>
                  <a:schemeClr val="tx1"/>
                </a:solidFill>
                <a:effectLst/>
                <a:latin typeface="Arial" panose="020B0604020202020204" pitchFamily="34" charset="0"/>
              </a:rPr>
              <a:t>συμ</a:t>
            </a:r>
            <a:r>
              <a:rPr kumimoji="0" lang="en-US" altLang="en-US" sz="3200" b="1" i="0" u="none" strike="noStrike" cap="none" normalizeH="0" baseline="0" dirty="0" smtClean="0">
                <a:ln>
                  <a:noFill/>
                </a:ln>
                <a:solidFill>
                  <a:schemeClr val="tx1"/>
                </a:solidFill>
                <a:effectLst/>
                <a:latin typeface="Arial" panose="020B0604020202020204" pitchFamily="34" charset="0"/>
              </a:rPr>
              <a:t>περιφορά των ανθρώπων</a:t>
            </a:r>
            <a:r>
              <a:rPr kumimoji="0" lang="en-US" altLang="en-US" sz="3200" b="0" i="0" u="none" strike="noStrike" cap="none" normalizeH="0" baseline="0" dirty="0" smtClean="0">
                <a:ln>
                  <a:noFill/>
                </a:ln>
                <a:solidFill>
                  <a:schemeClr val="tx1"/>
                </a:solidFill>
                <a:effectLst/>
                <a:latin typeface="Arial" panose="020B0604020202020204" pitchFamily="34" charset="0"/>
              </a:rPr>
              <a:t> </a:t>
            </a:r>
          </a:p>
        </p:txBody>
      </p:sp>
    </p:spTree>
    <p:extLst>
      <p:ext uri="{BB962C8B-B14F-4D97-AF65-F5344CB8AC3E}">
        <p14:creationId xmlns:p14="http://schemas.microsoft.com/office/powerpoint/2010/main" val="360136770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Ροή">
  <a:themeElements>
    <a:clrScheme name="Προσαρμοσμένο 10">
      <a:dk1>
        <a:sysClr val="windowText" lastClr="000000"/>
      </a:dk1>
      <a:lt1>
        <a:srgbClr val="DEF5E4"/>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Κλασικό Office">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Ροή">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effectStyle>
        <a:effectStyle>
          <a:effectLst>
            <a:outerShdw blurRad="57150" dist="38100" dir="5400000" algn="ctr" rotWithShape="0">
              <a:schemeClr val="phClr">
                <a:shade val="9000"/>
                <a:alpha val="48000"/>
                <a:satMod val="105000"/>
              </a:schemeClr>
            </a:outerShdw>
          </a:effectLst>
          <a:scene3d>
            <a:camera prst="orthographicFront">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730</TotalTime>
  <Words>892</Words>
  <Application>Microsoft Office PowerPoint</Application>
  <PresentationFormat>On-screen Show (4:3)</PresentationFormat>
  <Paragraphs>113</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Times New Roman</vt:lpstr>
      <vt:lpstr>Wingdings</vt:lpstr>
      <vt:lpstr>Wingdings 2</vt:lpstr>
      <vt:lpstr>Ροή</vt:lpstr>
      <vt:lpstr>ΝΟΜΟΙ  ΠΟΙΝΕΣ</vt:lpstr>
      <vt:lpstr>PowerPoint Presentation</vt:lpstr>
      <vt:lpstr>PowerPoint Presentation</vt:lpstr>
      <vt:lpstr>PowerPoint Presentation</vt:lpstr>
      <vt:lpstr>PowerPoint Presentation</vt:lpstr>
      <vt:lpstr>PowerPoint Presentation</vt:lpstr>
      <vt:lpstr>ΘΕΣΜΟΙ</vt:lpstr>
      <vt:lpstr>ΠΑΡΑΔΕΙΓΜΑΤΑ</vt:lpstr>
      <vt:lpstr>ΧΑΡΑΚΤΗΡΙΣΤΙΚΑ</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ΑΡΙΣΤΟΤΕΛΗΣ</dc:title>
  <dc:creator>User</dc:creator>
  <cp:lastModifiedBy>Microsoft account</cp:lastModifiedBy>
  <cp:revision>120</cp:revision>
  <dcterms:created xsi:type="dcterms:W3CDTF">2021-09-15T04:04:03Z</dcterms:created>
  <dcterms:modified xsi:type="dcterms:W3CDTF">2026-05-10T16:39:56Z</dcterms:modified>
</cp:coreProperties>
</file>