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6"/>
  </p:notesMasterIdLst>
  <p:handoutMasterIdLst>
    <p:handoutMasterId r:id="rId7"/>
  </p:handoutMasterIdLst>
  <p:sldIdLst>
    <p:sldId id="256" r:id="rId2"/>
    <p:sldId id="258" r:id="rId3"/>
    <p:sldId id="260" r:id="rId4"/>
    <p:sldId id="259" r:id="rId5"/>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368" autoAdjust="0"/>
    <p:restoredTop sz="94662" autoAdjust="0"/>
  </p:normalViewPr>
  <p:slideViewPr>
    <p:cSldViewPr>
      <p:cViewPr varScale="1">
        <p:scale>
          <a:sx n="67" d="100"/>
          <a:sy n="67" d="100"/>
        </p:scale>
        <p:origin x="1890"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4DC5960-BACE-457B-9CE6-991F129CF685}" type="datetimeFigureOut">
              <a:rPr lang="en-US" smtClean="0"/>
              <a:t>12/10/2024</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lang="el-GR" smtClean="0"/>
              <a:t>Επιμέλεια: Εύη Πεπέ</a:t>
            </a:r>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7201CAE-5B55-41D0-B49E-4E9A1F89626B}" type="slidenum">
              <a:rPr lang="en-US" smtClean="0"/>
              <a:t>‹#›</a:t>
            </a:fld>
            <a:endParaRPr lang="en-US"/>
          </a:p>
        </p:txBody>
      </p:sp>
    </p:spTree>
    <p:extLst>
      <p:ext uri="{BB962C8B-B14F-4D97-AF65-F5344CB8AC3E}">
        <p14:creationId xmlns:p14="http://schemas.microsoft.com/office/powerpoint/2010/main" val="66979966"/>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30FCAD-EEC5-4D36-A678-A05FE695273D}" type="datetimeFigureOut">
              <a:rPr lang="en-US" smtClean="0"/>
              <a:t>12/10/2024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r>
              <a:rPr lang="el-GR" smtClean="0"/>
              <a:t>Επιμέλεια: Εύη Πεπέ</a:t>
            </a:r>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9572BA1-F7DA-4B8E-85BE-BD51A369B32F}" type="slidenum">
              <a:rPr lang="en-US" smtClean="0"/>
              <a:t>‹#›</a:t>
            </a:fld>
            <a:endParaRPr lang="en-US"/>
          </a:p>
        </p:txBody>
      </p:sp>
    </p:spTree>
    <p:extLst>
      <p:ext uri="{BB962C8B-B14F-4D97-AF65-F5344CB8AC3E}">
        <p14:creationId xmlns:p14="http://schemas.microsoft.com/office/powerpoint/2010/main" val="4109594690"/>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9572BA1-F7DA-4B8E-85BE-BD51A369B32F}" type="slidenum">
              <a:rPr lang="en-US" smtClean="0"/>
              <a:t>1</a:t>
            </a:fld>
            <a:endParaRPr lang="en-US"/>
          </a:p>
        </p:txBody>
      </p:sp>
      <p:sp>
        <p:nvSpPr>
          <p:cNvPr id="5" name="Footer Placeholder 4"/>
          <p:cNvSpPr>
            <a:spLocks noGrp="1"/>
          </p:cNvSpPr>
          <p:nvPr>
            <p:ph type="ftr" sz="quarter" idx="11"/>
          </p:nvPr>
        </p:nvSpPr>
        <p:spPr/>
        <p:txBody>
          <a:bodyPr/>
          <a:lstStyle/>
          <a:p>
            <a:r>
              <a:rPr lang="el-GR" smtClean="0"/>
              <a:t>Επιμέλεια: Εύη Πεπέ</a:t>
            </a:r>
            <a:endParaRPr lang="en-US"/>
          </a:p>
        </p:txBody>
      </p:sp>
    </p:spTree>
    <p:extLst>
      <p:ext uri="{BB962C8B-B14F-4D97-AF65-F5344CB8AC3E}">
        <p14:creationId xmlns:p14="http://schemas.microsoft.com/office/powerpoint/2010/main" val="3465931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smtClean="0"/>
              <a:t>Στυλ κύριου τίτλου</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Στυλ κύριου υπότιτλου</a:t>
            </a:r>
            <a:endParaRPr kumimoji="0" lang="en-US"/>
          </a:p>
        </p:txBody>
      </p:sp>
      <p:sp>
        <p:nvSpPr>
          <p:cNvPr id="30" name="Date Placeholder 29"/>
          <p:cNvSpPr>
            <a:spLocks noGrp="1"/>
          </p:cNvSpPr>
          <p:nvPr>
            <p:ph type="dt" sz="half" idx="10"/>
          </p:nvPr>
        </p:nvSpPr>
        <p:spPr/>
        <p:txBody>
          <a:bodyPr/>
          <a:lstStyle/>
          <a:p>
            <a:fld id="{7B9282AB-1434-4FBD-A176-AF4D64FED65F}" type="datetime1">
              <a:rPr lang="el-GR" smtClean="0"/>
              <a:t>10/12/2024</a:t>
            </a:fld>
            <a:endParaRPr lang="el-GR"/>
          </a:p>
        </p:txBody>
      </p:sp>
      <p:sp>
        <p:nvSpPr>
          <p:cNvPr id="19" name="Footer Placeholder 18"/>
          <p:cNvSpPr>
            <a:spLocks noGrp="1"/>
          </p:cNvSpPr>
          <p:nvPr>
            <p:ph type="ftr" sz="quarter" idx="11"/>
          </p:nvPr>
        </p:nvSpPr>
        <p:spPr/>
        <p:txBody>
          <a:bodyPr/>
          <a:lstStyle/>
          <a:p>
            <a:r>
              <a:rPr lang="el-GR" smtClean="0"/>
              <a:t>Επιμέλεια: Εύη Πεπέ</a:t>
            </a:r>
            <a:endParaRPr lang="el-GR"/>
          </a:p>
        </p:txBody>
      </p:sp>
      <p:sp>
        <p:nvSpPr>
          <p:cNvPr id="27" name="Slide Number Placeholder 26"/>
          <p:cNvSpPr>
            <a:spLocks noGrp="1"/>
          </p:cNvSpPr>
          <p:nvPr>
            <p:ph type="sldNum" sz="quarter" idx="12"/>
          </p:nvPr>
        </p:nvSpPr>
        <p:spPr/>
        <p:txBody>
          <a:bodyPr/>
          <a:lstStyle/>
          <a:p>
            <a:fld id="{3DF53439-851E-44AD-84B1-B6BFC3D0C743}" type="slidenum">
              <a:rPr lang="el-GR" smtClean="0"/>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l-GR" smtClean="0"/>
              <a:t>Στυλ κύριου τίτλου</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Date Placeholder 3"/>
          <p:cNvSpPr>
            <a:spLocks noGrp="1"/>
          </p:cNvSpPr>
          <p:nvPr>
            <p:ph type="dt" sz="half" idx="10"/>
          </p:nvPr>
        </p:nvSpPr>
        <p:spPr/>
        <p:txBody>
          <a:bodyPr/>
          <a:lstStyle/>
          <a:p>
            <a:fld id="{8F1069FC-FDF9-43A4-9759-5589F703AA1B}" type="datetime1">
              <a:rPr lang="el-GR" smtClean="0"/>
              <a:t>10/12/2024</a:t>
            </a:fld>
            <a:endParaRPr lang="el-GR"/>
          </a:p>
        </p:txBody>
      </p:sp>
      <p:sp>
        <p:nvSpPr>
          <p:cNvPr id="5" name="Footer Placeholder 4"/>
          <p:cNvSpPr>
            <a:spLocks noGrp="1"/>
          </p:cNvSpPr>
          <p:nvPr>
            <p:ph type="ftr" sz="quarter" idx="11"/>
          </p:nvPr>
        </p:nvSpPr>
        <p:spPr/>
        <p:txBody>
          <a:bodyPr/>
          <a:lstStyle/>
          <a:p>
            <a:r>
              <a:rPr lang="el-GR" smtClean="0"/>
              <a:t>Επιμέλεια: Εύη Πεπέ</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l-GR" smtClean="0"/>
              <a:t>Στυλ κύριου τίτλου</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Date Placeholder 3"/>
          <p:cNvSpPr>
            <a:spLocks noGrp="1"/>
          </p:cNvSpPr>
          <p:nvPr>
            <p:ph type="dt" sz="half" idx="10"/>
          </p:nvPr>
        </p:nvSpPr>
        <p:spPr/>
        <p:txBody>
          <a:bodyPr/>
          <a:lstStyle/>
          <a:p>
            <a:fld id="{08214CA8-BC00-44A2-A1D8-E260D8F24070}" type="datetime1">
              <a:rPr lang="el-GR" smtClean="0"/>
              <a:t>10/12/2024</a:t>
            </a:fld>
            <a:endParaRPr lang="el-GR"/>
          </a:p>
        </p:txBody>
      </p:sp>
      <p:sp>
        <p:nvSpPr>
          <p:cNvPr id="5" name="Footer Placeholder 4"/>
          <p:cNvSpPr>
            <a:spLocks noGrp="1"/>
          </p:cNvSpPr>
          <p:nvPr>
            <p:ph type="ftr" sz="quarter" idx="11"/>
          </p:nvPr>
        </p:nvSpPr>
        <p:spPr/>
        <p:txBody>
          <a:bodyPr/>
          <a:lstStyle/>
          <a:p>
            <a:r>
              <a:rPr lang="el-GR" smtClean="0"/>
              <a:t>Επιμέλεια: Εύη Πεπέ</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l-GR" smtClean="0"/>
              <a:t>Στυλ κύριου τίτλου</a:t>
            </a:r>
            <a:endParaRPr kumimoji="0" lang="en-US"/>
          </a:p>
        </p:txBody>
      </p:sp>
      <p:sp>
        <p:nvSpPr>
          <p:cNvPr id="3" name="Content Placeholder 2"/>
          <p:cNvSpPr>
            <a:spLocks noGrp="1"/>
          </p:cNvSpPr>
          <p:nvPr>
            <p:ph idx="1"/>
          </p:nvPr>
        </p:nvSpPr>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Date Placeholder 3"/>
          <p:cNvSpPr>
            <a:spLocks noGrp="1"/>
          </p:cNvSpPr>
          <p:nvPr>
            <p:ph type="dt" sz="half" idx="10"/>
          </p:nvPr>
        </p:nvSpPr>
        <p:spPr/>
        <p:txBody>
          <a:bodyPr/>
          <a:lstStyle/>
          <a:p>
            <a:fld id="{1110D5C5-14D6-45F0-BAC9-4FDAE51B84F2}" type="datetime1">
              <a:rPr lang="el-GR" smtClean="0"/>
              <a:t>10/12/2024</a:t>
            </a:fld>
            <a:endParaRPr lang="el-GR"/>
          </a:p>
        </p:txBody>
      </p:sp>
      <p:sp>
        <p:nvSpPr>
          <p:cNvPr id="5" name="Footer Placeholder 4"/>
          <p:cNvSpPr>
            <a:spLocks noGrp="1"/>
          </p:cNvSpPr>
          <p:nvPr>
            <p:ph type="ftr" sz="quarter" idx="11"/>
          </p:nvPr>
        </p:nvSpPr>
        <p:spPr/>
        <p:txBody>
          <a:bodyPr/>
          <a:lstStyle/>
          <a:p>
            <a:r>
              <a:rPr lang="el-GR" smtClean="0"/>
              <a:t>Επιμέλεια: Εύη Πεπέ</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smtClean="0"/>
              <a:t>Στυλ κύριου τίτλου</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Στυλ υποδείγματος κειμένου</a:t>
            </a:r>
          </a:p>
        </p:txBody>
      </p:sp>
      <p:sp>
        <p:nvSpPr>
          <p:cNvPr id="4" name="Date Placeholder 3"/>
          <p:cNvSpPr>
            <a:spLocks noGrp="1"/>
          </p:cNvSpPr>
          <p:nvPr>
            <p:ph type="dt" sz="half" idx="10"/>
          </p:nvPr>
        </p:nvSpPr>
        <p:spPr/>
        <p:txBody>
          <a:bodyPr/>
          <a:lstStyle/>
          <a:p>
            <a:fld id="{093349F0-6C9B-473B-B716-B80EE945A10C}" type="datetime1">
              <a:rPr lang="el-GR" smtClean="0"/>
              <a:t>10/12/2024</a:t>
            </a:fld>
            <a:endParaRPr lang="el-GR"/>
          </a:p>
        </p:txBody>
      </p:sp>
      <p:sp>
        <p:nvSpPr>
          <p:cNvPr id="5" name="Footer Placeholder 4"/>
          <p:cNvSpPr>
            <a:spLocks noGrp="1"/>
          </p:cNvSpPr>
          <p:nvPr>
            <p:ph type="ftr" sz="quarter" idx="11"/>
          </p:nvPr>
        </p:nvSpPr>
        <p:spPr/>
        <p:txBody>
          <a:bodyPr/>
          <a:lstStyle/>
          <a:p>
            <a:r>
              <a:rPr lang="el-GR" smtClean="0"/>
              <a:t>Επιμέλεια: Εύη Πεπέ</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l-GR" smtClean="0"/>
              <a:t>Στυλ κύριου τίτλου</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Date Placeholder 4"/>
          <p:cNvSpPr>
            <a:spLocks noGrp="1"/>
          </p:cNvSpPr>
          <p:nvPr>
            <p:ph type="dt" sz="half" idx="10"/>
          </p:nvPr>
        </p:nvSpPr>
        <p:spPr/>
        <p:txBody>
          <a:bodyPr/>
          <a:lstStyle/>
          <a:p>
            <a:fld id="{96AE7675-5B92-4352-B6F4-60C0FA7575DA}" type="datetime1">
              <a:rPr lang="el-GR" smtClean="0"/>
              <a:t>10/12/2024</a:t>
            </a:fld>
            <a:endParaRPr lang="el-GR"/>
          </a:p>
        </p:txBody>
      </p:sp>
      <p:sp>
        <p:nvSpPr>
          <p:cNvPr id="6" name="Footer Placeholder 5"/>
          <p:cNvSpPr>
            <a:spLocks noGrp="1"/>
          </p:cNvSpPr>
          <p:nvPr>
            <p:ph type="ftr" sz="quarter" idx="11"/>
          </p:nvPr>
        </p:nvSpPr>
        <p:spPr/>
        <p:txBody>
          <a:bodyPr/>
          <a:lstStyle/>
          <a:p>
            <a:r>
              <a:rPr lang="el-GR" smtClean="0"/>
              <a:t>Επιμέλεια: Εύη Πεπέ</a:t>
            </a:r>
            <a:endParaRPr lang="el-GR"/>
          </a:p>
        </p:txBody>
      </p:sp>
      <p:sp>
        <p:nvSpPr>
          <p:cNvPr id="7" name="Slide Number Placeholder 6"/>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l-GR" smtClean="0"/>
              <a:t>Στυλ κύριου τίτλου</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Date Placeholder 6"/>
          <p:cNvSpPr>
            <a:spLocks noGrp="1"/>
          </p:cNvSpPr>
          <p:nvPr>
            <p:ph type="dt" sz="half" idx="10"/>
          </p:nvPr>
        </p:nvSpPr>
        <p:spPr/>
        <p:txBody>
          <a:bodyPr/>
          <a:lstStyle/>
          <a:p>
            <a:fld id="{D6C9D617-1E9C-4676-841F-DAA3807E50F1}" type="datetime1">
              <a:rPr lang="el-GR" smtClean="0"/>
              <a:t>10/12/2024</a:t>
            </a:fld>
            <a:endParaRPr lang="el-GR"/>
          </a:p>
        </p:txBody>
      </p:sp>
      <p:sp>
        <p:nvSpPr>
          <p:cNvPr id="8" name="Footer Placeholder 7"/>
          <p:cNvSpPr>
            <a:spLocks noGrp="1"/>
          </p:cNvSpPr>
          <p:nvPr>
            <p:ph type="ftr" sz="quarter" idx="11"/>
          </p:nvPr>
        </p:nvSpPr>
        <p:spPr/>
        <p:txBody>
          <a:bodyPr/>
          <a:lstStyle/>
          <a:p>
            <a:r>
              <a:rPr lang="el-GR" smtClean="0"/>
              <a:t>Επιμέλεια: Εύη Πεπέ</a:t>
            </a:r>
            <a:endParaRPr lang="el-GR"/>
          </a:p>
        </p:txBody>
      </p:sp>
      <p:sp>
        <p:nvSpPr>
          <p:cNvPr id="9" name="Slide Number Placeholder 8"/>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l-GR" smtClean="0"/>
              <a:t>Στυλ κύριου τίτλου</a:t>
            </a:r>
            <a:endParaRPr kumimoji="0" lang="en-US"/>
          </a:p>
        </p:txBody>
      </p:sp>
      <p:sp>
        <p:nvSpPr>
          <p:cNvPr id="3" name="Date Placeholder 2"/>
          <p:cNvSpPr>
            <a:spLocks noGrp="1"/>
          </p:cNvSpPr>
          <p:nvPr>
            <p:ph type="dt" sz="half" idx="10"/>
          </p:nvPr>
        </p:nvSpPr>
        <p:spPr/>
        <p:txBody>
          <a:bodyPr/>
          <a:lstStyle/>
          <a:p>
            <a:fld id="{C1FBF596-E7D0-400C-A9A2-B8758C203DFA}" type="datetime1">
              <a:rPr lang="el-GR" smtClean="0"/>
              <a:t>10/12/2024</a:t>
            </a:fld>
            <a:endParaRPr lang="el-GR"/>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
        <p:nvSpPr>
          <p:cNvPr id="5" name="Slide Number Placeholder 4"/>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C8E37A-A63C-4070-B541-BE1C1BB8885E}" type="datetime1">
              <a:rPr lang="el-GR" smtClean="0"/>
              <a:t>10/12/2024</a:t>
            </a:fld>
            <a:endParaRPr lang="el-GR"/>
          </a:p>
        </p:txBody>
      </p:sp>
      <p:sp>
        <p:nvSpPr>
          <p:cNvPr id="3" name="Footer Placeholder 2"/>
          <p:cNvSpPr>
            <a:spLocks noGrp="1"/>
          </p:cNvSpPr>
          <p:nvPr>
            <p:ph type="ftr" sz="quarter" idx="11"/>
          </p:nvPr>
        </p:nvSpPr>
        <p:spPr/>
        <p:txBody>
          <a:bodyPr/>
          <a:lstStyle/>
          <a:p>
            <a:r>
              <a:rPr lang="el-GR" smtClean="0"/>
              <a:t>Επιμέλεια: Εύη Πεπέ</a:t>
            </a:r>
            <a:endParaRPr lang="el-GR"/>
          </a:p>
        </p:txBody>
      </p:sp>
      <p:sp>
        <p:nvSpPr>
          <p:cNvPr id="4" name="Slide Number Placeholder 3"/>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l-GR" smtClean="0"/>
              <a:t>Στυλ κύριου τίτλου</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l-GR" smtClean="0"/>
              <a:t>Στυλ υποδείγματος κειμένου</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Date Placeholder 4"/>
          <p:cNvSpPr>
            <a:spLocks noGrp="1"/>
          </p:cNvSpPr>
          <p:nvPr>
            <p:ph type="dt" sz="half" idx="10"/>
          </p:nvPr>
        </p:nvSpPr>
        <p:spPr/>
        <p:txBody>
          <a:bodyPr/>
          <a:lstStyle/>
          <a:p>
            <a:fld id="{99257E8D-BD83-416A-8035-F9B93369F522}" type="datetime1">
              <a:rPr lang="el-GR" smtClean="0"/>
              <a:t>10/12/2024</a:t>
            </a:fld>
            <a:endParaRPr lang="el-GR"/>
          </a:p>
        </p:txBody>
      </p:sp>
      <p:sp>
        <p:nvSpPr>
          <p:cNvPr id="6" name="Footer Placeholder 5"/>
          <p:cNvSpPr>
            <a:spLocks noGrp="1"/>
          </p:cNvSpPr>
          <p:nvPr>
            <p:ph type="ftr" sz="quarter" idx="11"/>
          </p:nvPr>
        </p:nvSpPr>
        <p:spPr/>
        <p:txBody>
          <a:bodyPr/>
          <a:lstStyle/>
          <a:p>
            <a:r>
              <a:rPr lang="el-GR" smtClean="0"/>
              <a:t>Επιμέλεια: Εύη Πεπέ</a:t>
            </a:r>
            <a:endParaRPr lang="el-GR"/>
          </a:p>
        </p:txBody>
      </p:sp>
      <p:sp>
        <p:nvSpPr>
          <p:cNvPr id="7" name="Slide Number Placeholder 6"/>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l-GR" smtClean="0"/>
              <a:t>Στυλ κύριου τίτλου</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l-GR" smtClean="0"/>
              <a:t>Στυλ υποδείγματος κειμένου</a:t>
            </a:r>
          </a:p>
        </p:txBody>
      </p:sp>
      <p:sp>
        <p:nvSpPr>
          <p:cNvPr id="5" name="Date Placeholder 4"/>
          <p:cNvSpPr>
            <a:spLocks noGrp="1"/>
          </p:cNvSpPr>
          <p:nvPr>
            <p:ph type="dt" sz="half" idx="10"/>
          </p:nvPr>
        </p:nvSpPr>
        <p:spPr/>
        <p:txBody>
          <a:bodyPr/>
          <a:lstStyle/>
          <a:p>
            <a:fld id="{AB34343D-1489-48F9-9DCC-BBB85A40207B}" type="datetime1">
              <a:rPr lang="el-GR" smtClean="0"/>
              <a:t>10/12/2024</a:t>
            </a:fld>
            <a:endParaRPr lang="el-GR"/>
          </a:p>
        </p:txBody>
      </p:sp>
      <p:sp>
        <p:nvSpPr>
          <p:cNvPr id="6" name="Footer Placeholder 5"/>
          <p:cNvSpPr>
            <a:spLocks noGrp="1"/>
          </p:cNvSpPr>
          <p:nvPr>
            <p:ph type="ftr" sz="quarter" idx="11"/>
          </p:nvPr>
        </p:nvSpPr>
        <p:spPr/>
        <p:txBody>
          <a:bodyPr/>
          <a:lstStyle/>
          <a:p>
            <a:r>
              <a:rPr lang="el-GR" smtClean="0"/>
              <a:t>Επιμέλεια: Εύη Πεπέ</a:t>
            </a:r>
            <a:endParaRPr lang="el-GR"/>
          </a:p>
        </p:txBody>
      </p:sp>
      <p:sp>
        <p:nvSpPr>
          <p:cNvPr id="7" name="Slide Number Placeholder 6"/>
          <p:cNvSpPr>
            <a:spLocks noGrp="1"/>
          </p:cNvSpPr>
          <p:nvPr>
            <p:ph type="sldNum" sz="quarter" idx="12"/>
          </p:nvPr>
        </p:nvSpPr>
        <p:spPr>
          <a:xfrm>
            <a:off x="8077200" y="6356350"/>
            <a:ext cx="609600" cy="365125"/>
          </a:xfrm>
        </p:spPr>
        <p:txBody>
          <a:bodyPr/>
          <a:lstStyle/>
          <a:p>
            <a:fld id="{3DF53439-851E-44AD-84B1-B6BFC3D0C743}" type="slidenum">
              <a:rPr lang="el-GR" smtClean="0"/>
              <a:t>‹#›</a:t>
            </a:fld>
            <a:endParaRPr lang="el-G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l-GR" smtClean="0"/>
              <a:t>Στυλ κύριου τίτλου</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l-GR" smtClean="0"/>
              <a:t>Στυλ υποδείγματος κειμένου</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48874C5C-B9C4-4658-99EC-2A348657EF15}" type="datetime1">
              <a:rPr lang="el-GR" smtClean="0"/>
              <a:t>10/12/2024</a:t>
            </a:fld>
            <a:endParaRPr lang="el-G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el-GR" smtClean="0"/>
              <a:t>Επιμέλεια: Εύη Πεπέ</a:t>
            </a:r>
            <a:endParaRPr lang="el-G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3DF53439-851E-44AD-84B1-B6BFC3D0C743}" type="slidenum">
              <a:rPr lang="el-GR" smtClean="0"/>
              <a:t>‹#›</a:t>
            </a:fld>
            <a:endParaRPr lang="el-G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sldNum="0" hd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533400" y="1371600"/>
            <a:ext cx="7851648" cy="1193304"/>
          </a:xfrm>
        </p:spPr>
        <p:txBody>
          <a:bodyPr>
            <a:noAutofit/>
          </a:bodyPr>
          <a:lstStyle/>
          <a:p>
            <a:pPr algn="ctr"/>
            <a:r>
              <a:rPr lang="el-GR" sz="5400" dirty="0" smtClean="0">
                <a:latin typeface="+mn-lt"/>
              </a:rPr>
              <a:t>ΠΑΓΚΟΣΜΙΟΠΟΙΗΣΗ</a:t>
            </a:r>
            <a:endParaRPr lang="el-GR" sz="5400" dirty="0">
              <a:latin typeface="+mn-lt"/>
            </a:endParaRPr>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37193075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l-GR" smtClean="0"/>
              <a:t>Επιμέλεια: Εύη Πεπέ</a:t>
            </a:r>
            <a:endParaRPr lang="el-GR"/>
          </a:p>
        </p:txBody>
      </p:sp>
      <p:graphicFrame>
        <p:nvGraphicFramePr>
          <p:cNvPr id="2" name="Table 1"/>
          <p:cNvGraphicFramePr>
            <a:graphicFrameLocks noGrp="1"/>
          </p:cNvGraphicFramePr>
          <p:nvPr>
            <p:extLst>
              <p:ext uri="{D42A27DB-BD31-4B8C-83A1-F6EECF244321}">
                <p14:modId xmlns:p14="http://schemas.microsoft.com/office/powerpoint/2010/main" val="2032146390"/>
              </p:ext>
            </p:extLst>
          </p:nvPr>
        </p:nvGraphicFramePr>
        <p:xfrm>
          <a:off x="683568" y="980728"/>
          <a:ext cx="7776864" cy="5407764"/>
        </p:xfrm>
        <a:graphic>
          <a:graphicData uri="http://schemas.openxmlformats.org/drawingml/2006/table">
            <a:tbl>
              <a:tblPr firstRow="1" firstCol="1" bandRow="1">
                <a:tableStyleId>{912C8C85-51F0-491E-9774-3900AFEF0FD7}</a:tableStyleId>
              </a:tblPr>
              <a:tblGrid>
                <a:gridCol w="7776864"/>
              </a:tblGrid>
              <a:tr h="425502">
                <a:tc>
                  <a:txBody>
                    <a:bodyPr/>
                    <a:lstStyle/>
                    <a:p>
                      <a:pPr marL="0" marR="0" algn="ctr">
                        <a:lnSpc>
                          <a:spcPct val="115000"/>
                        </a:lnSpc>
                        <a:spcBef>
                          <a:spcPts val="0"/>
                        </a:spcBef>
                        <a:spcAft>
                          <a:spcPts val="0"/>
                        </a:spcAft>
                      </a:pPr>
                      <a:r>
                        <a:rPr lang="el-GR" sz="2000" dirty="0">
                          <a:solidFill>
                            <a:schemeClr val="tx1"/>
                          </a:solidFill>
                          <a:effectLst/>
                        </a:rPr>
                        <a:t>ΠΑΓΚΟΣΜΙΟΠΟΙΗΣΗ </a:t>
                      </a:r>
                      <a:endParaRPr lang="en-US" sz="2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851004">
                <a:tc>
                  <a:txBody>
                    <a:bodyPr/>
                    <a:lstStyle/>
                    <a:p>
                      <a:pPr marL="0" marR="0">
                        <a:lnSpc>
                          <a:spcPct val="115000"/>
                        </a:lnSpc>
                        <a:spcBef>
                          <a:spcPts val="0"/>
                        </a:spcBef>
                        <a:spcAft>
                          <a:spcPts val="0"/>
                        </a:spcAft>
                      </a:pPr>
                      <a:r>
                        <a:rPr lang="el-GR" sz="2000">
                          <a:solidFill>
                            <a:schemeClr val="tx1"/>
                          </a:solidFill>
                          <a:effectLst/>
                        </a:rPr>
                        <a:t>Η υπέρβαση των εθνικών ορίων για εμπορικούς και οικονομικούς, αρχικά, λόγους μέσω της ανάπτυξης της τεχνολογίας, η οποία έδωσε ώθηση τον τομέα των μεταφορών και της επικοινωνίας .</a:t>
                      </a:r>
                      <a:endParaRPr lang="en-US" sz="2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425502">
                <a:tc>
                  <a:txBody>
                    <a:bodyPr/>
                    <a:lstStyle/>
                    <a:p>
                      <a:pPr marL="0" marR="0" algn="ctr">
                        <a:lnSpc>
                          <a:spcPct val="115000"/>
                        </a:lnSpc>
                        <a:spcBef>
                          <a:spcPts val="0"/>
                        </a:spcBef>
                        <a:spcAft>
                          <a:spcPts val="0"/>
                        </a:spcAft>
                      </a:pPr>
                      <a:r>
                        <a:rPr lang="el-GR" sz="2000" dirty="0">
                          <a:solidFill>
                            <a:schemeClr val="tx1"/>
                          </a:solidFill>
                          <a:effectLst/>
                        </a:rPr>
                        <a:t>ΑΙΤΙΑ</a:t>
                      </a:r>
                      <a:endParaRPr lang="en-US" sz="2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6"/>
                    </a:solidFill>
                  </a:tcPr>
                </a:tc>
              </a:tr>
              <a:tr h="2978513">
                <a:tc>
                  <a:txBody>
                    <a:bodyPr/>
                    <a:lstStyle/>
                    <a:p>
                      <a:pPr marL="342900" marR="0" lvl="0" indent="-342900">
                        <a:lnSpc>
                          <a:spcPct val="115000"/>
                        </a:lnSpc>
                        <a:spcBef>
                          <a:spcPts val="0"/>
                        </a:spcBef>
                        <a:spcAft>
                          <a:spcPts val="0"/>
                        </a:spcAft>
                        <a:buFont typeface="Wingdings" panose="05000000000000000000" pitchFamily="2" charset="2"/>
                        <a:buChar char=""/>
                      </a:pPr>
                      <a:r>
                        <a:rPr lang="el-GR" sz="2000" dirty="0">
                          <a:solidFill>
                            <a:schemeClr val="tx1"/>
                          </a:solidFill>
                          <a:effectLst/>
                        </a:rPr>
                        <a:t>Η τεχνολογική κι επιστημονική πρόοδος ιδιαίτερα στον τομέα των μεταφορών – συγκοινωνιών και της επικοινωνίας έδωσε την αίσθηση ότι ο άνθρωπος ζει σε ένα μεγάλο χωριό.</a:t>
                      </a:r>
                      <a:endParaRPr lang="en-US" sz="280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2000" dirty="0">
                          <a:solidFill>
                            <a:schemeClr val="tx1"/>
                          </a:solidFill>
                          <a:effectLst/>
                        </a:rPr>
                        <a:t>Η προσπάθεια των οικονομικών κολοσσών να επιβληθούν διεθνώς οδήγησε στην παγκοσμιοποίηση της οικονομίας οδήγησε στην ανάγκη για ευκολότερη διακίνηση του χρήματος χωρίς την κρατική μεσολάβηση.</a:t>
                      </a:r>
                      <a:endParaRPr lang="en-US" sz="280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2000" dirty="0">
                          <a:solidFill>
                            <a:schemeClr val="tx1"/>
                          </a:solidFill>
                          <a:effectLst/>
                        </a:rPr>
                        <a:t>Ο οικουμενισμός διαφόρων προβλημάτων όπως το οικολογικό, η φτώχεια, οι ασθένειες και η ανάγκη της διεθνούς συνεργασίας για την καταπολέμησή τους.</a:t>
                      </a:r>
                      <a:endParaRPr lang="en-US" sz="2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29243069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704088"/>
            <a:ext cx="8229600" cy="1810512"/>
          </a:xfrm>
        </p:spPr>
        <p:txBody>
          <a:bodyPr>
            <a:noAutofit/>
          </a:bodyPr>
          <a:lstStyle/>
          <a:p>
            <a:pPr algn="ctr"/>
            <a:r>
              <a:rPr lang="el-GR" sz="1600" dirty="0" smtClean="0">
                <a:solidFill>
                  <a:schemeClr val="tx1"/>
                </a:solidFill>
                <a:latin typeface="+mn-lt"/>
              </a:rPr>
              <a:t>:</a:t>
            </a:r>
            <a:r>
              <a:rPr lang="el-GR" sz="1600" dirty="0">
                <a:solidFill>
                  <a:schemeClr val="tx1"/>
                </a:solidFill>
                <a:latin typeface="+mn-lt"/>
              </a:rPr>
              <a:t/>
            </a:r>
            <a:br>
              <a:rPr lang="el-GR" sz="1600" dirty="0">
                <a:solidFill>
                  <a:schemeClr val="tx1"/>
                </a:solidFill>
                <a:latin typeface="+mn-lt"/>
              </a:rPr>
            </a:br>
            <a:r>
              <a:rPr lang="el-GR" sz="2000" b="1" dirty="0" smtClean="0">
                <a:solidFill>
                  <a:schemeClr val="tx1"/>
                </a:solidFill>
                <a:latin typeface="+mn-lt"/>
              </a:rPr>
              <a:t>Παγκοσμιοποίηση και Διεθνισμός </a:t>
            </a:r>
            <a:r>
              <a:rPr lang="el-GR" sz="1600" b="1" dirty="0" smtClean="0">
                <a:solidFill>
                  <a:schemeClr val="tx1"/>
                </a:solidFill>
                <a:latin typeface="+mn-lt"/>
              </a:rPr>
              <a:t/>
            </a:r>
            <a:br>
              <a:rPr lang="el-GR" sz="1600" b="1" dirty="0" smtClean="0">
                <a:solidFill>
                  <a:schemeClr val="tx1"/>
                </a:solidFill>
                <a:latin typeface="+mn-lt"/>
              </a:rPr>
            </a:br>
            <a:r>
              <a:rPr lang="el-GR" sz="1600" dirty="0" smtClean="0">
                <a:solidFill>
                  <a:schemeClr val="tx1"/>
                </a:solidFill>
                <a:latin typeface="+mn-lt"/>
              </a:rPr>
              <a:t>είναι </a:t>
            </a:r>
            <a:r>
              <a:rPr lang="el-GR" sz="1600" dirty="0">
                <a:solidFill>
                  <a:schemeClr val="tx1"/>
                </a:solidFill>
                <a:latin typeface="+mn-lt"/>
              </a:rPr>
              <a:t>δύο όροι που συχνά συγχέονται, αλλά αναφέρονται σε διαφορετικές διαστάσεις των διεθνών </a:t>
            </a:r>
            <a:r>
              <a:rPr lang="el-GR" sz="1600" dirty="0" smtClean="0">
                <a:solidFill>
                  <a:schemeClr val="tx1"/>
                </a:solidFill>
                <a:latin typeface="+mn-lt"/>
              </a:rPr>
              <a:t>σχέσεων </a:t>
            </a:r>
            <a:r>
              <a:rPr lang="el-GR" sz="1600" dirty="0">
                <a:solidFill>
                  <a:schemeClr val="tx1"/>
                </a:solidFill>
                <a:latin typeface="+mn-lt"/>
              </a:rPr>
              <a:t>και της παγκόσμιας αλληλεξάρτησης</a:t>
            </a:r>
            <a:r>
              <a:rPr lang="el-GR" sz="1600" dirty="0" smtClean="0">
                <a:solidFill>
                  <a:schemeClr val="tx1"/>
                </a:solidFill>
                <a:latin typeface="+mn-lt"/>
              </a:rPr>
              <a:t>.</a:t>
            </a:r>
            <a:r>
              <a:rPr lang="el-GR" sz="1600" dirty="0">
                <a:solidFill>
                  <a:schemeClr val="tx1"/>
                </a:solidFill>
                <a:latin typeface="+mn-lt"/>
              </a:rPr>
              <a:t/>
            </a:r>
            <a:br>
              <a:rPr lang="el-GR" sz="1600" dirty="0">
                <a:solidFill>
                  <a:schemeClr val="tx1"/>
                </a:solidFill>
                <a:latin typeface="+mn-lt"/>
              </a:rPr>
            </a:br>
            <a:r>
              <a:rPr lang="el-GR" sz="1600" dirty="0">
                <a:solidFill>
                  <a:schemeClr val="tx1"/>
                </a:solidFill>
                <a:latin typeface="+mn-lt"/>
              </a:rPr>
              <a:t>    Η παγκοσμιοποίηση είναι μια ευρεία διαδικασία που περιλαμβάνει την οικονομική, κοινωνική, τεχνολογική και πολιτική αλληλεξάρτηση σε παγκόσμιο επίπεδο.</a:t>
            </a:r>
            <a:br>
              <a:rPr lang="el-GR" sz="1600" dirty="0">
                <a:solidFill>
                  <a:schemeClr val="tx1"/>
                </a:solidFill>
                <a:latin typeface="+mn-lt"/>
              </a:rPr>
            </a:br>
            <a:r>
              <a:rPr lang="el-GR" sz="1600" dirty="0">
                <a:solidFill>
                  <a:schemeClr val="tx1"/>
                </a:solidFill>
                <a:latin typeface="+mn-lt"/>
              </a:rPr>
              <a:t>    Ο διεθνισμός είναι περισσότερο πολιτικός όρος που αφορά την συνεργασία και τη συνεννόηση μεταξύ κυβερνήσεων και διεθνών οργανισμών για την επίλυση διεθνών ζητημάτων</a:t>
            </a:r>
            <a:r>
              <a:rPr lang="el-GR" sz="1600" dirty="0" smtClean="0">
                <a:solidFill>
                  <a:schemeClr val="tx1"/>
                </a:solidFill>
                <a:latin typeface="+mn-lt"/>
              </a:rPr>
              <a:t>.</a:t>
            </a:r>
            <a:endParaRPr lang="en-US" sz="1600" dirty="0">
              <a:solidFill>
                <a:schemeClr val="tx1"/>
              </a:solidFill>
              <a:latin typeface="+mn-lt"/>
            </a:endParaRPr>
          </a:p>
        </p:txBody>
      </p:sp>
      <p:sp>
        <p:nvSpPr>
          <p:cNvPr id="4" name="Text Placeholder 3"/>
          <p:cNvSpPr>
            <a:spLocks noGrp="1"/>
          </p:cNvSpPr>
          <p:nvPr>
            <p:ph type="body" idx="1"/>
          </p:nvPr>
        </p:nvSpPr>
        <p:spPr>
          <a:xfrm>
            <a:off x="531812" y="2546103"/>
            <a:ext cx="4040188" cy="381744"/>
          </a:xfrm>
        </p:spPr>
        <p:txBody>
          <a:bodyPr/>
          <a:lstStyle/>
          <a:p>
            <a:r>
              <a:rPr lang="el-GR" dirty="0"/>
              <a:t>Παγκοσμιοποίηση</a:t>
            </a:r>
            <a:endParaRPr lang="en-US" dirty="0"/>
          </a:p>
        </p:txBody>
      </p:sp>
      <p:sp>
        <p:nvSpPr>
          <p:cNvPr id="6" name="Text Placeholder 5"/>
          <p:cNvSpPr>
            <a:spLocks noGrp="1"/>
          </p:cNvSpPr>
          <p:nvPr>
            <p:ph type="body" sz="half" idx="3"/>
          </p:nvPr>
        </p:nvSpPr>
        <p:spPr>
          <a:xfrm>
            <a:off x="4674716" y="2514600"/>
            <a:ext cx="4041775" cy="381744"/>
          </a:xfrm>
        </p:spPr>
        <p:txBody>
          <a:bodyPr/>
          <a:lstStyle/>
          <a:p>
            <a:r>
              <a:rPr lang="el-GR" dirty="0"/>
              <a:t>Διεθνισμός</a:t>
            </a:r>
            <a:endParaRPr lang="en-US" dirty="0"/>
          </a:p>
        </p:txBody>
      </p:sp>
      <p:sp>
        <p:nvSpPr>
          <p:cNvPr id="5" name="Content Placeholder 4"/>
          <p:cNvSpPr>
            <a:spLocks noGrp="1"/>
          </p:cNvSpPr>
          <p:nvPr>
            <p:ph sz="quarter" idx="2"/>
          </p:nvPr>
        </p:nvSpPr>
        <p:spPr>
          <a:xfrm>
            <a:off x="457200" y="3284984"/>
            <a:ext cx="4040188" cy="3075336"/>
          </a:xfrm>
        </p:spPr>
        <p:txBody>
          <a:bodyPr>
            <a:normAutofit fontScale="62500" lnSpcReduction="20000"/>
          </a:bodyPr>
          <a:lstStyle/>
          <a:p>
            <a:endParaRPr lang="el-GR" dirty="0"/>
          </a:p>
          <a:p>
            <a:r>
              <a:rPr lang="el-GR" dirty="0"/>
              <a:t>    Παγκοσμιοποίηση: Η παγκοσμιοποίηση αναφέρεται στη διαδικασία αυξανόμενης παγκόσμιας αλληλεξάρτησης σε οικονομικό, τεχνολογικό, κοινωνικό και πολιτικό επίπεδο. Ενσωματώνει την ένταση των διασυνοριακών συναλλαγών και των ανταλλαγών, την εξάπλωση της τεχνολογίας και την κοινή χρήση πληροφοριών, καθώς και την κοινή πολιτική και οικονομική πολιτική σε παγκόσμιο επίπεδο. Η παγκοσμιοποίηση περιλαμβάνει την αύξηση της αλληλεξάρτησης μεταξύ των χωρών, κάτι που μπορεί να οδηγήσει σε μείωση της εθνικής κυριαρχίας σε ορισμένους τομείς.</a:t>
            </a:r>
          </a:p>
          <a:p>
            <a:endParaRPr lang="el-GR" dirty="0"/>
          </a:p>
          <a:p>
            <a:r>
              <a:rPr lang="el-GR" dirty="0"/>
              <a:t>    </a:t>
            </a:r>
          </a:p>
        </p:txBody>
      </p:sp>
      <p:sp>
        <p:nvSpPr>
          <p:cNvPr id="7" name="Content Placeholder 6"/>
          <p:cNvSpPr>
            <a:spLocks noGrp="1"/>
          </p:cNvSpPr>
          <p:nvPr>
            <p:ph sz="quarter" idx="4"/>
          </p:nvPr>
        </p:nvSpPr>
        <p:spPr>
          <a:xfrm>
            <a:off x="4645025" y="3140968"/>
            <a:ext cx="4041775" cy="3219352"/>
          </a:xfrm>
        </p:spPr>
        <p:txBody>
          <a:bodyPr>
            <a:normAutofit fontScale="77500" lnSpcReduction="20000"/>
          </a:bodyPr>
          <a:lstStyle/>
          <a:p>
            <a:r>
              <a:rPr lang="el-GR" dirty="0"/>
              <a:t>Διεθνισμός: Ο διεθνισμός αφορά τις πολιτικές και τις στρατηγικές που υιοθετούνται για την ενίσχυση της διεθνούς συνεργασίας, κυρίως σε πολιτικά ή οικονομικά ζητήματα. Επικεντρώνεται στη δημιουργία διεθνών οργανισμών, συμφωνιών και πρωτοκόλλων που στοχεύουν στην επίλυση διεθνών προβλημάτων μέσω συλλογικών προσπαθειών. Σε αντίθεση με την παγκοσμιοποίηση, ο διεθνισμός δεν υπονοεί αναγκαστικά την απώλεια εθνικής κυριαρχίας, αλλά την συνεργασία μεταξύ κρατών για την επίτευξη κοινών στόχων.</a:t>
            </a:r>
          </a:p>
          <a:p>
            <a:endParaRPr lang="en-US" dirty="0"/>
          </a:p>
        </p:txBody>
      </p:sp>
      <p:sp>
        <p:nvSpPr>
          <p:cNvPr id="2" name="Footer Placeholder 1"/>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41221370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l-GR" smtClean="0"/>
              <a:t>Επιμέλεια: Εύη Πεπέ</a:t>
            </a:r>
            <a:endParaRPr lang="el-GR"/>
          </a:p>
        </p:txBody>
      </p:sp>
      <p:graphicFrame>
        <p:nvGraphicFramePr>
          <p:cNvPr id="3" name="Table 2"/>
          <p:cNvGraphicFramePr>
            <a:graphicFrameLocks noGrp="1"/>
          </p:cNvGraphicFramePr>
          <p:nvPr>
            <p:extLst>
              <p:ext uri="{D42A27DB-BD31-4B8C-83A1-F6EECF244321}">
                <p14:modId xmlns:p14="http://schemas.microsoft.com/office/powerpoint/2010/main" val="4166487101"/>
              </p:ext>
            </p:extLst>
          </p:nvPr>
        </p:nvGraphicFramePr>
        <p:xfrm>
          <a:off x="683568" y="506219"/>
          <a:ext cx="7776864" cy="6022534"/>
        </p:xfrm>
        <a:graphic>
          <a:graphicData uri="http://schemas.openxmlformats.org/drawingml/2006/table">
            <a:tbl>
              <a:tblPr firstRow="1" firstCol="1" bandRow="1">
                <a:tableStyleId>{93296810-A885-4BE3-A3E7-6D5BEEA58F35}</a:tableStyleId>
              </a:tblPr>
              <a:tblGrid>
                <a:gridCol w="1319557"/>
                <a:gridCol w="3240492"/>
                <a:gridCol w="3216815"/>
              </a:tblGrid>
              <a:tr h="191078">
                <a:tc>
                  <a:txBody>
                    <a:bodyPr/>
                    <a:lstStyle/>
                    <a:p>
                      <a:pPr marL="0" marR="0">
                        <a:lnSpc>
                          <a:spcPct val="115000"/>
                        </a:lnSpc>
                        <a:spcBef>
                          <a:spcPts val="0"/>
                        </a:spcBef>
                        <a:spcAft>
                          <a:spcPts val="0"/>
                        </a:spcAft>
                      </a:pPr>
                      <a:r>
                        <a:rPr lang="el-GR" sz="1200">
                          <a:solidFill>
                            <a:schemeClr val="tx1"/>
                          </a:solidFill>
                          <a:effectLst/>
                        </a:rPr>
                        <a:t> </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5407" marR="55407" marT="0" marB="0"/>
                </a:tc>
                <a:tc>
                  <a:txBody>
                    <a:bodyPr/>
                    <a:lstStyle/>
                    <a:p>
                      <a:pPr marL="0" marR="0" algn="ctr">
                        <a:lnSpc>
                          <a:spcPct val="115000"/>
                        </a:lnSpc>
                        <a:spcBef>
                          <a:spcPts val="0"/>
                        </a:spcBef>
                        <a:spcAft>
                          <a:spcPts val="0"/>
                        </a:spcAft>
                        <a:tabLst>
                          <a:tab pos="1191260" algn="ctr"/>
                          <a:tab pos="1876425" algn="l"/>
                        </a:tabLst>
                      </a:pPr>
                      <a:r>
                        <a:rPr lang="el-GR" sz="1200">
                          <a:solidFill>
                            <a:schemeClr val="tx1"/>
                          </a:solidFill>
                          <a:effectLst/>
                        </a:rPr>
                        <a:t>ΘΕΤΙΚΑ</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5407" marR="55407" marT="0" marB="0"/>
                </a:tc>
                <a:tc>
                  <a:txBody>
                    <a:bodyPr/>
                    <a:lstStyle/>
                    <a:p>
                      <a:pPr marL="0" marR="0" algn="ctr">
                        <a:lnSpc>
                          <a:spcPct val="115000"/>
                        </a:lnSpc>
                        <a:spcBef>
                          <a:spcPts val="0"/>
                        </a:spcBef>
                        <a:spcAft>
                          <a:spcPts val="0"/>
                        </a:spcAft>
                      </a:pPr>
                      <a:r>
                        <a:rPr lang="el-GR" sz="1200">
                          <a:solidFill>
                            <a:schemeClr val="tx1"/>
                          </a:solidFill>
                          <a:effectLst/>
                        </a:rPr>
                        <a:t>ΑΡΝΗΤΙΚΑ</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5407" marR="55407" marT="0" marB="0"/>
                </a:tc>
              </a:tr>
              <a:tr h="1822658">
                <a:tc>
                  <a:txBody>
                    <a:bodyPr/>
                    <a:lstStyle/>
                    <a:p>
                      <a:pPr marL="0" marR="0">
                        <a:lnSpc>
                          <a:spcPct val="115000"/>
                        </a:lnSpc>
                        <a:spcBef>
                          <a:spcPts val="0"/>
                        </a:spcBef>
                        <a:spcAft>
                          <a:spcPts val="0"/>
                        </a:spcAft>
                      </a:pPr>
                      <a:r>
                        <a:rPr lang="el-GR" sz="1200">
                          <a:solidFill>
                            <a:schemeClr val="tx1"/>
                          </a:solidFill>
                          <a:effectLst/>
                        </a:rPr>
                        <a:t>ΟΙΚΟΝΟΜΙΚΟΣ ΤΟΜΕΑΣ</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5407" marR="55407"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200">
                          <a:solidFill>
                            <a:schemeClr val="tx1"/>
                          </a:solidFill>
                          <a:effectLst/>
                        </a:rPr>
                        <a:t>Η παγκοσμιοποίηση της οικονομίας ευνοεί τον ανταγωνισμό και την παραγωγή καλύτερων και φθηνότερων για το αγοραστικό κοινό προϊόντων.</a:t>
                      </a:r>
                      <a:endParaRPr lang="en-US" sz="140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200">
                          <a:solidFill>
                            <a:schemeClr val="tx1"/>
                          </a:solidFill>
                          <a:effectLst/>
                        </a:rPr>
                        <a:t>Η παγκοσμιοποίηση έδωσε τη δυνατότητα να διακινούνται ευκολότερα τα προϊόντα. Ως εκ τούτου πολίτες χωρών που δεν παράγουν ορισμένα προϊόντα δύνανται να τα απολαύσουν μέσω των εισαγωγών.</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5407" marR="55407"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200">
                          <a:solidFill>
                            <a:schemeClr val="tx1"/>
                          </a:solidFill>
                          <a:effectLst/>
                        </a:rPr>
                        <a:t>Η παγκοσμιοποίηση της οικονομίας ευνοεί τους οικονομικά ισχυρούς που ελέγχουν τα μέσα παραγωγής με αποτέλεσμα να δημιουργούνται μονοπώλια και να εξαφανίζονται μικρές οικογενειακές επιχειρήσεις.</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5407" marR="55407" marT="0" marB="0"/>
                </a:tc>
              </a:tr>
              <a:tr h="2026606">
                <a:tc>
                  <a:txBody>
                    <a:bodyPr/>
                    <a:lstStyle/>
                    <a:p>
                      <a:pPr marL="0" marR="0">
                        <a:lnSpc>
                          <a:spcPct val="115000"/>
                        </a:lnSpc>
                        <a:spcBef>
                          <a:spcPts val="0"/>
                        </a:spcBef>
                        <a:spcAft>
                          <a:spcPts val="0"/>
                        </a:spcAft>
                      </a:pPr>
                      <a:r>
                        <a:rPr lang="el-GR" sz="1200">
                          <a:solidFill>
                            <a:schemeClr val="tx1"/>
                          </a:solidFill>
                          <a:effectLst/>
                        </a:rPr>
                        <a:t>ΠΟΛΙΤΙΣΜΙΚΟΣ ΤΟΜΕΑΣ</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5407" marR="55407"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200">
                          <a:solidFill>
                            <a:schemeClr val="tx1"/>
                          </a:solidFill>
                          <a:effectLst/>
                        </a:rPr>
                        <a:t>Η παγκοσμιοποίηση της οικονομίας οδήγησε στην μαζοποίηση και τον κομφορμισμό προκειμένου να αποκτηθούν ίδιες καταναλωτικές συνήθειες μέσω ενός κοινού τρόπου ζωής. Αυτός ο κοινός τρόπος ζωής γεφυρώνει τις διαφορές μεταξύ των λαών.</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5407" marR="55407"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200">
                          <a:solidFill>
                            <a:schemeClr val="tx1"/>
                          </a:solidFill>
                          <a:effectLst/>
                        </a:rPr>
                        <a:t>Η παγκοσμιοποίηση της οικονομίας οδήγησε στην μαζοποίηση και τον κομφορμισμό προκειμένου να αποκτηθούν ίδιες καταναλωτικές συνήθειες μέσω ενός κοινού τρόπου ζωής. Αυτός ο κοινός τρόπος ζωής οδηγεί στην απώλεια της εθνικής ταυτότητας και στην δημιουργία τυποποιημένων εμπορευματοποιημένων υποπροϊόντων της τέχνης και του πολιτισμού.</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5407" marR="55407" marT="0" marB="0"/>
                </a:tc>
              </a:tr>
              <a:tr h="1006868">
                <a:tc>
                  <a:txBody>
                    <a:bodyPr/>
                    <a:lstStyle/>
                    <a:p>
                      <a:pPr marL="0" marR="0">
                        <a:lnSpc>
                          <a:spcPct val="115000"/>
                        </a:lnSpc>
                        <a:spcBef>
                          <a:spcPts val="0"/>
                        </a:spcBef>
                        <a:spcAft>
                          <a:spcPts val="0"/>
                        </a:spcAft>
                      </a:pPr>
                      <a:r>
                        <a:rPr lang="el-GR" sz="1200">
                          <a:solidFill>
                            <a:schemeClr val="tx1"/>
                          </a:solidFill>
                          <a:effectLst/>
                        </a:rPr>
                        <a:t>ΠΟΛΙΤΙΚΟΣ ΤΟΜΕΑΣ</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5407" marR="55407"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200">
                          <a:solidFill>
                            <a:schemeClr val="tx1"/>
                          </a:solidFill>
                          <a:effectLst/>
                        </a:rPr>
                        <a:t>Δημιουργούνται υπερθενικοί οργανισμοί κι ενώσεις, οι οποίοι ευαγγελίζονται την ειρήνη, την στήριξη των ασθενέστερων κρατών και την εξάλειψη παγκόσμιων προβλημάτων.</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5407" marR="55407"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200">
                          <a:solidFill>
                            <a:schemeClr val="tx1"/>
                          </a:solidFill>
                          <a:effectLst/>
                        </a:rPr>
                        <a:t>Η ένταξη σε έναν υπερεθνικό οργανισμό συνεπάγεται την παραχώρηση σε αυτόν εξουσιών εκ μέρους ενός κράτος, με αποτέλεσμα να χάνει την αυτοκυριαρχία του.</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5407" marR="55407" marT="0" marB="0"/>
                </a:tc>
              </a:tr>
              <a:tr h="802921">
                <a:tc>
                  <a:txBody>
                    <a:bodyPr/>
                    <a:lstStyle/>
                    <a:p>
                      <a:pPr marL="0" marR="0">
                        <a:lnSpc>
                          <a:spcPct val="115000"/>
                        </a:lnSpc>
                        <a:spcBef>
                          <a:spcPts val="0"/>
                        </a:spcBef>
                        <a:spcAft>
                          <a:spcPts val="0"/>
                        </a:spcAft>
                      </a:pPr>
                      <a:r>
                        <a:rPr lang="el-GR" sz="1200">
                          <a:solidFill>
                            <a:schemeClr val="tx1"/>
                          </a:solidFill>
                          <a:effectLst/>
                        </a:rPr>
                        <a:t>ΟΙΚΟΛΟΓΙΚΟΣ ΤΟΜΕΑΣ</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5407" marR="55407"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200">
                          <a:solidFill>
                            <a:schemeClr val="tx1"/>
                          </a:solidFill>
                          <a:effectLst/>
                        </a:rPr>
                        <a:t>Διεθνείς διαβουλεύσεις για την οικολογική ισορροπία και προστασία.</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5407" marR="55407"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200" dirty="0">
                          <a:solidFill>
                            <a:schemeClr val="tx1"/>
                          </a:solidFill>
                          <a:effectLst/>
                        </a:rPr>
                        <a:t>Η διεύρυνση της αγοράς οδήγησε στην υπερπαραγωγή , η οποία , όμως εξαντλεί τους φυσικούς πόρους και ρυπαίνει το περιβάλλον.</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5407" marR="55407" marT="0" marB="0"/>
                </a:tc>
              </a:tr>
            </a:tbl>
          </a:graphicData>
        </a:graphic>
      </p:graphicFrame>
    </p:spTree>
    <p:extLst>
      <p:ext uri="{BB962C8B-B14F-4D97-AF65-F5344CB8AC3E}">
        <p14:creationId xmlns:p14="http://schemas.microsoft.com/office/powerpoint/2010/main" val="181548462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Ροή">
  <a:themeElements>
    <a:clrScheme name="Προσαρμοσμένο 10">
      <a:dk1>
        <a:sysClr val="windowText" lastClr="000000"/>
      </a:dk1>
      <a:lt1>
        <a:srgbClr val="DEF5E4"/>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Κλασικό Office">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Ροή">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Flow</Template>
  <TotalTime>728</TotalTime>
  <Words>526</Words>
  <Application>Microsoft Office PowerPoint</Application>
  <PresentationFormat>On-screen Show (4:3)</PresentationFormat>
  <Paragraphs>37</Paragraphs>
  <Slides>4</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Arial</vt:lpstr>
      <vt:lpstr>Calibri</vt:lpstr>
      <vt:lpstr>Times New Roman</vt:lpstr>
      <vt:lpstr>Wingdings</vt:lpstr>
      <vt:lpstr>Wingdings 2</vt:lpstr>
      <vt:lpstr>Ροή</vt:lpstr>
      <vt:lpstr>ΠΑΓΚΟΣΜΙΟΠΟΙΗΣΗ</vt:lpstr>
      <vt:lpstr>PowerPoint Presentation</vt:lpstr>
      <vt:lpstr>: Παγκοσμιοποίηση και Διεθνισμός  είναι δύο όροι που συχνά συγχέονται, αλλά αναφέρονται σε διαφορετικές διαστάσεις των διεθνών σχέσεων και της παγκόσμιας αλληλεξάρτησης.     Η παγκοσμιοποίηση είναι μια ευρεία διαδικασία που περιλαμβάνει την οικονομική, κοινωνική, τεχνολογική και πολιτική αλληλεξάρτηση σε παγκόσμιο επίπεδο.     Ο διεθνισμός είναι περισσότερο πολιτικός όρος που αφορά την συνεργασία και τη συνεννόηση μεταξύ κυβερνήσεων και διεθνών οργανισμών για την επίλυση διεθνών ζητημάτων.</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ΑΡΙΣΤΟΤΕΛΗΣ</dc:title>
  <dc:creator>User</dc:creator>
  <cp:lastModifiedBy>EVI</cp:lastModifiedBy>
  <cp:revision>121</cp:revision>
  <dcterms:created xsi:type="dcterms:W3CDTF">2021-09-15T04:04:03Z</dcterms:created>
  <dcterms:modified xsi:type="dcterms:W3CDTF">2024-12-10T06:01:27Z</dcterms:modified>
</cp:coreProperties>
</file>