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handoutMasterIdLst>
    <p:handoutMasterId r:id="rId13"/>
  </p:handoutMasterIdLst>
  <p:sldIdLst>
    <p:sldId id="256" r:id="rId2"/>
    <p:sldId id="258" r:id="rId3"/>
    <p:sldId id="259" r:id="rId4"/>
    <p:sldId id="260" r:id="rId5"/>
    <p:sldId id="261" r:id="rId6"/>
    <p:sldId id="262" r:id="rId7"/>
    <p:sldId id="264" r:id="rId8"/>
    <p:sldId id="263" r:id="rId9"/>
    <p:sldId id="265" r:id="rId10"/>
    <p:sldId id="266"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10/22/2024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10/22/2024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22/10/2024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22/10/2024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22/10/2024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22/10/2024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22/10/2024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22/10/2024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22/10/2024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22/10/2024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22/10/2024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22/10/2024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22/10/2024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22/10/2024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4721696"/>
          </a:xfrm>
        </p:spPr>
        <p:txBody>
          <a:bodyPr>
            <a:noAutofit/>
          </a:bodyPr>
          <a:lstStyle/>
          <a:p>
            <a:pPr algn="ctr"/>
            <a:r>
              <a:rPr lang="el-GR" sz="6000" dirty="0" smtClean="0">
                <a:latin typeface="+mn-lt"/>
              </a:rPr>
              <a:t>ΡΑΤΣΙΣΜΟΣ </a:t>
            </a:r>
            <a:br>
              <a:rPr lang="el-GR" sz="6000" dirty="0" smtClean="0">
                <a:latin typeface="+mn-lt"/>
              </a:rPr>
            </a:br>
            <a:r>
              <a:rPr lang="el-GR" sz="6000" dirty="0" smtClean="0">
                <a:latin typeface="+mn-lt"/>
              </a:rPr>
              <a:t/>
            </a:r>
            <a:br>
              <a:rPr lang="el-GR" sz="6000" dirty="0" smtClean="0">
                <a:latin typeface="+mn-lt"/>
              </a:rPr>
            </a:br>
            <a:r>
              <a:rPr lang="el-GR" sz="6000" dirty="0" smtClean="0">
                <a:latin typeface="+mn-lt"/>
              </a:rPr>
              <a:t>&amp;</a:t>
            </a:r>
            <a:br>
              <a:rPr lang="el-GR" sz="6000" dirty="0" smtClean="0">
                <a:latin typeface="+mn-lt"/>
              </a:rPr>
            </a:br>
            <a:r>
              <a:rPr lang="el-GR" sz="6000" dirty="0" smtClean="0">
                <a:latin typeface="+mn-lt"/>
              </a:rPr>
              <a:t/>
            </a:r>
            <a:br>
              <a:rPr lang="el-GR" sz="6000" dirty="0" smtClean="0">
                <a:latin typeface="+mn-lt"/>
              </a:rPr>
            </a:br>
            <a:r>
              <a:rPr lang="el-GR" sz="6000" dirty="0" smtClean="0">
                <a:latin typeface="+mn-lt"/>
              </a:rPr>
              <a:t>ΠΕΡΙΘΩΡΙΟΠΟΙΗΣΗ</a:t>
            </a:r>
            <a:endParaRPr lang="el-GR" sz="60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496184631"/>
              </p:ext>
            </p:extLst>
          </p:nvPr>
        </p:nvGraphicFramePr>
        <p:xfrm>
          <a:off x="251520" y="548680"/>
          <a:ext cx="8640960" cy="5705796"/>
        </p:xfrm>
        <a:graphic>
          <a:graphicData uri="http://schemas.openxmlformats.org/drawingml/2006/table">
            <a:tbl>
              <a:tblPr firstRow="1" firstCol="1" bandRow="1">
                <a:tableStyleId>{93296810-A885-4BE3-A3E7-6D5BEEA58F35}</a:tableStyleId>
              </a:tblPr>
              <a:tblGrid>
                <a:gridCol w="1037418"/>
                <a:gridCol w="7603542"/>
              </a:tblGrid>
              <a:tr h="399697">
                <a:tc gridSpan="2">
                  <a:txBody>
                    <a:bodyPr/>
                    <a:lstStyle/>
                    <a:p>
                      <a:pPr marL="0" marR="0" algn="ctr">
                        <a:lnSpc>
                          <a:spcPct val="115000"/>
                        </a:lnSpc>
                        <a:spcBef>
                          <a:spcPts val="0"/>
                        </a:spcBef>
                        <a:spcAft>
                          <a:spcPts val="0"/>
                        </a:spcAft>
                      </a:pPr>
                      <a:r>
                        <a:rPr lang="el-GR" sz="1000" dirty="0">
                          <a:solidFill>
                            <a:schemeClr val="tx1"/>
                          </a:solidFill>
                          <a:effectLst/>
                        </a:rPr>
                        <a:t>ΑΝΤΙΜΕΤΩΠΙΣΗ ΡΑΤΣΙΣΜΟΥ ΜΕ ΤΗΝ ΠΡΟΣΠΑΘΕΙΑ ΤΟΥ ΙΔΙΟΥ ΤΟΥ ΑΤΟΜΟΥ ΜΕΣΩ ΤΗΣ ΚΑΛΛΙΕΡΓΕΙΑΣ ΠΝΕΥΜΑΤΙΚΩΝ ΚΑΙ ΨΥΧΙΚΩΝ ΑΡΕΤΩΝ ΚΑΙ ΜΕΣΩ ΤΗΣ ΟΡΘΗΣ ΛΕΙΤΟΥΡΓΙΑΣ ΤΩΝ ΦΟΡΕΩΝ ΑΓΩΓΗΣ &amp; ΚΟΙΝΩΝΙΚΟΠΟΙΗΣΗΣ (ΟΙΚΟΓΕΝΕΙΑ, ΣΧΟΛΕΙΟ, ΜΜΕ, ΜΚΔ, ΠΟΛΙΤΕΙΑ)</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hMerge="1">
                  <a:txBody>
                    <a:bodyPr/>
                    <a:lstStyle/>
                    <a:p>
                      <a:endParaRPr lang="en-US"/>
                    </a:p>
                  </a:txBody>
                  <a:tcPr/>
                </a:tc>
              </a:tr>
              <a:tr h="997498">
                <a:tc>
                  <a:txBody>
                    <a:bodyPr/>
                    <a:lstStyle/>
                    <a:p>
                      <a:pPr marL="0" marR="0">
                        <a:lnSpc>
                          <a:spcPct val="115000"/>
                        </a:lnSpc>
                        <a:spcBef>
                          <a:spcPts val="0"/>
                        </a:spcBef>
                        <a:spcAft>
                          <a:spcPts val="0"/>
                        </a:spcAft>
                      </a:pPr>
                      <a:r>
                        <a:rPr lang="el-GR" sz="1000">
                          <a:solidFill>
                            <a:schemeClr val="tx1"/>
                          </a:solidFill>
                          <a:effectLst/>
                        </a:rPr>
                        <a:t>ΕΚΠΑΙ-ΔΕΥΣΗ &amp; ΕΥΑΙΣΘΗΤΟΠΟΙΗΣΗ</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Εκπαίδευση για την ιστορία του ρατσισμού: Η ενσωμάτωση μαθημάτων που εστιάζουν στην ιστορία των φυλετικών διακρίσεων, τον αποικιοκρατισμό και τα ανθρώπινα δικαιώματα μπορεί να βοηθήσει στην καλύτερη κατανόηση των αιτιών και των συνεπειών του ρατσισμού.</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Εκπαίδευση στην πολιτισμική ευαισθησία: Τα σχολεία, τα πανεπιστήμια και οι επιχειρήσεις μπορούν να παρέχουν προγράμματα που ενισχύουν την κατανόηση της διαφορετικότητας και προωθούν την αλληλεγγύη μεταξύ των πολιτισμών.</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Καμπάνιες ευαισθητοποίησης: Οι κυβερνήσεις και οι οργανώσεις μπορούν να διοργανώνουν εκστρατείες που καταπολεμούν τα στερεότυπα και ευαισθητοποιούν το κοινό σχετικά με τα αρνητικά αποτελέσματα του ρατσισμού. Οι καμπάνιες αυτές μπορούν να χρησιμοποιούν τα μέσα μαζικής ενημέρωσης, τα κοινωνικά δίκτυα, και δημόσιες εκδηλώσεις.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830666">
                <a:tc>
                  <a:txBody>
                    <a:bodyPr/>
                    <a:lstStyle/>
                    <a:p>
                      <a:pPr marL="0" marR="0">
                        <a:lnSpc>
                          <a:spcPct val="115000"/>
                        </a:lnSpc>
                        <a:spcBef>
                          <a:spcPts val="0"/>
                        </a:spcBef>
                        <a:spcAft>
                          <a:spcPts val="0"/>
                        </a:spcAft>
                      </a:pPr>
                      <a:r>
                        <a:rPr lang="el-GR" sz="1000">
                          <a:solidFill>
                            <a:schemeClr val="tx1"/>
                          </a:solidFill>
                          <a:effectLst/>
                        </a:rPr>
                        <a:t>ΝΟΜΟΘΕ-ΣΙΑ &amp; ΠΟΛΙΤΙ-ΚΕΣ ΚΑΤΑ ΤΩΝ ΔΙΑΚΡΙ-ΣΕΩΝ</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Εφαρμογή νομοθεσίας κατά του ρατσισμού: Οι κυβερνήσεις πρέπει να ενισχύσουν και να εφαρμόζουν νομοθετικά πλαίσια που απαγορεύουν τις διακρίσεις και τον ρατσισμό σε όλους τους τομείς, όπως η εργασία, η εκπαίδευση και η στέγαση.</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Καταπολέμηση της ρητορικής μίσους: Οι νόμοι πρέπει να αποτρέπουν τη ρητορική μίσους και τις ρατσιστικές επιθέσεις, ιδίως μέσω των μέσων κοινωνικής δικτύωσης και των δημόσιων χώρων.</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Πολιτικές ίσων ευκαιριών: Οι επιχειρήσεις και οι οργανισμοί μπορούν να προωθήσουν την ισότητα με την εφαρμογή πολιτικών ίσων ευκαιριών για όλους, ανεξαρτήτως φυλής, εθνικότητας ή θρησκείας.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294274">
                <a:tc>
                  <a:txBody>
                    <a:bodyPr/>
                    <a:lstStyle/>
                    <a:p>
                      <a:pPr marL="0" marR="0">
                        <a:lnSpc>
                          <a:spcPct val="115000"/>
                        </a:lnSpc>
                        <a:spcBef>
                          <a:spcPts val="0"/>
                        </a:spcBef>
                        <a:spcAft>
                          <a:spcPts val="0"/>
                        </a:spcAft>
                      </a:pPr>
                      <a:r>
                        <a:rPr lang="el-GR" sz="1000">
                          <a:solidFill>
                            <a:schemeClr val="tx1"/>
                          </a:solidFill>
                          <a:effectLst/>
                        </a:rPr>
                        <a:t>ΥΠΟΣΤΗ-ΡΙΞΗ ΘΥΜΑ-ΤΩΝ ΡΑΤΣΙ-ΣΜΟΥ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Παροχή ψυχολογικής υποστήριξης: Τα θύματα του ρατσισμού χρειάζονται πρόσβαση σε υπηρεσίες ψυχολογικής υποστήριξης για να αντιμετωπίσουν το άγχος, την κατάθλιψη και το τραύμα που προκύπτει από τις διακρίσεις.</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Νομική υποστήριξη: Η δωρεάν νομική υποστήριξη για τα θύματα του ρατσισμού είναι απαραίτητη για να μπορέσουν να διεκδικήσουν τα δικαιώματά τους και να προστατευτούν από τις διακρίσεις.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36394">
                <a:tc>
                  <a:txBody>
                    <a:bodyPr/>
                    <a:lstStyle/>
                    <a:p>
                      <a:pPr marL="0" marR="0">
                        <a:lnSpc>
                          <a:spcPct val="115000"/>
                        </a:lnSpc>
                        <a:spcBef>
                          <a:spcPts val="0"/>
                        </a:spcBef>
                        <a:spcAft>
                          <a:spcPts val="0"/>
                        </a:spcAft>
                      </a:pPr>
                      <a:r>
                        <a:rPr lang="el-GR" sz="1000">
                          <a:solidFill>
                            <a:schemeClr val="tx1"/>
                          </a:solidFill>
                          <a:effectLst/>
                        </a:rPr>
                        <a:t>ΠΡΟΩ-ΘΗΣΗΗ ΠΟΛΥ-ΠΟΛΙΤΙ-ΣΜΙΚΟΤΗΤΑΣ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Διοργάνωση πολιτιστικών εκδηλώσεων: Η προώθηση εκδηλώσεων που γιορτάζουν την πολυπολιτισμικότητα, όπως φεστιβάλ και καλλιτεχνικές εκδηλώσεις, ενισχύει την αλληλοκατανόηση και την αποδοχή της διαφορετικότητας.</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Πολυπολιτισμική εκπαίδευση: Η ενίσχυση της πολυπολιτισμικής εκπαίδευσης βοηθά στην καταπολέμηση των ρατσιστικών αντιλήψεων και στη δημιουργία μιας κοινωνίας που αποδέχεται τις πολιτισμικές διαφορές.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210562">
                <a:tc>
                  <a:txBody>
                    <a:bodyPr/>
                    <a:lstStyle/>
                    <a:p>
                      <a:pPr marL="0" marR="0">
                        <a:lnSpc>
                          <a:spcPct val="115000"/>
                        </a:lnSpc>
                        <a:spcBef>
                          <a:spcPts val="0"/>
                        </a:spcBef>
                        <a:spcAft>
                          <a:spcPts val="0"/>
                        </a:spcAft>
                      </a:pPr>
                      <a:r>
                        <a:rPr lang="el-GR" sz="1000">
                          <a:solidFill>
                            <a:schemeClr val="tx1"/>
                          </a:solidFill>
                          <a:effectLst/>
                        </a:rPr>
                        <a:t>ΕΝΙΣΧΥΣΗ ΚΟΙΝΩΝΙ-ΚΗΣ ΣΥΜΜΕ-ΤΟΧΗΣ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Διοργάνωση πολιτιστικών εκδηλώσεων: Η προώθηση εκδηλώσεων που γιορτάζουν την πολυπολιτισμικότητα, όπως φεστιβάλ και καλλιτεχνικές εκδηλώσεις, ενισχύει την αλληλοκατανόηση και την αποδοχή της διαφορετικότητας.</a:t>
                      </a:r>
                      <a:endParaRPr lang="en-US" sz="10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a:solidFill>
                            <a:schemeClr val="tx1"/>
                          </a:solidFill>
                          <a:effectLst/>
                        </a:rPr>
                        <a:t>Πολυπολιτισμική εκπαίδευση: Η ενίσχυση της πολυπολιτισμικής εκπαίδευσης βοηθά στην καταπολέμηση των ρατσιστικών αντιλήψεων και στη δημιουργία μιας κοινωνίας που αποδέχεται τις πολιτισμικές διαφορές.</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r h="312722">
                <a:tc>
                  <a:txBody>
                    <a:bodyPr/>
                    <a:lstStyle/>
                    <a:p>
                      <a:pPr marL="0" marR="0">
                        <a:lnSpc>
                          <a:spcPct val="115000"/>
                        </a:lnSpc>
                        <a:spcBef>
                          <a:spcPts val="0"/>
                        </a:spcBef>
                        <a:spcAft>
                          <a:spcPts val="0"/>
                        </a:spcAft>
                      </a:pPr>
                      <a:r>
                        <a:rPr lang="el-GR" sz="1000">
                          <a:solidFill>
                            <a:schemeClr val="tx1"/>
                          </a:solidFill>
                          <a:effectLst/>
                        </a:rPr>
                        <a:t>ΔΙΕΘΝΗΣ ΣΥΝΕΡΓΑ-ΣΙΑ</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Συμμετοχή των μειονοτήτων σε ηγετικές θέσεις: Η προώθηση της συμμετοχής ατόμων από μειονοτικές ομάδες σε ηγετικούς ρόλους και αποφασιστικά όργανα βοηθά στην οικοδόμηση μιας πιο συμπεριληπτικής κοινωνίας.</a:t>
                      </a:r>
                      <a:endParaRPr lang="en-US" sz="1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000" dirty="0">
                          <a:solidFill>
                            <a:schemeClr val="tx1"/>
                          </a:solidFill>
                          <a:effectLst/>
                        </a:rPr>
                        <a:t>Υποστήριξη κοινοτήτων: Η ενίσχυση των κοινοτήτων μέσω κοινωνικών και εκπαιδευτικών προγραμμάτων συμβάλλει στην ενδυνάμωση των μειονοτικών ομάδων και στην καλύτερη κοινωνική ένταξή τους.</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036" marR="39036" marT="0" marB="0"/>
                </a:tc>
              </a:tr>
            </a:tbl>
          </a:graphicData>
        </a:graphic>
      </p:graphicFrame>
    </p:spTree>
    <p:extLst>
      <p:ext uri="{BB962C8B-B14F-4D97-AF65-F5344CB8AC3E}">
        <p14:creationId xmlns:p14="http://schemas.microsoft.com/office/powerpoint/2010/main" val="3172731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4234179134"/>
              </p:ext>
            </p:extLst>
          </p:nvPr>
        </p:nvGraphicFramePr>
        <p:xfrm>
          <a:off x="539552" y="1052736"/>
          <a:ext cx="8136905" cy="4536504"/>
        </p:xfrm>
        <a:graphic>
          <a:graphicData uri="http://schemas.openxmlformats.org/drawingml/2006/table">
            <a:tbl>
              <a:tblPr firstRow="1" firstCol="1" bandRow="1">
                <a:tableStyleId>{10A1B5D5-9B99-4C35-A422-299274C87663}</a:tableStyleId>
              </a:tblPr>
              <a:tblGrid>
                <a:gridCol w="2704760"/>
                <a:gridCol w="2737829"/>
                <a:gridCol w="2694316"/>
              </a:tblGrid>
              <a:tr h="670956">
                <a:tc>
                  <a:txBody>
                    <a:bodyPr/>
                    <a:lstStyle/>
                    <a:p>
                      <a:pPr marL="0" marR="0" algn="ctr">
                        <a:lnSpc>
                          <a:spcPct val="115000"/>
                        </a:lnSpc>
                        <a:spcBef>
                          <a:spcPts val="0"/>
                        </a:spcBef>
                        <a:spcAft>
                          <a:spcPts val="1000"/>
                        </a:spcAft>
                      </a:pPr>
                      <a:r>
                        <a:rPr lang="el-GR" sz="2000" b="0" dirty="0">
                          <a:solidFill>
                            <a:schemeClr val="tx1"/>
                          </a:solidFill>
                          <a:effectLst/>
                        </a:rPr>
                        <a:t>ΣΤΕΡΕΟΤΥΠΑ</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r>
                        <a:rPr lang="el-GR" sz="2000" b="0" dirty="0">
                          <a:solidFill>
                            <a:schemeClr val="tx1"/>
                          </a:solidFill>
                          <a:effectLst/>
                        </a:rPr>
                        <a:t>ΠΡΟΚΑΤΑΛΗΨΕΙΣ</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el-GR" sz="2000" b="0">
                          <a:solidFill>
                            <a:schemeClr val="tx1"/>
                          </a:solidFill>
                          <a:effectLst/>
                        </a:rPr>
                        <a:t>ΔΙΑΚΡΙΣΕΙΣ</a:t>
                      </a:r>
                      <a:endParaRPr lang="en-US" sz="2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865548">
                <a:tc>
                  <a:txBody>
                    <a:bodyPr/>
                    <a:lstStyle/>
                    <a:p>
                      <a:pPr marL="0" marR="0">
                        <a:lnSpc>
                          <a:spcPct val="115000"/>
                        </a:lnSpc>
                        <a:spcBef>
                          <a:spcPts val="0"/>
                        </a:spcBef>
                        <a:spcAft>
                          <a:spcPts val="1000"/>
                        </a:spcAft>
                      </a:pPr>
                      <a:r>
                        <a:rPr lang="el-GR" sz="2000" b="0">
                          <a:solidFill>
                            <a:schemeClr val="tx1"/>
                          </a:solidFill>
                          <a:effectLst/>
                        </a:rPr>
                        <a:t>Είναι απλουστευμένες και γενικευμένες αντιλήψεις, είτε θετικές είτε αρνητικές, που αποδίδονται στα χαρακτηριστικά των ατόμων που ανήκουν σε μια συγκεκριμένη ομάδα.</a:t>
                      </a:r>
                      <a:endParaRPr lang="en-US" sz="2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r>
                        <a:rPr lang="el-GR" sz="2000" b="0" dirty="0">
                          <a:solidFill>
                            <a:schemeClr val="tx1"/>
                          </a:solidFill>
                          <a:effectLst/>
                        </a:rPr>
                        <a:t>Είναι οι ααρνητικές στάσεις προς τα μέλη μιας ομάδας, η οποία πηγάζει αποκλειστικά από το γεγονός ότι ανήκουν σε αυτήν την ομάδα.</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1000"/>
                        </a:spcAft>
                      </a:pPr>
                      <a:r>
                        <a:rPr lang="el-GR" sz="2000" b="0" dirty="0">
                          <a:solidFill>
                            <a:schemeClr val="tx1"/>
                          </a:solidFill>
                          <a:effectLst/>
                        </a:rPr>
                        <a:t>Είναι η άνιση και αρνητική ή ευνοϊκή μεταχείριση ορισμένων ατόμων σε σύγκριση με άλλους, που προκύπτει ως συνέπεια προκαταλήψεων.</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1483541070"/>
              </p:ext>
            </p:extLst>
          </p:nvPr>
        </p:nvGraphicFramePr>
        <p:xfrm>
          <a:off x="539552" y="1124744"/>
          <a:ext cx="8136904" cy="5083170"/>
        </p:xfrm>
        <a:graphic>
          <a:graphicData uri="http://schemas.openxmlformats.org/drawingml/2006/table">
            <a:tbl>
              <a:tblPr firstRow="1" firstCol="1" bandRow="1">
                <a:tableStyleId>{912C8C85-51F0-491E-9774-3900AFEF0FD7}</a:tableStyleId>
              </a:tblPr>
              <a:tblGrid>
                <a:gridCol w="3505229"/>
                <a:gridCol w="4631675"/>
              </a:tblGrid>
              <a:tr h="359796">
                <a:tc gridSpan="2">
                  <a:txBody>
                    <a:bodyPr/>
                    <a:lstStyle/>
                    <a:p>
                      <a:pPr marL="0" marR="0" algn="ctr">
                        <a:lnSpc>
                          <a:spcPct val="115000"/>
                        </a:lnSpc>
                        <a:spcBef>
                          <a:spcPts val="0"/>
                        </a:spcBef>
                        <a:spcAft>
                          <a:spcPts val="0"/>
                        </a:spcAft>
                      </a:pPr>
                      <a:r>
                        <a:rPr lang="el-GR" sz="1800">
                          <a:solidFill>
                            <a:schemeClr val="tx1"/>
                          </a:solidFill>
                          <a:effectLst/>
                        </a:rPr>
                        <a:t>ΡΑΤΣΙΣΜΟΣ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504300">
                <a:tc gridSpan="2">
                  <a:txBody>
                    <a:bodyPr/>
                    <a:lstStyle/>
                    <a:p>
                      <a:pPr marL="0" marR="0">
                        <a:lnSpc>
                          <a:spcPct val="115000"/>
                        </a:lnSpc>
                        <a:spcBef>
                          <a:spcPts val="0"/>
                        </a:spcBef>
                        <a:spcAft>
                          <a:spcPts val="0"/>
                        </a:spcAft>
                      </a:pPr>
                      <a:r>
                        <a:rPr lang="el-GR" sz="2000" b="0" dirty="0" smtClean="0">
                          <a:solidFill>
                            <a:schemeClr val="tx1"/>
                          </a:solidFill>
                          <a:effectLst/>
                        </a:rPr>
                        <a:t>Ο </a:t>
                      </a:r>
                      <a:r>
                        <a:rPr lang="el-GR" sz="2000" b="0" dirty="0">
                          <a:solidFill>
                            <a:schemeClr val="tx1"/>
                          </a:solidFill>
                          <a:effectLst/>
                        </a:rPr>
                        <a:t>όρος προέρχεται από την ιταλική λέξη «razza», η οποία πιθανώς προέρχεται από την αραβική λέξη "ras", που σημαίνει «προέλευση» ή «αρχή». Ρατσισμός αναφέρεται στη διάκριση των ανθρώπων με βάση συγκεκριμένα χαρακτηριστικά τους, και στην επακόλουθη θεώρηση ότι κάποιοι είναι ανώτεροι ή κατώτεροι από άλλους.</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0396">
                <a:tc>
                  <a:txBody>
                    <a:bodyPr/>
                    <a:lstStyle/>
                    <a:p>
                      <a:pPr marL="0" marR="0">
                        <a:lnSpc>
                          <a:spcPct val="115000"/>
                        </a:lnSpc>
                        <a:spcBef>
                          <a:spcPts val="0"/>
                        </a:spcBef>
                        <a:spcAft>
                          <a:spcPts val="0"/>
                        </a:spcAft>
                      </a:pPr>
                      <a:r>
                        <a:rPr lang="el-GR" sz="2000" b="0" dirty="0">
                          <a:solidFill>
                            <a:schemeClr val="tx1"/>
                          </a:solidFill>
                          <a:effectLst/>
                        </a:rPr>
                        <a:t>ΕΙΔΗ</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nSpc>
                          <a:spcPct val="115000"/>
                        </a:lnSpc>
                        <a:spcBef>
                          <a:spcPts val="0"/>
                        </a:spcBef>
                        <a:spcAft>
                          <a:spcPts val="0"/>
                        </a:spcAft>
                      </a:pPr>
                      <a:r>
                        <a:rPr lang="el-GR" sz="2000" b="0" dirty="0">
                          <a:solidFill>
                            <a:schemeClr val="tx1"/>
                          </a:solidFill>
                          <a:effectLst/>
                        </a:rPr>
                        <a:t>ΕΚΔΗΛΩΣΕΙΣ</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2664704">
                <a:tc>
                  <a:txBody>
                    <a:bodyPr/>
                    <a:lstStyle/>
                    <a:p>
                      <a:pPr marL="0" marR="0">
                        <a:lnSpc>
                          <a:spcPct val="115000"/>
                        </a:lnSpc>
                        <a:spcBef>
                          <a:spcPts val="0"/>
                        </a:spcBef>
                        <a:spcAft>
                          <a:spcPts val="0"/>
                        </a:spcAft>
                      </a:pPr>
                      <a:r>
                        <a:rPr lang="el-GR" sz="2000" b="0" dirty="0">
                          <a:solidFill>
                            <a:schemeClr val="tx1"/>
                          </a:solidFill>
                          <a:effectLst/>
                        </a:rPr>
                        <a:t>Φυλετικός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Εθνικός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Θρησκευτικός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Πολιτισμικός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Κοινωνικός- οικονομικός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Σεξισμός</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 </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l-GR" sz="2000" b="0" dirty="0">
                          <a:solidFill>
                            <a:schemeClr val="tx1"/>
                          </a:solidFill>
                          <a:effectLst/>
                        </a:rPr>
                        <a:t>Ρατσιστικός υπαινιγμός ή αστείο</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Περιφρόνηση</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Εξύβριση</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Προσβολή </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Περιθωριοποίηση </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Κακοποίηση</a:t>
                      </a:r>
                      <a:endParaRPr lang="en-US" sz="2800" b="0" dirty="0">
                        <a:solidFill>
                          <a:schemeClr val="tx1"/>
                        </a:solidFill>
                        <a:effectLst/>
                      </a:endParaRPr>
                    </a:p>
                    <a:p>
                      <a:pPr marL="0" marR="0">
                        <a:lnSpc>
                          <a:spcPct val="115000"/>
                        </a:lnSpc>
                        <a:spcBef>
                          <a:spcPts val="0"/>
                        </a:spcBef>
                        <a:spcAft>
                          <a:spcPts val="0"/>
                        </a:spcAft>
                      </a:pPr>
                      <a:r>
                        <a:rPr lang="el-GR" sz="2000" b="0" dirty="0">
                          <a:solidFill>
                            <a:schemeClr val="tx1"/>
                          </a:solidFill>
                          <a:effectLst/>
                        </a:rPr>
                        <a:t>Πογκρόμ και Γενοκτονίες</a:t>
                      </a:r>
                      <a:endParaRPr lang="en-US"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2857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546002999"/>
              </p:ext>
            </p:extLst>
          </p:nvPr>
        </p:nvGraphicFramePr>
        <p:xfrm>
          <a:off x="395536" y="513565"/>
          <a:ext cx="8424936" cy="5854801"/>
        </p:xfrm>
        <a:graphic>
          <a:graphicData uri="http://schemas.openxmlformats.org/drawingml/2006/table">
            <a:tbl>
              <a:tblPr firstRow="1" firstCol="1" bandRow="1">
                <a:tableStyleId>{08FB837D-C827-4EFA-A057-4D05807E0F7C}</a:tableStyleId>
              </a:tblPr>
              <a:tblGrid>
                <a:gridCol w="2290990"/>
                <a:gridCol w="2143184"/>
                <a:gridCol w="2217088"/>
                <a:gridCol w="1773674"/>
              </a:tblGrid>
              <a:tr h="348209">
                <a:tc gridSpan="3">
                  <a:txBody>
                    <a:bodyPr/>
                    <a:lstStyle/>
                    <a:p>
                      <a:pPr marL="0" marR="0">
                        <a:lnSpc>
                          <a:spcPct val="115000"/>
                        </a:lnSpc>
                        <a:spcBef>
                          <a:spcPts val="0"/>
                        </a:spcBef>
                        <a:spcAft>
                          <a:spcPts val="0"/>
                        </a:spcAft>
                      </a:pPr>
                      <a:r>
                        <a:rPr lang="el-GR" sz="1200" b="1" dirty="0">
                          <a:solidFill>
                            <a:schemeClr val="tx1"/>
                          </a:solidFill>
                          <a:effectLst/>
                        </a:rPr>
                        <a:t>ΠΕΡΙΘΩΡΙΟΠΟΙΗΣΗ </a:t>
                      </a:r>
                      <a:endParaRPr lang="en-US" sz="105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hMerge="1">
                  <a:txBody>
                    <a:bodyPr/>
                    <a:lstStyle/>
                    <a:p>
                      <a:endParaRPr lang="en-US"/>
                    </a:p>
                  </a:txBody>
                  <a:tcPr/>
                </a:tc>
                <a:tc hMerge="1">
                  <a:txBody>
                    <a:bodyPr/>
                    <a:lstStyle/>
                    <a:p>
                      <a:endParaRPr lang="en-US"/>
                    </a:p>
                  </a:txBody>
                  <a:tcPr/>
                </a:tc>
                <a:tc>
                  <a:txBody>
                    <a:bodyPr/>
                    <a:lstStyle/>
                    <a:p>
                      <a:pPr marL="0" marR="0">
                        <a:lnSpc>
                          <a:spcPct val="115000"/>
                        </a:lnSpc>
                        <a:spcBef>
                          <a:spcPts val="0"/>
                        </a:spcBef>
                        <a:spcAft>
                          <a:spcPts val="0"/>
                        </a:spcAft>
                      </a:pPr>
                      <a:r>
                        <a:rPr lang="el-GR" sz="1000" dirty="0">
                          <a:solidFill>
                            <a:schemeClr val="tx1"/>
                          </a:solidFill>
                          <a:effectLst/>
                        </a:rPr>
                        <a:t>ΚΟΙΝΩΝΙΚΟΣ ΑΠΟΚΛΕΙΣΜΟΣ</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r>
              <a:tr h="1044627">
                <a:tc gridSpan="3">
                  <a:txBody>
                    <a:bodyPr/>
                    <a:lstStyle/>
                    <a:p>
                      <a:pPr marL="0" marR="0">
                        <a:lnSpc>
                          <a:spcPct val="115000"/>
                        </a:lnSpc>
                        <a:spcBef>
                          <a:spcPts val="0"/>
                        </a:spcBef>
                        <a:spcAft>
                          <a:spcPts val="0"/>
                        </a:spcAft>
                      </a:pPr>
                      <a:r>
                        <a:rPr lang="el-GR" sz="1200" b="0" dirty="0">
                          <a:solidFill>
                            <a:schemeClr val="tx1"/>
                          </a:solidFill>
                          <a:effectLst/>
                        </a:rPr>
                        <a:t>Αναφέρεται στη διαδικασία κατά την οποία κάποια άτομα ή κοινωνικές ομάδες απομακρύνονται ή αποβάλλονται από τα κεντρικά ρεύματα της </a:t>
                      </a:r>
                      <a:r>
                        <a:rPr lang="el-GR" sz="1200" b="0" dirty="0" smtClean="0">
                          <a:solidFill>
                            <a:schemeClr val="tx1"/>
                          </a:solidFill>
                          <a:effectLst/>
                        </a:rPr>
                        <a:t>κοινωνίας. Αυτά </a:t>
                      </a:r>
                      <a:r>
                        <a:rPr lang="el-GR" sz="1200" b="0" dirty="0">
                          <a:solidFill>
                            <a:schemeClr val="tx1"/>
                          </a:solidFill>
                          <a:effectLst/>
                        </a:rPr>
                        <a:t>τα άτομα δεν έχουν πρόσβαση σε κοινωνικά, οικονομικά, πολιτιστικά ή πολιτικά δικαιώματα και ευκαιρίες</a:t>
                      </a:r>
                      <a:r>
                        <a:rPr lang="el-GR" sz="1200" b="0" dirty="0" smtClean="0">
                          <a:solidFill>
                            <a:schemeClr val="tx1"/>
                          </a:solidFill>
                          <a:effectLst/>
                        </a:rPr>
                        <a:t>. Η </a:t>
                      </a:r>
                      <a:r>
                        <a:rPr lang="el-GR" sz="1200" b="0" dirty="0">
                          <a:solidFill>
                            <a:schemeClr val="tx1"/>
                          </a:solidFill>
                          <a:effectLst/>
                        </a:rPr>
                        <a:t>περιθωριοποίηση μπορεί να είναι αποτέλεσμα διακρίσεων, στερεοτύπων ή προκαταλήψεων που υπάρχουν σε μια κοινωνία και μπορεί να επηρεάζει διάφορες ομάδες, όπως μετανάστες, μειονότητες, άτομα με αναπηρίες, κ.λπ.</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hMerge="1">
                  <a:txBody>
                    <a:bodyPr/>
                    <a:lstStyle/>
                    <a:p>
                      <a:endParaRPr lang="en-US"/>
                    </a:p>
                  </a:txBody>
                  <a:tcPr/>
                </a:tc>
                <a:tc hMerge="1">
                  <a:txBody>
                    <a:bodyPr/>
                    <a:lstStyle/>
                    <a:p>
                      <a:endParaRPr lang="en-US"/>
                    </a:p>
                  </a:txBody>
                  <a:tcPr/>
                </a:tc>
                <a:tc rowSpan="3">
                  <a:txBody>
                    <a:bodyPr/>
                    <a:lstStyle/>
                    <a:p>
                      <a:pPr marL="0" marR="0">
                        <a:lnSpc>
                          <a:spcPct val="115000"/>
                        </a:lnSpc>
                        <a:spcBef>
                          <a:spcPts val="0"/>
                        </a:spcBef>
                        <a:spcAft>
                          <a:spcPts val="0"/>
                        </a:spcAft>
                      </a:pPr>
                      <a:r>
                        <a:rPr lang="el-GR" sz="1200" b="0" dirty="0">
                          <a:solidFill>
                            <a:schemeClr val="tx1"/>
                          </a:solidFill>
                          <a:effectLst/>
                        </a:rPr>
                        <a:t>Είναι μια ευρύτερη έννοια που περιλαμβάνει την αποστέρηση των ατόμων από τη δυνατότητα να συμμετέχουν πλήρως στην κοινωνική, οικονομική και πολιτική ζωή της </a:t>
                      </a:r>
                      <a:r>
                        <a:rPr lang="el-GR" sz="1200" b="0" dirty="0" smtClean="0">
                          <a:solidFill>
                            <a:schemeClr val="tx1"/>
                          </a:solidFill>
                          <a:effectLst/>
                        </a:rPr>
                        <a:t>κοινότητας. Μπορεί </a:t>
                      </a:r>
                      <a:r>
                        <a:rPr lang="el-GR" sz="1200" b="0" dirty="0">
                          <a:solidFill>
                            <a:schemeClr val="tx1"/>
                          </a:solidFill>
                          <a:effectLst/>
                        </a:rPr>
                        <a:t>να οφείλεται σε κοινωνικοοικονομικούς παράγοντες, όπως η φτώχεια, η ανεργία, η έλλειψη εκπαίδευσης ή η έλλειψη πρόσβασης σε βασικές υπηρεσίες (π.χ. υγειονομική περίθαλψη).</a:t>
                      </a:r>
                      <a:endParaRPr lang="en-US" sz="12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Ο κοινωνικός αποκλεισμός δημιουργεί φραγμούς που περιορίζουν την κοινωνική ένταξη, εμποδίζοντας την ισότιμη συμμετοχή στην κοινωνία</a:t>
                      </a:r>
                      <a:r>
                        <a:rPr lang="el-GR" sz="1200" b="0" dirty="0" smtClean="0">
                          <a:solidFill>
                            <a:schemeClr val="tx1"/>
                          </a:solidFill>
                          <a:effectLst/>
                        </a:rPr>
                        <a: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r>
              <a:tr h="417851">
                <a:tc>
                  <a:txBody>
                    <a:bodyPr/>
                    <a:lstStyle/>
                    <a:p>
                      <a:pPr marL="0" marR="0">
                        <a:lnSpc>
                          <a:spcPct val="115000"/>
                        </a:lnSpc>
                        <a:spcBef>
                          <a:spcPts val="0"/>
                        </a:spcBef>
                        <a:spcAft>
                          <a:spcPts val="0"/>
                        </a:spcAft>
                      </a:pPr>
                      <a:r>
                        <a:rPr lang="el-GR" sz="1200" b="1" dirty="0" smtClean="0">
                          <a:solidFill>
                            <a:schemeClr val="tx1"/>
                          </a:solidFill>
                          <a:effectLst/>
                        </a:rPr>
                        <a:t>ΕΤΕΡΟ-</a:t>
                      </a:r>
                    </a:p>
                    <a:p>
                      <a:pPr marL="0" marR="0">
                        <a:lnSpc>
                          <a:spcPct val="115000"/>
                        </a:lnSpc>
                        <a:spcBef>
                          <a:spcPts val="0"/>
                        </a:spcBef>
                        <a:spcAft>
                          <a:spcPts val="0"/>
                        </a:spcAft>
                      </a:pPr>
                      <a:r>
                        <a:rPr lang="el-GR" sz="1200" b="1" dirty="0" smtClean="0">
                          <a:solidFill>
                            <a:schemeClr val="tx1"/>
                          </a:solidFill>
                          <a:effectLst/>
                        </a:rPr>
                        <a:t>ΠΕΡΙΘΩΡΙΟΠΟΙΗΣΗ</a:t>
                      </a:r>
                      <a:endPar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a:txBody>
                    <a:bodyPr/>
                    <a:lstStyle/>
                    <a:p>
                      <a:pPr marL="0" marR="0">
                        <a:lnSpc>
                          <a:spcPct val="115000"/>
                        </a:lnSpc>
                        <a:spcBef>
                          <a:spcPts val="0"/>
                        </a:spcBef>
                        <a:spcAft>
                          <a:spcPts val="0"/>
                        </a:spcAft>
                      </a:pPr>
                      <a:r>
                        <a:rPr lang="el-GR" sz="1200" b="1" dirty="0" smtClean="0">
                          <a:solidFill>
                            <a:schemeClr val="tx1"/>
                          </a:solidFill>
                          <a:effectLst/>
                        </a:rPr>
                        <a:t>ΑΥΤΟ-ΠΕΡΙΘΩΡΙΟΠΟΙΗΣΗ</a:t>
                      </a:r>
                      <a:endPar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a:txBody>
                    <a:bodyPr/>
                    <a:lstStyle/>
                    <a:p>
                      <a:pPr marL="0" marR="0">
                        <a:lnSpc>
                          <a:spcPct val="115000"/>
                        </a:lnSpc>
                        <a:spcBef>
                          <a:spcPts val="0"/>
                        </a:spcBef>
                        <a:spcAft>
                          <a:spcPts val="0"/>
                        </a:spcAft>
                      </a:pPr>
                      <a:r>
                        <a:rPr lang="el-GR" sz="1200" b="1" dirty="0">
                          <a:solidFill>
                            <a:schemeClr val="tx1"/>
                          </a:solidFill>
                          <a:effectLst/>
                        </a:rPr>
                        <a:t>ΜΙΚΤΗ ΠΕΡΙΘΩΡΙΟΠΟΙΗΣΗ</a:t>
                      </a:r>
                      <a:endPar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vMerge="1">
                  <a:txBody>
                    <a:bodyPr/>
                    <a:lstStyle/>
                    <a:p>
                      <a:pPr marL="0" marR="0">
                        <a:lnSpc>
                          <a:spcPct val="115000"/>
                        </a:lnSpc>
                        <a:spcBef>
                          <a:spcPts val="0"/>
                        </a:spcBef>
                        <a:spcAft>
                          <a:spcPts val="0"/>
                        </a:spcAft>
                      </a:pP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r>
              <a:tr h="4032097">
                <a:tc>
                  <a:txBody>
                    <a:bodyPr/>
                    <a:lstStyle/>
                    <a:p>
                      <a:pPr marL="0" marR="0">
                        <a:lnSpc>
                          <a:spcPct val="115000"/>
                        </a:lnSpc>
                        <a:spcBef>
                          <a:spcPts val="0"/>
                        </a:spcBef>
                        <a:spcAft>
                          <a:spcPts val="0"/>
                        </a:spcAft>
                      </a:pPr>
                      <a:r>
                        <a:rPr lang="el-GR" sz="1200" b="0" dirty="0">
                          <a:solidFill>
                            <a:schemeClr val="tx1"/>
                          </a:solidFill>
                          <a:effectLst/>
                        </a:rPr>
                        <a:t>Αναφέρεται στην περιθωριοποίηση που επιβάλλεται από εξωτερικούς παράγοντες, δηλαδή από την ευρύτερη κοινωνία ή από άλλες ομάδες.</a:t>
                      </a:r>
                      <a:endParaRPr lang="en-US" sz="12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Πρόκειται για μια διαδικασία κατά την οποία ένα άτομο ή μια ομάδα αποβάλλεται ή τοποθετείται στο περιθώριο λόγω κοινωνικών, οικονομικών, πολιτικών ή πολιτιστικών διακρίσεων.</a:t>
                      </a:r>
                      <a:endParaRPr lang="en-US" sz="12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Αυτό μπορεί να οφείλεται σε προκαταλήψεις, ρατσισμό, στερεότυπα ή κοινωνικές ανισότητες. Ένα παράδειγμα είναι οι μετανάστες ή οι μειονότητες που αντιμετωπίζουν διακρίσεις και εμποδίζονται από την ισότιμη συμμετοχή στην κοινωνία.</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a:txBody>
                    <a:bodyPr/>
                    <a:lstStyle/>
                    <a:p>
                      <a:pPr marL="0" marR="0">
                        <a:lnSpc>
                          <a:spcPct val="115000"/>
                        </a:lnSpc>
                        <a:spcBef>
                          <a:spcPts val="0"/>
                        </a:spcBef>
                        <a:spcAft>
                          <a:spcPts val="0"/>
                        </a:spcAft>
                      </a:pPr>
                      <a:r>
                        <a:rPr lang="el-GR" sz="1200" b="0" dirty="0">
                          <a:solidFill>
                            <a:schemeClr val="tx1"/>
                          </a:solidFill>
                          <a:effectLst/>
                        </a:rPr>
                        <a:t>Αυτοπεριθωριοποίηση είναι η διαδικασία κατά την οποία ένα άτομο ή μια ομάδα επιλέγει να απομακρυνθεί ή να αποσυρθεί από την κεντρική κοινωνία.</a:t>
                      </a:r>
                      <a:endParaRPr lang="en-US" sz="12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Αυτή η επιλογή μπορεί να είναι συνειδητή, λόγω διαφωνίας με τις κοινωνικές αξίες, επιθυμίας διατήρησης μιας διαφορετικής ταυτότητας ή κουλτούρας, ή απλώς απόρριψης των κοινωνικών κανόνων και </a:t>
                      </a:r>
                      <a:r>
                        <a:rPr lang="el-GR" sz="1200" b="0" dirty="0" smtClean="0">
                          <a:solidFill>
                            <a:schemeClr val="tx1"/>
                          </a:solidFill>
                          <a:effectLst/>
                        </a:rPr>
                        <a:t>προσδοκιών. Ένα </a:t>
                      </a:r>
                      <a:r>
                        <a:rPr lang="el-GR" sz="1200" b="0" dirty="0">
                          <a:solidFill>
                            <a:schemeClr val="tx1"/>
                          </a:solidFill>
                          <a:effectLst/>
                        </a:rPr>
                        <a:t>παράδειγμα είναι θρησκευτικές ή πολιτιστικές κοινότητες που αποφεύγουν την ενσωμάτωση, επιλέγοντας έναν πιο απομονωμένο τρόπο ζωής.</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a:txBody>
                    <a:bodyPr/>
                    <a:lstStyle/>
                    <a:p>
                      <a:pPr marL="0" marR="0">
                        <a:lnSpc>
                          <a:spcPct val="115000"/>
                        </a:lnSpc>
                        <a:spcBef>
                          <a:spcPts val="0"/>
                        </a:spcBef>
                        <a:spcAft>
                          <a:spcPts val="0"/>
                        </a:spcAft>
                      </a:pPr>
                      <a:r>
                        <a:rPr lang="el-GR" sz="1200" b="0" dirty="0">
                          <a:solidFill>
                            <a:schemeClr val="tx1"/>
                          </a:solidFill>
                          <a:effectLst/>
                        </a:rPr>
                        <a:t>Μικτή περιθωριοποίηση είναι ένας συνδυασμός αυτοπεριθωριοποίησης και ετεροπεριθωριοποίησης. Σε αυτήν την περίπτωση, το άτομο ή η ομάδα βιώνει περιθωριοποίηση τόσο ως αποτέλεσμα εξωτερικών πιέσεων όσο και μέσω της δικής του επιλογής να απομακρυνθεί.</a:t>
                      </a:r>
                      <a:endParaRPr lang="en-US" sz="1200" b="0" dirty="0">
                        <a:solidFill>
                          <a:schemeClr val="tx1"/>
                        </a:solidFill>
                        <a:effectLst/>
                      </a:endParaRPr>
                    </a:p>
                    <a:p>
                      <a:pPr marL="0" marR="0">
                        <a:lnSpc>
                          <a:spcPct val="115000"/>
                        </a:lnSpc>
                        <a:spcBef>
                          <a:spcPts val="0"/>
                        </a:spcBef>
                        <a:spcAft>
                          <a:spcPts val="0"/>
                        </a:spcAft>
                      </a:pPr>
                      <a:r>
                        <a:rPr lang="el-GR" sz="1200" b="0" dirty="0">
                          <a:solidFill>
                            <a:schemeClr val="tx1"/>
                          </a:solidFill>
                          <a:effectLst/>
                        </a:rPr>
                        <a:t>Για παράδειγμα, μπορεί μια κοινωνική ομάδα να αντιμετωπίζει διακρίσεις </a:t>
                      </a:r>
                      <a:r>
                        <a:rPr lang="el-GR" sz="1200" b="0" dirty="0" smtClean="0">
                          <a:solidFill>
                            <a:schemeClr val="tx1"/>
                          </a:solidFill>
                          <a:effectLst/>
                        </a:rPr>
                        <a:t>και </a:t>
                      </a:r>
                      <a:r>
                        <a:rPr lang="el-GR" sz="1200" b="0" dirty="0">
                          <a:solidFill>
                            <a:schemeClr val="tx1"/>
                          </a:solidFill>
                          <a:effectLst/>
                        </a:rPr>
                        <a:t>ταυτόχρονα να επιλέγει να διατηρήσει μια δική της ξεχωριστή ταυτότητα και τρόπο </a:t>
                      </a:r>
                      <a:r>
                        <a:rPr lang="el-GR" sz="1200" b="0" dirty="0" smtClean="0">
                          <a:solidFill>
                            <a:schemeClr val="tx1"/>
                          </a:solidFill>
                          <a:effectLst/>
                        </a:rPr>
                        <a:t>ζωής,</a:t>
                      </a:r>
                      <a:r>
                        <a:rPr lang="el-GR" sz="1200" b="0" baseline="0" dirty="0" smtClean="0">
                          <a:solidFill>
                            <a:schemeClr val="tx1"/>
                          </a:solidFill>
                          <a:effectLst/>
                        </a:rPr>
                        <a:t> </a:t>
                      </a:r>
                      <a:r>
                        <a:rPr lang="el-GR" sz="1200" b="0" dirty="0" smtClean="0">
                          <a:solidFill>
                            <a:schemeClr val="tx1"/>
                          </a:solidFill>
                          <a:effectLst/>
                        </a:rPr>
                        <a:t>αποφεύγοντας </a:t>
                      </a:r>
                      <a:r>
                        <a:rPr lang="el-GR" sz="1200" b="0" dirty="0">
                          <a:solidFill>
                            <a:schemeClr val="tx1"/>
                          </a:solidFill>
                          <a:effectLst/>
                        </a:rPr>
                        <a:t>την πλήρη ενσωμάτωση.</a:t>
                      </a:r>
                      <a:endParaRPr lang="en-US"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c vMerge="1">
                  <a:txBody>
                    <a:bodyPr/>
                    <a:lstStyle/>
                    <a:p>
                      <a:pPr marL="0" marR="0">
                        <a:lnSpc>
                          <a:spcPct val="115000"/>
                        </a:lnSpc>
                        <a:spcBef>
                          <a:spcPts val="0"/>
                        </a:spcBef>
                        <a:spcAft>
                          <a:spcPts val="0"/>
                        </a:spcAft>
                      </a:pPr>
                      <a:endParaRPr lang="en-US" sz="105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0672" marR="30672" marT="0" marB="0"/>
                </a:tc>
              </a:tr>
            </a:tbl>
          </a:graphicData>
        </a:graphic>
      </p:graphicFrame>
    </p:spTree>
    <p:extLst>
      <p:ext uri="{BB962C8B-B14F-4D97-AF65-F5344CB8AC3E}">
        <p14:creationId xmlns:p14="http://schemas.microsoft.com/office/powerpoint/2010/main" val="2157639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91637793"/>
              </p:ext>
            </p:extLst>
          </p:nvPr>
        </p:nvGraphicFramePr>
        <p:xfrm>
          <a:off x="539552" y="551722"/>
          <a:ext cx="8208917" cy="5678424"/>
        </p:xfrm>
        <a:graphic>
          <a:graphicData uri="http://schemas.openxmlformats.org/drawingml/2006/table">
            <a:tbl>
              <a:tblPr firstRow="1" firstCol="1" bandRow="1">
                <a:tableStyleId>{93296810-A885-4BE3-A3E7-6D5BEEA58F35}</a:tableStyleId>
              </a:tblPr>
              <a:tblGrid>
                <a:gridCol w="2016224"/>
                <a:gridCol w="2160240"/>
                <a:gridCol w="4032453"/>
              </a:tblGrid>
              <a:tr h="232200">
                <a:tc gridSpan="3">
                  <a:txBody>
                    <a:bodyPr/>
                    <a:lstStyle/>
                    <a:p>
                      <a:pPr marL="0" marR="0" algn="ctr">
                        <a:lnSpc>
                          <a:spcPct val="115000"/>
                        </a:lnSpc>
                        <a:spcBef>
                          <a:spcPts val="0"/>
                        </a:spcBef>
                        <a:spcAft>
                          <a:spcPts val="0"/>
                        </a:spcAft>
                      </a:pPr>
                      <a:r>
                        <a:rPr lang="el-GR" sz="1600" dirty="0">
                          <a:solidFill>
                            <a:schemeClr val="tx1"/>
                          </a:solidFill>
                          <a:effectLst/>
                        </a:rPr>
                        <a:t>ΑΤΟΜΑ ΠΟΥ ΒΙΩΝΟΥΝ ΡΑΤΣΙΣΜΟ ΚΑΙ ΠΕΡΙΘΩΡΙΟΠΟΙΗΣΗ: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559888">
                <a:tc gridSpan="3">
                  <a:txBody>
                    <a:bodyPr/>
                    <a:lstStyle/>
                    <a:p>
                      <a:pPr marL="0" marR="0">
                        <a:lnSpc>
                          <a:spcPct val="115000"/>
                        </a:lnSpc>
                        <a:spcBef>
                          <a:spcPts val="0"/>
                        </a:spcBef>
                        <a:spcAft>
                          <a:spcPts val="0"/>
                        </a:spcAft>
                      </a:pPr>
                      <a:r>
                        <a:rPr lang="el-GR" sz="1600" dirty="0">
                          <a:solidFill>
                            <a:schemeClr val="tx1"/>
                          </a:solidFill>
                          <a:effectLst/>
                        </a:rPr>
                        <a:t>Άτομα Με Ειδικές </a:t>
                      </a:r>
                      <a:r>
                        <a:rPr lang="el-GR" sz="1600" dirty="0" smtClean="0">
                          <a:solidFill>
                            <a:schemeClr val="tx1"/>
                          </a:solidFill>
                          <a:effectLst/>
                        </a:rPr>
                        <a:t>Ανάγκες /</a:t>
                      </a:r>
                      <a:r>
                        <a:rPr lang="el-GR" sz="2000" baseline="0" dirty="0" smtClean="0">
                          <a:solidFill>
                            <a:schemeClr val="tx1"/>
                          </a:solidFill>
                          <a:effectLst/>
                        </a:rPr>
                        <a:t> </a:t>
                      </a:r>
                      <a:r>
                        <a:rPr lang="el-GR" sz="1600" dirty="0" smtClean="0">
                          <a:solidFill>
                            <a:schemeClr val="tx1"/>
                          </a:solidFill>
                          <a:effectLst/>
                        </a:rPr>
                        <a:t>Τοξικομανείς</a:t>
                      </a:r>
                      <a:r>
                        <a:rPr lang="el-GR" sz="2000" baseline="0" dirty="0" smtClean="0">
                          <a:solidFill>
                            <a:schemeClr val="tx1"/>
                          </a:solidFill>
                          <a:effectLst/>
                        </a:rPr>
                        <a:t> / </a:t>
                      </a:r>
                      <a:r>
                        <a:rPr lang="el-GR" sz="1600" dirty="0" smtClean="0">
                          <a:solidFill>
                            <a:schemeClr val="tx1"/>
                          </a:solidFill>
                          <a:effectLst/>
                        </a:rPr>
                        <a:t>Αποφυλακισμένοι</a:t>
                      </a:r>
                      <a:r>
                        <a:rPr lang="el-GR" sz="2000" baseline="0" dirty="0" smtClean="0">
                          <a:solidFill>
                            <a:schemeClr val="tx1"/>
                          </a:solidFill>
                          <a:effectLst/>
                        </a:rPr>
                        <a:t> / </a:t>
                      </a:r>
                      <a:r>
                        <a:rPr lang="el-GR" sz="1600" dirty="0" smtClean="0">
                          <a:solidFill>
                            <a:schemeClr val="tx1"/>
                          </a:solidFill>
                          <a:effectLst/>
                        </a:rPr>
                        <a:t>Πρόσφυγες – Μετανάστες / Άτομα που εξωθούνται στην πορνεία...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marL="0" marR="0" algn="ctr">
                        <a:lnSpc>
                          <a:spcPct val="115000"/>
                        </a:lnSpc>
                        <a:spcBef>
                          <a:spcPts val="0"/>
                        </a:spcBef>
                        <a:spcAft>
                          <a:spcPts val="0"/>
                        </a:spcAft>
                      </a:pPr>
                      <a:r>
                        <a:rPr lang="el-GR" sz="1600" b="1" dirty="0">
                          <a:solidFill>
                            <a:schemeClr val="tx1"/>
                          </a:solidFill>
                          <a:effectLst/>
                        </a:rPr>
                        <a:t>ΠΡΟΒΛΗΜΑΤΑ ΠΟΥ </a:t>
                      </a:r>
                      <a:r>
                        <a:rPr lang="el-GR" sz="1600" b="1" dirty="0" smtClean="0">
                          <a:solidFill>
                            <a:schemeClr val="tx1"/>
                          </a:solidFill>
                          <a:effectLst/>
                        </a:rPr>
                        <a:t>ΑΝΤΙΜΕΤΩ-ΠΙΖΟΥΝ</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600" b="1" dirty="0">
                          <a:solidFill>
                            <a:schemeClr val="tx1"/>
                          </a:solidFill>
                          <a:effectLst/>
                        </a:rPr>
                        <a:t>ΣΥΝΕΠΕΙΕΣ</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c>
                  <a:txBody>
                    <a:bodyPr/>
                    <a:lstStyle/>
                    <a:p>
                      <a:pPr marL="0" marR="0" algn="ctr">
                        <a:lnSpc>
                          <a:spcPct val="115000"/>
                        </a:lnSpc>
                        <a:spcBef>
                          <a:spcPts val="0"/>
                        </a:spcBef>
                        <a:spcAft>
                          <a:spcPts val="0"/>
                        </a:spcAft>
                      </a:pPr>
                      <a:r>
                        <a:rPr lang="el-GR" sz="1600" b="1" dirty="0">
                          <a:solidFill>
                            <a:schemeClr val="tx1"/>
                          </a:solidFill>
                          <a:effectLst/>
                        </a:rPr>
                        <a:t>ΑΝΤΙΜΕΤΩΠΙΣΗ</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1052750">
                <a:tc>
                  <a:txBody>
                    <a:bodyPr/>
                    <a:lstStyle/>
                    <a:p>
                      <a:pPr marL="0" marR="0">
                        <a:lnSpc>
                          <a:spcPct val="115000"/>
                        </a:lnSpc>
                        <a:spcBef>
                          <a:spcPts val="0"/>
                        </a:spcBef>
                        <a:spcAft>
                          <a:spcPts val="0"/>
                        </a:spcAft>
                      </a:pPr>
                      <a:r>
                        <a:rPr lang="el-GR" sz="1600" b="0" dirty="0">
                          <a:solidFill>
                            <a:schemeClr val="tx1"/>
                          </a:solidFill>
                          <a:effectLst/>
                        </a:rPr>
                        <a:t>Δεν </a:t>
                      </a:r>
                      <a:r>
                        <a:rPr lang="el-GR" sz="1600" b="0" dirty="0" smtClean="0">
                          <a:solidFill>
                            <a:schemeClr val="tx1"/>
                          </a:solidFill>
                          <a:effectLst/>
                        </a:rPr>
                        <a:t>έχουν ίση πρόσβαση </a:t>
                      </a:r>
                      <a:r>
                        <a:rPr lang="el-GR" sz="1600" b="0" dirty="0">
                          <a:solidFill>
                            <a:schemeClr val="tx1"/>
                          </a:solidFill>
                          <a:effectLst/>
                        </a:rPr>
                        <a:t>στην εκπαίδευση και στην </a:t>
                      </a:r>
                      <a:r>
                        <a:rPr lang="el-GR" sz="1600" b="0" dirty="0" smtClean="0">
                          <a:solidFill>
                            <a:schemeClr val="tx1"/>
                          </a:solidFill>
                          <a:effectLst/>
                        </a:rPr>
                        <a:t>αγορά εργασίας</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marL="0" marR="0">
                        <a:lnSpc>
                          <a:spcPct val="115000"/>
                        </a:lnSpc>
                        <a:spcBef>
                          <a:spcPts val="0"/>
                        </a:spcBef>
                        <a:spcAft>
                          <a:spcPts val="0"/>
                        </a:spcAft>
                      </a:pPr>
                      <a:r>
                        <a:rPr lang="el-GR" sz="1600" dirty="0">
                          <a:solidFill>
                            <a:schemeClr val="tx1"/>
                          </a:solidFill>
                          <a:effectLst/>
                        </a:rPr>
                        <a:t>Δεν έχουν ισότιμη πρόσβαση στην αγορά εργασίας με αποτέλεσμα να έχουν βιοποριστικά προβλήματα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c>
                  <a:txBody>
                    <a:bodyPr/>
                    <a:lstStyle/>
                    <a:p>
                      <a:pPr marL="0" marR="0">
                        <a:lnSpc>
                          <a:spcPct val="115000"/>
                        </a:lnSpc>
                        <a:spcBef>
                          <a:spcPts val="0"/>
                        </a:spcBef>
                        <a:spcAft>
                          <a:spcPts val="0"/>
                        </a:spcAft>
                      </a:pPr>
                      <a:r>
                        <a:rPr lang="el-GR" sz="1600" dirty="0" smtClean="0">
                          <a:solidFill>
                            <a:schemeClr val="tx1"/>
                          </a:solidFill>
                          <a:effectLst/>
                        </a:rPr>
                        <a:t>Ίση πρόσβαση </a:t>
                      </a:r>
                      <a:r>
                        <a:rPr lang="el-GR" sz="1600" dirty="0">
                          <a:solidFill>
                            <a:schemeClr val="tx1"/>
                          </a:solidFill>
                          <a:effectLst/>
                        </a:rPr>
                        <a:t>στην εκπαίδευση και </a:t>
                      </a:r>
                      <a:r>
                        <a:rPr lang="el-GR" sz="1600" dirty="0" smtClean="0">
                          <a:solidFill>
                            <a:schemeClr val="tx1"/>
                          </a:solidFill>
                          <a:effectLst/>
                        </a:rPr>
                        <a:t>στη</a:t>
                      </a:r>
                      <a:r>
                        <a:rPr lang="el-GR" sz="1600" baseline="0" dirty="0" smtClean="0">
                          <a:solidFill>
                            <a:schemeClr val="tx1"/>
                          </a:solidFill>
                          <a:effectLst/>
                        </a:rPr>
                        <a:t>ν </a:t>
                      </a:r>
                      <a:r>
                        <a:rPr lang="el-GR" sz="1600" dirty="0" smtClean="0">
                          <a:solidFill>
                            <a:schemeClr val="tx1"/>
                          </a:solidFill>
                          <a:effectLst/>
                        </a:rPr>
                        <a:t>εργασία.</a:t>
                      </a:r>
                      <a:r>
                        <a:rPr lang="el-GR" sz="1600" baseline="0" dirty="0" smtClean="0">
                          <a:solidFill>
                            <a:schemeClr val="tx1"/>
                          </a:solidFill>
                          <a:effectLst/>
                        </a:rPr>
                        <a:t> Αυτό θα επιτευχθεί με τη</a:t>
                      </a:r>
                      <a:r>
                        <a:rPr lang="el-GR" sz="1600" dirty="0" smtClean="0">
                          <a:solidFill>
                            <a:schemeClr val="tx1"/>
                          </a:solidFill>
                          <a:effectLst/>
                        </a:rPr>
                        <a:t> διάθεση </a:t>
                      </a:r>
                      <a:r>
                        <a:rPr lang="el-GR" sz="1600" dirty="0">
                          <a:solidFill>
                            <a:schemeClr val="tx1"/>
                          </a:solidFill>
                          <a:effectLst/>
                        </a:rPr>
                        <a:t>κρατικών κονδυλίων για την δημιουργία ειδικών εκπαιδευτικών μονάδων  κατάλληλων για τις ανάγκες τους </a:t>
                      </a:r>
                      <a:r>
                        <a:rPr lang="el-GR" sz="1600" dirty="0" smtClean="0">
                          <a:solidFill>
                            <a:schemeClr val="tx1"/>
                          </a:solidFill>
                          <a:effectLst/>
                        </a:rPr>
                        <a:t>κάθενός και την παροχή κινήτρων στις</a:t>
                      </a:r>
                      <a:r>
                        <a:rPr lang="el-GR" sz="1600" baseline="0" dirty="0" smtClean="0">
                          <a:solidFill>
                            <a:schemeClr val="tx1"/>
                          </a:solidFill>
                          <a:effectLst/>
                        </a:rPr>
                        <a:t> επιχειρήσεις για την πρόσληψη τέτοιων ατόμων</a:t>
                      </a:r>
                      <a:r>
                        <a:rPr lang="el-GR" sz="1600" dirty="0" smtClean="0">
                          <a:solidFill>
                            <a:schemeClr val="tx1"/>
                          </a:solidFill>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60000"/>
                        <a:lumOff val="40000"/>
                      </a:schemeClr>
                    </a:solidFill>
                  </a:tcPr>
                </a:tc>
              </a:tr>
              <a:tr h="1719713">
                <a:tc>
                  <a:txBody>
                    <a:bodyPr/>
                    <a:lstStyle/>
                    <a:p>
                      <a:pPr marL="0" marR="0">
                        <a:lnSpc>
                          <a:spcPct val="115000"/>
                        </a:lnSpc>
                        <a:spcBef>
                          <a:spcPts val="0"/>
                        </a:spcBef>
                        <a:spcAft>
                          <a:spcPts val="0"/>
                        </a:spcAft>
                      </a:pPr>
                      <a:r>
                        <a:rPr lang="el-GR" sz="1600" b="0" dirty="0" smtClean="0">
                          <a:solidFill>
                            <a:schemeClr val="tx1"/>
                          </a:solidFill>
                          <a:effectLst/>
                        </a:rPr>
                        <a:t>Βιώνουν την υποτίμηση και περιφρόνηση </a:t>
                      </a:r>
                      <a:r>
                        <a:rPr lang="el-GR" sz="1600" b="0" dirty="0">
                          <a:solidFill>
                            <a:schemeClr val="tx1"/>
                          </a:solidFill>
                          <a:effectLst/>
                        </a:rPr>
                        <a:t>των συνανθρώπων </a:t>
                      </a:r>
                      <a:r>
                        <a:rPr lang="el-GR" sz="1600" b="0" dirty="0" smtClean="0">
                          <a:solidFill>
                            <a:schemeClr val="tx1"/>
                          </a:solidFill>
                          <a:effectLst/>
                        </a:rPr>
                        <a:t>τους.</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nSpc>
                          <a:spcPct val="115000"/>
                        </a:lnSpc>
                        <a:spcBef>
                          <a:spcPts val="0"/>
                        </a:spcBef>
                        <a:spcAft>
                          <a:spcPts val="0"/>
                        </a:spcAft>
                      </a:pPr>
                      <a:r>
                        <a:rPr lang="el-GR" sz="1600" dirty="0">
                          <a:solidFill>
                            <a:schemeClr val="tx1"/>
                          </a:solidFill>
                          <a:effectLst/>
                        </a:rPr>
                        <a:t>Βιώνουν </a:t>
                      </a:r>
                      <a:r>
                        <a:rPr lang="el-GR" sz="1600" dirty="0" smtClean="0">
                          <a:solidFill>
                            <a:schemeClr val="tx1"/>
                          </a:solidFill>
                          <a:effectLst/>
                        </a:rPr>
                        <a:t>αισθήματα</a:t>
                      </a:r>
                      <a:r>
                        <a:rPr lang="el-GR" sz="1600" baseline="0" dirty="0" smtClean="0">
                          <a:solidFill>
                            <a:schemeClr val="tx1"/>
                          </a:solidFill>
                          <a:effectLst/>
                        </a:rPr>
                        <a:t> </a:t>
                      </a:r>
                      <a:r>
                        <a:rPr lang="el-GR" sz="1600" dirty="0" smtClean="0">
                          <a:solidFill>
                            <a:schemeClr val="tx1"/>
                          </a:solidFill>
                          <a:effectLst/>
                        </a:rPr>
                        <a:t>μοναξιάς,</a:t>
                      </a:r>
                      <a:r>
                        <a:rPr lang="el-GR" sz="1600" baseline="0" dirty="0" smtClean="0">
                          <a:solidFill>
                            <a:schemeClr val="tx1"/>
                          </a:solidFill>
                          <a:effectLst/>
                        </a:rPr>
                        <a:t> υποτιμούν τον εαυτό τους και </a:t>
                      </a:r>
                      <a:r>
                        <a:rPr lang="el-GR" sz="1600" dirty="0" smtClean="0">
                          <a:solidFill>
                            <a:schemeClr val="tx1"/>
                          </a:solidFill>
                          <a:effectLst/>
                        </a:rPr>
                        <a:t>οδηγούνται </a:t>
                      </a:r>
                      <a:r>
                        <a:rPr lang="el-GR" sz="1600" dirty="0">
                          <a:solidFill>
                            <a:schemeClr val="tx1"/>
                          </a:solidFill>
                          <a:effectLst/>
                        </a:rPr>
                        <a:t>στην κατάθλιψη </a:t>
                      </a:r>
                      <a:r>
                        <a:rPr lang="el-GR" sz="1600" dirty="0" smtClean="0">
                          <a:solidFill>
                            <a:schemeClr val="tx1"/>
                          </a:solidFill>
                          <a:effectLst/>
                        </a:rPr>
                        <a:t>ή υιοθετούν </a:t>
                      </a:r>
                      <a:r>
                        <a:rPr lang="el-GR" sz="1600" dirty="0">
                          <a:solidFill>
                            <a:schemeClr val="tx1"/>
                          </a:solidFill>
                          <a:effectLst/>
                        </a:rPr>
                        <a:t>αποκλίνουσα συμπεριφορά.</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nSpc>
                          <a:spcPct val="115000"/>
                        </a:lnSpc>
                        <a:spcBef>
                          <a:spcPts val="0"/>
                        </a:spcBef>
                        <a:spcAft>
                          <a:spcPts val="0"/>
                        </a:spcAft>
                      </a:pPr>
                      <a:r>
                        <a:rPr lang="el-GR" sz="1600" dirty="0">
                          <a:solidFill>
                            <a:schemeClr val="tx1"/>
                          </a:solidFill>
                          <a:effectLst/>
                        </a:rPr>
                        <a:t>Άρση </a:t>
                      </a:r>
                      <a:r>
                        <a:rPr lang="el-GR" sz="1600" dirty="0" smtClean="0">
                          <a:solidFill>
                            <a:schemeClr val="tx1"/>
                          </a:solidFill>
                          <a:effectLst/>
                        </a:rPr>
                        <a:t>στερεοτύπων,</a:t>
                      </a:r>
                      <a:r>
                        <a:rPr lang="el-GR" sz="1600" baseline="0" dirty="0" smtClean="0">
                          <a:solidFill>
                            <a:schemeClr val="tx1"/>
                          </a:solidFill>
                          <a:effectLst/>
                        </a:rPr>
                        <a:t> προκκαταλήψεων, διακρίσων. Μέσω της εκπαίδευσης να φωτιστεί το πνεύμα των αναθρώπων για τη </a:t>
                      </a:r>
                      <a:r>
                        <a:rPr lang="el-GR" sz="1600" dirty="0" smtClean="0">
                          <a:solidFill>
                            <a:schemeClr val="tx1"/>
                          </a:solidFill>
                          <a:effectLst/>
                        </a:rPr>
                        <a:t> δημιουργία </a:t>
                      </a:r>
                      <a:r>
                        <a:rPr lang="el-GR" sz="1600" dirty="0">
                          <a:solidFill>
                            <a:schemeClr val="tx1"/>
                          </a:solidFill>
                          <a:effectLst/>
                        </a:rPr>
                        <a:t>μιας </a:t>
                      </a:r>
                      <a:r>
                        <a:rPr lang="el-GR" sz="1600" dirty="0" smtClean="0">
                          <a:solidFill>
                            <a:schemeClr val="tx1"/>
                          </a:solidFill>
                          <a:effectLst/>
                        </a:rPr>
                        <a:t>κοινωνίας ανοιχτής</a:t>
                      </a:r>
                      <a:r>
                        <a:rPr lang="el-GR" sz="1600" baseline="0" dirty="0" smtClean="0">
                          <a:solidFill>
                            <a:schemeClr val="tx1"/>
                          </a:solidFill>
                          <a:effectLst/>
                        </a:rPr>
                        <a:t> </a:t>
                      </a:r>
                      <a:r>
                        <a:rPr lang="el-GR" sz="1600" dirty="0" smtClean="0">
                          <a:solidFill>
                            <a:schemeClr val="tx1"/>
                          </a:solidFill>
                          <a:effectLst/>
                        </a:rPr>
                        <a:t>στο διαφορετικό,</a:t>
                      </a:r>
                      <a:r>
                        <a:rPr lang="el-GR" sz="1600" baseline="0" dirty="0" smtClean="0">
                          <a:solidFill>
                            <a:schemeClr val="tx1"/>
                          </a:solidFill>
                          <a:effectLst/>
                        </a:rPr>
                        <a:t> ανεκτικής όπου θα υπάρχει η </a:t>
                      </a:r>
                      <a:r>
                        <a:rPr lang="el-GR" sz="1600" dirty="0" smtClean="0">
                          <a:solidFill>
                            <a:schemeClr val="tx1"/>
                          </a:solidFill>
                          <a:effectLst/>
                        </a:rPr>
                        <a:t>διάθεση </a:t>
                      </a:r>
                      <a:r>
                        <a:rPr lang="el-GR" sz="1600" dirty="0">
                          <a:solidFill>
                            <a:schemeClr val="tx1"/>
                          </a:solidFill>
                          <a:effectLst/>
                        </a:rPr>
                        <a:t>στήριξης των αναξιοποαθούντων και συγχώρεσης των ατόμων με αποκλίνουσα συμπεριφορά.</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2901684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755860247"/>
              </p:ext>
            </p:extLst>
          </p:nvPr>
        </p:nvGraphicFramePr>
        <p:xfrm>
          <a:off x="539552" y="684155"/>
          <a:ext cx="8208913" cy="5553157"/>
        </p:xfrm>
        <a:graphic>
          <a:graphicData uri="http://schemas.openxmlformats.org/drawingml/2006/table">
            <a:tbl>
              <a:tblPr firstRow="1" firstCol="1" bandRow="1">
                <a:tableStyleId>{93296810-A885-4BE3-A3E7-6D5BEEA58F35}</a:tableStyleId>
              </a:tblPr>
              <a:tblGrid>
                <a:gridCol w="1152128"/>
                <a:gridCol w="7056785"/>
              </a:tblGrid>
              <a:tr h="160385">
                <a:tc gridSpan="2">
                  <a:txBody>
                    <a:bodyPr/>
                    <a:lstStyle/>
                    <a:p>
                      <a:pPr marL="0" marR="0" algn="ctr">
                        <a:lnSpc>
                          <a:spcPct val="115000"/>
                        </a:lnSpc>
                        <a:spcBef>
                          <a:spcPts val="0"/>
                        </a:spcBef>
                        <a:spcAft>
                          <a:spcPts val="0"/>
                        </a:spcAft>
                      </a:pPr>
                      <a:r>
                        <a:rPr lang="en-US" sz="1100" dirty="0" smtClean="0">
                          <a:solidFill>
                            <a:schemeClr val="tx1"/>
                          </a:solidFill>
                          <a:effectLst/>
                        </a:rPr>
                        <a:t>AITIA</a:t>
                      </a:r>
                      <a:r>
                        <a:rPr lang="el-GR" sz="1100" dirty="0" smtClean="0">
                          <a:solidFill>
                            <a:schemeClr val="tx1"/>
                          </a:solidFill>
                          <a:effectLst/>
                        </a:rPr>
                        <a:t> ΠΟΥ ΣΧΕΤΙΖΟΝΤΑΙ ΜΕ ΤΟ ΑΤΟΜΟ</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c hMerge="1">
                  <a:txBody>
                    <a:bodyPr/>
                    <a:lstStyle/>
                    <a:p>
                      <a:endParaRPr lang="en-US"/>
                    </a:p>
                  </a:txBody>
                  <a:tcPr/>
                </a:tc>
              </a:tr>
              <a:tr h="1518858">
                <a:tc>
                  <a:txBody>
                    <a:bodyPr/>
                    <a:lstStyle/>
                    <a:p>
                      <a:pPr marL="0" marR="0">
                        <a:lnSpc>
                          <a:spcPct val="115000"/>
                        </a:lnSpc>
                        <a:spcBef>
                          <a:spcPts val="0"/>
                        </a:spcBef>
                        <a:spcAft>
                          <a:spcPts val="0"/>
                        </a:spcAft>
                      </a:pPr>
                      <a:r>
                        <a:rPr lang="el-GR" sz="1100">
                          <a:solidFill>
                            <a:schemeClr val="tx1"/>
                          </a:solidFill>
                          <a:effectLst/>
                        </a:rPr>
                        <a:t>ΒΙΟΛΟΓΙΚΟΣ ΤΟΜΕΑΣ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Εξελικτική επιβίωση: Κάποιοι ερευνητές υποστηρίζουν ότι ο ρατσισμός μπορεί να έχει ρίζες σε μηχανισμούς εξελικτικής επιβίωσης. Τα ανθρώπινα όντα έχουν την τάση να αναπτύσσουν ένστικτα αυτοσυντήρησης και προστασίας της ομάδας τους. Αυτή η «φυσική» τάση μπορεί να οδηγεί στην προτίμηση ατόμων που μοιάζουν περισσότερο με τον εαυτό τους, δημιουργώντας υποσυνείδητες αρνητικές στάσεις προς άτομα διαφορετικής εθνοτικής ή φυλετικής προέλευσης.</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Γενετική ποικιλομορφία: Παρά τις εξελικτικές θεωρίες, η επιστημονική βιολογία επιβεβαιώνει ότι οι γενετικές διαφορές ανάμεσα στις φυλές είναι ασήμαντες. Ωστόσο, η εσφαλμένη χρήση βιολογικών θεωριών για να δικαιολογηθούν οι ανισότητες έχει ιστορικά διαδραματίσει ρόλο στην προώθηση ρατσιστικών ιδεολογιών.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r>
              <a:tr h="1672799">
                <a:tc>
                  <a:txBody>
                    <a:bodyPr/>
                    <a:lstStyle/>
                    <a:p>
                      <a:pPr marL="0" marR="0">
                        <a:lnSpc>
                          <a:spcPct val="115000"/>
                        </a:lnSpc>
                        <a:spcBef>
                          <a:spcPts val="0"/>
                        </a:spcBef>
                        <a:spcAft>
                          <a:spcPts val="0"/>
                        </a:spcAft>
                      </a:pPr>
                      <a:r>
                        <a:rPr lang="el-GR" sz="1100">
                          <a:solidFill>
                            <a:schemeClr val="tx1"/>
                          </a:solidFill>
                          <a:effectLst/>
                        </a:rPr>
                        <a:t>ΠΝΕΥΜΑ-ΤΙΚΟΣ</a:t>
                      </a:r>
                      <a:endParaRPr lang="en-US" sz="1100">
                        <a:solidFill>
                          <a:schemeClr val="tx1"/>
                        </a:solidFill>
                        <a:effectLst/>
                      </a:endParaRPr>
                    </a:p>
                    <a:p>
                      <a:pPr marL="0" marR="0">
                        <a:lnSpc>
                          <a:spcPct val="115000"/>
                        </a:lnSpc>
                        <a:spcBef>
                          <a:spcPts val="0"/>
                        </a:spcBef>
                        <a:spcAft>
                          <a:spcPts val="0"/>
                        </a:spcAft>
                      </a:pPr>
                      <a:r>
                        <a:rPr lang="el-GR" sz="1100">
                          <a:solidFill>
                            <a:schemeClr val="tx1"/>
                          </a:solidFill>
                          <a:effectLst/>
                        </a:rPr>
                        <a:t>ΤΟΜΕΑΣ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c>
                  <a:txBody>
                    <a:bodyPr/>
                    <a:lstStyle/>
                    <a:p>
                      <a:pPr marL="342900" marR="0" lvl="0" indent="-342900">
                        <a:lnSpc>
                          <a:spcPct val="115000"/>
                        </a:lnSpc>
                        <a:spcBef>
                          <a:spcPts val="0"/>
                        </a:spcBef>
                        <a:spcAft>
                          <a:spcPts val="1000"/>
                        </a:spcAft>
                        <a:buFont typeface="Wingdings" panose="05000000000000000000" pitchFamily="2" charset="2"/>
                        <a:buChar char=""/>
                      </a:pPr>
                      <a:r>
                        <a:rPr lang="el-GR" sz="1100">
                          <a:solidFill>
                            <a:schemeClr val="tx1"/>
                          </a:solidFill>
                          <a:effectLst/>
                        </a:rPr>
                        <a:t>Πνευματική ακαμψία και έλλειψη κριτικής σκέψης: Ο ρατσισμός μπορεί να προκύψει από την αδυναμία του ατόμου να αναπτύξει κριτική σκέψη και να απορρίψει στερεότυπα και προκαταλήψεις που έχει μάθει από το περιβάλλον του. Τα άτομα που δεν έχουν την ικανότητα να αναλύσουν πληροφορίες και να δουν πέρα από τις επιφανειακές διαφορές συχνά τείνουν να υιοθετούν ρατσιστικές απόψεις χωρίς να τις αμφισβητούν.</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Παιδεία και γνώση: Η έλλειψη εκπαίδευσης και πληροφόρησης μπορεί να οδηγήσει στη διατήρηση και διαιώνιση ρατσιστικών πεποιθήσεων. Χωρίς κατανόηση των κοινωνικών, πολιτιστικών και ιστορικών πλαισίων, τα άτομα ενδέχεται να παραμένουν δεσμευμένα σε αντιλήψεις που προωθούν τον διαχωρισμό των ανθρώπων σε ανώτερους και κατώτερους.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r>
              <a:tr h="2034992">
                <a:tc>
                  <a:txBody>
                    <a:bodyPr/>
                    <a:lstStyle/>
                    <a:p>
                      <a:pPr marL="0" marR="0">
                        <a:lnSpc>
                          <a:spcPct val="115000"/>
                        </a:lnSpc>
                        <a:spcBef>
                          <a:spcPts val="0"/>
                        </a:spcBef>
                        <a:spcAft>
                          <a:spcPts val="0"/>
                        </a:spcAft>
                      </a:pPr>
                      <a:r>
                        <a:rPr lang="el-GR" sz="1100" dirty="0">
                          <a:solidFill>
                            <a:schemeClr val="tx1"/>
                          </a:solidFill>
                          <a:effectLst/>
                        </a:rPr>
                        <a:t>ΨΥΧΙΚΟΣ </a:t>
                      </a:r>
                      <a:r>
                        <a:rPr lang="el-GR" sz="1100" baseline="0" dirty="0" smtClean="0">
                          <a:solidFill>
                            <a:schemeClr val="tx1"/>
                          </a:solidFill>
                          <a:effectLst/>
                        </a:rPr>
                        <a:t> &amp; ΚΟΙΝΩΝΙΚΟΣ </a:t>
                      </a:r>
                      <a:r>
                        <a:rPr lang="el-GR" sz="1100" dirty="0" smtClean="0">
                          <a:solidFill>
                            <a:schemeClr val="tx1"/>
                          </a:solidFill>
                          <a:effectLst/>
                        </a:rPr>
                        <a:t>ΤΟΜΕΑΣ</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c>
                  <a:txBody>
                    <a:bodyPr/>
                    <a:lstStyle/>
                    <a:p>
                      <a:pPr marL="342900" marR="0" lvl="0" indent="-342900">
                        <a:lnSpc>
                          <a:spcPct val="115000"/>
                        </a:lnSpc>
                        <a:spcBef>
                          <a:spcPts val="0"/>
                        </a:spcBef>
                        <a:spcAft>
                          <a:spcPts val="1000"/>
                        </a:spcAft>
                        <a:buFont typeface="Wingdings" panose="05000000000000000000" pitchFamily="2" charset="2"/>
                        <a:buChar char=""/>
                      </a:pPr>
                      <a:r>
                        <a:rPr lang="el-GR" sz="1100" dirty="0">
                          <a:solidFill>
                            <a:schemeClr val="tx1"/>
                          </a:solidFill>
                          <a:effectLst/>
                        </a:rPr>
                        <a:t>Ανασφάλεια και φόβος: Τα άτομα με ανασφάλειες και φόβους για το άγνωστο τείνουν να απορρίπτουν οτιδήποτε διαφέρει από τα γνωστά τους πρότυπα. Ο φόβος απέναντι στο «ξένο» μπορεί να προκαλέσει την ανάγκη επιβολής και κυριαρχίας απέναντι σε άτομα ή ομάδες που φαίνονται διαφορετικές.</a:t>
                      </a:r>
                      <a:endParaRPr lang="en-US" sz="1100" dirty="0">
                        <a:solidFill>
                          <a:schemeClr val="tx1"/>
                        </a:solidFill>
                        <a:effectLst/>
                      </a:endParaRPr>
                    </a:p>
                    <a:p>
                      <a:pPr marL="342900" marR="0" lvl="0" indent="-342900">
                        <a:lnSpc>
                          <a:spcPct val="115000"/>
                        </a:lnSpc>
                        <a:spcBef>
                          <a:spcPts val="0"/>
                        </a:spcBef>
                        <a:spcAft>
                          <a:spcPts val="1000"/>
                        </a:spcAft>
                        <a:buFont typeface="Wingdings" panose="05000000000000000000" pitchFamily="2" charset="2"/>
                        <a:buChar char=""/>
                      </a:pPr>
                      <a:r>
                        <a:rPr lang="el-GR" sz="1100" dirty="0">
                          <a:solidFill>
                            <a:schemeClr val="tx1"/>
                          </a:solidFill>
                          <a:effectLst/>
                        </a:rPr>
                        <a:t>Χαμηλή αυτοεκτίμηση: Άτομα με χαμηλή αυτοεκτίμηση συχνά αναπτύσσουν ρατσιστικές συμπεριφορές ως μέσο για να ενισχύσουν την αίσθηση υπεροχής τους. Η ανάγκη να νιώσουν καλύτεροι από άλλους μπορεί να τους οδηγήσει στο να στρέφονται κατά μειονοτήτων ή διαφορετικών φυλετικών ομάδων.</a:t>
                      </a:r>
                      <a:endParaRPr lang="en-US" sz="11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Οικογενειακές και κοινωνικές επιρροές: Τα ρατσιστικά πρότυπα μπορεί να μεταδίδονται από γενιά σε γενιά, επηρεάζοντας την ψυχοσύνθεση του ατόμου. Η έκθεση σε ρατσιστικές συμπεριφορές στο οικογενειακό ή κοινωνικό περιβάλλον μπορεί να διαμορφώσει τον τρόπο με τον οποίο το άτομο βλέπει τον κόσμο και τους ανθρώπους γύρω του.</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776" marR="51776" marT="0" marB="0"/>
                </a:tc>
              </a:tr>
            </a:tbl>
          </a:graphicData>
        </a:graphic>
      </p:graphicFrame>
    </p:spTree>
    <p:extLst>
      <p:ext uri="{BB962C8B-B14F-4D97-AF65-F5344CB8AC3E}">
        <p14:creationId xmlns:p14="http://schemas.microsoft.com/office/powerpoint/2010/main" val="1540133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4109573019"/>
              </p:ext>
            </p:extLst>
          </p:nvPr>
        </p:nvGraphicFramePr>
        <p:xfrm>
          <a:off x="467544" y="654521"/>
          <a:ext cx="8208911" cy="5676156"/>
        </p:xfrm>
        <a:graphic>
          <a:graphicData uri="http://schemas.openxmlformats.org/drawingml/2006/table">
            <a:tbl>
              <a:tblPr firstRow="1" firstCol="1" bandRow="1">
                <a:tableStyleId>{93296810-A885-4BE3-A3E7-6D5BEEA58F35}</a:tableStyleId>
              </a:tblPr>
              <a:tblGrid>
                <a:gridCol w="985545"/>
                <a:gridCol w="7223366"/>
              </a:tblGrid>
              <a:tr h="96120">
                <a:tc gridSpan="2">
                  <a:txBody>
                    <a:bodyPr/>
                    <a:lstStyle/>
                    <a:p>
                      <a:pPr marL="0" marR="0" algn="ctr">
                        <a:lnSpc>
                          <a:spcPct val="115000"/>
                        </a:lnSpc>
                        <a:spcBef>
                          <a:spcPts val="0"/>
                        </a:spcBef>
                        <a:spcAft>
                          <a:spcPts val="0"/>
                        </a:spcAft>
                      </a:pPr>
                      <a:r>
                        <a:rPr lang="en-US" sz="900">
                          <a:solidFill>
                            <a:schemeClr val="tx1"/>
                          </a:solidFill>
                          <a:effectLst/>
                        </a:rPr>
                        <a:t>AITIA</a:t>
                      </a:r>
                      <a:r>
                        <a:rPr lang="el-GR" sz="900">
                          <a:solidFill>
                            <a:schemeClr val="tx1"/>
                          </a:solidFill>
                          <a:effectLst/>
                        </a:rPr>
                        <a:t> ΠΟΥ ΣΧΕΤΙΖΟΝΤΑΙ ΜΕ ΤΟ ΚΟΙΝΩΝΙΚΟ ΣΥΝΟΛΟ</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c hMerge="1">
                  <a:txBody>
                    <a:bodyPr/>
                    <a:lstStyle/>
                    <a:p>
                      <a:endParaRPr lang="en-US"/>
                    </a:p>
                  </a:txBody>
                  <a:tcPr/>
                </a:tc>
              </a:tr>
              <a:tr h="1277223">
                <a:tc>
                  <a:txBody>
                    <a:bodyPr/>
                    <a:lstStyle/>
                    <a:p>
                      <a:pPr marL="0" marR="0">
                        <a:lnSpc>
                          <a:spcPct val="115000"/>
                        </a:lnSpc>
                        <a:spcBef>
                          <a:spcPts val="0"/>
                        </a:spcBef>
                        <a:spcAft>
                          <a:spcPts val="0"/>
                        </a:spcAft>
                      </a:pPr>
                      <a:r>
                        <a:rPr lang="el-GR" sz="900">
                          <a:solidFill>
                            <a:schemeClr val="tx1"/>
                          </a:solidFill>
                          <a:effectLst/>
                        </a:rPr>
                        <a:t>ΥΛΙΚΟΣ – ΟΙΚΟΝΟ-ΜΙΚΟΣ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Ανισότητες στην κατανομή του πλούτου: Οικονομικές ανισότητες μπορούν να ενισχύσουν τον ρατσισμό, καθώς οι κυρίαρχες ομάδες συχνά αναζητούν εξιλαστήρια θύματα για οικονομικά προβλήματα ή δυσκολίες. Ο ρατσισμός μπορεί να χρησιμοποιηθεί ως εργαλείο για να διατηρήσει τις υλικές προνομίες ορισμένων ομάδων εις βάρος άλλων.</a:t>
                      </a:r>
                      <a:endParaRPr lang="en-US" sz="9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Ανταγωνισμός στην αγορά εργασίας: Όταν διαφορετικές εθνοτικές ή φυλετικές ομάδες ανταγωνίζονται για περιορισμένες θέσεις εργασίας ή πόρους, αυτός ο ανταγωνισμός μπορεί να οδηγήσει σε ρατσιστικές εντάσεις. Οι κοινωνικές ομάδες που αισθάνονται ότι χάνουν προνόμια μπορεί να κατηγορήσουν άλλες για την οικονομική τους κατάσταση.</a:t>
                      </a:r>
                      <a:endParaRPr lang="en-US" sz="9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Εκμετάλλευση: Ο ρατσισμός συχνά χρησιμεύει για να δικαιολογήσει την εκμετάλλευση εργατικού δυναμικού από μειονότητες ή μετανάστες, παρέχοντας χαμηλότερους μισθούς και χειρότερες συνθήκες εργασίας. Αυτό έχει παρατηρηθεί ιστορικά στην αποικιοκρατία και σε περιπτώσεις σύγχρονων κοινωνιών όπου οι μειονότητες χρησιμοποιούνται ως φθηνή εργατική δύναμη.</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r>
              <a:tr h="1474677">
                <a:tc>
                  <a:txBody>
                    <a:bodyPr/>
                    <a:lstStyle/>
                    <a:p>
                      <a:pPr marL="0" marR="0">
                        <a:lnSpc>
                          <a:spcPct val="115000"/>
                        </a:lnSpc>
                        <a:spcBef>
                          <a:spcPts val="0"/>
                        </a:spcBef>
                        <a:spcAft>
                          <a:spcPts val="0"/>
                        </a:spcAft>
                      </a:pPr>
                      <a:r>
                        <a:rPr lang="el-GR" sz="900">
                          <a:solidFill>
                            <a:schemeClr val="tx1"/>
                          </a:solidFill>
                          <a:effectLst/>
                        </a:rPr>
                        <a:t>ΠΟΛΙΤΙ-ΣΜΙΚΟΣ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Πολιτισμικά στερεότυπα και προκαταλήψεις: Ο ρατσισμός συνδέεται στενά με τα πολιτισμικά στερεότυπα και προκαταλήψεις που υπάρχουν στην κοινωνία. Αυτά τα στερεότυπα μπορεί να προκύψουν από άγνοια, φόβο ή παραπληροφόρηση για άλλες κουλτούρες και να ενισχύουν τον διαχωρισμό των ανθρώπων με βάση τη φυλή ή την εθνικότητα.</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Εθνικισμός και εθνοκεντρισμός: Η υπερβολική προσκόλληση σε εθνικές ή εθνοκεντρικές ιδέες μπορεί να οδηγήσει σε ρατσιστικές στάσεις, καθώς προάγεται η άποψη ότι το «έθνος» ή η «κουλτούρα» είναι ανώτερη από τις υπόλοιπες. Αυτές οι αντιλήψεις προάγουν την ιδέα της υπεροχής συγκεκριμένων πολιτισμών και την απαξίωση άλλων.</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Θρησκευτικές διαφορές: Οι θρησκευτικές διαφορές μεταξύ ομάδων μπορούν να αποτελέσουν βάση για την ανάπτυξη ρατσιστικών ιδεολογιών, καθώς ορισμένες θρησκείες μπορεί να θεωρούνται ανώτερες ή πιο «αληθινές» από άλλες. Η θρησκεία, όταν χρησιμοποιείται ως όπλο κοινωνικού διαχωρισμού, μπορεί να ενισχύσει τον διαχωρισμό των ανθρώπων με βάση την καταγωγή ή την κουλτούρα τους</a:t>
                      </a:r>
                      <a:r>
                        <a:rPr lang="el-GR" sz="900" dirty="0" smtClean="0">
                          <a:solidFill>
                            <a:schemeClr val="tx1"/>
                          </a:solidFill>
                          <a:effectLst/>
                        </a:rPr>
                        <a:t>.</a:t>
                      </a:r>
                      <a:endParaRPr lang="en-US" sz="900" dirty="0">
                        <a:solidFill>
                          <a:schemeClr val="tx1"/>
                        </a:solidFill>
                        <a:effectLst/>
                      </a:endParaRPr>
                    </a:p>
                  </a:txBody>
                  <a:tcPr marL="33384" marR="33384" marT="0" marB="0"/>
                </a:tc>
              </a:tr>
              <a:tr h="1277223">
                <a:tc>
                  <a:txBody>
                    <a:bodyPr/>
                    <a:lstStyle/>
                    <a:p>
                      <a:pPr marL="0" marR="0">
                        <a:lnSpc>
                          <a:spcPct val="115000"/>
                        </a:lnSpc>
                        <a:spcBef>
                          <a:spcPts val="0"/>
                        </a:spcBef>
                        <a:spcAft>
                          <a:spcPts val="0"/>
                        </a:spcAft>
                      </a:pPr>
                      <a:r>
                        <a:rPr lang="el-GR" sz="900">
                          <a:solidFill>
                            <a:schemeClr val="tx1"/>
                          </a:solidFill>
                          <a:effectLst/>
                        </a:rPr>
                        <a:t>ΚΟΙΝΩΝΙ-ΚΟΣ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Διαρθρωτικός ρατσισμός: Σε πολλές κοινωνίες, ο ρατσισμός είναι ενσωματωμένος στις κοινωνικές δομές, όπως στην εκπαίδευση, την εργασία, τη στέγαση και τη δικαιοσύνη. Αυτές οι ανισότητες σε θεσμικό επίπεδο διαιωνίζουν τον κοινωνικό αποκλεισμό συγκεκριμένων ομάδων, ενισχύοντας την πεποίθηση ότι κάποιες ομάδες αξίζουν λιγότερα από άλλες.</a:t>
                      </a:r>
                      <a:endParaRPr lang="en-US" sz="9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Μέσα μαζικής ενημέρωσης: Τα ΜΜΕ διαδραματίζουν κεντρικό ρόλο στη διαμόρφωση και διαιώνιση των ρατσιστικών στερεοτύπων. Η αρνητική ή μεροληπτική παρουσίαση ορισμένων ομάδων στα μέσα ενημέρωσης ενισχύει την εικόνα της «επικίνδυνης» ή «κατώτερης» εθνοτικής ή φυλετικής ομάδας, διαμορφώνοντας την κοινή γνώμη.</a:t>
                      </a:r>
                      <a:endParaRPr lang="en-US" sz="9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a:solidFill>
                            <a:schemeClr val="tx1"/>
                          </a:solidFill>
                          <a:effectLst/>
                        </a:rPr>
                        <a:t>Κοινωνική πόλωση: Όταν κοινωνικές ομάδες διαχωρίζονται χωρικά (π.χ., σε γειτονιές, σχολεία) ή κοινωνικά (π.χ., ταξικές διαφορές), η απομάκρυνση μεταξύ τους αυξάνει τη δυσπιστία και την καχυποψία. Αυτός ο διαχωρισμός μπορεί να εντείνει τις ρατσιστικές τάσεις, καθώς οι άνθρωποι δεν αλληλεπιδρούν με διαφορετικούς πολιτισμούς ή κοινωνικές ομάδες.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r>
              <a:tr h="1072367">
                <a:tc>
                  <a:txBody>
                    <a:bodyPr/>
                    <a:lstStyle/>
                    <a:p>
                      <a:pPr marL="0" marR="0">
                        <a:lnSpc>
                          <a:spcPct val="115000"/>
                        </a:lnSpc>
                        <a:spcBef>
                          <a:spcPts val="0"/>
                        </a:spcBef>
                        <a:spcAft>
                          <a:spcPts val="0"/>
                        </a:spcAft>
                      </a:pPr>
                      <a:r>
                        <a:rPr lang="el-GR" sz="900">
                          <a:solidFill>
                            <a:schemeClr val="tx1"/>
                          </a:solidFill>
                          <a:effectLst/>
                        </a:rPr>
                        <a:t>ΔΟΕΘΝΗΣ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c>
                  <a:txBody>
                    <a:bodyPr/>
                    <a:lstStyle/>
                    <a:p>
                      <a:pPr marL="342900" marR="0" lvl="0" indent="-342900">
                        <a:lnSpc>
                          <a:spcPct val="100000"/>
                        </a:lnSpc>
                        <a:spcBef>
                          <a:spcPts val="0"/>
                        </a:spcBef>
                        <a:spcAft>
                          <a:spcPts val="0"/>
                        </a:spcAft>
                        <a:buFont typeface="Wingdings" panose="05000000000000000000" pitchFamily="2" charset="2"/>
                        <a:buChar char=""/>
                      </a:pPr>
                      <a:r>
                        <a:rPr lang="el-GR" sz="900" dirty="0">
                          <a:solidFill>
                            <a:schemeClr val="tx1"/>
                          </a:solidFill>
                          <a:effectLst/>
                        </a:rPr>
                        <a:t>Αποικιοκρατία: Η ιστορική αποικιοκρατία βασίστηκε σε ρατσιστικές ιδεολογίες που προωθούσαν την υπεροχή των Ευρωπαίων και τη «φυσική» κατωτερότητα των λαών που αποικιοποιήθηκαν. Αυτές οι ιδέες επιβιώνουν σε πολλές σύγχρονες κοινωνίες και συνεχίζουν να επηρεάζουν τις διακρίσεις σε διεθνές επίπεδο.</a:t>
                      </a:r>
                      <a:endParaRPr lang="en-US" sz="900" dirty="0">
                        <a:solidFill>
                          <a:schemeClr val="tx1"/>
                        </a:solidFill>
                        <a:effectLst/>
                      </a:endParaRPr>
                    </a:p>
                    <a:p>
                      <a:pPr marL="342900" marR="0" lvl="0" indent="-342900">
                        <a:lnSpc>
                          <a:spcPct val="100000"/>
                        </a:lnSpc>
                        <a:spcBef>
                          <a:spcPts val="0"/>
                        </a:spcBef>
                        <a:spcAft>
                          <a:spcPts val="0"/>
                        </a:spcAft>
                        <a:buFont typeface="Wingdings" panose="05000000000000000000" pitchFamily="2" charset="2"/>
                        <a:buChar char=""/>
                      </a:pPr>
                      <a:r>
                        <a:rPr lang="el-GR" sz="900" dirty="0">
                          <a:solidFill>
                            <a:schemeClr val="tx1"/>
                          </a:solidFill>
                          <a:effectLst/>
                        </a:rPr>
                        <a:t>Μεταναστευτικές ροές και παγκοσμιοποίηση: Η διεθνής μετανάστευση και οι πρόσφυγες μπορούν να προκαλέσουν ρατσιστικές αντιδράσεις σε κοινωνίες που αισθάνονται απειλούμενες από τη ροή ξένων πληθυσμών. Ο φόβος ότι οι μετανάστες θα αλλοιώσουν τον εθνικό πολιτισμό ή θα επιβαρύνουν την οικονομία μπορεί να οδηγήσει σε ρατσιστικές πολιτικές και στάσεις.</a:t>
                      </a:r>
                      <a:endParaRPr lang="en-US" sz="900" dirty="0">
                        <a:solidFill>
                          <a:schemeClr val="tx1"/>
                        </a:solidFill>
                        <a:effectLst/>
                      </a:endParaRPr>
                    </a:p>
                    <a:p>
                      <a:pPr marL="342900" marR="0" lvl="0" indent="-342900">
                        <a:lnSpc>
                          <a:spcPct val="100000"/>
                        </a:lnSpc>
                        <a:spcBef>
                          <a:spcPts val="0"/>
                        </a:spcBef>
                        <a:spcAft>
                          <a:spcPts val="0"/>
                        </a:spcAft>
                        <a:buFont typeface="Wingdings" panose="05000000000000000000" pitchFamily="2" charset="2"/>
                        <a:buChar char=""/>
                      </a:pPr>
                      <a:r>
                        <a:rPr lang="el-GR" sz="900" dirty="0">
                          <a:solidFill>
                            <a:schemeClr val="tx1"/>
                          </a:solidFill>
                          <a:effectLst/>
                        </a:rPr>
                        <a:t>Διεθνείς συγκρούσεις: Οι γεωπολιτικές συγκρούσεις μεταξύ κρατών ή εθνοτικών ομάδων συχνά πυροδοτούν ρατσιστικές αντιλήψεις και προκαταλήψεις. Σε περιπτώσεις πολέμου ή έντασης, οι άνθρωποι τείνουν να βλέπουν τους «άλλους» ως απειλή, γεγονός που οδηγεί σε διαχωρισμό και δαιμονοποίηση των εθνοτικών ή πολιτισμικών ομάδων.</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3384" marR="33384" marT="0" marB="0"/>
                </a:tc>
              </a:tr>
            </a:tbl>
          </a:graphicData>
        </a:graphic>
      </p:graphicFrame>
    </p:spTree>
    <p:extLst>
      <p:ext uri="{BB962C8B-B14F-4D97-AF65-F5344CB8AC3E}">
        <p14:creationId xmlns:p14="http://schemas.microsoft.com/office/powerpoint/2010/main" val="2782928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4" name="Table 3"/>
          <p:cNvGraphicFramePr>
            <a:graphicFrameLocks noGrp="1"/>
          </p:cNvGraphicFramePr>
          <p:nvPr>
            <p:extLst>
              <p:ext uri="{D42A27DB-BD31-4B8C-83A1-F6EECF244321}">
                <p14:modId xmlns:p14="http://schemas.microsoft.com/office/powerpoint/2010/main" val="1326261276"/>
              </p:ext>
            </p:extLst>
          </p:nvPr>
        </p:nvGraphicFramePr>
        <p:xfrm>
          <a:off x="467544" y="611314"/>
          <a:ext cx="8280919" cy="5927598"/>
        </p:xfrm>
        <a:graphic>
          <a:graphicData uri="http://schemas.openxmlformats.org/drawingml/2006/table">
            <a:tbl>
              <a:tblPr firstRow="1" firstCol="1" bandRow="1">
                <a:tableStyleId>{93296810-A885-4BE3-A3E7-6D5BEEA58F35}</a:tableStyleId>
              </a:tblPr>
              <a:tblGrid>
                <a:gridCol w="994191"/>
                <a:gridCol w="7286728"/>
              </a:tblGrid>
              <a:tr h="140416">
                <a:tc gridSpan="2">
                  <a:txBody>
                    <a:bodyPr/>
                    <a:lstStyle/>
                    <a:p>
                      <a:pPr marL="0" marR="0" algn="ctr">
                        <a:lnSpc>
                          <a:spcPct val="115000"/>
                        </a:lnSpc>
                        <a:spcBef>
                          <a:spcPts val="0"/>
                        </a:spcBef>
                        <a:spcAft>
                          <a:spcPts val="0"/>
                        </a:spcAft>
                      </a:pPr>
                      <a:r>
                        <a:rPr lang="el-GR" sz="1100">
                          <a:solidFill>
                            <a:schemeClr val="tx1"/>
                          </a:solidFill>
                          <a:effectLst/>
                        </a:rPr>
                        <a:t>ΣΥΝΕΠΕΙΕΣ ΣΤΟ ΑΤΟΜΟ</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c hMerge="1">
                  <a:txBody>
                    <a:bodyPr/>
                    <a:lstStyle/>
                    <a:p>
                      <a:endParaRPr lang="en-US"/>
                    </a:p>
                  </a:txBody>
                  <a:tcPr/>
                </a:tc>
              </a:tr>
              <a:tr h="1326282">
                <a:tc>
                  <a:txBody>
                    <a:bodyPr/>
                    <a:lstStyle/>
                    <a:p>
                      <a:pPr marL="0" marR="0">
                        <a:lnSpc>
                          <a:spcPct val="115000"/>
                        </a:lnSpc>
                        <a:spcBef>
                          <a:spcPts val="0"/>
                        </a:spcBef>
                        <a:spcAft>
                          <a:spcPts val="0"/>
                        </a:spcAft>
                      </a:pPr>
                      <a:r>
                        <a:rPr lang="el-GR" sz="1100" dirty="0" smtClean="0">
                          <a:solidFill>
                            <a:schemeClr val="tx1"/>
                          </a:solidFill>
                          <a:effectLst/>
                        </a:rPr>
                        <a:t>ΒΙΟΛΟΓΙ-ΚΟΣ </a:t>
                      </a:r>
                      <a:r>
                        <a:rPr lang="el-GR" sz="1100" dirty="0">
                          <a:solidFill>
                            <a:schemeClr val="tx1"/>
                          </a:solidFill>
                          <a:effectLst/>
                        </a:rPr>
                        <a:t>ΤΟΜΕΑΣ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Στρες και σωματική υγεία: Ο συνεχής ρατσισμός και οι διακρίσεις προκαλούν χρόνιο στρες στο άτομο. Το συνεχές άγχος οδηγεί σε αυξημένα επίπεδα κορτιζόλης, που μπορεί να επηρεάσει την καρδιαγγειακή λειτουργία, να αυξήσει την αρτηριακή πίεση και να προκαλέσει προβλήματα όπως καρδιακά νοσήματα, υπέρταση και διαβήτη.</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Πρόσβαση στην υγειονομική περίθαλψη: Τα άτομα που βιώνουν ρατσισμό μπορεί να έχουν περιορισμένη πρόσβαση σε ποιοτικές υγειονομικές υπηρεσίες, λόγω της κοινωνικής τους θέσης ή των προκαταλήψεων που αντιμετωπίζουν από το σύστημα υγείας. Αυτό μπορεί να οδηγήσει σε ανεπάρκεια στην περίθαλψη και χειρότερα επίπεδα υγείας.</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Συμπεριφορές υγείας: Ο ρατσισμός μπορεί να επηρεάσει αρνητικά τις συμπεριφορές που σχετίζονται με την υγεία. Τα άτομα μπορεί να αναπτύξουν ανθυγιεινές συνήθειες όπως το κάπνισμα, η κατανάλωση αλκοόλ ή η χρήση ουσιών ως μηχανισμούς αντιμετώπισης του στρες και των ψυχολογικών πιέσεων που προκαλεί ο ρατσισμός.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r>
              <a:tr h="1081455">
                <a:tc>
                  <a:txBody>
                    <a:bodyPr/>
                    <a:lstStyle/>
                    <a:p>
                      <a:pPr marL="0" marR="0">
                        <a:lnSpc>
                          <a:spcPct val="115000"/>
                        </a:lnSpc>
                        <a:spcBef>
                          <a:spcPts val="0"/>
                        </a:spcBef>
                        <a:spcAft>
                          <a:spcPts val="0"/>
                        </a:spcAft>
                      </a:pPr>
                      <a:r>
                        <a:rPr lang="el-GR" sz="1100">
                          <a:solidFill>
                            <a:schemeClr val="tx1"/>
                          </a:solidFill>
                          <a:effectLst/>
                        </a:rPr>
                        <a:t>ΠΝΕΥΜΑ-ΤΙΚΟΣ</a:t>
                      </a:r>
                      <a:endParaRPr lang="en-US" sz="1200">
                        <a:solidFill>
                          <a:schemeClr val="tx1"/>
                        </a:solidFill>
                        <a:effectLst/>
                      </a:endParaRPr>
                    </a:p>
                    <a:p>
                      <a:pPr marL="0" marR="0">
                        <a:lnSpc>
                          <a:spcPct val="115000"/>
                        </a:lnSpc>
                        <a:spcBef>
                          <a:spcPts val="0"/>
                        </a:spcBef>
                        <a:spcAft>
                          <a:spcPts val="0"/>
                        </a:spcAft>
                      </a:pPr>
                      <a:r>
                        <a:rPr lang="el-GR" sz="1100">
                          <a:solidFill>
                            <a:schemeClr val="tx1"/>
                          </a:solidFill>
                          <a:effectLst/>
                        </a:rPr>
                        <a:t>ΤΟΜΕΑΣ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Πνευματική υποβάθμιση: Τα άτομα που βιώνουν ρατσισμό μπορεί να περιοριστούν στις ευκαιρίες τους για πνευματική ανάπτυξη. Ο ρατσισμός στο εκπαιδευτικό σύστημα ή στον χώρο εργασίας μπορεί να τους στερεί την πρόσβαση σε εκπαιδευτικά και επαγγελματικά εφόδια, περιορίζοντας τις δυνατότητές τους για προσωπική και επαγγελματική εξέλιξη.</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Εσωτερίκευση στερεοτύπων: Η συνεχής έκθεση σε ρατσιστικά στερεότυπα μπορεί να επηρεάσει την πνευματική αντίληψη του ατόμου για τον εαυτό του και τον κόσμο γύρω του. Τα άτομα μπορεί να αρχίσουν να πιστεύουν τα στερεότυπα που τους αποδίδονται, περιορίζοντας τη διάθεσή τους για μάθηση και αυτοβελτίωση.</a:t>
                      </a:r>
                      <a:endParaRPr lang="en-US" sz="12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Περιορισμός της κριτικής σκέψης: Ο ρατσισμός μπορεί να επηρεάσει την ικανότητα του ατόμου να σκέφτεται κριτικά, καθώς αυτό μπορεί να αποφεύγει να εμπλακεί σε διαδικασίες αμφισβήτησης ή αντίστασης στις προκαταλήψεις και τα στερεότυπα που βιώνει, οδηγώντας σε παθητική αποδοχή της κατάστασης.</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r>
              <a:tr h="1722463">
                <a:tc>
                  <a:txBody>
                    <a:bodyPr/>
                    <a:lstStyle/>
                    <a:p>
                      <a:pPr marL="0" marR="0">
                        <a:lnSpc>
                          <a:spcPct val="115000"/>
                        </a:lnSpc>
                        <a:spcBef>
                          <a:spcPts val="0"/>
                        </a:spcBef>
                        <a:spcAft>
                          <a:spcPts val="0"/>
                        </a:spcAft>
                      </a:pPr>
                      <a:r>
                        <a:rPr lang="el-GR" sz="1100" dirty="0">
                          <a:solidFill>
                            <a:schemeClr val="tx1"/>
                          </a:solidFill>
                          <a:effectLst/>
                        </a:rPr>
                        <a:t>ΨΥΧΙΚΟΣ </a:t>
                      </a:r>
                      <a:r>
                        <a:rPr lang="el-GR" sz="1100" dirty="0" smtClean="0">
                          <a:solidFill>
                            <a:schemeClr val="tx1"/>
                          </a:solidFill>
                          <a:effectLst/>
                        </a:rPr>
                        <a:t>&amp; ΚΟΙΝΩ-ΝΙΚΟΣ</a:t>
                      </a:r>
                      <a:r>
                        <a:rPr lang="el-GR" sz="1100" baseline="0" dirty="0" smtClean="0">
                          <a:solidFill>
                            <a:schemeClr val="tx1"/>
                          </a:solidFill>
                          <a:effectLst/>
                        </a:rPr>
                        <a:t> </a:t>
                      </a:r>
                      <a:r>
                        <a:rPr lang="el-GR" sz="1100" dirty="0" smtClean="0">
                          <a:solidFill>
                            <a:schemeClr val="tx1"/>
                          </a:solidFill>
                          <a:effectLst/>
                        </a:rPr>
                        <a:t>ΤΟΜΕΑΣ</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Ψυχική υγεία: Ο ρατσισμός μπορεί να έχει σοβαρές επιπτώσεις στην ψυχική υγεία του ατόμου. Η συνεχής αποδοκιμασία, οι διακρίσεις και η περιθωριοποίηση μπορεί να οδηγήσουν σε κατάθλιψη, άγχος, χαμηλή αυτοεκτίμηση και αισθήματα αδυναμίας. Τα άτομα που βιώνουν ρατσισμό είναι πιο ευάλωτα στην εμφάνιση ψυχικών διαταραχών.</a:t>
                      </a:r>
                      <a:endParaRPr lang="en-US" sz="12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Αίσθημα αποξένωσης: Ο ρατσισμός οδηγεί συχνά σε κοινωνική απομόνωση και αποξένωση. Τα άτομα που βιώνουν ρατσισμό μπορεί να νιώθουν ότι δεν ανήκουν στην κοινωνία και ότι δεν είναι αποδεκτά, γεγονός που ενισχύει την περιθωριοποίησή τους.</a:t>
                      </a:r>
                      <a:endParaRPr lang="en-US" sz="12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Διαταραγμένες διαπροσωπικές σχέσεις: Οι διακρίσεις και οι προκαταλήψεις μπορούν να επηρεάσουν τις σχέσεις του ατόμου με τους άλλους. Η δυσπιστία και οι προκαταλήψεις που καλλιεργούνται λόγω του ρατσισμού ενδέχεται να περιορίζουν την ικανότητα του ατόμου να αναπτύξει υγιείς και αμοιβαίες σχέσεις με άλλους ανθρώπους.</a:t>
                      </a:r>
                      <a:endParaRPr lang="en-US" sz="12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Κοινωνικός αποκλεισμός και ανισότητες: Τα άτομα που υφίστανται ρατσισμό συχνά βρίσκονται αντιμέτωπα με κοινωνικές ανισότητες και περιορισμούς στην πρόσβαση σε εκπαίδευση, εργασία και υπηρεσίες. Ο αποκλεισμός από κοινωνικές δομές οδηγεί σε αίσθημα αδικίας και αδυναμίας να συμμετάσχουν ισότιμα στην κοινωνία.</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2940" marR="42940" marT="0" marB="0"/>
                </a:tc>
              </a:tr>
            </a:tbl>
          </a:graphicData>
        </a:graphic>
      </p:graphicFrame>
    </p:spTree>
    <p:extLst>
      <p:ext uri="{BB962C8B-B14F-4D97-AF65-F5344CB8AC3E}">
        <p14:creationId xmlns:p14="http://schemas.microsoft.com/office/powerpoint/2010/main" val="1292683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80249802"/>
              </p:ext>
            </p:extLst>
          </p:nvPr>
        </p:nvGraphicFramePr>
        <p:xfrm>
          <a:off x="22349" y="32618"/>
          <a:ext cx="9121651" cy="6436956"/>
        </p:xfrm>
        <a:graphic>
          <a:graphicData uri="http://schemas.openxmlformats.org/drawingml/2006/table">
            <a:tbl>
              <a:tblPr firstRow="1" firstCol="1" bandRow="1">
                <a:tableStyleId>{93296810-A885-4BE3-A3E7-6D5BEEA58F35}</a:tableStyleId>
              </a:tblPr>
              <a:tblGrid>
                <a:gridCol w="678470"/>
                <a:gridCol w="8443181"/>
              </a:tblGrid>
              <a:tr h="146482">
                <a:tc gridSpan="2">
                  <a:txBody>
                    <a:bodyPr/>
                    <a:lstStyle/>
                    <a:p>
                      <a:pPr marL="0" marR="0" algn="ctr">
                        <a:lnSpc>
                          <a:spcPct val="115000"/>
                        </a:lnSpc>
                        <a:spcBef>
                          <a:spcPts val="0"/>
                        </a:spcBef>
                        <a:spcAft>
                          <a:spcPts val="0"/>
                        </a:spcAft>
                      </a:pPr>
                      <a:r>
                        <a:rPr lang="el-GR" sz="900">
                          <a:solidFill>
                            <a:schemeClr val="tx1"/>
                          </a:solidFill>
                          <a:effectLst/>
                        </a:rPr>
                        <a:t>ΣΥΝΕΠΕΙΕΣ ΣΤΟ ΚΟΙΝΩΝΙΚΟ ΣΥΝΟΛΟ</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c hMerge="1">
                  <a:txBody>
                    <a:bodyPr/>
                    <a:lstStyle/>
                    <a:p>
                      <a:endParaRPr lang="en-US"/>
                    </a:p>
                  </a:txBody>
                  <a:tcPr/>
                </a:tc>
              </a:tr>
              <a:tr h="1876369">
                <a:tc>
                  <a:txBody>
                    <a:bodyPr/>
                    <a:lstStyle/>
                    <a:p>
                      <a:pPr marL="0" marR="0">
                        <a:lnSpc>
                          <a:spcPct val="115000"/>
                        </a:lnSpc>
                        <a:spcBef>
                          <a:spcPts val="0"/>
                        </a:spcBef>
                        <a:spcAft>
                          <a:spcPts val="0"/>
                        </a:spcAft>
                      </a:pPr>
                      <a:r>
                        <a:rPr lang="el-GR" sz="900">
                          <a:solidFill>
                            <a:schemeClr val="tx1"/>
                          </a:solidFill>
                          <a:effectLst/>
                        </a:rPr>
                        <a:t>ΥΛΙΚΟΣ – ΟΙΚΟΝΟ-ΜΙΚΟΣ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Ανισότητες στην αγορά εργασίας: Ο ρατσισμός οδηγεί στη δημιουργία άνισων ευκαιριών απασχόλησης, όπου οι μειονότητες και οι υποδεέστερες φυλετικές ομάδες έχουν λιγότερη πρόσβαση σε ποιοτικές θέσεις εργασίας. Αυτό μειώνει την παραγωγικότητα, καθώς τα ταλέντα και οι ικανότητες μεγάλου μέρους του πληθυσμού δεν αξιοποιούνται.</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Κοινωνικός αποκλεισμός και φτώχεια: Ο ρατσισμός συμβάλλει στον κοινωνικό αποκλεισμό και στη φτωχοποίηση συγκεκριμένων ομάδων, οι οποίες στερούνται πρόσβασης σε εκπαίδευση, υγειονομική περίθαλψη και οικονομικές ευκαιρίες. Οι ανισότητες αυτές υποβαθμίζουν τη συνολική οικονομική ανάπτυξη και επιβαρύνουν τα κοινωνικά συστήματα πρόνοιας.</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Κόστος κοινωνικής πρόνοιας: Ο αποκλεισμός ορισμένων ομάδων από την οικονομική ζωή της κοινωνίας, είτε λόγω ρατσιστικών διακρίσεων είτε λόγω συστημικών ανισοτήτων, μπορεί να οδηγήσει σε αυξημένη ανάγκη για κοινωνική υποστήριξη και πρόνοια, με αποτέλεσμα την αύξηση των δημόσιων δαπανών για προγράμματα υποστήριξης των ευάλωτων πληθυσμών.</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Εμπόδια στην επιχειρηματικότητα και καινοτομία: Ο ρατσισμός μπορεί να εμποδίσει την επιχειρηματικότητα και την καινοτομία, καθώς οι μειονότητες αντιμετωπίζουν δυσκολίες στην πρόσβαση σε χρηματοδότηση και πόρους. Αυτό στερεί από την κοινωνία την οικονομική ανάπτυξη που θα μπορούσαν να φέρουν οι διαφορετικές οπτικές και δεξιότητες των πολυπολιτισμικών κοινοτήτων.</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r>
              <a:tr h="1563641">
                <a:tc>
                  <a:txBody>
                    <a:bodyPr/>
                    <a:lstStyle/>
                    <a:p>
                      <a:pPr marL="0" marR="0">
                        <a:lnSpc>
                          <a:spcPct val="115000"/>
                        </a:lnSpc>
                        <a:spcBef>
                          <a:spcPts val="0"/>
                        </a:spcBef>
                        <a:spcAft>
                          <a:spcPts val="0"/>
                        </a:spcAft>
                      </a:pPr>
                      <a:r>
                        <a:rPr lang="el-GR" sz="900">
                          <a:solidFill>
                            <a:schemeClr val="tx1"/>
                          </a:solidFill>
                          <a:effectLst/>
                        </a:rPr>
                        <a:t>ΠΟΛΙΤΙ-ΣΜΙΚΟΣ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Πολιτισμικές συγκρούσεις και εντάσεις: Ο ρατσισμός ενισχύει τις πολιτισμικές διαφορές και δημιουργεί εντάσεις μεταξύ διαφορετικών εθνοτικών ή φυλετικών ομάδων. Οι κοινωνίες που βιώνουν τέτοιες εντάσεις δυσκολεύονται να δημιουργήσουν ένα κλίμα αμοιβαίου σεβασμού και κατανόησης, με αποτέλεσμα τη διάσπαση και τον διαχωρισμό.</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Εμπόδιο στον πολιτισμικό πλουραλισμό: Ο ρατσισμός εμποδίζει τον πολιτισμικό πλουραλισμό και την ανταλλαγή ιδεών, περιορίζοντας την αλληλεπίδραση και την αποδοχή διαφορετικών πολιτισμικών στοιχείων. Αυτό μπορεί να αναστείλει την καλλιέργεια πλουραλιστικών κοινωνιών και να περιορίσει τη δημιουργικότητα και την καλλιτεχνική έκφραση.</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Αποκλεισμός από την πολιτισμική συμμετοχή: Τα θύματα του ρατσισμού συχνά αποκλείονται από την πολιτισμική ζωή, με περιορισμένη πρόσβαση σε πολιτιστικές εκδηλώσεις, τέχνες, αθλητισμό και άλλες κοινωνικές δραστηριότητες. Αυτό μειώνει την πολιτιστική συνοχή και την κοινωνική αλληλεπίδραση.</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Διαιώνιση στερεοτύπων και προκαταλήψεων: Ο ρατσισμός συμβάλλει στη διαιώνιση στερεοτύπων και προκαταλήψεων, τα οποία ενσωματώνονται στις πολιτιστικές</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r>
              <a:tr h="938528">
                <a:tc>
                  <a:txBody>
                    <a:bodyPr/>
                    <a:lstStyle/>
                    <a:p>
                      <a:pPr marL="0" marR="0">
                        <a:lnSpc>
                          <a:spcPct val="115000"/>
                        </a:lnSpc>
                        <a:spcBef>
                          <a:spcPts val="0"/>
                        </a:spcBef>
                        <a:spcAft>
                          <a:spcPts val="0"/>
                        </a:spcAft>
                      </a:pPr>
                      <a:r>
                        <a:rPr lang="el-GR" sz="900">
                          <a:solidFill>
                            <a:schemeClr val="tx1"/>
                          </a:solidFill>
                          <a:effectLst/>
                        </a:rPr>
                        <a:t>ΚΟΙΝΩΝΙ-ΚΟΣ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Διαρθρωτικές ανισότητες: Ο ρατσισμός οδηγεί στη διατήρηση διαρθρωτικών ανισοτήτων σε κρίσιμους τομείς όπως η εκπαίδευση, η δικαιοσύνη, η στέγαση και η υγειονομική περίθαλψη. Οι φυλετικές διακρίσεις στα συστήματα αυτά προκαλούν κοινωνική αδικία και εμποδίζουν την ισότητα ευκαιριών.</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Αύξηση της κοινωνικής πόλωσης: Ο ρατσισμός ενισχύει την κοινωνική πόλωση και τις διακρίσεις, χωρίζοντας τις κοινότητες με βάση τη φυλή, την εθνικότητα ή τη θρησκεία. Αυτό οδηγεί σε κοινωνικές συγκρούσεις και υπονομεύει τη δυνατότητα για συνεργασία και συλλογική ευημερία.</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Υποβάθμιση της κοινωνικής συνοχής: Οι κοινωνίες που χαρακτηρίζονται από ρατσισμό συχνά εμφανίζουν χαμηλά επίπεδα κοινωνικής συνοχής και εμπιστοσύνης. Οι διακρίσεις βασισμένες στη φυλή και την εθνικότητα οδηγούν σε διαχωρισμό των κοινοτήτων και αποδυναμώνουν την αίσθηση της αλληλεγγύης.</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Κοινωνικές εντάσεις και βία: Ο ρατσισμός μπορεί να οδηγήσει σε κοινωνικές αναταραχές, αυξημένη εγκληματικότητα και βία. Οι φυλετικές διακρίσεις και οι κοινωνικές αδικίες προκαλούν εξεγέρσεις, διαδηλώσεις και συγκρούσεις, διαταράσσοντας την κοινωνική ειρήνη και την ευημερία.</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r>
              <a:tr h="1349341">
                <a:tc>
                  <a:txBody>
                    <a:bodyPr/>
                    <a:lstStyle/>
                    <a:p>
                      <a:pPr marL="0" marR="0">
                        <a:lnSpc>
                          <a:spcPct val="115000"/>
                        </a:lnSpc>
                        <a:spcBef>
                          <a:spcPts val="0"/>
                        </a:spcBef>
                        <a:spcAft>
                          <a:spcPts val="0"/>
                        </a:spcAft>
                      </a:pPr>
                      <a:r>
                        <a:rPr lang="el-GR" sz="900">
                          <a:solidFill>
                            <a:schemeClr val="tx1"/>
                          </a:solidFill>
                          <a:effectLst/>
                        </a:rPr>
                        <a:t>ΔΟΕΘΝΗΣ ΤΟΜΕΑΣ</a:t>
                      </a:r>
                      <a:endParaRPr lang="en-U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900" dirty="0" smtClean="0">
                          <a:solidFill>
                            <a:schemeClr val="tx1"/>
                          </a:solidFill>
                          <a:effectLst/>
                        </a:rPr>
                        <a:t>Διεθνείς εντάσεις και συγκρούσεις: Ο ρατσισμός μπορεί να συμβάλει στη </a:t>
                      </a:r>
                      <a:r>
                        <a:rPr lang="el-GR" sz="900" dirty="0">
                          <a:solidFill>
                            <a:schemeClr val="tx1"/>
                          </a:solidFill>
                          <a:effectLst/>
                        </a:rPr>
                        <a:t>δημιουργία διεθνών εντάσεων, καθώς η ρητορική μίσους και οι διακρίσεις μπορεί να επηρεάσουν τις σχέσεις μεταξύ χωρών ή εθνοτικών </a:t>
                      </a:r>
                      <a:r>
                        <a:rPr lang="el-GR" sz="900" dirty="0" smtClean="0">
                          <a:solidFill>
                            <a:schemeClr val="tx1"/>
                          </a:solidFill>
                          <a:effectLst/>
                        </a:rPr>
                        <a:t>ομάδων </a:t>
                      </a:r>
                      <a:r>
                        <a:rPr lang="el-GR" sz="900" dirty="0">
                          <a:solidFill>
                            <a:schemeClr val="tx1"/>
                          </a:solidFill>
                          <a:effectLst/>
                        </a:rPr>
                        <a:t>σε διεθνές επίπεδο. Οι διεθνείς συγκρούσεις με ρατσιστικά υποκείμενα μπορούν να οδηγήσουν σε πολιτικές αντιπαραθέσεις και ακόμη και πολέμους.</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Εμπόδια στη διεθνή συνεργασία: Ο ρατσισμός μπορεί να εμποδίσει τη διεθνή συνεργασία σε ζητήματα όπως το εμπόριο, η μετανάστευση και η παγκόσμια ανάπτυξη. Οι φυλετικές και εθνικές προκαταλήψεις περιορίζουν τη διάθεση των χωρών να συνεργαστούν και να αντιμετωπίσουν από κοινού παγκόσμια προβλήματα.</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Περιορισμός της μετακίνησης και των ανθρωπίνων δικαιωμάτων: Ο ρατσισμός οδηγεί σε περιορισμούς στη μετακίνηση των πληθυσμών και στη μετανάστευση, καθώς πολλές χώρες υιοθετούν πολιτικές που βασίζονται σε φυλετικά κριτήρια. Αυτό παραβιάζει τα ανθρώπινα δικαιώματα και περιορίζει την ελευθερία των ανθρώπων να αναζητούν καλύτερες συνθήκες ζωής.</a:t>
                      </a:r>
                      <a:endParaRPr lang="en-US" sz="9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900" dirty="0">
                          <a:solidFill>
                            <a:schemeClr val="tx1"/>
                          </a:solidFill>
                          <a:effectLst/>
                        </a:rPr>
                        <a:t>Διεθνής καταδίκη και απομόνωση: Οι χώρες ή οι κοινωνίες που εφαρμόζουν ρατσιστικές πολιτικές συχνά δέχονται διεθνή καταδίκη και μπορεί να απομονωθούν πολιτικά ή οικονομικά. Η διεθνής κοινότητα προωθεί την καταπολέμηση του ρατσισμού και ενδέχεται να επιβάλλει κυρώσεις σε κράτη που προάγουν ρατσιστικές πρακτικές.</a:t>
                      </a:r>
                      <a:endParaRPr lang="en-U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532" marR="28532" marT="0" marB="0"/>
                </a:tc>
              </a:tr>
            </a:tbl>
          </a:graphicData>
        </a:graphic>
      </p:graphicFrame>
    </p:spTree>
    <p:extLst>
      <p:ext uri="{BB962C8B-B14F-4D97-AF65-F5344CB8AC3E}">
        <p14:creationId xmlns:p14="http://schemas.microsoft.com/office/powerpoint/2010/main" val="29572398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815</TotalTime>
  <Words>3419</Words>
  <Application>Microsoft Office PowerPoint</Application>
  <PresentationFormat>On-screen Show (4:3)</PresentationFormat>
  <Paragraphs>150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Times New Roman</vt:lpstr>
      <vt:lpstr>Wingdings</vt:lpstr>
      <vt:lpstr>Wingdings 2</vt:lpstr>
      <vt:lpstr>Ροή</vt:lpstr>
      <vt:lpstr>ΡΑΤΣΙΣΜΟΣ   &amp;  ΠΕΡΙΘΩΡΙΟΠΟΙΗΣΗ</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125</cp:revision>
  <dcterms:created xsi:type="dcterms:W3CDTF">2021-09-15T04:04:03Z</dcterms:created>
  <dcterms:modified xsi:type="dcterms:W3CDTF">2024-10-22T08:23:31Z</dcterms:modified>
</cp:coreProperties>
</file>