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7"/>
  </p:notesMasterIdLst>
  <p:handoutMasterIdLst>
    <p:handoutMasterId r:id="rId8"/>
  </p:handoutMasterIdLst>
  <p:sldIdLst>
    <p:sldId id="256" r:id="rId2"/>
    <p:sldId id="258" r:id="rId3"/>
    <p:sldId id="260" r:id="rId4"/>
    <p:sldId id="261" r:id="rId5"/>
    <p:sldId id="262"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10/23/2024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10/23/2024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23/10/2024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23/10/2024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23/10/2024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23/10/2024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23/10/2024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23/10/2024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23/10/2024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23/10/2024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23/10/2024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23/10/2024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23/10/2024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23/10/2024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1265312"/>
          </a:xfrm>
        </p:spPr>
        <p:txBody>
          <a:bodyPr>
            <a:noAutofit/>
          </a:bodyPr>
          <a:lstStyle/>
          <a:p>
            <a:pPr algn="ctr"/>
            <a:r>
              <a:rPr lang="el-GR" sz="7200" dirty="0" smtClean="0">
                <a:latin typeface="+mn-lt"/>
              </a:rPr>
              <a:t>ΔΙΑΛΟΓΟΣ</a:t>
            </a:r>
            <a:endParaRPr lang="el-GR" sz="72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fontScale="90000"/>
          </a:bodyPr>
          <a:lstStyle/>
          <a:p>
            <a:pPr algn="ctr"/>
            <a:r>
              <a:rPr lang="el-GR" dirty="0" smtClean="0">
                <a:latin typeface="+mn-lt"/>
              </a:rPr>
              <a:t>ΣΗΜΑΣΙΑ ΔΙΑΛΟΓΟΥ</a:t>
            </a:r>
            <a:endParaRPr lang="en-US" dirty="0">
              <a:latin typeface="+mn-lt"/>
            </a:endParaRPr>
          </a:p>
        </p:txBody>
      </p:sp>
      <p:sp>
        <p:nvSpPr>
          <p:cNvPr id="3" name="Content Placeholder 2"/>
          <p:cNvSpPr>
            <a:spLocks noGrp="1"/>
          </p:cNvSpPr>
          <p:nvPr>
            <p:ph idx="1"/>
          </p:nvPr>
        </p:nvSpPr>
        <p:spPr>
          <a:xfrm>
            <a:off x="457200" y="1412776"/>
            <a:ext cx="8229600" cy="4911824"/>
          </a:xfrm>
        </p:spPr>
        <p:txBody>
          <a:bodyPr>
            <a:normAutofit fontScale="70000" lnSpcReduction="20000"/>
          </a:bodyPr>
          <a:lstStyle/>
          <a:p>
            <a:r>
              <a:rPr lang="el-GR" dirty="0"/>
              <a:t>Ανταλλαγή Ιδεών: Ο διάλογος επιτρέπει την ανταλλαγή ιδεών και απόψεων, ενισχύοντας την κατανόηση και την εκμάθηση νέων πραγμάτων ανάμεσα στους συμμετέχοντες.</a:t>
            </a:r>
          </a:p>
          <a:p>
            <a:endParaRPr lang="el-GR" dirty="0"/>
          </a:p>
          <a:p>
            <a:r>
              <a:rPr lang="el-GR" dirty="0"/>
              <a:t>Λύση Διαφορών: Μέσω του διαλόγου, οι άνθρωποι μπορούν να επιλύσουν διαφορές και να διαχειριστούν συγκρούσεις με ειρηνικό και κατανοητικό τρόπο.</a:t>
            </a:r>
          </a:p>
          <a:p>
            <a:endParaRPr lang="el-GR" dirty="0"/>
          </a:p>
          <a:p>
            <a:r>
              <a:rPr lang="el-GR" dirty="0"/>
              <a:t>Βελτίωση Σχέσεων: Η ενεργός συμμετοχή σε διάλογο βοηθά στη βελτίωση και εμβάθυνση των ανθρώπινων σχέσεων, ενισχύοντας την εμπιστοσύνη και την αμοιβαία κατανόηση.</a:t>
            </a:r>
          </a:p>
          <a:p>
            <a:endParaRPr lang="el-GR" dirty="0"/>
          </a:p>
          <a:p>
            <a:r>
              <a:rPr lang="el-GR" dirty="0"/>
              <a:t>Προώθηση Ανοχής και Σεβασμού: Ο διάλογος προάγει την ανοχή και τον σεβασμό για διαφορετικές απόψεις και πολιτισμούς, συμβάλλοντας σε μια πιο αρμονική συνύπαρξη.</a:t>
            </a:r>
          </a:p>
          <a:p>
            <a:endParaRPr lang="el-GR" dirty="0"/>
          </a:p>
          <a:p>
            <a:r>
              <a:rPr lang="el-GR" dirty="0"/>
              <a:t>Δημοκρατική Διαδικασία: Σε κοινωνικό και πολιτικό επίπεδο, ο διάλογος είναι θεμελιώδης για τη δημοκρατική διαδικασία, καθώς επιτρέπει τη συμμετοχή και την έκφραση των πολιτών.</a:t>
            </a:r>
            <a:endParaRPr lang="en-US"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292430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Autofit/>
          </a:bodyPr>
          <a:lstStyle/>
          <a:p>
            <a:pPr algn="ctr"/>
            <a:r>
              <a:rPr lang="el-GR" sz="4000" dirty="0" smtClean="0">
                <a:latin typeface="+mn-lt"/>
              </a:rPr>
              <a:t>ΑΙΤΙΑ ΕΚΦΥΛΙΣΜΟΥ ΔΙΑΛΟΓΟΥ</a:t>
            </a:r>
            <a:endParaRPr lang="en-US" sz="4000" dirty="0">
              <a:latin typeface="+mn-lt"/>
            </a:endParaRPr>
          </a:p>
        </p:txBody>
      </p:sp>
      <p:sp>
        <p:nvSpPr>
          <p:cNvPr id="3" name="Content Placeholder 2"/>
          <p:cNvSpPr>
            <a:spLocks noGrp="1"/>
          </p:cNvSpPr>
          <p:nvPr>
            <p:ph idx="1"/>
          </p:nvPr>
        </p:nvSpPr>
        <p:spPr>
          <a:xfrm>
            <a:off x="457200" y="1412776"/>
            <a:ext cx="8229600" cy="4911824"/>
          </a:xfrm>
        </p:spPr>
        <p:txBody>
          <a:bodyPr>
            <a:normAutofit fontScale="62500" lnSpcReduction="20000"/>
          </a:bodyPr>
          <a:lstStyle/>
          <a:p>
            <a:r>
              <a:rPr lang="el-GR" dirty="0"/>
              <a:t>Προκαταλήψεις και Στερεότυπα: Οι προκαταλήψεις και τα στερεότυπα περιορίζουν την ανταλλαγή απόψεων και δημιουργούν εμπόδια στην κατανόηση, καθώς οι συμμετέχοντες μπορεί να απορρίπτουν εκ των προτέρων τις απόψεις του άλλου.</a:t>
            </a:r>
          </a:p>
          <a:p>
            <a:endParaRPr lang="el-GR" dirty="0"/>
          </a:p>
          <a:p>
            <a:r>
              <a:rPr lang="el-GR" dirty="0"/>
              <a:t>Έλλειψη Ανοιχτότητας: Η ανικανότητα ή η άρνηση να ακούσει κανείς ενεργά και να εξετάσει αντίθετες απόψεις οδηγεί σε περιορισμένη και μονοδιάστατη συζήτηση.</a:t>
            </a:r>
          </a:p>
          <a:p>
            <a:endParaRPr lang="el-GR" dirty="0"/>
          </a:p>
          <a:p>
            <a:r>
              <a:rPr lang="el-GR" dirty="0"/>
              <a:t>Πολιτική και Ιδεολογική Πόλωση: Οι έντονες πολιτικές και ιδεολογικές διαιρέσεις μπορούν να μετατρέψουν τον διάλογο σε αντιπαράθεση, όπου ο κύριος στόχος είναι η επικράτηση αντί για την ανταλλαγή ιδεών.</a:t>
            </a:r>
          </a:p>
          <a:p>
            <a:endParaRPr lang="el-GR" dirty="0"/>
          </a:p>
          <a:p>
            <a:r>
              <a:rPr lang="el-GR" dirty="0"/>
              <a:t>Έλλειψη Κριτικής Σκέψης: Χωρίς κριτική σκέψη, ο διάλογος μπορεί να υποκύψει σε λογικά σφάλματα, παραπληροφόρηση και απλοποίηση σύνθετων ζητημάτων.</a:t>
            </a:r>
          </a:p>
          <a:p>
            <a:endParaRPr lang="el-GR" dirty="0"/>
          </a:p>
          <a:p>
            <a:r>
              <a:rPr lang="el-GR" dirty="0"/>
              <a:t>Κυριαρχία της Εικόνας και του Συναισθήματος: Σε έναν κόσμο όπου η επικοινωνία διαμεσολαβείται ολοένα και περισσότερο από εικόνες και συναισθηματικές εκφράσεις, η λογική συζήτηση μπορεί να υποβαθμιστεί.</a:t>
            </a:r>
          </a:p>
          <a:p>
            <a:endParaRPr lang="el-GR" dirty="0"/>
          </a:p>
          <a:p>
            <a:r>
              <a:rPr lang="el-GR" dirty="0"/>
              <a:t>Τεχνολογικές Επιρροές: Η ανωνυμία και η άμεση φύση της ψηφιακής επικοινωνίας μπορούν να διευκολύνουν αντιπαραθέσεις και επιθετικότητα αντί για ουσιαστικό διάλογο.</a:t>
            </a:r>
            <a:endParaRPr lang="en-US"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417959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Autofit/>
          </a:bodyPr>
          <a:lstStyle/>
          <a:p>
            <a:pPr algn="ctr"/>
            <a:r>
              <a:rPr lang="el-GR" sz="3600" dirty="0" smtClean="0">
                <a:latin typeface="+mn-lt"/>
              </a:rPr>
              <a:t>ΣΥΝΠΕΙΕΣ ΕΚΦΥΛΙΣΜΟΥ ΔΙΑΛΟΓΟΥ</a:t>
            </a:r>
            <a:endParaRPr lang="en-US" sz="3600" dirty="0">
              <a:latin typeface="+mn-lt"/>
            </a:endParaRPr>
          </a:p>
        </p:txBody>
      </p:sp>
      <p:sp>
        <p:nvSpPr>
          <p:cNvPr id="3" name="Content Placeholder 2"/>
          <p:cNvSpPr>
            <a:spLocks noGrp="1"/>
          </p:cNvSpPr>
          <p:nvPr>
            <p:ph idx="1"/>
          </p:nvPr>
        </p:nvSpPr>
        <p:spPr>
          <a:xfrm>
            <a:off x="457200" y="1412776"/>
            <a:ext cx="8229600" cy="4911824"/>
          </a:xfrm>
        </p:spPr>
        <p:txBody>
          <a:bodyPr>
            <a:noAutofit/>
          </a:bodyPr>
          <a:lstStyle/>
          <a:p>
            <a:r>
              <a:rPr lang="el-GR" sz="1600" dirty="0"/>
              <a:t>Απώλεια Εμπιστοσύνης: Όταν ο διάλογος εκφυλίζεται και δεν είναι πια καθοδηγούμενος από αμοιβαίο σεβασμό και ανοικτότητα, μπορεί να οδηγήσει σε απώλεια εμπιστοσύνης ανάμεσα στα άτομα ή τις ομάδες που συμμετέχουν</a:t>
            </a:r>
            <a:r>
              <a:rPr lang="el-GR" sz="1600" dirty="0" smtClean="0"/>
              <a:t>.</a:t>
            </a:r>
            <a:endParaRPr lang="el-GR" sz="1600" dirty="0"/>
          </a:p>
          <a:p>
            <a:r>
              <a:rPr lang="el-GR" sz="1600" dirty="0"/>
              <a:t>Πόλωση: Η σταδιακή υποβάθμιση της ποιότητας του διαλόγου συχνά συμβαδίζει με αυξημένη πόλωση. Αυτό σημαίνει ότι οι άνθρωποι αρχίζουν να βλέπουν τα πράγματα σε ακραία και απολυτοποιημένα πλαίσια, ενισχύοντας τις διαιρέσεις αντί να αναζητούν κοινό έδαφος</a:t>
            </a:r>
            <a:r>
              <a:rPr lang="el-GR" sz="1600" dirty="0" smtClean="0"/>
              <a:t>.</a:t>
            </a:r>
            <a:endParaRPr lang="el-GR" sz="1600" dirty="0"/>
          </a:p>
          <a:p>
            <a:r>
              <a:rPr lang="el-GR" sz="1600" dirty="0"/>
              <a:t>Αποκλεισμός Εναλλακτικών Απόψεων: Ένας εκφυλισμένος διάλογος συχνά αποκλείει ή υποβαθμίζει τις εναλλακτικές απόψεις. Αυτό περιορίζει την κατανόηση πολυπλοκότητας των θεμάτων και αποτρέπει τη συνεργατική επίλυση προβλημάτων</a:t>
            </a:r>
            <a:r>
              <a:rPr lang="el-GR" sz="1600" dirty="0" smtClean="0"/>
              <a:t>.</a:t>
            </a:r>
            <a:endParaRPr lang="el-GR" sz="1600" dirty="0"/>
          </a:p>
          <a:p>
            <a:r>
              <a:rPr lang="el-GR" sz="1600" dirty="0"/>
              <a:t>Επιφανειακή Επεξεργασία Πληροφορίας: Όταν οι συζητήσεις γίνονται ανταγωνιστικές ή αντιπαραθετικές αντί για εξερευνητικές, οδηγούνται συχνά σε επιφανειακή επεξεργασία πληροφοριών, χωρίς βαθιά ανάλυση ή κριτική σκέψη</a:t>
            </a:r>
            <a:r>
              <a:rPr lang="el-GR" sz="1600" dirty="0" smtClean="0"/>
              <a:t>.</a:t>
            </a:r>
            <a:endParaRPr lang="el-GR" sz="1600" dirty="0"/>
          </a:p>
          <a:p>
            <a:r>
              <a:rPr lang="el-GR" sz="1600" dirty="0"/>
              <a:t>Διακοπή Επικοινωνίας: Αν ο διάλογος δεν είναι ικανοποιητικός ή αν δημιουργεί συστηματικά συγκρούσεις, τα άτομα μπορεί να επιλέξουν να διακόψουν την επικοινωνία πλήρως, γεγονός που οδηγεί σε απομόνωση και έλλειψη συνεργασίας</a:t>
            </a:r>
            <a:r>
              <a:rPr lang="el-GR" sz="1600" dirty="0" smtClean="0"/>
              <a:t>.</a:t>
            </a:r>
            <a:endParaRPr lang="el-GR" sz="1600" dirty="0"/>
          </a:p>
          <a:p>
            <a:r>
              <a:rPr lang="el-GR" sz="1600" dirty="0"/>
              <a:t>Απώλεια Δημοκρατικών Αξιών: Τέλος, ο εκφυλισμός του διαλόγου μπορεί να υπονομεύσει δημοκρατικές αρχές όπως η ελευθερία του λόγου, η διαφάνεια και η λογοδοσία, καθώς οι δημόσιες συζητήσεις γίνονται λιγότερο διάφανες και λογικές.</a:t>
            </a:r>
            <a:endParaRPr lang="en-US" sz="1600"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922816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Autofit/>
          </a:bodyPr>
          <a:lstStyle/>
          <a:p>
            <a:pPr algn="ctr"/>
            <a:r>
              <a:rPr lang="el-GR" sz="3200" dirty="0" smtClean="0">
                <a:latin typeface="+mn-lt"/>
              </a:rPr>
              <a:t>ΑΝΤΙΜΕΤΩΠΙΣΗ ΕΚΦΥΛΙΣΜΟΥ ΔΙΑΛΟΓΟΥ</a:t>
            </a:r>
            <a:endParaRPr lang="en-US" sz="3200" dirty="0">
              <a:latin typeface="+mn-lt"/>
            </a:endParaRPr>
          </a:p>
        </p:txBody>
      </p:sp>
      <p:sp>
        <p:nvSpPr>
          <p:cNvPr id="3" name="Content Placeholder 2"/>
          <p:cNvSpPr>
            <a:spLocks noGrp="1"/>
          </p:cNvSpPr>
          <p:nvPr>
            <p:ph idx="1"/>
          </p:nvPr>
        </p:nvSpPr>
        <p:spPr>
          <a:xfrm>
            <a:off x="457200" y="1412776"/>
            <a:ext cx="8229600" cy="4911824"/>
          </a:xfrm>
        </p:spPr>
        <p:txBody>
          <a:bodyPr>
            <a:noAutofit/>
          </a:bodyPr>
          <a:lstStyle/>
          <a:p>
            <a:pPr>
              <a:spcBef>
                <a:spcPts val="0"/>
              </a:spcBef>
            </a:pPr>
            <a:r>
              <a:rPr lang="el-GR" sz="1600" dirty="0"/>
              <a:t>Εκπαίδευση στην Κριτική Σκέψη και Μέσα Ενημέρωσης: Η διδασκαλία κριτικής σκέψης και μεσαίων τεχνικών από μικρή ηλικία μπορεί να βοηθήσει τα άτομα να αναγνωρίζουν παραπληροφόρηση και να αξιολογούν τις πηγές πληροφορίας πιο κριτικά</a:t>
            </a:r>
            <a:r>
              <a:rPr lang="el-GR" sz="1600" dirty="0" smtClean="0"/>
              <a:t>.</a:t>
            </a:r>
            <a:endParaRPr lang="el-GR" sz="1600" dirty="0"/>
          </a:p>
          <a:p>
            <a:pPr>
              <a:spcBef>
                <a:spcPts val="0"/>
              </a:spcBef>
            </a:pPr>
            <a:r>
              <a:rPr lang="el-GR" sz="1600" dirty="0"/>
              <a:t>Προώθηση Ανοιχτού Διαλόγου: Δημιουργία πλατφορμών και χώρων όπου οι διαφορετικές απόψεις μπορούν να εκφραστούν και να συζητηθούν ανοιχτά και με σεβασμό, χωρίς φόβο λογοκρισίας ή προσβολής</a:t>
            </a:r>
            <a:r>
              <a:rPr lang="el-GR" sz="1600" dirty="0" smtClean="0"/>
              <a:t>.</a:t>
            </a:r>
            <a:endParaRPr lang="el-GR" sz="1600" dirty="0"/>
          </a:p>
          <a:p>
            <a:pPr>
              <a:spcBef>
                <a:spcPts val="0"/>
              </a:spcBef>
            </a:pPr>
            <a:r>
              <a:rPr lang="el-GR" sz="1600" dirty="0" smtClean="0"/>
              <a:t>Δημοσιογραφική Δεοντολογία: </a:t>
            </a:r>
            <a:r>
              <a:rPr lang="el-GR" sz="1600" dirty="0"/>
              <a:t>Η ενίσχυση της δεοντολογίας και των προτύπων στη δημοσιογραφία μπορεί να βοηθήσει στη μείωση των περιπτώσεων παραπληροφόρησης και αναξιόπιστης ενημέρωσης</a:t>
            </a:r>
            <a:r>
              <a:rPr lang="el-GR" sz="1600" dirty="0" smtClean="0"/>
              <a:t>.</a:t>
            </a:r>
            <a:endParaRPr lang="el-GR" sz="1600" dirty="0"/>
          </a:p>
          <a:p>
            <a:pPr>
              <a:spcBef>
                <a:spcPts val="0"/>
              </a:spcBef>
            </a:pPr>
            <a:r>
              <a:rPr lang="el-GR" sz="1600" dirty="0"/>
              <a:t>Διαπαιδαγώγηση για Ενσυναίσθηση και Σεβασμό: Το να μάθουν τα άτομα πώς να ακούνε ενεργά και να σέβονται τις απόψεις των άλλων είναι κρίσιμο για την αποφυγή εκφυλισμού του διαλόγου</a:t>
            </a:r>
            <a:r>
              <a:rPr lang="el-GR" sz="1600" dirty="0" smtClean="0"/>
              <a:t>.</a:t>
            </a:r>
            <a:endParaRPr lang="el-GR" sz="1600" dirty="0"/>
          </a:p>
          <a:p>
            <a:pPr>
              <a:spcBef>
                <a:spcPts val="0"/>
              </a:spcBef>
            </a:pPr>
            <a:r>
              <a:rPr lang="el-GR" sz="1600" dirty="0"/>
              <a:t>Δημιουργία Μηχανισμών Επίλυσης Συγκρούσεων: Η εκπαίδευση σε τεχνικές επίλυσης συγκρούσεων και η υιοθέτηση μηχανισμών που επιτρέπουν την ειρηνική επίλυση διαφορών μπορεί να βοηθήσει στην αποτροπή της εκδήλωσης εκφυλισμού στον διάλογο</a:t>
            </a:r>
            <a:r>
              <a:rPr lang="el-GR" sz="1600" dirty="0" smtClean="0"/>
              <a:t>.</a:t>
            </a:r>
            <a:endParaRPr lang="el-GR" sz="1600" dirty="0"/>
          </a:p>
          <a:p>
            <a:pPr>
              <a:spcBef>
                <a:spcPts val="0"/>
              </a:spcBef>
            </a:pPr>
            <a:r>
              <a:rPr lang="el-GR" sz="1600" dirty="0" smtClean="0"/>
              <a:t>Διαπολιτισμική αγωγή: </a:t>
            </a:r>
            <a:r>
              <a:rPr lang="el-GR" sz="1600" dirty="0"/>
              <a:t>Προγράμματα που προωθούν την κατανόηση και την αποδοχή διαφορετικών πολιτισμικών και κοινωνικών οπτικών γωνιών μπορούν να μειώσουν τις πολιτιστικές συγκρούσεις και να προάγουν έναν πιο υγιή διάλογο.</a:t>
            </a:r>
            <a:endParaRPr lang="en-US" sz="1600" dirty="0"/>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1255909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733</TotalTime>
  <Words>713</Words>
  <Application>Microsoft Office PowerPoint</Application>
  <PresentationFormat>On-screen Show (4:3)</PresentationFormat>
  <Paragraphs>44</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Times New Roman</vt:lpstr>
      <vt:lpstr>Wingdings 2</vt:lpstr>
      <vt:lpstr>Ροή</vt:lpstr>
      <vt:lpstr>ΔΙΑΛΟΓΟΣ</vt:lpstr>
      <vt:lpstr>ΣΗΜΑΣΙΑ ΔΙΑΛΟΓΟΥ</vt:lpstr>
      <vt:lpstr>ΑΙΤΙΑ ΕΚΦΥΛΙΣΜΟΥ ΔΙΑΛΟΓΟΥ</vt:lpstr>
      <vt:lpstr>ΣΥΝΠΕΙΕΣ ΕΚΦΥΛΙΣΜΟΥ ΔΙΑΛΟΓΟΥ</vt:lpstr>
      <vt:lpstr>ΑΝΤΙΜΕΤΩΠΙΣΗ ΕΚΦΥΛΙΣΜΟΥ ΔΙΑΛΟΓΟΥ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119</cp:revision>
  <dcterms:created xsi:type="dcterms:W3CDTF">2021-09-15T04:04:03Z</dcterms:created>
  <dcterms:modified xsi:type="dcterms:W3CDTF">2024-10-23T05:45:26Z</dcterms:modified>
</cp:coreProperties>
</file>