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handoutMasterIdLst>
    <p:handoutMasterId r:id="rId10"/>
  </p:handoutMasterIdLst>
  <p:sldIdLst>
    <p:sldId id="256" r:id="rId2"/>
    <p:sldId id="258" r:id="rId3"/>
    <p:sldId id="260" r:id="rId4"/>
    <p:sldId id="265" r:id="rId5"/>
    <p:sldId id="262" r:id="rId6"/>
    <p:sldId id="263" r:id="rId7"/>
    <p:sldId id="264"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10/23/2024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10/23/2024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23/10/2024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23/10/2024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23/10/2024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23/10/2024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23/10/2024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3713584"/>
          </a:xfrm>
        </p:spPr>
        <p:txBody>
          <a:bodyPr>
            <a:noAutofit/>
          </a:bodyPr>
          <a:lstStyle/>
          <a:p>
            <a:pPr algn="ctr"/>
            <a:r>
              <a:rPr lang="el-GR" sz="7200" dirty="0" smtClean="0">
                <a:latin typeface="+mn-lt"/>
              </a:rPr>
              <a:t>ΕΝΔΥΜΑΣΙΑ</a:t>
            </a:r>
            <a:br>
              <a:rPr lang="el-GR" sz="7200" dirty="0" smtClean="0">
                <a:latin typeface="+mn-lt"/>
              </a:rPr>
            </a:br>
            <a:r>
              <a:rPr lang="el-GR" sz="7200" dirty="0" smtClean="0">
                <a:latin typeface="+mn-lt"/>
              </a:rPr>
              <a:t>&amp; </a:t>
            </a:r>
            <a:br>
              <a:rPr lang="el-GR" sz="7200" dirty="0" smtClean="0">
                <a:latin typeface="+mn-lt"/>
              </a:rPr>
            </a:br>
            <a:r>
              <a:rPr lang="el-GR" sz="7200" dirty="0" smtClean="0">
                <a:latin typeface="+mn-lt"/>
              </a:rPr>
              <a:t>ΜΟΔΑ</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Autofit/>
          </a:bodyPr>
          <a:lstStyle/>
          <a:p>
            <a:pPr algn="ctr"/>
            <a:r>
              <a:rPr lang="el-GR" sz="3200" dirty="0" smtClean="0">
                <a:latin typeface="+mn-lt"/>
              </a:rPr>
              <a:t>ΑΝΑΓΚΑΙΟΤΗΤΑ ΕΝΔΥΜΑΣΙΑΣ</a:t>
            </a:r>
            <a:endParaRPr lang="en-US" sz="3200" dirty="0">
              <a:latin typeface="+mn-lt"/>
            </a:endParaRPr>
          </a:p>
        </p:txBody>
      </p:sp>
      <p:sp>
        <p:nvSpPr>
          <p:cNvPr id="3" name="Content Placeholder 2"/>
          <p:cNvSpPr>
            <a:spLocks noGrp="1"/>
          </p:cNvSpPr>
          <p:nvPr>
            <p:ph idx="1"/>
          </p:nvPr>
        </p:nvSpPr>
        <p:spPr>
          <a:xfrm>
            <a:off x="457200" y="1268760"/>
            <a:ext cx="8229600" cy="5055840"/>
          </a:xfrm>
        </p:spPr>
        <p:txBody>
          <a:bodyPr>
            <a:normAutofit fontScale="70000" lnSpcReduction="20000"/>
          </a:bodyPr>
          <a:lstStyle/>
          <a:p>
            <a:r>
              <a:rPr lang="el-GR" dirty="0"/>
              <a:t>Προστασία: Η πρωταρχική λειτουργία της ενδυμασίας είναι να προστατεύει το σώμα από τα στοιχεία της φύσης, όπως το κρύο, η ζέστη, η βροχή και ο ήλιος. Αυτό είναι ιδιαίτερα σημαντικό σε ακραίες κλιματικές συνθήκες όπου η επιβίωση μπορεί να εξαρτηθεί από την κατάλληλη προστασία από τον καιρό.</a:t>
            </a:r>
          </a:p>
          <a:p>
            <a:endParaRPr lang="el-GR" dirty="0"/>
          </a:p>
          <a:p>
            <a:r>
              <a:rPr lang="el-GR" dirty="0"/>
              <a:t>Υγιεινή: Τα ρούχα βοηθούν στη διατήρηση της καθαριότητας του σώματος, περιορίζοντας την έκθεση σε βακτήρια και άλλους παράγοντες που μπορεί να προκαλέσουν ασθένειες.</a:t>
            </a:r>
          </a:p>
          <a:p>
            <a:endParaRPr lang="el-GR" dirty="0"/>
          </a:p>
          <a:p>
            <a:r>
              <a:rPr lang="el-GR" dirty="0"/>
              <a:t>Κοινωνική Συμβολική: Η ενδυμασία χρησιμεύει επίσης ως μέσο κοινωνικής και πολιτισμικής έκφρασης. Μέσω των ρούχων, τα άτομα εκφράζουν την προσωπικότητα, την ταυτότητα, την επαγγελματική θέση, την κοινωνική τάξη και ακόμα και τις πολιτικές ή θρησκευτικές τους πεποιθήσεις.</a:t>
            </a:r>
          </a:p>
          <a:p>
            <a:endParaRPr lang="el-GR" dirty="0"/>
          </a:p>
          <a:p>
            <a:r>
              <a:rPr lang="el-GR" dirty="0"/>
              <a:t>Νομικές Απαιτήσεις: Σε πολλές κοινωνίες, υπάρχουν νομικές απαιτήσεις για την ενδυμασία που καθορίζουν το τι είναι αποδεκτό να φοριέται στη δημόσια θέα.</a:t>
            </a:r>
          </a:p>
          <a:p>
            <a:endParaRPr lang="el-GR" dirty="0"/>
          </a:p>
          <a:p>
            <a:r>
              <a:rPr lang="el-GR" dirty="0"/>
              <a:t>Ψυχολογική Επίδραση: Τα ρούχα μπορούν να αυξήσουν την αυτοπεποίθηση ενός ατόμου, να βελτιώσουν τη διάθεσή του και να επηρεάσουν τη γενική του αίσθηση ευεξίας.</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Autofit/>
          </a:bodyPr>
          <a:lstStyle/>
          <a:p>
            <a:pPr algn="ctr"/>
            <a:r>
              <a:rPr lang="el-GR" sz="3200" dirty="0" smtClean="0">
                <a:latin typeface="+mn-lt"/>
              </a:rPr>
              <a:t>ΤΙ ΕΚΦΡΑΖΕΙ Η ΕΝΔΥΜΑΣΙΑ</a:t>
            </a:r>
            <a:endParaRPr lang="en-US" sz="3200" dirty="0">
              <a:latin typeface="+mn-lt"/>
            </a:endParaRPr>
          </a:p>
        </p:txBody>
      </p:sp>
      <p:sp>
        <p:nvSpPr>
          <p:cNvPr id="3" name="Content Placeholder 2"/>
          <p:cNvSpPr>
            <a:spLocks noGrp="1"/>
          </p:cNvSpPr>
          <p:nvPr>
            <p:ph idx="1"/>
          </p:nvPr>
        </p:nvSpPr>
        <p:spPr>
          <a:xfrm>
            <a:off x="457200" y="1268760"/>
            <a:ext cx="8229600" cy="5055840"/>
          </a:xfrm>
        </p:spPr>
        <p:txBody>
          <a:bodyPr>
            <a:normAutofit fontScale="77500" lnSpcReduction="20000"/>
          </a:bodyPr>
          <a:lstStyle/>
          <a:p>
            <a:r>
              <a:rPr lang="el-GR" dirty="0"/>
              <a:t>Προσωπική Ταυτότητα: Οι επιλογές ενδυμασίας μπορούν να αντικατοπτρίζουν πτυχές της προσωπικότητας, όπως την ατομικότητα, την αυτοέκφραση και την αυτοεκτίμηση.</a:t>
            </a:r>
          </a:p>
          <a:p>
            <a:endParaRPr lang="el-GR" dirty="0"/>
          </a:p>
          <a:p>
            <a:r>
              <a:rPr lang="el-GR" dirty="0"/>
              <a:t>Κοινωνική Θέση και Κατάσταση: Τα ρούχα συχνά διακρίνουν κοινωνικές τάξεις, επαγγελματικές ιδιότητες και οικονομική κατάσταση. Για παράδειγμα, η επιλογή να φορέσει κάποιος διακριτικά και ακριβά ενδύματα μπορεί να υποδηλώνει υψηλότερη κοινωνικοοικονομική κατάσταση.</a:t>
            </a:r>
          </a:p>
          <a:p>
            <a:endParaRPr lang="el-GR" dirty="0"/>
          </a:p>
          <a:p>
            <a:r>
              <a:rPr lang="el-GR" dirty="0"/>
              <a:t>Πολιτιστική Ταυτότητα: Τα ρούχα ενδέχεται να φέρουν πολιτιστικά σύμβολα και να συνδέονται με εθνικές, πολιτισμικές ή θρησκευτικές ταυτότητες.</a:t>
            </a:r>
          </a:p>
          <a:p>
            <a:endParaRPr lang="el-GR" dirty="0"/>
          </a:p>
          <a:p>
            <a:r>
              <a:rPr lang="el-GR" dirty="0"/>
              <a:t>Ψυχολογική Διάθεση: Μέσω της ενδυμασίας, οι άνθρωποι μπορούν επίσης να εκφράσουν την εσωτερική τους διάθεση ή ψυχολογική κατάσταση.</a:t>
            </a:r>
          </a:p>
          <a:p>
            <a:endParaRPr lang="el-GR" dirty="0"/>
          </a:p>
          <a:p>
            <a:r>
              <a:rPr lang="el-GR" dirty="0"/>
              <a:t>Συμμετοχή και Αποκλεισμός: Η ενδυμασία μπορεί να λειτουργήσει ως μέσον ένταξης ή αποκλεισμού από κοινωνικές ομάδες ή κοινότητες.</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40973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04088"/>
            <a:ext cx="8229600" cy="708688"/>
          </a:xfrm>
        </p:spPr>
        <p:txBody>
          <a:bodyPr>
            <a:normAutofit fontScale="90000"/>
          </a:bodyPr>
          <a:lstStyle/>
          <a:p>
            <a:pPr algn="ctr"/>
            <a:r>
              <a:rPr lang="el-GR" dirty="0" smtClean="0">
                <a:latin typeface="+mn-lt"/>
              </a:rPr>
              <a:t>ΜΟΔΑ</a:t>
            </a:r>
            <a:endParaRPr lang="en-US" dirty="0">
              <a:latin typeface="+mn-lt"/>
            </a:endParaRPr>
          </a:p>
        </p:txBody>
      </p:sp>
      <p:sp>
        <p:nvSpPr>
          <p:cNvPr id="6" name="Content Placeholder 5"/>
          <p:cNvSpPr>
            <a:spLocks noGrp="1"/>
          </p:cNvSpPr>
          <p:nvPr>
            <p:ph idx="1"/>
          </p:nvPr>
        </p:nvSpPr>
        <p:spPr>
          <a:xfrm>
            <a:off x="457200" y="1412776"/>
            <a:ext cx="8229600" cy="4911824"/>
          </a:xfrm>
        </p:spPr>
        <p:txBody>
          <a:bodyPr/>
          <a:lstStyle/>
          <a:p>
            <a:r>
              <a:rPr lang="el-GR" dirty="0"/>
              <a:t>Η μόδα αποτελεί μια μορφή αυτοέκφρασης που επηρεάζει την ενδυμασία, τα αξεσουάρ, το μακιγιάζ, τον τρόπο κουρέματος και ακόμα και τη στάση του σώματος. Μέσα από τη μόδα, οι άνθρωποι εκφράζουν την προσωπικότητά τους, τις κοινωνικές τους θέσεις, την κουλτούρα τους και τις προτιμήσεις τους. Είναι ένας τρόπος να συνδεθεί κανείς με άλλους, να δημιουργήσει κοινότητες με κοινά ενδιαφέροντα και να εκφράσει την κοινωνική του ταυτότητα. Η μόδα μπορεί να αλλάζει με ταχύτητα, ακολουθώντας τις τάσεις που επηρεάζονται από την ποπ κουλτούρα, την τέχνη, την τεχνολογία και ακόμα και την πολιτική.</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34040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Autofit/>
          </a:bodyPr>
          <a:lstStyle/>
          <a:p>
            <a:pPr algn="ctr"/>
            <a:r>
              <a:rPr lang="el-GR" sz="3200" dirty="0" smtClean="0">
                <a:latin typeface="+mn-lt"/>
              </a:rPr>
              <a:t>ΑΙΤΙΑ ΕΠΙΒΟΛΗΣ ΜΟΔΑΣ</a:t>
            </a:r>
            <a:endParaRPr lang="en-US" sz="3200" dirty="0">
              <a:latin typeface="+mn-lt"/>
            </a:endParaRPr>
          </a:p>
        </p:txBody>
      </p:sp>
      <p:sp>
        <p:nvSpPr>
          <p:cNvPr id="3" name="Content Placeholder 2"/>
          <p:cNvSpPr>
            <a:spLocks noGrp="1"/>
          </p:cNvSpPr>
          <p:nvPr>
            <p:ph idx="1"/>
          </p:nvPr>
        </p:nvSpPr>
        <p:spPr>
          <a:xfrm>
            <a:off x="457200" y="1268760"/>
            <a:ext cx="8229600" cy="5055840"/>
          </a:xfrm>
        </p:spPr>
        <p:txBody>
          <a:bodyPr>
            <a:normAutofit fontScale="62500" lnSpcReduction="20000"/>
          </a:bodyPr>
          <a:lstStyle/>
          <a:p>
            <a:r>
              <a:rPr lang="el-GR" dirty="0"/>
              <a:t>Οικονομικά Κίνητρα: Η βιομηχανία της μόδας αποτελεί έναν τεράστιο οικονομικό τομέα που επιδιώκει τη συνεχή ανανέωση των προϊόντων της για τη διατήρηση και αύξηση των κερδών. Νέες συλλογές και τάσεις προωθούνται συνεχώς μέσω διαφημιστικών καμπανιών.</a:t>
            </a:r>
          </a:p>
          <a:p>
            <a:endParaRPr lang="el-GR" dirty="0"/>
          </a:p>
          <a:p>
            <a:r>
              <a:rPr lang="el-GR" dirty="0"/>
              <a:t>Κοινωνική Επιρροή: Οι πρότυπα και τα είδωλα της κοινωνίας, όπως διασημότητες και influencers, έχουν μεγάλη επίδραση στις συμπεριφορές κατανάλωσης, επιβάλλοντας έμμεσα τη μόδα μέσω του προσωπικού τους στυλ.</a:t>
            </a:r>
          </a:p>
          <a:p>
            <a:endParaRPr lang="el-GR" dirty="0"/>
          </a:p>
          <a:p>
            <a:r>
              <a:rPr lang="el-GR" dirty="0"/>
              <a:t>Ψυχολογική Ανάγκη: Οι άνθρωποι συχνά επιδιώκουν να εκφράσουν την ταυτότητά τους και να ενισχύσουν την αυτοεκτίμησή τους μέσω της ενδυμασίας. Η μόδα προσφέρει ένα μέσο για την αναγνώριση και την κοινωνική αποδοχή.</a:t>
            </a:r>
          </a:p>
          <a:p>
            <a:endParaRPr lang="el-GR" dirty="0"/>
          </a:p>
          <a:p>
            <a:r>
              <a:rPr lang="el-GR" dirty="0"/>
              <a:t>Κουλτουρικές Παράμετροι: Σε πολλές περιπτώσεις, η μόδα αποτελεί μια μορφή πολιτισμικής έκφρασης που σχετίζεται με τοπικές, εθνικές ή διεθνείς κουλτουρικές αξίες και προτιμήσεις.</a:t>
            </a:r>
          </a:p>
          <a:p>
            <a:endParaRPr lang="el-GR" dirty="0"/>
          </a:p>
          <a:p>
            <a:r>
              <a:rPr lang="el-GR" dirty="0"/>
              <a:t>Τεχνολογική Πρόοδος: Η συνεχής τεχνολογική ανάπτυξη επιτρέπει την παραγωγή νέων υλικών και σχεδίων που μεταφράζονται σε νέες τάσεις και προϊόντα στην αγορά της μόδας.</a:t>
            </a:r>
          </a:p>
          <a:p>
            <a:endParaRPr lang="el-GR" dirty="0"/>
          </a:p>
          <a:p>
            <a:r>
              <a:rPr lang="el-GR" dirty="0"/>
              <a:t>Περιβαλλοντικές Αλλαγές: Η ανάγκη για βιωσιμότητα έχει οδηγήσει στη δημιουργία και προώθηση περιβαλλοντικά φιλικών μόδων και υλικών, καθιστώντας την "πράσινη μόδα" ως τη νέα τάση.</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857312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Autofit/>
          </a:bodyPr>
          <a:lstStyle/>
          <a:p>
            <a:pPr algn="ctr"/>
            <a:r>
              <a:rPr lang="el-GR" sz="3200" dirty="0" smtClean="0">
                <a:latin typeface="+mn-lt"/>
              </a:rPr>
              <a:t>ΚΙΝΔΥΝΟΙ ΕΠΙΒΟΛΗΣ ΜΟΔΑΣ</a:t>
            </a:r>
            <a:endParaRPr lang="en-US" sz="3200" dirty="0">
              <a:latin typeface="+mn-lt"/>
            </a:endParaRPr>
          </a:p>
        </p:txBody>
      </p:sp>
      <p:sp>
        <p:nvSpPr>
          <p:cNvPr id="3" name="Content Placeholder 2"/>
          <p:cNvSpPr>
            <a:spLocks noGrp="1"/>
          </p:cNvSpPr>
          <p:nvPr>
            <p:ph idx="1"/>
          </p:nvPr>
        </p:nvSpPr>
        <p:spPr>
          <a:xfrm>
            <a:off x="457200" y="1268760"/>
            <a:ext cx="8229600" cy="5055840"/>
          </a:xfrm>
        </p:spPr>
        <p:txBody>
          <a:bodyPr>
            <a:noAutofit/>
          </a:bodyPr>
          <a:lstStyle/>
          <a:p>
            <a:pPr>
              <a:spcBef>
                <a:spcPts val="0"/>
              </a:spcBef>
            </a:pPr>
            <a:r>
              <a:rPr lang="el-GR" sz="1600" dirty="0"/>
              <a:t>Οικονομική Πίεση: Η συνεχής αλλαγή των τάσεων μπορεί να δημιουργήσει οικονομική πίεση στα άτομα που νιώθουν την ανάγκη να αγοράζουν νέα ρούχα και αξεσουάρ για να παραμείνουν «ενημερωμένα» με τη μόδα</a:t>
            </a:r>
            <a:r>
              <a:rPr lang="el-GR" sz="1600" dirty="0" smtClean="0"/>
              <a:t>.</a:t>
            </a:r>
            <a:endParaRPr lang="el-GR" sz="1600" dirty="0"/>
          </a:p>
          <a:p>
            <a:pPr>
              <a:spcBef>
                <a:spcPts val="0"/>
              </a:spcBef>
            </a:pPr>
            <a:r>
              <a:rPr lang="el-GR" sz="1600" dirty="0"/>
              <a:t>Κοινωνική Πίεση και Αποκλεισμός: Τα άτομα που δεν ακολουθούν ή δεν μπορούν να ακολουθήσουν τις τάσεις μπορεί να νιώσουν περιθωριοποιημένα ή να υποστούν κοινωνικό αποκλεισμό</a:t>
            </a:r>
            <a:r>
              <a:rPr lang="el-GR" sz="1600" dirty="0" smtClean="0"/>
              <a:t>.</a:t>
            </a:r>
            <a:endParaRPr lang="el-GR" sz="1600" dirty="0"/>
          </a:p>
          <a:p>
            <a:pPr>
              <a:spcBef>
                <a:spcPts val="0"/>
              </a:spcBef>
            </a:pPr>
            <a:r>
              <a:rPr lang="el-GR" sz="1600" dirty="0"/>
              <a:t>Ανασφάλεια και Χαμηλή Αυτοεκτίμηση: Η μόδα μπορεί να ενισχύσει αισθήματα ανασφάλειας σε άτομα που αισθάνονται ότι το σώμα τους ή η εμφάνισή τους δεν «ταιριάζει» στα πρότυπα που προωθούνται</a:t>
            </a:r>
            <a:r>
              <a:rPr lang="el-GR" sz="1600" dirty="0" smtClean="0"/>
              <a:t>.</a:t>
            </a:r>
            <a:endParaRPr lang="el-GR" sz="1600" dirty="0"/>
          </a:p>
          <a:p>
            <a:pPr>
              <a:spcBef>
                <a:spcPts val="0"/>
              </a:spcBef>
            </a:pPr>
            <a:r>
              <a:rPr lang="el-GR" sz="1600" dirty="0"/>
              <a:t>Αύξηση Αποβλήτων: Η ταχεία εναλλαγή των τάσεων μπορεί να οδηγήσει σε αυξημένη παραγωγή και απόρριψη ρούχων, προκαλώντας σοβαρά περιβαλλοντικά προβλήματα</a:t>
            </a:r>
            <a:r>
              <a:rPr lang="el-GR" sz="1600" dirty="0" smtClean="0"/>
              <a:t>.</a:t>
            </a:r>
            <a:endParaRPr lang="el-GR" sz="1600" dirty="0"/>
          </a:p>
          <a:p>
            <a:pPr>
              <a:spcBef>
                <a:spcPts val="0"/>
              </a:spcBef>
            </a:pPr>
            <a:r>
              <a:rPr lang="el-GR" sz="1600" dirty="0"/>
              <a:t>Εκμετάλλευση Εργατών: Η βιομηχανία της μόδας είναι συχνά κατηγορούμενη για τις συνθήκες εργασίας στις χώρες ανάπτυξης, όπου τα ρούχα συνήθως παράγονται. Η ζήτηση για γρήγορη παραγωγή μπορεί να οδηγήσει σε παραβίαση των εργατικών δικαιωμάτων</a:t>
            </a:r>
            <a:r>
              <a:rPr lang="el-GR" sz="1600" dirty="0" smtClean="0"/>
              <a:t>.</a:t>
            </a:r>
            <a:endParaRPr lang="el-GR" sz="1600" dirty="0"/>
          </a:p>
          <a:p>
            <a:pPr>
              <a:spcBef>
                <a:spcPts val="0"/>
              </a:spcBef>
            </a:pPr>
            <a:r>
              <a:rPr lang="el-GR" sz="1600" dirty="0"/>
              <a:t>Πολιτισμική Αποικιοποίηση: Η επιβολή δυτικών προτύπων μόδας σε μη δυτικές κοινωνίες μπορεί να θεωρηθεί ως μορφή πολιτισμικής αποικιοποίησης, εξαλείφοντας τοπικά έθιμα και τρόπους έκφρασης</a:t>
            </a:r>
            <a:r>
              <a:rPr lang="el-GR" sz="1600" dirty="0" smtClean="0"/>
              <a:t>.</a:t>
            </a:r>
            <a:endParaRPr lang="el-GR" sz="1600" dirty="0"/>
          </a:p>
          <a:p>
            <a:pPr>
              <a:spcBef>
                <a:spcPts val="0"/>
              </a:spcBef>
            </a:pPr>
            <a:r>
              <a:rPr lang="el-GR" sz="1600" dirty="0"/>
              <a:t>Υγεία: Στενά και ακατάλληλα ρούχα μπορεί να προκαλέσουν σωματικά προβλήματα, όπως δυσκολίες στην αναπνοή, δερματικά προβλήματα ή ακόμα και μόνιμες βλάβες στο σώμα.</a:t>
            </a:r>
            <a:endParaRPr lang="en-US" sz="1600"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94698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48648"/>
          </a:xfrm>
        </p:spPr>
        <p:txBody>
          <a:bodyPr>
            <a:noAutofit/>
          </a:bodyPr>
          <a:lstStyle/>
          <a:p>
            <a:pPr algn="ctr"/>
            <a:r>
              <a:rPr lang="el-GR" sz="2000" dirty="0" smtClean="0">
                <a:latin typeface="+mn-lt"/>
              </a:rPr>
              <a:t>ΑΝΤΙΣΤΑΣΗ ΣΤΟΥΣ ΚΙΝΔΥΝΟΥΣ ΠΟΥ ΕΓΚΥΜΟΝΕΙ Η ΜΟΔΑ</a:t>
            </a:r>
            <a:endParaRPr lang="en-US" sz="2000" dirty="0">
              <a:latin typeface="+mn-lt"/>
            </a:endParaRPr>
          </a:p>
        </p:txBody>
      </p:sp>
      <p:sp>
        <p:nvSpPr>
          <p:cNvPr id="3" name="Content Placeholder 2"/>
          <p:cNvSpPr>
            <a:spLocks noGrp="1"/>
          </p:cNvSpPr>
          <p:nvPr>
            <p:ph idx="1"/>
          </p:nvPr>
        </p:nvSpPr>
        <p:spPr>
          <a:xfrm>
            <a:off x="457200" y="1052736"/>
            <a:ext cx="8229600" cy="5271864"/>
          </a:xfrm>
        </p:spPr>
        <p:txBody>
          <a:bodyPr>
            <a:normAutofit fontScale="70000" lnSpcReduction="20000"/>
          </a:bodyPr>
          <a:lstStyle/>
          <a:p>
            <a:r>
              <a:rPr lang="el-GR" dirty="0"/>
              <a:t>Ενημέρωση και Εκπαίδευση: Η ενημέρωση του κοινού σχετικά με τις πρακτικές της βιομηχανίας μόδας και τις συνέπειες της γρήγορης μόδας μπορεί να μειώσει τη ζήτηση για αμφισβητούμενα προϊόντα και να ενθαρρύνει πιο υπεύθυνες επιλογές</a:t>
            </a:r>
            <a:r>
              <a:rPr lang="el-GR" dirty="0" smtClean="0"/>
              <a:t>.</a:t>
            </a:r>
            <a:endParaRPr lang="el-GR" dirty="0"/>
          </a:p>
          <a:p>
            <a:r>
              <a:rPr lang="el-GR" dirty="0"/>
              <a:t>Υποστήριξη Αειφορικής Μόδας: Ενθάρρυνση και υποστήριξη σχεδιαστών και μάρκες που προάγουν την αειφορία, χρησιμοποιούν βιώσιμα υλικά και παράγουν ρούχα με ηθικές πρακτικές</a:t>
            </a:r>
            <a:r>
              <a:rPr lang="el-GR" dirty="0" smtClean="0"/>
              <a:t>.</a:t>
            </a:r>
            <a:endParaRPr lang="el-GR" dirty="0"/>
          </a:p>
          <a:p>
            <a:r>
              <a:rPr lang="el-GR" dirty="0"/>
              <a:t>Κυκλική Οικονομία: Υιοθέτηση πρακτικών κυκλικής οικονομίας όπου τα ρούχα επαναχρησιμοποιούνται, ανακυκλώνονται ή δωρίζονται για να μειωθεί η απόρριψη αποβλήτων</a:t>
            </a:r>
            <a:r>
              <a:rPr lang="el-GR" dirty="0" smtClean="0"/>
              <a:t>.</a:t>
            </a:r>
            <a:endParaRPr lang="el-GR" dirty="0"/>
          </a:p>
          <a:p>
            <a:r>
              <a:rPr lang="el-GR" dirty="0"/>
              <a:t>Εναλλακτικές Επιλογές: Προτίμηση σε επαναχρησιμοποιημένα ή vintage ρούχα αντί για αγορά νέων. Επίσης, επιλογή ρούχων που δεν ακολουθούν τις σύντομες τάσεις της μόδας αλλά είναι πιο κλασικά και διαχρονικά</a:t>
            </a:r>
            <a:r>
              <a:rPr lang="el-GR" dirty="0" smtClean="0"/>
              <a:t>.</a:t>
            </a:r>
            <a:endParaRPr lang="el-GR" dirty="0"/>
          </a:p>
          <a:p>
            <a:r>
              <a:rPr lang="el-GR" dirty="0"/>
              <a:t>Κοινωνική Ευθύνη των Επιχειρήσεων: Πίεση προς τις επιχειρήσεις να ακολουθήσουν διαφανείς και ηθικές πρακτικές, περιλαμβάνοντας την ανθρώπινη δικαιοσύνη και την προστασία του περιβάλλοντος στις προτεραιότητές τους</a:t>
            </a:r>
            <a:r>
              <a:rPr lang="el-GR" dirty="0" smtClean="0"/>
              <a:t>.</a:t>
            </a:r>
            <a:endParaRPr lang="el-GR" dirty="0"/>
          </a:p>
          <a:p>
            <a:r>
              <a:rPr lang="el-GR" dirty="0" smtClean="0"/>
              <a:t>Νομοθεσία</a:t>
            </a:r>
            <a:r>
              <a:rPr lang="el-GR" dirty="0"/>
              <a:t>: Ενθάρρυνση της δημιουργίας και της εφαρμογής νόμων που προωθούν ηθικές πρακτικές στη βιομηχανία μόδας και προστατεύουν τους εργαζόμενους σε αυτήν</a:t>
            </a:r>
            <a:r>
              <a:rPr lang="el-GR" dirty="0" smtClean="0"/>
              <a:t>.</a:t>
            </a:r>
            <a:endParaRPr lang="el-GR" dirty="0"/>
          </a:p>
          <a:p>
            <a:r>
              <a:rPr lang="el-GR" dirty="0" smtClean="0"/>
              <a:t>Αυτογνωσία-Αυτοέλεγχος-Αυτοσυγκράτηση: Ανασκόπηση της </a:t>
            </a:r>
            <a:r>
              <a:rPr lang="el-GR" dirty="0"/>
              <a:t>προσωπικής </a:t>
            </a:r>
            <a:r>
              <a:rPr lang="el-GR" dirty="0" smtClean="0"/>
              <a:t>μας επιρροής </a:t>
            </a:r>
            <a:r>
              <a:rPr lang="el-GR" dirty="0"/>
              <a:t>και της συνεισφοράς μας στον κύκλο της μόδας και αξιολόγηση του πώς οι επιλογές μας επηρεάζουν την κοινωνία και το περιβάλλον.</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697650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746</TotalTime>
  <Words>1052</Words>
  <Application>Microsoft Office PowerPoint</Application>
  <PresentationFormat>On-screen Show (4:3)</PresentationFormat>
  <Paragraphs>60</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 2</vt:lpstr>
      <vt:lpstr>Ροή</vt:lpstr>
      <vt:lpstr>ΕΝΔΥΜΑΣΙΑ &amp;  ΜΟΔΑ</vt:lpstr>
      <vt:lpstr>ΑΝΑΓΚΑΙΟΤΗΤΑ ΕΝΔΥΜΑΣΙΑΣ</vt:lpstr>
      <vt:lpstr>ΤΙ ΕΚΦΡΑΖΕΙ Η ΕΝΔΥΜΑΣΙΑ</vt:lpstr>
      <vt:lpstr>ΜΟΔΑ</vt:lpstr>
      <vt:lpstr>ΑΙΤΙΑ ΕΠΙΒΟΛΗΣ ΜΟΔΑΣ</vt:lpstr>
      <vt:lpstr>ΚΙΝΔΥΝΟΙ ΕΠΙΒΟΛΗΣ ΜΟΔΑΣ</vt:lpstr>
      <vt:lpstr>ΑΝΤΙΣΤΑΣΗ ΣΤΟΥΣ ΚΙΝΔΥΝΟΥΣ ΠΟΥ ΕΓΚΥΜΟΝΕΙ Η ΜΟΔΑ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120</cp:revision>
  <dcterms:created xsi:type="dcterms:W3CDTF">2021-09-15T04:04:03Z</dcterms:created>
  <dcterms:modified xsi:type="dcterms:W3CDTF">2024-10-23T05:41:32Z</dcterms:modified>
</cp:coreProperties>
</file>