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notesMasterIdLst>
    <p:notesMasterId r:id="rId16"/>
  </p:notesMasterIdLst>
  <p:sldIdLst>
    <p:sldId id="256" r:id="rId2"/>
    <p:sldId id="325" r:id="rId3"/>
    <p:sldId id="326" r:id="rId4"/>
    <p:sldId id="327" r:id="rId5"/>
    <p:sldId id="328" r:id="rId6"/>
    <p:sldId id="329" r:id="rId7"/>
    <p:sldId id="330" r:id="rId8"/>
    <p:sldId id="331" r:id="rId9"/>
    <p:sldId id="332" r:id="rId10"/>
    <p:sldId id="333" r:id="rId11"/>
    <p:sldId id="334" r:id="rId12"/>
    <p:sldId id="335" r:id="rId13"/>
    <p:sldId id="336" r:id="rId14"/>
    <p:sldId id="33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956" autoAdjust="0"/>
    <p:restoredTop sz="94660"/>
  </p:normalViewPr>
  <p:slideViewPr>
    <p:cSldViewPr snapToGrid="0">
      <p:cViewPr varScale="1">
        <p:scale>
          <a:sx n="67" d="100"/>
          <a:sy n="67" d="100"/>
        </p:scale>
        <p:origin x="123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A2D774-0BB2-4C0C-BC91-8451A5EB4D5E}" type="datetimeFigureOut">
              <a:rPr lang="en-US" smtClean="0"/>
              <a:t>11/11/2024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05293D-E137-4DC7-A1F8-1191B6A7BC36}" type="slidenum">
              <a:rPr lang="en-US" smtClean="0"/>
              <a:t>‹#›</a:t>
            </a:fld>
            <a:endParaRPr lang="en-US"/>
          </a:p>
        </p:txBody>
      </p:sp>
    </p:spTree>
    <p:extLst>
      <p:ext uri="{BB962C8B-B14F-4D97-AF65-F5344CB8AC3E}">
        <p14:creationId xmlns:p14="http://schemas.microsoft.com/office/powerpoint/2010/main" val="31836111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5293D-E137-4DC7-A1F8-1191B6A7BC36}" type="slidenum">
              <a:rPr lang="en-US" smtClean="0"/>
              <a:t>1</a:t>
            </a:fld>
            <a:endParaRPr lang="en-US"/>
          </a:p>
        </p:txBody>
      </p:sp>
    </p:spTree>
    <p:extLst>
      <p:ext uri="{BB962C8B-B14F-4D97-AF65-F5344CB8AC3E}">
        <p14:creationId xmlns:p14="http://schemas.microsoft.com/office/powerpoint/2010/main" val="4823016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5293D-E137-4DC7-A1F8-1191B6A7BC36}" type="slidenum">
              <a:rPr lang="en-US" smtClean="0"/>
              <a:t>5</a:t>
            </a:fld>
            <a:endParaRPr lang="en-US"/>
          </a:p>
        </p:txBody>
      </p:sp>
    </p:spTree>
    <p:extLst>
      <p:ext uri="{BB962C8B-B14F-4D97-AF65-F5344CB8AC3E}">
        <p14:creationId xmlns:p14="http://schemas.microsoft.com/office/powerpoint/2010/main" val="624373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smtClean="0"/>
              <a:t> </a:t>
            </a:r>
            <a:endParaRPr lang="en-US" dirty="0"/>
          </a:p>
        </p:txBody>
      </p:sp>
      <p:sp>
        <p:nvSpPr>
          <p:cNvPr id="4" name="Slide Number Placeholder 3"/>
          <p:cNvSpPr>
            <a:spLocks noGrp="1"/>
          </p:cNvSpPr>
          <p:nvPr>
            <p:ph type="sldNum" sz="quarter" idx="10"/>
          </p:nvPr>
        </p:nvSpPr>
        <p:spPr/>
        <p:txBody>
          <a:bodyPr/>
          <a:lstStyle/>
          <a:p>
            <a:fld id="{A154E97D-304B-4940-B977-8D35648951F8}" type="slidenum">
              <a:rPr lang="el-GR" smtClean="0"/>
              <a:t>7</a:t>
            </a:fld>
            <a:endParaRPr lang="el-GR"/>
          </a:p>
        </p:txBody>
      </p:sp>
    </p:spTree>
    <p:extLst>
      <p:ext uri="{BB962C8B-B14F-4D97-AF65-F5344CB8AC3E}">
        <p14:creationId xmlns:p14="http://schemas.microsoft.com/office/powerpoint/2010/main" val="37786168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9D5190D-82DB-4E6C-8432-BE0DC690F390}" type="datetime1">
              <a:rPr lang="en-US" smtClean="0"/>
              <a:t>11/11/2024</a:t>
            </a:fld>
            <a:endParaRPr lang="en-US"/>
          </a:p>
        </p:txBody>
      </p:sp>
      <p:sp>
        <p:nvSpPr>
          <p:cNvPr id="5" name="Footer Placeholder 4"/>
          <p:cNvSpPr>
            <a:spLocks noGrp="1"/>
          </p:cNvSpPr>
          <p:nvPr>
            <p:ph type="ftr" sz="quarter" idx="11"/>
          </p:nvPr>
        </p:nvSpPr>
        <p:spPr/>
        <p:txBody>
          <a:bodyPr/>
          <a:lstStyle/>
          <a:p>
            <a:r>
              <a:rPr lang="el-GR" smtClean="0"/>
              <a:t>Επιμέλεια: Πεπέ Εύη</a:t>
            </a:r>
            <a:endParaRPr lang="en-US"/>
          </a:p>
        </p:txBody>
      </p:sp>
      <p:sp>
        <p:nvSpPr>
          <p:cNvPr id="6" name="Slide Number Placeholder 5"/>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829579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023948-2497-40A3-9C3D-48209A67E36D}" type="datetime1">
              <a:rPr lang="en-US" smtClean="0"/>
              <a:t>11/11/2024</a:t>
            </a:fld>
            <a:endParaRPr lang="en-US"/>
          </a:p>
        </p:txBody>
      </p:sp>
      <p:sp>
        <p:nvSpPr>
          <p:cNvPr id="6" name="Footer Placeholder 5"/>
          <p:cNvSpPr>
            <a:spLocks noGrp="1"/>
          </p:cNvSpPr>
          <p:nvPr>
            <p:ph type="ftr" sz="quarter" idx="11"/>
          </p:nvPr>
        </p:nvSpPr>
        <p:spPr/>
        <p:txBody>
          <a:bodyPr/>
          <a:lstStyle/>
          <a:p>
            <a:r>
              <a:rPr lang="el-GR" smtClean="0"/>
              <a:t>Επιμέλεια: Πεπέ Εύη</a:t>
            </a:r>
            <a:endParaRPr lang="en-US"/>
          </a:p>
        </p:txBody>
      </p:sp>
      <p:sp>
        <p:nvSpPr>
          <p:cNvPr id="7" name="Slide Number Placeholder 6"/>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3598639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9E9696-66E5-4CAE-AA1E-FCF6EE72282D}" type="datetime1">
              <a:rPr lang="en-US" smtClean="0"/>
              <a:t>11/11/2024</a:t>
            </a:fld>
            <a:endParaRPr lang="en-US"/>
          </a:p>
        </p:txBody>
      </p:sp>
      <p:sp>
        <p:nvSpPr>
          <p:cNvPr id="6" name="Footer Placeholder 5"/>
          <p:cNvSpPr>
            <a:spLocks noGrp="1"/>
          </p:cNvSpPr>
          <p:nvPr>
            <p:ph type="ftr" sz="quarter" idx="11"/>
          </p:nvPr>
        </p:nvSpPr>
        <p:spPr/>
        <p:txBody>
          <a:bodyPr/>
          <a:lstStyle/>
          <a:p>
            <a:r>
              <a:rPr lang="el-GR" smtClean="0"/>
              <a:t>Επιμέλεια: Πεπέ Εύη</a:t>
            </a:r>
            <a:endParaRPr lang="en-US"/>
          </a:p>
        </p:txBody>
      </p:sp>
      <p:sp>
        <p:nvSpPr>
          <p:cNvPr id="7" name="Slide Number Placeholder 6"/>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14140390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4C727D-E3F3-4AEC-89D3-8908C2C6F98C}" type="datetime1">
              <a:rPr lang="en-US" smtClean="0"/>
              <a:t>11/11/2024</a:t>
            </a:fld>
            <a:endParaRPr lang="en-US"/>
          </a:p>
        </p:txBody>
      </p:sp>
      <p:sp>
        <p:nvSpPr>
          <p:cNvPr id="6" name="Footer Placeholder 5"/>
          <p:cNvSpPr>
            <a:spLocks noGrp="1"/>
          </p:cNvSpPr>
          <p:nvPr>
            <p:ph type="ftr" sz="quarter" idx="11"/>
          </p:nvPr>
        </p:nvSpPr>
        <p:spPr/>
        <p:txBody>
          <a:bodyPr/>
          <a:lstStyle/>
          <a:p>
            <a:r>
              <a:rPr lang="el-GR" smtClean="0"/>
              <a:t>Επιμέλεια: Πεπέ Εύη</a:t>
            </a:r>
            <a:endParaRPr lang="en-US"/>
          </a:p>
        </p:txBody>
      </p:sp>
      <p:sp>
        <p:nvSpPr>
          <p:cNvPr id="7" name="Slide Number Placeholder 6"/>
          <p:cNvSpPr>
            <a:spLocks noGrp="1"/>
          </p:cNvSpPr>
          <p:nvPr>
            <p:ph type="sldNum" sz="quarter" idx="12"/>
          </p:nvPr>
        </p:nvSpPr>
        <p:spPr/>
        <p:txBody>
          <a:bodyPr/>
          <a:lstStyle/>
          <a:p>
            <a:fld id="{1763D460-1417-4CBB-9D1A-20C48D2B1CF0}" type="slidenum">
              <a:rPr lang="en-US" smtClean="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2274519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C1ABEE-B7BF-4DDC-BE7F-D67F77CC1297}" type="datetime1">
              <a:rPr lang="en-US" smtClean="0"/>
              <a:t>11/11/2024</a:t>
            </a:fld>
            <a:endParaRPr lang="en-US"/>
          </a:p>
        </p:txBody>
      </p:sp>
      <p:sp>
        <p:nvSpPr>
          <p:cNvPr id="6" name="Footer Placeholder 5"/>
          <p:cNvSpPr>
            <a:spLocks noGrp="1"/>
          </p:cNvSpPr>
          <p:nvPr>
            <p:ph type="ftr" sz="quarter" idx="11"/>
          </p:nvPr>
        </p:nvSpPr>
        <p:spPr/>
        <p:txBody>
          <a:bodyPr/>
          <a:lstStyle/>
          <a:p>
            <a:r>
              <a:rPr lang="el-GR" smtClean="0"/>
              <a:t>Επιμέλεια: Πεπέ Εύη</a:t>
            </a:r>
            <a:endParaRPr lang="en-US"/>
          </a:p>
        </p:txBody>
      </p:sp>
      <p:sp>
        <p:nvSpPr>
          <p:cNvPr id="7" name="Slide Number Placeholder 6"/>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42278986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FE6F96FF-5C3F-4178-9CAD-09152F6B4E4F}" type="datetime1">
              <a:rPr lang="en-US" smtClean="0"/>
              <a:t>11/11/2024</a:t>
            </a:fld>
            <a:endParaRPr lang="en-US"/>
          </a:p>
        </p:txBody>
      </p:sp>
      <p:sp>
        <p:nvSpPr>
          <p:cNvPr id="4" name="Footer Placeholder 3"/>
          <p:cNvSpPr>
            <a:spLocks noGrp="1"/>
          </p:cNvSpPr>
          <p:nvPr>
            <p:ph type="ftr" sz="quarter" idx="11"/>
          </p:nvPr>
        </p:nvSpPr>
        <p:spPr/>
        <p:txBody>
          <a:bodyPr/>
          <a:lstStyle/>
          <a:p>
            <a:r>
              <a:rPr lang="el-GR" smtClean="0"/>
              <a:t>Επιμέλεια: Πεπέ Εύη</a:t>
            </a:r>
            <a:endParaRPr lang="en-US"/>
          </a:p>
        </p:txBody>
      </p:sp>
      <p:sp>
        <p:nvSpPr>
          <p:cNvPr id="5" name="Slide Number Placeholder 4"/>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4024241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E6802E10-B13A-4EF8-B69C-56536E2513CC}" type="datetime1">
              <a:rPr lang="en-US" smtClean="0"/>
              <a:t>11/11/2024</a:t>
            </a:fld>
            <a:endParaRPr lang="en-US"/>
          </a:p>
        </p:txBody>
      </p:sp>
      <p:sp>
        <p:nvSpPr>
          <p:cNvPr id="4" name="Footer Placeholder 3"/>
          <p:cNvSpPr>
            <a:spLocks noGrp="1"/>
          </p:cNvSpPr>
          <p:nvPr>
            <p:ph type="ftr" sz="quarter" idx="11"/>
          </p:nvPr>
        </p:nvSpPr>
        <p:spPr/>
        <p:txBody>
          <a:bodyPr/>
          <a:lstStyle/>
          <a:p>
            <a:r>
              <a:rPr lang="el-GR" smtClean="0"/>
              <a:t>Επιμέλεια: Πεπέ Εύη</a:t>
            </a:r>
            <a:endParaRPr lang="en-US"/>
          </a:p>
        </p:txBody>
      </p:sp>
      <p:sp>
        <p:nvSpPr>
          <p:cNvPr id="5" name="Slide Number Placeholder 4"/>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7179171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5F2FCC-D39C-4B42-A92A-CC7283A971F1}" type="datetime1">
              <a:rPr lang="en-US" smtClean="0"/>
              <a:t>11/11/2024</a:t>
            </a:fld>
            <a:endParaRPr lang="en-US"/>
          </a:p>
        </p:txBody>
      </p:sp>
      <p:sp>
        <p:nvSpPr>
          <p:cNvPr id="5" name="Footer Placeholder 4"/>
          <p:cNvSpPr>
            <a:spLocks noGrp="1"/>
          </p:cNvSpPr>
          <p:nvPr>
            <p:ph type="ftr" sz="quarter" idx="11"/>
          </p:nvPr>
        </p:nvSpPr>
        <p:spPr/>
        <p:txBody>
          <a:bodyPr/>
          <a:lstStyle/>
          <a:p>
            <a:r>
              <a:rPr lang="el-GR" smtClean="0"/>
              <a:t>Επιμέλεια: Πεπέ Εύη</a:t>
            </a:r>
            <a:endParaRPr lang="en-US"/>
          </a:p>
        </p:txBody>
      </p:sp>
      <p:sp>
        <p:nvSpPr>
          <p:cNvPr id="6" name="Slide Number Placeholder 5"/>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16376680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0253816-8FC5-4E28-AC4C-B49FF1EF602E}" type="datetime1">
              <a:rPr lang="en-US" smtClean="0"/>
              <a:t>11/11/2024</a:t>
            </a:fld>
            <a:endParaRPr lang="en-US"/>
          </a:p>
        </p:txBody>
      </p:sp>
      <p:sp>
        <p:nvSpPr>
          <p:cNvPr id="5" name="Footer Placeholder 4"/>
          <p:cNvSpPr>
            <a:spLocks noGrp="1"/>
          </p:cNvSpPr>
          <p:nvPr>
            <p:ph type="ftr" sz="quarter" idx="11"/>
          </p:nvPr>
        </p:nvSpPr>
        <p:spPr/>
        <p:txBody>
          <a:bodyPr/>
          <a:lstStyle/>
          <a:p>
            <a:r>
              <a:rPr lang="el-GR" smtClean="0"/>
              <a:t>Επιμέλεια: Πεπέ Εύη</a:t>
            </a:r>
            <a:endParaRPr lang="en-US"/>
          </a:p>
        </p:txBody>
      </p:sp>
      <p:sp>
        <p:nvSpPr>
          <p:cNvPr id="6" name="Slide Number Placeholder 5"/>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4268983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36362F-92EB-4128-B91E-2E4DC23B9AD5}" type="datetime1">
              <a:rPr lang="en-US" smtClean="0"/>
              <a:t>11/11/2024</a:t>
            </a:fld>
            <a:endParaRPr lang="en-US"/>
          </a:p>
        </p:txBody>
      </p:sp>
      <p:sp>
        <p:nvSpPr>
          <p:cNvPr id="5" name="Footer Placeholder 4"/>
          <p:cNvSpPr>
            <a:spLocks noGrp="1"/>
          </p:cNvSpPr>
          <p:nvPr>
            <p:ph type="ftr" sz="quarter" idx="11"/>
          </p:nvPr>
        </p:nvSpPr>
        <p:spPr/>
        <p:txBody>
          <a:bodyPr/>
          <a:lstStyle/>
          <a:p>
            <a:r>
              <a:rPr lang="el-GR" smtClean="0"/>
              <a:t>Επιμέλεια: Πεπέ Εύη</a:t>
            </a:r>
            <a:endParaRPr lang="en-US"/>
          </a:p>
        </p:txBody>
      </p:sp>
      <p:sp>
        <p:nvSpPr>
          <p:cNvPr id="6" name="Slide Number Placeholder 5"/>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3337206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7FAA14-2BA1-4911-8BAE-C7384B73B74E}" type="datetime1">
              <a:rPr lang="en-US" smtClean="0"/>
              <a:t>11/11/2024</a:t>
            </a:fld>
            <a:endParaRPr lang="en-US"/>
          </a:p>
        </p:txBody>
      </p:sp>
      <p:sp>
        <p:nvSpPr>
          <p:cNvPr id="5" name="Footer Placeholder 4"/>
          <p:cNvSpPr>
            <a:spLocks noGrp="1"/>
          </p:cNvSpPr>
          <p:nvPr>
            <p:ph type="ftr" sz="quarter" idx="11"/>
          </p:nvPr>
        </p:nvSpPr>
        <p:spPr/>
        <p:txBody>
          <a:bodyPr/>
          <a:lstStyle/>
          <a:p>
            <a:r>
              <a:rPr lang="el-GR" smtClean="0"/>
              <a:t>Επιμέλεια: Πεπέ Εύη</a:t>
            </a:r>
            <a:endParaRPr lang="en-US"/>
          </a:p>
        </p:txBody>
      </p:sp>
      <p:sp>
        <p:nvSpPr>
          <p:cNvPr id="6" name="Slide Number Placeholder 5"/>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511105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2BD1EBB-5951-419D-BEB6-C118D476E12E}" type="datetime1">
              <a:rPr lang="en-US" smtClean="0"/>
              <a:t>11/11/2024</a:t>
            </a:fld>
            <a:endParaRPr lang="en-US"/>
          </a:p>
        </p:txBody>
      </p:sp>
      <p:sp>
        <p:nvSpPr>
          <p:cNvPr id="6" name="Footer Placeholder 5"/>
          <p:cNvSpPr>
            <a:spLocks noGrp="1"/>
          </p:cNvSpPr>
          <p:nvPr>
            <p:ph type="ftr" sz="quarter" idx="11"/>
          </p:nvPr>
        </p:nvSpPr>
        <p:spPr/>
        <p:txBody>
          <a:bodyPr/>
          <a:lstStyle/>
          <a:p>
            <a:r>
              <a:rPr lang="el-GR" smtClean="0"/>
              <a:t>Επιμέλεια: Πεπέ Εύη</a:t>
            </a:r>
            <a:endParaRPr lang="en-US"/>
          </a:p>
        </p:txBody>
      </p:sp>
      <p:sp>
        <p:nvSpPr>
          <p:cNvPr id="7" name="Slide Number Placeholder 6"/>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3942370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0135AF9-3E8A-4ED5-A1A1-A93D15B4DC91}" type="datetime1">
              <a:rPr lang="en-US" smtClean="0"/>
              <a:t>11/11/2024</a:t>
            </a:fld>
            <a:endParaRPr lang="en-US"/>
          </a:p>
        </p:txBody>
      </p:sp>
      <p:sp>
        <p:nvSpPr>
          <p:cNvPr id="8" name="Footer Placeholder 7"/>
          <p:cNvSpPr>
            <a:spLocks noGrp="1"/>
          </p:cNvSpPr>
          <p:nvPr>
            <p:ph type="ftr" sz="quarter" idx="11"/>
          </p:nvPr>
        </p:nvSpPr>
        <p:spPr/>
        <p:txBody>
          <a:bodyPr/>
          <a:lstStyle/>
          <a:p>
            <a:r>
              <a:rPr lang="el-GR" smtClean="0"/>
              <a:t>Επιμέλεια: Πεπέ Εύη</a:t>
            </a:r>
            <a:endParaRPr lang="en-US"/>
          </a:p>
        </p:txBody>
      </p:sp>
      <p:sp>
        <p:nvSpPr>
          <p:cNvPr id="9" name="Slide Number Placeholder 8"/>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1360070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97841C0-0BF4-484E-BC82-197099D43D66}" type="datetime1">
              <a:rPr lang="en-US" smtClean="0"/>
              <a:t>11/11/2024</a:t>
            </a:fld>
            <a:endParaRPr lang="en-US"/>
          </a:p>
        </p:txBody>
      </p:sp>
      <p:sp>
        <p:nvSpPr>
          <p:cNvPr id="4" name="Footer Placeholder 3"/>
          <p:cNvSpPr>
            <a:spLocks noGrp="1"/>
          </p:cNvSpPr>
          <p:nvPr>
            <p:ph type="ftr" sz="quarter" idx="11"/>
          </p:nvPr>
        </p:nvSpPr>
        <p:spPr/>
        <p:txBody>
          <a:bodyPr/>
          <a:lstStyle/>
          <a:p>
            <a:r>
              <a:rPr lang="el-GR" smtClean="0"/>
              <a:t>Επιμέλεια: Πεπέ Εύη</a:t>
            </a:r>
            <a:endParaRPr lang="en-US"/>
          </a:p>
        </p:txBody>
      </p:sp>
      <p:sp>
        <p:nvSpPr>
          <p:cNvPr id="5" name="Slide Number Placeholder 4"/>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3708192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21658FCD-1DA2-4D1A-844C-5AD7C2AF7454}" type="datetime1">
              <a:rPr lang="en-US" smtClean="0"/>
              <a:t>11/11/2024</a:t>
            </a:fld>
            <a:endParaRPr lang="en-US"/>
          </a:p>
        </p:txBody>
      </p:sp>
      <p:sp>
        <p:nvSpPr>
          <p:cNvPr id="3" name="Footer Placeholder 2"/>
          <p:cNvSpPr>
            <a:spLocks noGrp="1"/>
          </p:cNvSpPr>
          <p:nvPr>
            <p:ph type="ftr" sz="quarter" idx="11"/>
          </p:nvPr>
        </p:nvSpPr>
        <p:spPr/>
        <p:txBody>
          <a:bodyPr/>
          <a:lstStyle/>
          <a:p>
            <a:r>
              <a:rPr lang="el-GR" smtClean="0"/>
              <a:t>Επιμέλεια: Πεπέ Εύη</a:t>
            </a:r>
            <a:endParaRPr lang="en-US"/>
          </a:p>
        </p:txBody>
      </p:sp>
      <p:sp>
        <p:nvSpPr>
          <p:cNvPr id="4" name="Slide Number Placeholder 3"/>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2765551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239458-5238-432D-9E12-704D0872369F}" type="datetime1">
              <a:rPr lang="en-US" smtClean="0"/>
              <a:t>11/11/2024</a:t>
            </a:fld>
            <a:endParaRPr lang="en-US"/>
          </a:p>
        </p:txBody>
      </p:sp>
      <p:sp>
        <p:nvSpPr>
          <p:cNvPr id="6" name="Footer Placeholder 5"/>
          <p:cNvSpPr>
            <a:spLocks noGrp="1"/>
          </p:cNvSpPr>
          <p:nvPr>
            <p:ph type="ftr" sz="quarter" idx="11"/>
          </p:nvPr>
        </p:nvSpPr>
        <p:spPr/>
        <p:txBody>
          <a:bodyPr/>
          <a:lstStyle/>
          <a:p>
            <a:r>
              <a:rPr lang="el-GR" smtClean="0"/>
              <a:t>Επιμέλεια: Πεπέ Εύη</a:t>
            </a:r>
            <a:endParaRPr lang="en-US"/>
          </a:p>
        </p:txBody>
      </p:sp>
      <p:sp>
        <p:nvSpPr>
          <p:cNvPr id="7" name="Slide Number Placeholder 6"/>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761063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B84403-69DE-45BE-8E74-04D6061DF95C}" type="datetime1">
              <a:rPr lang="en-US" smtClean="0"/>
              <a:t>11/11/2024</a:t>
            </a:fld>
            <a:endParaRPr lang="en-US"/>
          </a:p>
        </p:txBody>
      </p:sp>
      <p:sp>
        <p:nvSpPr>
          <p:cNvPr id="6" name="Footer Placeholder 5"/>
          <p:cNvSpPr>
            <a:spLocks noGrp="1"/>
          </p:cNvSpPr>
          <p:nvPr>
            <p:ph type="ftr" sz="quarter" idx="11"/>
          </p:nvPr>
        </p:nvSpPr>
        <p:spPr/>
        <p:txBody>
          <a:bodyPr/>
          <a:lstStyle/>
          <a:p>
            <a:r>
              <a:rPr lang="el-GR" smtClean="0"/>
              <a:t>Επιμέλεια: Πεπέ Εύη</a:t>
            </a:r>
            <a:endParaRPr lang="en-US"/>
          </a:p>
        </p:txBody>
      </p:sp>
      <p:sp>
        <p:nvSpPr>
          <p:cNvPr id="7" name="Slide Number Placeholder 6"/>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1511788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EF729A9A-C925-4111-8ADA-C94888032B8E}" type="datetime1">
              <a:rPr lang="en-US" smtClean="0"/>
              <a:t>11/11/2024</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r>
              <a:rPr lang="el-GR" smtClean="0"/>
              <a:t>Επιμέλεια: Πεπέ Εύη</a:t>
            </a:r>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1763D460-1417-4CBB-9D1A-20C48D2B1CF0}" type="slidenum">
              <a:rPr lang="en-US" smtClean="0"/>
              <a:t>‹#›</a:t>
            </a:fld>
            <a:endParaRPr lang="en-US"/>
          </a:p>
        </p:txBody>
      </p:sp>
    </p:spTree>
    <p:extLst>
      <p:ext uri="{BB962C8B-B14F-4D97-AF65-F5344CB8AC3E}">
        <p14:creationId xmlns:p14="http://schemas.microsoft.com/office/powerpoint/2010/main" val="2993173782"/>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 id="2147483812" r:id="rId14"/>
    <p:sldLayoutId id="2147483813" r:id="rId15"/>
    <p:sldLayoutId id="2147483814" r:id="rId16"/>
    <p:sldLayoutId id="2147483815" r:id="rId17"/>
  </p:sldLayoutIdLst>
  <p:hf sldNum="0" hdr="0" dt="0"/>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1012" y="1300786"/>
            <a:ext cx="8689976" cy="2499690"/>
          </a:xfrm>
        </p:spPr>
        <p:txBody>
          <a:bodyPr>
            <a:normAutofit/>
          </a:bodyPr>
          <a:lstStyle/>
          <a:p>
            <a:pPr algn="l"/>
            <a:r>
              <a:rPr lang="el-GR" sz="8000" dirty="0" smtClean="0">
                <a:latin typeface="Times New Roman" panose="02020603050405020304" pitchFamily="18" charset="0"/>
                <a:cs typeface="Times New Roman" panose="02020603050405020304" pitchFamily="18" charset="0"/>
              </a:rPr>
              <a:t>Σημεια στιξησ</a:t>
            </a:r>
            <a:endParaRPr lang="en-US" sz="80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normAutofit fontScale="70000" lnSpcReduction="20000"/>
          </a:bodyPr>
          <a:lstStyle/>
          <a:p>
            <a:pPr algn="r"/>
            <a:r>
              <a:rPr lang="el-GR" sz="5000" dirty="0" smtClean="0">
                <a:latin typeface="Times New Roman" panose="02020603050405020304" pitchFamily="18" charset="0"/>
                <a:cs typeface="Times New Roman" panose="02020603050405020304" pitchFamily="18" charset="0"/>
              </a:rPr>
              <a:t>Νεοελληνικη </a:t>
            </a:r>
          </a:p>
          <a:p>
            <a:pPr algn="r"/>
            <a:r>
              <a:rPr lang="el-GR" sz="5000" dirty="0" smtClean="0">
                <a:latin typeface="Times New Roman" panose="02020603050405020304" pitchFamily="18" charset="0"/>
                <a:cs typeface="Times New Roman" panose="02020603050405020304" pitchFamily="18" charset="0"/>
              </a:rPr>
              <a:t>γραμματικη</a:t>
            </a:r>
            <a:endParaRPr lang="en-US" sz="5000"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a:xfrm>
            <a:off x="2442536" y="6492875"/>
            <a:ext cx="6672887" cy="365125"/>
          </a:xfrm>
        </p:spPr>
        <p:txBody>
          <a:bodyPr/>
          <a:lstStyle/>
          <a:p>
            <a:pPr algn="ctr"/>
            <a:r>
              <a:rPr lang="el-GR" sz="1600" dirty="0" smtClean="0">
                <a:latin typeface="Times New Roman" panose="02020603050405020304" pitchFamily="18" charset="0"/>
                <a:cs typeface="Times New Roman" panose="02020603050405020304" pitchFamily="18" charset="0"/>
              </a:rPr>
              <a:t>Επιμέλεια: Πεπέ Εύη</a:t>
            </a: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1860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913775" y="528639"/>
            <a:ext cx="10364451" cy="400050"/>
          </a:xfrm>
        </p:spPr>
        <p:txBody>
          <a:bodyPr>
            <a:normAutofit fontScale="90000"/>
          </a:bodyPr>
          <a:lstStyle/>
          <a:p>
            <a:pPr algn="ctr"/>
            <a:r>
              <a:rPr lang="el-GR" sz="2400" b="1" dirty="0">
                <a:latin typeface="Times New Roman" panose="02020603050405020304" pitchFamily="18" charset="0"/>
                <a:cs typeface="Times New Roman" panose="02020603050405020304" pitchFamily="18" charset="0"/>
              </a:rPr>
              <a:t>ΔΙΠΛΗ ΤΕΛΕΙΑ Ή ΑΝΩ ΚΑΙ ΚΑΤΩ ΤΕΛΕΙΑ Ή ΔΙΣΤΙΓΜΟ :</a:t>
            </a:r>
            <a:endParaRPr lang="en-US" sz="2400" b="1" dirty="0">
              <a:latin typeface="Times New Roman" panose="02020603050405020304" pitchFamily="18" charset="0"/>
              <a:cs typeface="Times New Roman" panose="02020603050405020304" pitchFamily="18" charset="0"/>
            </a:endParaRPr>
          </a:p>
        </p:txBody>
      </p:sp>
      <p:sp>
        <p:nvSpPr>
          <p:cNvPr id="11" name="Content Placeholder 10"/>
          <p:cNvSpPr>
            <a:spLocks noGrp="1"/>
          </p:cNvSpPr>
          <p:nvPr>
            <p:ph sz="quarter" idx="13"/>
          </p:nvPr>
        </p:nvSpPr>
        <p:spPr>
          <a:xfrm>
            <a:off x="913774" y="1200149"/>
            <a:ext cx="10363826" cy="5246687"/>
          </a:xfrm>
        </p:spPr>
        <p:txBody>
          <a:bodyPr>
            <a:noAutofit/>
          </a:bodyPr>
          <a:lstStyle/>
          <a:p>
            <a:r>
              <a:rPr lang="el-GR" sz="1600" cap="none" dirty="0" smtClean="0">
                <a:latin typeface="Times New Roman" panose="02020603050405020304" pitchFamily="18" charset="0"/>
                <a:cs typeface="Times New Roman" panose="02020603050405020304" pitchFamily="18" charset="0"/>
              </a:rPr>
              <a:t>σημειώνεται πριν από φράσεις που αποδίδονται αυτούσιες, όπως ειπώθηκαν:</a:t>
            </a:r>
          </a:p>
          <a:p>
            <a:pPr lvl="1"/>
            <a:r>
              <a:rPr lang="el-GR" sz="1400" i="1" cap="none" dirty="0" smtClean="0">
                <a:latin typeface="Times New Roman" panose="02020603050405020304" pitchFamily="18" charset="0"/>
                <a:cs typeface="Times New Roman" panose="02020603050405020304" pitchFamily="18" charset="0"/>
              </a:rPr>
              <a:t>μπήκε με ταχύτητα στην αίθουσα και φώναξε: «θα πάμε εκδρομή»</a:t>
            </a:r>
          </a:p>
          <a:p>
            <a:r>
              <a:rPr lang="el-GR" sz="1600" cap="none" dirty="0" smtClean="0">
                <a:latin typeface="Times New Roman" panose="02020603050405020304" pitchFamily="18" charset="0"/>
                <a:cs typeface="Times New Roman" panose="02020603050405020304" pitchFamily="18" charset="0"/>
              </a:rPr>
              <a:t>πριν από ρήσεις, γνωμικά και παροιμίες:</a:t>
            </a:r>
          </a:p>
          <a:p>
            <a:pPr lvl="1"/>
            <a:r>
              <a:rPr lang="el-GR" sz="1400" i="1" cap="none" dirty="0" smtClean="0">
                <a:latin typeface="Times New Roman" panose="02020603050405020304" pitchFamily="18" charset="0"/>
                <a:cs typeface="Times New Roman" panose="02020603050405020304" pitchFamily="18" charset="0"/>
              </a:rPr>
              <a:t>να έχεις πάντα στο μυαλό σου την παροιμία: κάνε το καλό και ρίξ’ το στο γιαλό.</a:t>
            </a:r>
          </a:p>
          <a:p>
            <a:r>
              <a:rPr lang="el-GR" sz="1600" cap="none" dirty="0" smtClean="0">
                <a:latin typeface="Times New Roman" panose="02020603050405020304" pitchFamily="18" charset="0"/>
                <a:cs typeface="Times New Roman" panose="02020603050405020304" pitchFamily="18" charset="0"/>
              </a:rPr>
              <a:t>πριν από απαρίθμηση, για να εισαγάγει κατάλογο στοιχείων:</a:t>
            </a:r>
          </a:p>
          <a:p>
            <a:pPr lvl="1"/>
            <a:r>
              <a:rPr lang="el-GR" sz="1400" i="1" cap="none" dirty="0" smtClean="0">
                <a:latin typeface="Times New Roman" panose="02020603050405020304" pitchFamily="18" charset="0"/>
                <a:cs typeface="Times New Roman" panose="02020603050405020304" pitchFamily="18" charset="0"/>
              </a:rPr>
              <a:t>οι νομοί της δυτικής μακεδονίας είναι τέσσερις, οι εξής: των γρεβενών, της καστοριάς, της κοζάνης και της φλώρινας.</a:t>
            </a:r>
          </a:p>
          <a:p>
            <a:r>
              <a:rPr lang="el-GR" sz="1600" cap="none" dirty="0" smtClean="0">
                <a:latin typeface="Times New Roman" panose="02020603050405020304" pitchFamily="18" charset="0"/>
                <a:cs typeface="Times New Roman" panose="02020603050405020304" pitchFamily="18" charset="0"/>
              </a:rPr>
              <a:t>για να εισαγάγει παράθεμα:</a:t>
            </a:r>
          </a:p>
          <a:p>
            <a:pPr lvl="1"/>
            <a:r>
              <a:rPr lang="el-GR" sz="1400" i="1" cap="none" dirty="0" smtClean="0">
                <a:latin typeface="Times New Roman" panose="02020603050405020304" pitchFamily="18" charset="0"/>
                <a:cs typeface="Times New Roman" panose="02020603050405020304" pitchFamily="18" charset="0"/>
              </a:rPr>
              <a:t>ο σωκράτης είπε: «ένα ξέρω ότι τίποτα δεν ξέρω»</a:t>
            </a:r>
          </a:p>
          <a:p>
            <a:r>
              <a:rPr lang="el-GR" sz="1600" cap="none" dirty="0" smtClean="0">
                <a:latin typeface="Times New Roman" panose="02020603050405020304" pitchFamily="18" charset="0"/>
                <a:cs typeface="Times New Roman" panose="02020603050405020304" pitchFamily="18" charset="0"/>
              </a:rPr>
              <a:t>για να συνδέσει προτάσεις από τις οποίες η δεύτερη επεξηγεί την πρώτη ή είναι αποτέλεσμα της πρώτης:</a:t>
            </a:r>
          </a:p>
          <a:p>
            <a:pPr lvl="1"/>
            <a:r>
              <a:rPr lang="el-GR" sz="1400" cap="none" dirty="0" smtClean="0">
                <a:latin typeface="Times New Roman" panose="02020603050405020304" pitchFamily="18" charset="0"/>
                <a:cs typeface="Times New Roman" panose="02020603050405020304" pitchFamily="18" charset="0"/>
              </a:rPr>
              <a:t>διάβαζε μέχρι το πρωί και το αποτέλεσμα: έγραψε κάτω από τη βάση.</a:t>
            </a:r>
          </a:p>
          <a:p>
            <a:r>
              <a:rPr lang="el-GR" sz="1600" cap="none" dirty="0" smtClean="0">
                <a:latin typeface="Times New Roman" panose="02020603050405020304" pitchFamily="18" charset="0"/>
                <a:cs typeface="Times New Roman" panose="02020603050405020304" pitchFamily="18" charset="0"/>
              </a:rPr>
              <a:t>για να γίνει διάκριση μεταξύ θέματος και σχολίου σε κείμενα επιγραμματικού χαρακτήρα:</a:t>
            </a:r>
          </a:p>
          <a:p>
            <a:pPr lvl="1"/>
            <a:r>
              <a:rPr lang="el-GR" sz="1400" i="1" cap="none" dirty="0" smtClean="0">
                <a:latin typeface="Times New Roman" panose="02020603050405020304" pitchFamily="18" charset="0"/>
                <a:cs typeface="Times New Roman" panose="02020603050405020304" pitchFamily="18" charset="0"/>
              </a:rPr>
              <a:t>α΄δημοτικού: διδάσκονται γλώσσα και μαθηματικά </a:t>
            </a:r>
          </a:p>
          <a:p>
            <a:r>
              <a:rPr lang="el-GR" sz="1600" cap="none" dirty="0" smtClean="0">
                <a:latin typeface="Times New Roman" panose="02020603050405020304" pitchFamily="18" charset="0"/>
                <a:cs typeface="Times New Roman" panose="02020603050405020304" pitchFamily="18" charset="0"/>
              </a:rPr>
              <a:t>για την παρουσίαση των αποτελεσμάτων μιας πράξης, ενός φαινομένου ή ενός προβλήματος:</a:t>
            </a:r>
          </a:p>
          <a:p>
            <a:pPr lvl="1"/>
            <a:r>
              <a:rPr lang="el-GR" sz="1400" cap="none" dirty="0" smtClean="0">
                <a:latin typeface="Times New Roman" panose="02020603050405020304" pitchFamily="18" charset="0"/>
                <a:cs typeface="Times New Roman" panose="02020603050405020304" pitchFamily="18" charset="0"/>
              </a:rPr>
              <a:t>ρατσισμός: κορύφωση της βίας και της εγκλματικότητας.</a:t>
            </a:r>
          </a:p>
          <a:p>
            <a:endParaRPr lang="en-US" sz="1400" dirty="0"/>
          </a:p>
        </p:txBody>
      </p:sp>
      <p:sp>
        <p:nvSpPr>
          <p:cNvPr id="4" name="Footer Placeholder 3"/>
          <p:cNvSpPr>
            <a:spLocks noGrp="1"/>
          </p:cNvSpPr>
          <p:nvPr>
            <p:ph type="ftr" sz="quarter" idx="11"/>
          </p:nvPr>
        </p:nvSpPr>
        <p:spPr>
          <a:xfrm>
            <a:off x="0" y="6446837"/>
            <a:ext cx="6672887" cy="365125"/>
          </a:xfrm>
        </p:spPr>
        <p:txBody>
          <a:bodyPr/>
          <a:lstStyle/>
          <a:p>
            <a:r>
              <a:rPr lang="el-GR" dirty="0" smtClean="0"/>
              <a:t>ΕΠΙΜΕΛΕΙΑ: ΠΕΠΕ ΕΥΗ</a:t>
            </a:r>
            <a:endParaRPr lang="el-GR" dirty="0"/>
          </a:p>
        </p:txBody>
      </p:sp>
      <p:sp>
        <p:nvSpPr>
          <p:cNvPr id="5" name="Slide Number Placeholder 4"/>
          <p:cNvSpPr>
            <a:spLocks noGrp="1"/>
          </p:cNvSpPr>
          <p:nvPr>
            <p:ph type="sldNum" sz="quarter" idx="12"/>
          </p:nvPr>
        </p:nvSpPr>
        <p:spPr/>
        <p:txBody>
          <a:bodyPr/>
          <a:lstStyle/>
          <a:p>
            <a:fld id="{3DF53439-851E-44AD-84B1-B6BFC3D0C743}" type="slidenum">
              <a:rPr lang="el-GR" smtClean="0"/>
              <a:t>10</a:t>
            </a:fld>
            <a:endParaRPr lang="el-GR"/>
          </a:p>
        </p:txBody>
      </p:sp>
    </p:spTree>
    <p:extLst>
      <p:ext uri="{BB962C8B-B14F-4D97-AF65-F5344CB8AC3E}">
        <p14:creationId xmlns:p14="http://schemas.microsoft.com/office/powerpoint/2010/main" val="185448469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pPr algn="ctr"/>
            <a:r>
              <a:rPr lang="el-GR" sz="3000" b="1" dirty="0">
                <a:latin typeface="Times New Roman" panose="02020603050405020304" pitchFamily="18" charset="0"/>
                <a:cs typeface="Times New Roman" panose="02020603050405020304" pitchFamily="18" charset="0"/>
              </a:rPr>
              <a:t>ΕΡΩΤΗΜΑΤΙΚΟ </a:t>
            </a:r>
            <a:r>
              <a:rPr lang="el-GR" sz="4000" b="1" dirty="0">
                <a:latin typeface="Times New Roman" panose="02020603050405020304" pitchFamily="18" charset="0"/>
                <a:cs typeface="Times New Roman" panose="02020603050405020304" pitchFamily="18" charset="0"/>
              </a:rPr>
              <a:t>;</a:t>
            </a:r>
            <a:endParaRPr lang="en-US" sz="3000" b="1" dirty="0">
              <a:latin typeface="Times New Roman" panose="02020603050405020304" pitchFamily="18" charset="0"/>
              <a:cs typeface="Times New Roman" panose="02020603050405020304" pitchFamily="18" charset="0"/>
            </a:endParaRPr>
          </a:p>
        </p:txBody>
      </p:sp>
      <p:sp>
        <p:nvSpPr>
          <p:cNvPr id="11" name="Content Placeholder 10"/>
          <p:cNvSpPr>
            <a:spLocks noGrp="1"/>
          </p:cNvSpPr>
          <p:nvPr>
            <p:ph sz="quarter" idx="13"/>
          </p:nvPr>
        </p:nvSpPr>
        <p:spPr/>
        <p:txBody>
          <a:bodyPr/>
          <a:lstStyle/>
          <a:p>
            <a:r>
              <a:rPr lang="el-GR" cap="none" dirty="0" smtClean="0">
                <a:latin typeface="Times New Roman" panose="02020603050405020304" pitchFamily="18" charset="0"/>
                <a:cs typeface="Times New Roman" panose="02020603050405020304" pitchFamily="18" charset="0"/>
              </a:rPr>
              <a:t>τίθεται στο τέλος μιας φράσης με την οποία γίνεται ερώτηση. </a:t>
            </a:r>
          </a:p>
          <a:p>
            <a:pPr lvl="1"/>
            <a:r>
              <a:rPr lang="el-GR" cap="none" dirty="0">
                <a:latin typeface="Times New Roman" panose="02020603050405020304" pitchFamily="18" charset="0"/>
                <a:cs typeface="Times New Roman" panose="02020603050405020304" pitchFamily="18" charset="0"/>
              </a:rPr>
              <a:t>Π</a:t>
            </a:r>
            <a:r>
              <a:rPr lang="el-GR" cap="none" dirty="0" smtClean="0">
                <a:latin typeface="Times New Roman" panose="02020603050405020304" pitchFamily="18" charset="0"/>
                <a:cs typeface="Times New Roman" panose="02020603050405020304" pitchFamily="18" charset="0"/>
              </a:rPr>
              <a:t>ου είσαι;</a:t>
            </a:r>
          </a:p>
          <a:p>
            <a:pPr lvl="1"/>
            <a:r>
              <a:rPr lang="el-GR" cap="none" dirty="0">
                <a:latin typeface="Times New Roman" panose="02020603050405020304" pitchFamily="18" charset="0"/>
                <a:cs typeface="Times New Roman" panose="02020603050405020304" pitchFamily="18" charset="0"/>
              </a:rPr>
              <a:t>Π</a:t>
            </a:r>
            <a:r>
              <a:rPr lang="el-GR" cap="none" dirty="0" smtClean="0">
                <a:latin typeface="Times New Roman" panose="02020603050405020304" pitchFamily="18" charset="0"/>
                <a:cs typeface="Times New Roman" panose="02020603050405020304" pitchFamily="18" charset="0"/>
              </a:rPr>
              <a:t>ως ονομάζεται αυτή η περιοχή;</a:t>
            </a:r>
          </a:p>
          <a:p>
            <a:endParaRPr lang="en-US" dirty="0"/>
          </a:p>
        </p:txBody>
      </p:sp>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11</a:t>
            </a:fld>
            <a:endParaRPr lang="el-GR"/>
          </a:p>
        </p:txBody>
      </p:sp>
    </p:spTree>
    <p:extLst>
      <p:ext uri="{BB962C8B-B14F-4D97-AF65-F5344CB8AC3E}">
        <p14:creationId xmlns:p14="http://schemas.microsoft.com/office/powerpoint/2010/main" val="11965605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913775" y="618518"/>
            <a:ext cx="10364451" cy="667358"/>
          </a:xfrm>
        </p:spPr>
        <p:txBody>
          <a:bodyPr>
            <a:normAutofit/>
          </a:bodyPr>
          <a:lstStyle/>
          <a:p>
            <a:pPr algn="ctr"/>
            <a:r>
              <a:rPr lang="el-GR" sz="3000" b="1" dirty="0">
                <a:latin typeface="Times New Roman" panose="02020603050405020304" pitchFamily="18" charset="0"/>
                <a:cs typeface="Times New Roman" panose="02020603050405020304" pitchFamily="18" charset="0"/>
              </a:rPr>
              <a:t>ΘΑΥΜΑΣΤΙΚΟ </a:t>
            </a:r>
            <a:r>
              <a:rPr lang="el-GR" sz="4000" b="1" dirty="0">
                <a:latin typeface="Times New Roman" panose="02020603050405020304" pitchFamily="18" charset="0"/>
                <a:cs typeface="Times New Roman" panose="02020603050405020304" pitchFamily="18" charset="0"/>
              </a:rPr>
              <a:t>!</a:t>
            </a:r>
            <a:endParaRPr lang="en-US" sz="3000" b="1" dirty="0">
              <a:latin typeface="Times New Roman" panose="02020603050405020304" pitchFamily="18" charset="0"/>
              <a:cs typeface="Times New Roman" panose="02020603050405020304" pitchFamily="18" charset="0"/>
            </a:endParaRPr>
          </a:p>
        </p:txBody>
      </p:sp>
      <p:sp>
        <p:nvSpPr>
          <p:cNvPr id="11" name="Content Placeholder 10"/>
          <p:cNvSpPr>
            <a:spLocks noGrp="1"/>
          </p:cNvSpPr>
          <p:nvPr>
            <p:ph sz="quarter" idx="13"/>
          </p:nvPr>
        </p:nvSpPr>
        <p:spPr>
          <a:xfrm>
            <a:off x="913774" y="1285876"/>
            <a:ext cx="10363826" cy="4597399"/>
          </a:xfrm>
        </p:spPr>
        <p:txBody>
          <a:bodyPr>
            <a:normAutofit fontScale="70000" lnSpcReduction="20000"/>
          </a:bodyPr>
          <a:lstStyle/>
          <a:p>
            <a:r>
              <a:rPr lang="el-GR" cap="none" dirty="0" smtClean="0">
                <a:latin typeface="Times New Roman" panose="02020603050405020304" pitchFamily="18" charset="0"/>
                <a:cs typeface="Times New Roman" panose="02020603050405020304" pitchFamily="18" charset="0"/>
              </a:rPr>
              <a:t>τίθεται στο τέλος μιας λέξης ή πρότασης ύστερα από επιφωνήματα κι επιφωνηματικές εκφράσεις. είναι σχολιαστικό σημείο στίξης που χρησιμοποιείται για να δηλώσει και να μεταδώσει συναισθήματα, όπως:</a:t>
            </a:r>
          </a:p>
          <a:p>
            <a:pPr lvl="1"/>
            <a:r>
              <a:rPr lang="el-GR" cap="none" dirty="0" smtClean="0">
                <a:latin typeface="Times New Roman" panose="02020603050405020304" pitchFamily="18" charset="0"/>
                <a:cs typeface="Times New Roman" panose="02020603050405020304" pitchFamily="18" charset="0"/>
              </a:rPr>
              <a:t>θαυμασμό: τι όμορφο σπίτι!</a:t>
            </a:r>
          </a:p>
          <a:p>
            <a:pPr lvl="1"/>
            <a:r>
              <a:rPr lang="el-GR" cap="none" dirty="0" smtClean="0">
                <a:latin typeface="Times New Roman" panose="02020603050405020304" pitchFamily="18" charset="0"/>
                <a:cs typeface="Times New Roman" panose="02020603050405020304" pitchFamily="18" charset="0"/>
              </a:rPr>
              <a:t>χαρά: τι ωραία που περνάμε!</a:t>
            </a:r>
          </a:p>
          <a:p>
            <a:pPr lvl="1"/>
            <a:r>
              <a:rPr lang="el-GR" cap="none" dirty="0" smtClean="0">
                <a:latin typeface="Times New Roman" panose="02020603050405020304" pitchFamily="18" charset="0"/>
                <a:cs typeface="Times New Roman" panose="02020603050405020304" pitchFamily="18" charset="0"/>
              </a:rPr>
              <a:t>έκπληξη: πόσο μεγάλο δώρο!</a:t>
            </a:r>
          </a:p>
          <a:p>
            <a:pPr lvl="1"/>
            <a:r>
              <a:rPr lang="el-GR" cap="none" dirty="0" smtClean="0">
                <a:latin typeface="Times New Roman" panose="02020603050405020304" pitchFamily="18" charset="0"/>
                <a:cs typeface="Times New Roman" panose="02020603050405020304" pitchFamily="18" charset="0"/>
              </a:rPr>
              <a:t>ειρωνεία: τελείωσαν τα σοκολατάκια; ωραία!</a:t>
            </a:r>
          </a:p>
          <a:p>
            <a:pPr lvl="1"/>
            <a:r>
              <a:rPr lang="el-GR" cap="none" dirty="0" smtClean="0">
                <a:latin typeface="Times New Roman" panose="02020603050405020304" pitchFamily="18" charset="0"/>
                <a:cs typeface="Times New Roman" panose="02020603050405020304" pitchFamily="18" charset="0"/>
              </a:rPr>
              <a:t>απορία: ποιος δεν θυμάται τον θείο τάσο! </a:t>
            </a:r>
          </a:p>
          <a:p>
            <a:pPr lvl="1"/>
            <a:r>
              <a:rPr lang="el-GR" cap="none" dirty="0" smtClean="0">
                <a:latin typeface="Times New Roman" panose="02020603050405020304" pitchFamily="18" charset="0"/>
                <a:cs typeface="Times New Roman" panose="02020603050405020304" pitchFamily="18" charset="0"/>
              </a:rPr>
              <a:t>ανησυχία: ανησυχώ! </a:t>
            </a:r>
          </a:p>
          <a:p>
            <a:pPr lvl="1"/>
            <a:r>
              <a:rPr lang="el-GR" cap="none" dirty="0" smtClean="0">
                <a:latin typeface="Times New Roman" panose="02020603050405020304" pitchFamily="18" charset="0"/>
                <a:cs typeface="Times New Roman" panose="02020603050405020304" pitchFamily="18" charset="0"/>
              </a:rPr>
              <a:t>αναποφασιστικότητα! φεύγω!</a:t>
            </a:r>
          </a:p>
          <a:p>
            <a:pPr lvl="1"/>
            <a:r>
              <a:rPr lang="el-GR" cap="none" dirty="0" smtClean="0">
                <a:latin typeface="Times New Roman" panose="02020603050405020304" pitchFamily="18" charset="0"/>
                <a:cs typeface="Times New Roman" panose="02020603050405020304" pitchFamily="18" charset="0"/>
              </a:rPr>
              <a:t>αμφισβήτηση,  </a:t>
            </a:r>
          </a:p>
          <a:p>
            <a:pPr lvl="1"/>
            <a:r>
              <a:rPr lang="el-GR" cap="none" dirty="0" smtClean="0">
                <a:latin typeface="Times New Roman" panose="02020603050405020304" pitchFamily="18" charset="0"/>
                <a:cs typeface="Times New Roman" panose="02020603050405020304" pitchFamily="18" charset="0"/>
              </a:rPr>
              <a:t>λύπη:  αχ!</a:t>
            </a:r>
          </a:p>
          <a:p>
            <a:pPr lvl="1"/>
            <a:r>
              <a:rPr lang="el-GR" cap="none" dirty="0" smtClean="0">
                <a:latin typeface="Times New Roman" panose="02020603050405020304" pitchFamily="18" charset="0"/>
                <a:cs typeface="Times New Roman" panose="02020603050405020304" pitchFamily="18" charset="0"/>
              </a:rPr>
              <a:t>φόβο: παναγίτσα μου!</a:t>
            </a:r>
          </a:p>
          <a:p>
            <a:pPr lvl="1"/>
            <a:r>
              <a:rPr lang="el-GR" cap="none" dirty="0" smtClean="0">
                <a:latin typeface="Times New Roman" panose="02020603050405020304" pitchFamily="18" charset="0"/>
                <a:cs typeface="Times New Roman" panose="02020603050405020304" pitchFamily="18" charset="0"/>
              </a:rPr>
              <a:t>πόνο: αχ, πονάω!</a:t>
            </a:r>
          </a:p>
          <a:p>
            <a:pPr lvl="1"/>
            <a:r>
              <a:rPr lang="el-GR" cap="none" dirty="0" smtClean="0">
                <a:latin typeface="Times New Roman" panose="02020603050405020304" pitchFamily="18" charset="0"/>
                <a:cs typeface="Times New Roman" panose="02020603050405020304" pitchFamily="18" charset="0"/>
              </a:rPr>
              <a:t>συγκίνηση: πόσο συγκινήθηκα!</a:t>
            </a:r>
          </a:p>
          <a:p>
            <a:pPr lvl="1"/>
            <a:r>
              <a:rPr lang="el-GR" cap="none" dirty="0" smtClean="0">
                <a:latin typeface="Times New Roman" panose="02020603050405020304" pitchFamily="18" charset="0"/>
                <a:cs typeface="Times New Roman" panose="02020603050405020304" pitchFamily="18" charset="0"/>
              </a:rPr>
              <a:t>ενθουσιασμό: φανταστικά! </a:t>
            </a:r>
          </a:p>
          <a:p>
            <a:pPr lvl="1"/>
            <a:r>
              <a:rPr lang="el-GR" cap="none" dirty="0" smtClean="0">
                <a:latin typeface="Times New Roman" panose="02020603050405020304" pitchFamily="18" charset="0"/>
                <a:cs typeface="Times New Roman" panose="02020603050405020304" pitchFamily="18" charset="0"/>
              </a:rPr>
              <a:t>ελπίδα: μακάρι να πάμε εκδρομή!</a:t>
            </a:r>
          </a:p>
          <a:p>
            <a:pPr lvl="1"/>
            <a:r>
              <a:rPr lang="el-GR" cap="none" dirty="0" smtClean="0">
                <a:latin typeface="Times New Roman" panose="02020603050405020304" pitchFamily="18" charset="0"/>
                <a:cs typeface="Times New Roman" panose="02020603050405020304" pitchFamily="18" charset="0"/>
              </a:rPr>
              <a:t>για να δηλωθεί η υπερβολή και για να υπογραμμιστεί η εντύπωση από κάτι απίστευτο: έβαλε γκολ στο τελευταίο λεπτό του αγώνα!</a:t>
            </a:r>
          </a:p>
          <a:p>
            <a:endParaRPr lang="en-US" cap="none" dirty="0"/>
          </a:p>
        </p:txBody>
      </p:sp>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12</a:t>
            </a:fld>
            <a:endParaRPr lang="el-GR"/>
          </a:p>
        </p:txBody>
      </p:sp>
    </p:spTree>
    <p:extLst>
      <p:ext uri="{BB962C8B-B14F-4D97-AF65-F5344CB8AC3E}">
        <p14:creationId xmlns:p14="http://schemas.microsoft.com/office/powerpoint/2010/main" val="9291544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pPr algn="ctr"/>
            <a:r>
              <a:rPr lang="el-GR" sz="3000" b="1" dirty="0">
                <a:latin typeface="Times New Roman" panose="02020603050405020304" pitchFamily="18" charset="0"/>
                <a:cs typeface="Times New Roman" panose="02020603050405020304" pitchFamily="18" charset="0"/>
              </a:rPr>
              <a:t>ΑΠΟΣΙΩΠΗΤΙΚΑ ...</a:t>
            </a:r>
            <a:endParaRPr lang="en-US" sz="3000" b="1" dirty="0">
              <a:latin typeface="Times New Roman" panose="02020603050405020304" pitchFamily="18" charset="0"/>
              <a:cs typeface="Times New Roman" panose="02020603050405020304" pitchFamily="18" charset="0"/>
            </a:endParaRPr>
          </a:p>
        </p:txBody>
      </p:sp>
      <p:sp>
        <p:nvSpPr>
          <p:cNvPr id="11" name="Content Placeholder 10"/>
          <p:cNvSpPr>
            <a:spLocks noGrp="1"/>
          </p:cNvSpPr>
          <p:nvPr>
            <p:ph sz="quarter" idx="13"/>
          </p:nvPr>
        </p:nvSpPr>
        <p:spPr/>
        <p:txBody>
          <a:bodyPr/>
          <a:lstStyle/>
          <a:p>
            <a:r>
              <a:rPr lang="el-GR" cap="none" dirty="0" smtClean="0">
                <a:latin typeface="Times New Roman" panose="02020603050405020304" pitchFamily="18" charset="0"/>
                <a:cs typeface="Times New Roman" panose="02020603050405020304" pitchFamily="18" charset="0"/>
              </a:rPr>
              <a:t>χρησιμοποιούνται επίσης, μέσα σε αγκύλες ( […] ), όταν παραλείπεται μέρος ενός κειμένου άλλου συγγραφέα ή πηγής που παρατίθεται σε εισαγωγικά. </a:t>
            </a:r>
          </a:p>
          <a:p>
            <a:r>
              <a:rPr lang="el-GR" cap="none" dirty="0" smtClean="0">
                <a:latin typeface="Times New Roman" panose="02020603050405020304" pitchFamily="18" charset="0"/>
                <a:cs typeface="Times New Roman" panose="02020603050405020304" pitchFamily="18" charset="0"/>
              </a:rPr>
              <a:t>τίθενται στο τέλος μιας πρότασης ή περιόδου ή μιας λέξης, όταν θέλουμε να γράψουμε κάτι ακόμη, αλλά το παραλείπουμε, το αποσιωπούμε, για λόγους:</a:t>
            </a:r>
          </a:p>
          <a:p>
            <a:pPr lvl="1"/>
            <a:r>
              <a:rPr lang="el-GR" cap="none" dirty="0" smtClean="0">
                <a:latin typeface="Times New Roman" panose="02020603050405020304" pitchFamily="18" charset="0"/>
                <a:cs typeface="Times New Roman" panose="02020603050405020304" pitchFamily="18" charset="0"/>
              </a:rPr>
              <a:t>συγκίνησης, ντροπής, δισταγμού, σεβασμού, περιφρόνησης, συμπάθειας, προβληματισμού, αμφισβήτησης, ειρωνείας, υπαινιγμού, απειλής.</a:t>
            </a:r>
          </a:p>
          <a:p>
            <a:endParaRPr lang="en-US" cap="none" dirty="0"/>
          </a:p>
        </p:txBody>
      </p:sp>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13</a:t>
            </a:fld>
            <a:endParaRPr lang="el-GR"/>
          </a:p>
        </p:txBody>
      </p:sp>
    </p:spTree>
    <p:extLst>
      <p:ext uri="{BB962C8B-B14F-4D97-AF65-F5344CB8AC3E}">
        <p14:creationId xmlns:p14="http://schemas.microsoft.com/office/powerpoint/2010/main" val="23005248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913775" y="618517"/>
            <a:ext cx="10364451" cy="653071"/>
          </a:xfrm>
        </p:spPr>
        <p:txBody>
          <a:bodyPr>
            <a:normAutofit/>
          </a:bodyPr>
          <a:lstStyle/>
          <a:p>
            <a:pPr algn="ctr"/>
            <a:r>
              <a:rPr lang="el-GR" sz="3000" b="1" dirty="0">
                <a:latin typeface="Times New Roman" panose="02020603050405020304" pitchFamily="18" charset="0"/>
                <a:cs typeface="Times New Roman" panose="02020603050405020304" pitchFamily="18" charset="0"/>
              </a:rPr>
              <a:t>ΕΙΣΑΓΩΓΙΚΑ «»</a:t>
            </a:r>
            <a:endParaRPr lang="en-US" sz="3000" b="1" dirty="0">
              <a:latin typeface="Times New Roman" panose="02020603050405020304" pitchFamily="18" charset="0"/>
              <a:cs typeface="Times New Roman" panose="02020603050405020304" pitchFamily="18" charset="0"/>
            </a:endParaRPr>
          </a:p>
        </p:txBody>
      </p:sp>
      <p:sp>
        <p:nvSpPr>
          <p:cNvPr id="11" name="Content Placeholder 10"/>
          <p:cNvSpPr>
            <a:spLocks noGrp="1"/>
          </p:cNvSpPr>
          <p:nvPr>
            <p:ph sz="quarter" idx="13"/>
          </p:nvPr>
        </p:nvSpPr>
        <p:spPr>
          <a:xfrm>
            <a:off x="913774" y="1271588"/>
            <a:ext cx="10363826" cy="4519611"/>
          </a:xfrm>
        </p:spPr>
        <p:txBody>
          <a:bodyPr>
            <a:normAutofit fontScale="55000" lnSpcReduction="20000"/>
          </a:bodyPr>
          <a:lstStyle/>
          <a:p>
            <a:r>
              <a:rPr lang="el-GR" sz="2500" cap="none" dirty="0">
                <a:latin typeface="Times New Roman" panose="02020603050405020304" pitchFamily="18" charset="0"/>
                <a:cs typeface="Times New Roman" panose="02020603050405020304" pitchFamily="18" charset="0"/>
              </a:rPr>
              <a:t>Σε Επανάληψη Αυτούσιων Των Λόγων Άλλων: </a:t>
            </a:r>
          </a:p>
          <a:p>
            <a:pPr lvl="1"/>
            <a:r>
              <a:rPr lang="el-GR" sz="2300" cap="none" dirty="0">
                <a:latin typeface="Times New Roman" panose="02020603050405020304" pitchFamily="18" charset="0"/>
                <a:cs typeface="Times New Roman" panose="02020603050405020304" pitchFamily="18" charset="0"/>
              </a:rPr>
              <a:t>Ο Πατέρας Του Τού Είπε Κοφτά: «Δύναμή Σου Είναι Το Μυαλό Σου. Κοίταξε Να Το Εκμεταλλευτείς».</a:t>
            </a:r>
          </a:p>
          <a:p>
            <a:r>
              <a:rPr lang="el-GR" sz="2500" cap="none" dirty="0">
                <a:latin typeface="Times New Roman" panose="02020603050405020304" pitchFamily="18" charset="0"/>
                <a:cs typeface="Times New Roman" panose="02020603050405020304" pitchFamily="18" charset="0"/>
              </a:rPr>
              <a:t>Σε Ειδικούς Όρους Και Επωνυμίες</a:t>
            </a:r>
          </a:p>
          <a:p>
            <a:pPr lvl="1"/>
            <a:r>
              <a:rPr lang="el-GR" sz="2300" cap="none" dirty="0">
                <a:latin typeface="Times New Roman" panose="02020603050405020304" pitchFamily="18" charset="0"/>
                <a:cs typeface="Times New Roman" panose="02020603050405020304" pitchFamily="18" charset="0"/>
              </a:rPr>
              <a:t>Το Αεροδρόμιο «Ελευθέριος Βενιζέλος» Είναι Από Τα Μεγαλύτερα Της Ευρώπης.</a:t>
            </a:r>
          </a:p>
          <a:p>
            <a:pPr lvl="0">
              <a:buClr>
                <a:srgbClr val="5BD078"/>
              </a:buClr>
            </a:pPr>
            <a:r>
              <a:rPr lang="el-GR" sz="2800" cap="none" dirty="0">
                <a:solidFill>
                  <a:prstClr val="black"/>
                </a:solidFill>
                <a:latin typeface="Times New Roman" panose="02020603050405020304" pitchFamily="18" charset="0"/>
                <a:cs typeface="Times New Roman" panose="02020603050405020304" pitchFamily="18" charset="0"/>
              </a:rPr>
              <a:t>Σε </a:t>
            </a:r>
            <a:r>
              <a:rPr lang="el-GR" sz="2500" cap="none" dirty="0">
                <a:latin typeface="Times New Roman" panose="02020603050405020304" pitchFamily="18" charset="0"/>
                <a:cs typeface="Times New Roman" panose="02020603050405020304" pitchFamily="18" charset="0"/>
              </a:rPr>
              <a:t>Μεταφορική Χρήση Μιας Έννοιας: </a:t>
            </a:r>
          </a:p>
          <a:p>
            <a:pPr lvl="1">
              <a:buClr>
                <a:srgbClr val="31B6FD"/>
              </a:buClr>
            </a:pPr>
            <a:r>
              <a:rPr lang="el-GR" sz="2300" cap="none" dirty="0">
                <a:latin typeface="Times New Roman" panose="02020603050405020304" pitchFamily="18" charset="0"/>
                <a:cs typeface="Times New Roman" panose="02020603050405020304" pitchFamily="18" charset="0"/>
              </a:rPr>
              <a:t>Η Φουρτούνα Όλο Και Θέριευε Και Οι Επιβάτες Του Οχηματαγωγού Έμεναν «Ήσυχοι» Στις Θέσεις Τους (Δηλ. Ανήσυχοι).</a:t>
            </a:r>
          </a:p>
          <a:p>
            <a:pPr lvl="0">
              <a:buClr>
                <a:srgbClr val="5BD078"/>
              </a:buClr>
            </a:pPr>
            <a:r>
              <a:rPr lang="el-GR" sz="2800" cap="none" dirty="0">
                <a:solidFill>
                  <a:prstClr val="black"/>
                </a:solidFill>
                <a:latin typeface="Times New Roman" panose="02020603050405020304" pitchFamily="18" charset="0"/>
                <a:cs typeface="Times New Roman" panose="02020603050405020304" pitchFamily="18" charset="0"/>
              </a:rPr>
              <a:t>Σε </a:t>
            </a:r>
            <a:r>
              <a:rPr lang="el-GR" sz="2500" cap="none" dirty="0">
                <a:latin typeface="Times New Roman" panose="02020603050405020304" pitchFamily="18" charset="0"/>
                <a:cs typeface="Times New Roman" panose="02020603050405020304" pitchFamily="18" charset="0"/>
              </a:rPr>
              <a:t>Ειρωνική/Απαξιωτική Αναφορά Σε Κάτι: </a:t>
            </a:r>
          </a:p>
          <a:p>
            <a:pPr lvl="1">
              <a:buClr>
                <a:srgbClr val="31B6FD"/>
              </a:buClr>
            </a:pPr>
            <a:r>
              <a:rPr lang="el-GR" sz="2300" cap="none" dirty="0">
                <a:latin typeface="Times New Roman" panose="02020603050405020304" pitchFamily="18" charset="0"/>
                <a:cs typeface="Times New Roman" panose="02020603050405020304" pitchFamily="18" charset="0"/>
              </a:rPr>
              <a:t>Σιγά Μην Κλάψω...</a:t>
            </a:r>
          </a:p>
          <a:p>
            <a:pPr lvl="0">
              <a:buClr>
                <a:srgbClr val="5BD078"/>
              </a:buClr>
            </a:pPr>
            <a:r>
              <a:rPr lang="el-GR" sz="2500" cap="none" dirty="0">
                <a:latin typeface="Times New Roman" panose="02020603050405020304" pitchFamily="18" charset="0"/>
                <a:cs typeface="Times New Roman" panose="02020603050405020304" pitchFamily="18" charset="0"/>
              </a:rPr>
              <a:t>Για Αποστασιοποίηση Του Γράφοντος Από Τα Γραφόμενα:</a:t>
            </a:r>
          </a:p>
          <a:p>
            <a:pPr lvl="1">
              <a:buClr>
                <a:srgbClr val="31B6FD"/>
              </a:buClr>
            </a:pPr>
            <a:r>
              <a:rPr lang="el-GR" sz="2300" cap="none" dirty="0">
                <a:latin typeface="Times New Roman" panose="02020603050405020304" pitchFamily="18" charset="0"/>
                <a:cs typeface="Times New Roman" panose="02020603050405020304" pitchFamily="18" charset="0"/>
              </a:rPr>
              <a:t>Λένε Πως Θα Βρέξει Αύριο. </a:t>
            </a:r>
          </a:p>
          <a:p>
            <a:pPr lvl="0">
              <a:buClr>
                <a:srgbClr val="5BD078"/>
              </a:buClr>
            </a:pPr>
            <a:r>
              <a:rPr lang="el-GR" sz="2500" cap="none" dirty="0">
                <a:latin typeface="Times New Roman" panose="02020603050405020304" pitchFamily="18" charset="0"/>
                <a:cs typeface="Times New Roman" panose="02020603050405020304" pitchFamily="18" charset="0"/>
              </a:rPr>
              <a:t>Έμφαση:</a:t>
            </a:r>
          </a:p>
          <a:p>
            <a:pPr lvl="1">
              <a:buClr>
                <a:srgbClr val="31B6FD"/>
              </a:buClr>
            </a:pPr>
            <a:r>
              <a:rPr lang="el-GR" sz="2300" cap="none" dirty="0">
                <a:solidFill>
                  <a:prstClr val="black"/>
                </a:solidFill>
                <a:latin typeface="Times New Roman" panose="02020603050405020304" pitchFamily="18" charset="0"/>
                <a:cs typeface="Times New Roman" panose="02020603050405020304" pitchFamily="18" charset="0"/>
              </a:rPr>
              <a:t>Έγινε Λουτσα... </a:t>
            </a:r>
            <a:endParaRPr lang="el-GR" sz="2300" cap="none" dirty="0">
              <a:latin typeface="Times New Roman" panose="02020603050405020304" pitchFamily="18" charset="0"/>
              <a:cs typeface="Times New Roman" panose="02020603050405020304" pitchFamily="18" charset="0"/>
            </a:endParaRPr>
          </a:p>
          <a:p>
            <a:pPr lvl="0">
              <a:buClr>
                <a:srgbClr val="5BD078"/>
              </a:buClr>
            </a:pPr>
            <a:r>
              <a:rPr lang="el-GR" sz="2500" cap="none" dirty="0">
                <a:latin typeface="Times New Roman" panose="02020603050405020304" pitchFamily="18" charset="0"/>
                <a:cs typeface="Times New Roman" panose="02020603050405020304" pitchFamily="18" charset="0"/>
              </a:rPr>
              <a:t>Αμφισβήτηση</a:t>
            </a:r>
          </a:p>
          <a:p>
            <a:pPr lvl="1">
              <a:buClr>
                <a:srgbClr val="31B6FD"/>
              </a:buClr>
            </a:pPr>
            <a:r>
              <a:rPr lang="el-GR" sz="2300" cap="none" dirty="0">
                <a:solidFill>
                  <a:prstClr val="black"/>
                </a:solidFill>
                <a:latin typeface="Times New Roman" panose="02020603050405020304" pitchFamily="18" charset="0"/>
                <a:cs typeface="Times New Roman" panose="02020603050405020304" pitchFamily="18" charset="0"/>
              </a:rPr>
              <a:t>Μην Ορκίζεσαι... </a:t>
            </a:r>
          </a:p>
          <a:p>
            <a:endParaRPr lang="en-US" dirty="0"/>
          </a:p>
        </p:txBody>
      </p:sp>
      <p:sp>
        <p:nvSpPr>
          <p:cNvPr id="4" name="Footer Placeholder 3"/>
          <p:cNvSpPr>
            <a:spLocks noGrp="1"/>
          </p:cNvSpPr>
          <p:nvPr>
            <p:ph type="ftr" sz="quarter" idx="11"/>
          </p:nvPr>
        </p:nvSpPr>
        <p:spPr>
          <a:xfrm>
            <a:off x="942975" y="5886450"/>
            <a:ext cx="6643686" cy="361950"/>
          </a:xfrm>
        </p:spPr>
        <p:txBody>
          <a:bodyPr/>
          <a:lstStyle/>
          <a:p>
            <a:r>
              <a:rPr lang="el-GR" dirty="0" smtClean="0"/>
              <a:t>ΕΠΙΜΕΛΕΙΑ: ΠΕΠΕ ΕΥΗ</a:t>
            </a:r>
            <a:endParaRPr lang="el-GR" dirty="0"/>
          </a:p>
        </p:txBody>
      </p:sp>
      <p:sp>
        <p:nvSpPr>
          <p:cNvPr id="5" name="Slide Number Placeholder 4"/>
          <p:cNvSpPr>
            <a:spLocks noGrp="1"/>
          </p:cNvSpPr>
          <p:nvPr>
            <p:ph type="sldNum" sz="quarter" idx="12"/>
          </p:nvPr>
        </p:nvSpPr>
        <p:spPr/>
        <p:txBody>
          <a:bodyPr/>
          <a:lstStyle/>
          <a:p>
            <a:fld id="{3DF53439-851E-44AD-84B1-B6BFC3D0C743}" type="slidenum">
              <a:rPr lang="el-GR" smtClean="0"/>
              <a:t>14</a:t>
            </a:fld>
            <a:endParaRPr lang="el-GR"/>
          </a:p>
        </p:txBody>
      </p:sp>
    </p:spTree>
    <p:extLst>
      <p:ext uri="{BB962C8B-B14F-4D97-AF65-F5344CB8AC3E}">
        <p14:creationId xmlns:p14="http://schemas.microsoft.com/office/powerpoint/2010/main" val="42918931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981200" y="704088"/>
            <a:ext cx="8229600" cy="420656"/>
          </a:xfrm>
        </p:spPr>
        <p:txBody>
          <a:bodyPr>
            <a:noAutofit/>
          </a:bodyPr>
          <a:lstStyle/>
          <a:p>
            <a:pPr algn="ctr"/>
            <a:r>
              <a:rPr lang="el-GR" sz="2400" b="1" dirty="0">
                <a:latin typeface="Times New Roman" panose="02020603050405020304" pitchFamily="18" charset="0"/>
                <a:cs typeface="Times New Roman" panose="02020603050405020304" pitchFamily="18" charset="0"/>
              </a:rPr>
              <a:t>ΕΞΩΓΛΩΣΣΙΚΑ </a:t>
            </a:r>
            <a:r>
              <a:rPr lang="el-GR" sz="2400" b="1" dirty="0" smtClean="0">
                <a:latin typeface="Times New Roman" panose="02020603050405020304" pitchFamily="18" charset="0"/>
                <a:cs typeface="Times New Roman" panose="02020603050405020304" pitchFamily="18" charset="0"/>
              </a:rPr>
              <a:t>&amp; ΠΑΡΑΓΛΩΣΣΙΚΑ </a:t>
            </a:r>
            <a:r>
              <a:rPr lang="el-GR" sz="2400" b="1" dirty="0">
                <a:latin typeface="Times New Roman" panose="02020603050405020304" pitchFamily="18" charset="0"/>
                <a:cs typeface="Times New Roman" panose="02020603050405020304" pitchFamily="18" charset="0"/>
              </a:rPr>
              <a:t>ΣΤΟΙΧΕΙΑ</a:t>
            </a:r>
            <a:endParaRPr lang="en-US" sz="2400" b="1" dirty="0">
              <a:latin typeface="Times New Roman" panose="02020603050405020304" pitchFamily="18" charset="0"/>
              <a:cs typeface="Times New Roman" panose="02020603050405020304" pitchFamily="18" charset="0"/>
            </a:endParaRPr>
          </a:p>
        </p:txBody>
      </p:sp>
      <p:sp>
        <p:nvSpPr>
          <p:cNvPr id="10" name="Content Placeholder 9"/>
          <p:cNvSpPr>
            <a:spLocks noGrp="1"/>
          </p:cNvSpPr>
          <p:nvPr>
            <p:ph idx="4294967295"/>
          </p:nvPr>
        </p:nvSpPr>
        <p:spPr>
          <a:xfrm>
            <a:off x="1981200" y="1124744"/>
            <a:ext cx="8229600" cy="5199856"/>
          </a:xfrm>
          <a:prstGeom prst="rect">
            <a:avLst/>
          </a:prstGeom>
        </p:spPr>
        <p:txBody>
          <a:bodyPr>
            <a:normAutofit fontScale="92500" lnSpcReduction="20000"/>
          </a:bodyPr>
          <a:lstStyle/>
          <a:p>
            <a:pPr marL="0" indent="0" algn="ctr">
              <a:buNone/>
            </a:pPr>
            <a:r>
              <a:rPr lang="el-GR" sz="1900" cap="none" dirty="0" smtClean="0">
                <a:latin typeface="Times New Roman" panose="02020603050405020304" pitchFamily="18" charset="0"/>
                <a:cs typeface="Times New Roman" panose="02020603050405020304" pitchFamily="18" charset="0"/>
              </a:rPr>
              <a:t>ΟΤΑΝ ΜΙΛΑΜΕ ΧΡΗΣΙΜΟΠΟΙΟΥΜΕ </a:t>
            </a:r>
          </a:p>
          <a:p>
            <a:pPr marL="0" indent="0" algn="ctr">
              <a:buNone/>
            </a:pPr>
            <a:r>
              <a:rPr lang="el-GR" sz="1900" cap="none" dirty="0" smtClean="0">
                <a:latin typeface="Times New Roman" panose="02020603050405020304" pitchFamily="18" charset="0"/>
                <a:cs typeface="Times New Roman" panose="02020603050405020304" pitchFamily="18" charset="0"/>
              </a:rPr>
              <a:t>ΠΑΡΑΓΛΩΣΣΙΚΑ ΚΑΙ ΕΞΩΓΛΩΣΣΙΚΑ ΣΤΟΙΧΕΙΑ. </a:t>
            </a:r>
          </a:p>
          <a:p>
            <a:r>
              <a:rPr lang="el-GR" sz="1900" b="1" cap="none" dirty="0" smtClean="0">
                <a:latin typeface="Times New Roman" panose="02020603050405020304" pitchFamily="18" charset="0"/>
                <a:cs typeface="Times New Roman" panose="02020603050405020304" pitchFamily="18" charset="0"/>
              </a:rPr>
              <a:t>τα εξωγλωσσικά </a:t>
            </a:r>
            <a:r>
              <a:rPr lang="el-GR" sz="1900" cap="none" dirty="0" smtClean="0">
                <a:latin typeface="Times New Roman" panose="02020603050405020304" pitchFamily="18" charset="0"/>
                <a:cs typeface="Times New Roman" panose="02020603050405020304" pitchFamily="18" charset="0"/>
              </a:rPr>
              <a:t>είναι κινήσεις του σώματος που συμπληρώνουν την λεκτική επικοινωνια.</a:t>
            </a:r>
          </a:p>
          <a:p>
            <a:pPr lvl="1"/>
            <a:r>
              <a:rPr lang="el-GR" sz="1900" cap="none" dirty="0" smtClean="0">
                <a:latin typeface="Times New Roman" panose="02020603050405020304" pitchFamily="18" charset="0"/>
                <a:cs typeface="Times New Roman" panose="02020603050405020304" pitchFamily="18" charset="0"/>
              </a:rPr>
              <a:t>οι κινήσεις του σώματος</a:t>
            </a:r>
          </a:p>
          <a:p>
            <a:pPr lvl="1"/>
            <a:r>
              <a:rPr lang="el-GR" sz="1900" cap="none" dirty="0" smtClean="0">
                <a:latin typeface="Times New Roman" panose="02020603050405020304" pitchFamily="18" charset="0"/>
                <a:cs typeface="Times New Roman" panose="02020603050405020304" pitchFamily="18" charset="0"/>
              </a:rPr>
              <a:t>η στάση του σώματος</a:t>
            </a:r>
          </a:p>
          <a:p>
            <a:pPr lvl="1"/>
            <a:r>
              <a:rPr lang="el-GR" sz="1900" cap="none" dirty="0" smtClean="0">
                <a:latin typeface="Times New Roman" panose="02020603050405020304" pitchFamily="18" charset="0"/>
                <a:cs typeface="Times New Roman" panose="02020603050405020304" pitchFamily="18" charset="0"/>
              </a:rPr>
              <a:t>οι χειρονομίες</a:t>
            </a:r>
          </a:p>
          <a:p>
            <a:pPr lvl="1"/>
            <a:r>
              <a:rPr lang="el-GR" sz="1900" cap="none" dirty="0" smtClean="0">
                <a:latin typeface="Times New Roman" panose="02020603050405020304" pitchFamily="18" charset="0"/>
                <a:cs typeface="Times New Roman" panose="02020603050405020304" pitchFamily="18" charset="0"/>
              </a:rPr>
              <a:t>οι εκφράσεις του προσώπου.</a:t>
            </a:r>
          </a:p>
          <a:p>
            <a:pPr lvl="0"/>
            <a:r>
              <a:rPr lang="el-GR" sz="1900" b="1" cap="none" dirty="0" smtClean="0">
                <a:latin typeface="Times New Roman" panose="02020603050405020304" pitchFamily="18" charset="0"/>
                <a:cs typeface="Times New Roman" panose="02020603050405020304" pitchFamily="18" charset="0"/>
              </a:rPr>
              <a:t>τα παραγλωσσικά </a:t>
            </a:r>
            <a:r>
              <a:rPr lang="el-GR" sz="1900" cap="none" dirty="0" smtClean="0">
                <a:latin typeface="Times New Roman" panose="02020603050405020304" pitchFamily="18" charset="0"/>
                <a:cs typeface="Times New Roman" panose="02020603050405020304" pitchFamily="18" charset="0"/>
              </a:rPr>
              <a:t>είναι επικοινωνιακά στοιχεία, τα οποία βοηθούν τη γλωσσική επικοινωνία. </a:t>
            </a:r>
          </a:p>
          <a:p>
            <a:pPr lvl="1"/>
            <a:r>
              <a:rPr lang="el-GR" sz="1900" cap="none" dirty="0" smtClean="0">
                <a:latin typeface="Times New Roman" panose="02020603050405020304" pitchFamily="18" charset="0"/>
                <a:cs typeface="Times New Roman" panose="02020603050405020304" pitchFamily="18" charset="0"/>
              </a:rPr>
              <a:t>ο επιτονισμός</a:t>
            </a:r>
          </a:p>
          <a:p>
            <a:pPr lvl="1"/>
            <a:r>
              <a:rPr lang="el-GR" sz="1900" cap="none" dirty="0" smtClean="0">
                <a:latin typeface="Times New Roman" panose="02020603050405020304" pitchFamily="18" charset="0"/>
                <a:cs typeface="Times New Roman" panose="02020603050405020304" pitchFamily="18" charset="0"/>
              </a:rPr>
              <a:t>η προφορά</a:t>
            </a:r>
          </a:p>
          <a:p>
            <a:pPr lvl="1"/>
            <a:r>
              <a:rPr lang="el-GR" sz="1900" cap="none" dirty="0" smtClean="0">
                <a:latin typeface="Times New Roman" panose="02020603050405020304" pitchFamily="18" charset="0"/>
                <a:cs typeface="Times New Roman" panose="02020603050405020304" pitchFamily="18" charset="0"/>
              </a:rPr>
              <a:t>η ένταση της φωνής</a:t>
            </a:r>
          </a:p>
          <a:p>
            <a:pPr lvl="2"/>
            <a:r>
              <a:rPr lang="el-GR" sz="1900" b="1" u="sng" cap="none" dirty="0" smtClean="0">
                <a:latin typeface="Times New Roman" panose="02020603050405020304" pitchFamily="18" charset="0"/>
                <a:cs typeface="Times New Roman" panose="02020603050405020304" pitchFamily="18" charset="0"/>
              </a:rPr>
              <a:t>τα παραγλωσσικά στοιχεία αποδίδονται γραπτώς με τη βοήθεια των σημείων στίξης.</a:t>
            </a:r>
            <a:endParaRPr lang="el-GR" sz="1900" b="1" cap="none" dirty="0" smtClean="0">
              <a:latin typeface="Times New Roman" panose="02020603050405020304" pitchFamily="18" charset="0"/>
              <a:cs typeface="Times New Roman" panose="02020603050405020304" pitchFamily="18" charset="0"/>
            </a:endParaRPr>
          </a:p>
          <a:p>
            <a:endParaRPr lang="en-US" dirty="0"/>
          </a:p>
        </p:txBody>
      </p:sp>
      <p:sp>
        <p:nvSpPr>
          <p:cNvPr id="7" name="Footer Placeholder 6"/>
          <p:cNvSpPr>
            <a:spLocks noGrp="1"/>
          </p:cNvSpPr>
          <p:nvPr>
            <p:ph type="ftr" sz="quarter" idx="11"/>
          </p:nvPr>
        </p:nvSpPr>
        <p:spPr>
          <a:xfrm>
            <a:off x="2597431" y="6492875"/>
            <a:ext cx="6672887" cy="365125"/>
          </a:xfrm>
        </p:spPr>
        <p:txBody>
          <a:bodyPr/>
          <a:lstStyle/>
          <a:p>
            <a:pPr algn="ctr"/>
            <a:r>
              <a:rPr lang="el-GR" sz="1600" dirty="0" smtClean="0">
                <a:latin typeface="Times New Roman" panose="02020603050405020304" pitchFamily="18" charset="0"/>
                <a:cs typeface="Times New Roman" panose="02020603050405020304" pitchFamily="18" charset="0"/>
              </a:rPr>
              <a:t>Επιμελεια: Πεπέ Εύη</a:t>
            </a:r>
            <a:endParaRPr lang="el-GR" sz="1600" dirty="0">
              <a:latin typeface="Times New Roman" panose="02020603050405020304" pitchFamily="18" charset="0"/>
              <a:cs typeface="Times New Roman" panose="02020603050405020304" pitchFamily="18" charset="0"/>
            </a:endParaRPr>
          </a:p>
        </p:txBody>
      </p:sp>
      <p:sp>
        <p:nvSpPr>
          <p:cNvPr id="8" name="Slide Number Placeholder 7"/>
          <p:cNvSpPr>
            <a:spLocks noGrp="1"/>
          </p:cNvSpPr>
          <p:nvPr>
            <p:ph type="sldNum" sz="quarter" idx="12"/>
          </p:nvPr>
        </p:nvSpPr>
        <p:spPr/>
        <p:txBody>
          <a:bodyPr/>
          <a:lstStyle/>
          <a:p>
            <a:fld id="{3DF53439-851E-44AD-84B1-B6BFC3D0C743}" type="slidenum">
              <a:rPr lang="el-GR" smtClean="0"/>
              <a:t>2</a:t>
            </a:fld>
            <a:endParaRPr lang="el-GR"/>
          </a:p>
        </p:txBody>
      </p:sp>
    </p:spTree>
    <p:extLst>
      <p:ext uri="{BB962C8B-B14F-4D97-AF65-F5344CB8AC3E}">
        <p14:creationId xmlns:p14="http://schemas.microsoft.com/office/powerpoint/2010/main" val="153645691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913775" y="618517"/>
            <a:ext cx="10364451" cy="586169"/>
          </a:xfrm>
        </p:spPr>
        <p:txBody>
          <a:bodyPr>
            <a:normAutofit fontScale="90000"/>
          </a:bodyPr>
          <a:lstStyle/>
          <a:p>
            <a:pPr algn="ctr"/>
            <a:r>
              <a:rPr lang="el-GR" sz="3000" b="1" dirty="0">
                <a:latin typeface="Times New Roman" panose="02020603050405020304" pitchFamily="18" charset="0"/>
                <a:cs typeface="Times New Roman" panose="02020603050405020304" pitchFamily="18" charset="0"/>
              </a:rPr>
              <a:t>ΤΕΛΕΙΑ </a:t>
            </a:r>
            <a:r>
              <a:rPr lang="el-GR" sz="5600" b="1" dirty="0">
                <a:latin typeface="Times New Roman" panose="02020603050405020304" pitchFamily="18" charset="0"/>
                <a:cs typeface="Times New Roman" panose="02020603050405020304" pitchFamily="18" charset="0"/>
              </a:rPr>
              <a:t>.</a:t>
            </a:r>
            <a:endParaRPr lang="en-US" sz="5600" b="1" dirty="0">
              <a:latin typeface="Times New Roman" panose="02020603050405020304" pitchFamily="18" charset="0"/>
              <a:cs typeface="Times New Roman" panose="02020603050405020304" pitchFamily="18" charset="0"/>
            </a:endParaRPr>
          </a:p>
        </p:txBody>
      </p:sp>
      <p:sp>
        <p:nvSpPr>
          <p:cNvPr id="8" name="Content Placeholder 7"/>
          <p:cNvSpPr>
            <a:spLocks noGrp="1"/>
          </p:cNvSpPr>
          <p:nvPr>
            <p:ph sz="quarter" idx="13"/>
          </p:nvPr>
        </p:nvSpPr>
        <p:spPr>
          <a:xfrm>
            <a:off x="913774" y="1204686"/>
            <a:ext cx="10363826" cy="4586513"/>
          </a:xfrm>
          <a:prstGeom prst="rect">
            <a:avLst/>
          </a:prstGeom>
        </p:spPr>
        <p:txBody>
          <a:bodyPr>
            <a:normAutofit fontScale="70000" lnSpcReduction="20000"/>
          </a:bodyPr>
          <a:lstStyle/>
          <a:p>
            <a:pPr lvl="1"/>
            <a:endParaRPr lang="el-GR" i="1" dirty="0">
              <a:latin typeface="Times New Roman" panose="02020603050405020304" pitchFamily="18" charset="0"/>
              <a:cs typeface="Times New Roman" panose="02020603050405020304" pitchFamily="18" charset="0"/>
            </a:endParaRPr>
          </a:p>
          <a:p>
            <a:endParaRPr lang="el-GR" dirty="0">
              <a:latin typeface="Times New Roman" panose="02020603050405020304" pitchFamily="18" charset="0"/>
              <a:cs typeface="Times New Roman" panose="02020603050405020304" pitchFamily="18" charset="0"/>
            </a:endParaRPr>
          </a:p>
          <a:p>
            <a:r>
              <a:rPr lang="el-GR" sz="4300" cap="none" dirty="0" smtClean="0">
                <a:latin typeface="Times New Roman" panose="02020603050405020304" pitchFamily="18" charset="0"/>
                <a:cs typeface="Times New Roman" panose="02020603050405020304" pitchFamily="18" charset="0"/>
              </a:rPr>
              <a:t>τίθεται στο τέλος μιας πρότασης ή μιας περιόδου, όταν τελειώνει το ολοκληρωμένο νόημα που εκφράζουμε και υποδεικνύει ότι πρέπει να γίνει διακοπή της φωνής: </a:t>
            </a:r>
            <a:r>
              <a:rPr lang="el-GR" sz="4300" i="1" cap="none" dirty="0" smtClean="0">
                <a:latin typeface="Times New Roman" panose="02020603050405020304" pitchFamily="18" charset="0"/>
                <a:cs typeface="Times New Roman" panose="02020603050405020304" pitchFamily="18" charset="0"/>
              </a:rPr>
              <a:t>Χτύπησε το τηλέφωνο. Κανένας δεν το άκουσε.</a:t>
            </a:r>
          </a:p>
          <a:p>
            <a:r>
              <a:rPr lang="el-GR" sz="4300" cap="none" dirty="0" smtClean="0">
                <a:latin typeface="Times New Roman" panose="02020603050405020304" pitchFamily="18" charset="0"/>
                <a:cs typeface="Times New Roman" panose="02020603050405020304" pitchFamily="18" charset="0"/>
              </a:rPr>
              <a:t>τίθεται σε σύντμηση λέξεων: </a:t>
            </a:r>
            <a:r>
              <a:rPr lang="el-GR" sz="4300" i="1" cap="none" dirty="0" smtClean="0">
                <a:latin typeface="Times New Roman" panose="02020603050405020304" pitchFamily="18" charset="0"/>
                <a:cs typeface="Times New Roman" panose="02020603050405020304" pitchFamily="18" charset="0"/>
              </a:rPr>
              <a:t>οριστ. (οριστική)</a:t>
            </a:r>
          </a:p>
          <a:p>
            <a:r>
              <a:rPr lang="el-GR" sz="4300" cap="none" dirty="0" smtClean="0">
                <a:latin typeface="Times New Roman" panose="02020603050405020304" pitchFamily="18" charset="0"/>
                <a:cs typeface="Times New Roman" panose="02020603050405020304" pitchFamily="18" charset="0"/>
              </a:rPr>
              <a:t>τίθεται σε συντομογραφίες: </a:t>
            </a:r>
            <a:r>
              <a:rPr lang="el-GR" sz="4300" i="1" cap="none" dirty="0" smtClean="0">
                <a:latin typeface="Times New Roman" panose="02020603050405020304" pitchFamily="18" charset="0"/>
                <a:cs typeface="Times New Roman" panose="02020603050405020304" pitchFamily="18" charset="0"/>
              </a:rPr>
              <a:t>π.χ. (παραδείγματος χάρη)</a:t>
            </a:r>
          </a:p>
          <a:p>
            <a:r>
              <a:rPr lang="el-GR" sz="4300" cap="none" dirty="0" smtClean="0">
                <a:latin typeface="Times New Roman" panose="02020603050405020304" pitchFamily="18" charset="0"/>
                <a:cs typeface="Times New Roman" panose="02020603050405020304" pitchFamily="18" charset="0"/>
              </a:rPr>
              <a:t>τίθεται σε αριθμούς: </a:t>
            </a:r>
            <a:r>
              <a:rPr lang="el-GR" sz="4300" i="1" cap="none" dirty="0" smtClean="0">
                <a:latin typeface="Times New Roman" panose="02020603050405020304" pitchFamily="18" charset="0"/>
                <a:cs typeface="Times New Roman" panose="02020603050405020304" pitchFamily="18" charset="0"/>
              </a:rPr>
              <a:t>1.000 €</a:t>
            </a:r>
          </a:p>
          <a:p>
            <a:endParaRPr lang="el-GR" dirty="0" smtClean="0"/>
          </a:p>
        </p:txBody>
      </p:sp>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3</a:t>
            </a:fld>
            <a:endParaRPr lang="el-GR"/>
          </a:p>
        </p:txBody>
      </p:sp>
    </p:spTree>
    <p:extLst>
      <p:ext uri="{BB962C8B-B14F-4D97-AF65-F5344CB8AC3E}">
        <p14:creationId xmlns:p14="http://schemas.microsoft.com/office/powerpoint/2010/main" val="16890401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913775" y="618517"/>
            <a:ext cx="10364451" cy="513597"/>
          </a:xfrm>
        </p:spPr>
        <p:txBody>
          <a:bodyPr>
            <a:normAutofit fontScale="90000"/>
          </a:bodyPr>
          <a:lstStyle/>
          <a:p>
            <a:pPr algn="ctr"/>
            <a:r>
              <a:rPr lang="el-GR" sz="3000" b="1" dirty="0">
                <a:latin typeface="Times New Roman" panose="02020603050405020304" pitchFamily="18" charset="0"/>
                <a:cs typeface="Times New Roman" panose="02020603050405020304" pitchFamily="18" charset="0"/>
              </a:rPr>
              <a:t>ΑΝΩ ΤΕΛΕΙΑ Ή ΣΤΙΓΜΗ </a:t>
            </a:r>
            <a:r>
              <a:rPr lang="el-GR" sz="5600" i="1" dirty="0">
                <a:latin typeface="Times New Roman" panose="02020603050405020304" pitchFamily="18" charset="0"/>
                <a:cs typeface="Times New Roman" panose="02020603050405020304" pitchFamily="18" charset="0"/>
              </a:rPr>
              <a:t>· </a:t>
            </a:r>
            <a:endParaRPr lang="en-US" sz="5600" b="1" dirty="0">
              <a:latin typeface="Times New Roman" panose="02020603050405020304" pitchFamily="18" charset="0"/>
              <a:cs typeface="Times New Roman" panose="02020603050405020304" pitchFamily="18" charset="0"/>
            </a:endParaRPr>
          </a:p>
        </p:txBody>
      </p:sp>
      <p:sp>
        <p:nvSpPr>
          <p:cNvPr id="11" name="Content Placeholder 10"/>
          <p:cNvSpPr>
            <a:spLocks noGrp="1"/>
          </p:cNvSpPr>
          <p:nvPr>
            <p:ph sz="quarter" idx="13"/>
          </p:nvPr>
        </p:nvSpPr>
        <p:spPr>
          <a:xfrm>
            <a:off x="913774" y="1132114"/>
            <a:ext cx="10363826" cy="4659085"/>
          </a:xfrm>
        </p:spPr>
        <p:txBody>
          <a:bodyPr>
            <a:normAutofit lnSpcReduction="10000"/>
          </a:bodyPr>
          <a:lstStyle/>
          <a:p>
            <a:pPr>
              <a:spcBef>
                <a:spcPts val="0"/>
              </a:spcBef>
            </a:pPr>
            <a:r>
              <a:rPr lang="el-GR" sz="1800" cap="none" dirty="0" smtClean="0">
                <a:latin typeface="Times New Roman" panose="02020603050405020304" pitchFamily="18" charset="0"/>
                <a:cs typeface="Times New Roman" panose="02020603050405020304" pitchFamily="18" charset="0"/>
              </a:rPr>
              <a:t>άνω τελεία ή άνω στιγμή σημειώνεται στο τέλος ημιπεριόδου για να δηλωθεί μικρότερη διακοπή από την τελεία και μεγαλύτερη από το κόμμα. συγκεκριμένα τίθεται εντός μιας περιόδου, για να διαχωρίσει προτάσεις που συνδέονται μεταξύ τους με σχέση επεξήγησης, συμπλήρωσης ή αντίθεσης, προσδίδοντας έμφαση στον λόγο. τίθεται, λοιπόν, όταν το νόημα είναι αρκετά ολοκληρωμένο, αλλά όχι τέλειο, καθώς η ημιπερίοδος έχει μεν νοηματική αυτοτέλεια, όχι όμως και ολοκληρωμένο νόημα. για να ολοκληρωθεί, είναι απαραίτητο και το τμήμα του λόγου που ακολουθεί. </a:t>
            </a:r>
          </a:p>
          <a:p>
            <a:pPr>
              <a:spcBef>
                <a:spcPts val="0"/>
              </a:spcBef>
            </a:pPr>
            <a:r>
              <a:rPr lang="el-GR" sz="1800" cap="none" dirty="0" smtClean="0">
                <a:latin typeface="Times New Roman" panose="02020603050405020304" pitchFamily="18" charset="0"/>
                <a:cs typeface="Times New Roman" panose="02020603050405020304" pitchFamily="18" charset="0"/>
              </a:rPr>
              <a:t>σύμφωνα με τη  νεοελληνική γραμματική του χρίστου τσολάκη εκδόσεις οεδβ, η άνω τελεία χρησιμεύει για να χωρίσει μέσα στη φράση δύο μέρη από τα οποία το δεύτερο επεξηγεί / διασαφηνίζει το πρώτο </a:t>
            </a:r>
          </a:p>
          <a:p>
            <a:pPr lvl="1">
              <a:spcBef>
                <a:spcPts val="0"/>
              </a:spcBef>
            </a:pPr>
            <a:r>
              <a:rPr lang="el-GR" i="1" cap="none" dirty="0" smtClean="0">
                <a:latin typeface="Times New Roman" panose="02020603050405020304" pitchFamily="18" charset="0"/>
                <a:cs typeface="Times New Roman" panose="02020603050405020304" pitchFamily="18" charset="0"/>
              </a:rPr>
              <a:t>η έκπληξή του δεν ήταν μεγάλη· περίμενε τον ερχομό της. </a:t>
            </a:r>
            <a:endParaRPr lang="el-GR" cap="none" dirty="0" smtClean="0">
              <a:latin typeface="Times New Roman" panose="02020603050405020304" pitchFamily="18" charset="0"/>
              <a:cs typeface="Times New Roman" panose="02020603050405020304" pitchFamily="18" charset="0"/>
            </a:endParaRPr>
          </a:p>
          <a:p>
            <a:pPr>
              <a:spcBef>
                <a:spcPts val="0"/>
              </a:spcBef>
            </a:pPr>
            <a:r>
              <a:rPr lang="el-GR" sz="1800" cap="none" dirty="0" smtClean="0">
                <a:latin typeface="Times New Roman" panose="02020603050405020304" pitchFamily="18" charset="0"/>
                <a:cs typeface="Times New Roman" panose="02020603050405020304" pitchFamily="18" charset="0"/>
              </a:rPr>
              <a:t>ή έρχεται σε αντίθεση μαζί του. </a:t>
            </a:r>
          </a:p>
          <a:p>
            <a:pPr lvl="1">
              <a:spcBef>
                <a:spcPts val="0"/>
              </a:spcBef>
            </a:pPr>
            <a:r>
              <a:rPr lang="el-GR" i="1" cap="none" dirty="0" smtClean="0">
                <a:latin typeface="Times New Roman" panose="02020603050405020304" pitchFamily="18" charset="0"/>
                <a:cs typeface="Times New Roman" panose="02020603050405020304" pitchFamily="18" charset="0"/>
              </a:rPr>
              <a:t>το μάθημα δεν αρχίζει στις 09.15´· αρχίζει στις 09.30. </a:t>
            </a:r>
          </a:p>
          <a:p>
            <a:pPr>
              <a:spcBef>
                <a:spcPts val="0"/>
              </a:spcBef>
            </a:pPr>
            <a:r>
              <a:rPr lang="el-GR" sz="1800" cap="none" dirty="0" smtClean="0">
                <a:latin typeface="Times New Roman" panose="02020603050405020304" pitchFamily="18" charset="0"/>
                <a:cs typeface="Times New Roman" panose="02020603050405020304" pitchFamily="18" charset="0"/>
              </a:rPr>
              <a:t>επίσης, στην περίπτωση παράθεσης / απαρίθμησης στοιχείων.</a:t>
            </a:r>
          </a:p>
          <a:p>
            <a:pPr>
              <a:spcBef>
                <a:spcPts val="0"/>
              </a:spcBef>
            </a:pPr>
            <a:r>
              <a:rPr lang="el-GR" sz="1800" cap="none" dirty="0" smtClean="0">
                <a:latin typeface="Times New Roman" panose="02020603050405020304" pitchFamily="18" charset="0"/>
                <a:cs typeface="Times New Roman" panose="02020603050405020304" pitchFamily="18" charset="0"/>
              </a:rPr>
              <a:t>παράλληλα, η άνω τελεία χρησιμοποιείται για να ξεχωρίσει ή ομαδοποιήσει φράσεις στις οποίες παρουσιάζουμε δραστηριότητες, στάδια, διαδικασίες κ.λπ. </a:t>
            </a:r>
          </a:p>
          <a:p>
            <a:pPr lvl="1">
              <a:spcBef>
                <a:spcPts val="0"/>
              </a:spcBef>
            </a:pPr>
            <a:r>
              <a:rPr lang="el-GR" i="1" cap="none" dirty="0" smtClean="0">
                <a:latin typeface="Times New Roman" panose="02020603050405020304" pitchFamily="18" charset="0"/>
                <a:cs typeface="Times New Roman" panose="02020603050405020304" pitchFamily="18" charset="0"/>
              </a:rPr>
              <a:t>από φρούτα πήρα μήλα, κεράσια και φράουλες· από λαχανικά, ντομάτες, πατάτες, καρότα.</a:t>
            </a:r>
          </a:p>
          <a:p>
            <a:endParaRPr lang="en-US" dirty="0"/>
          </a:p>
        </p:txBody>
      </p:sp>
      <p:sp>
        <p:nvSpPr>
          <p:cNvPr id="4" name="Footer Placeholder 3"/>
          <p:cNvSpPr>
            <a:spLocks noGrp="1"/>
          </p:cNvSpPr>
          <p:nvPr>
            <p:ph type="ftr" sz="quarter" idx="11"/>
          </p:nvPr>
        </p:nvSpPr>
        <p:spPr/>
        <p:txBody>
          <a:bodyPr/>
          <a:lstStyle/>
          <a:p>
            <a:r>
              <a:rPr lang="el-GR" dirty="0" smtClean="0"/>
              <a:t>ΕΠΙΜΕΛΕΙΑ: ΠΕΠΕ ΕΥΗ</a:t>
            </a:r>
            <a:endParaRPr lang="el-GR" dirty="0"/>
          </a:p>
        </p:txBody>
      </p:sp>
      <p:sp>
        <p:nvSpPr>
          <p:cNvPr id="5" name="Slide Number Placeholder 4"/>
          <p:cNvSpPr>
            <a:spLocks noGrp="1"/>
          </p:cNvSpPr>
          <p:nvPr>
            <p:ph type="sldNum" sz="quarter" idx="12"/>
          </p:nvPr>
        </p:nvSpPr>
        <p:spPr/>
        <p:txBody>
          <a:bodyPr/>
          <a:lstStyle/>
          <a:p>
            <a:fld id="{3DF53439-851E-44AD-84B1-B6BFC3D0C743}" type="slidenum">
              <a:rPr lang="el-GR" smtClean="0"/>
              <a:t>4</a:t>
            </a:fld>
            <a:endParaRPr lang="el-GR"/>
          </a:p>
        </p:txBody>
      </p:sp>
    </p:spTree>
    <p:extLst>
      <p:ext uri="{BB962C8B-B14F-4D97-AF65-F5344CB8AC3E}">
        <p14:creationId xmlns:p14="http://schemas.microsoft.com/office/powerpoint/2010/main" val="4459656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l-GR" dirty="0" smtClean="0">
                <a:latin typeface="Times New Roman" panose="02020603050405020304" pitchFamily="18" charset="0"/>
                <a:cs typeface="Times New Roman" panose="02020603050405020304" pitchFamily="18" charset="0"/>
              </a:rPr>
              <a:t>ΚΟΜΜΑ ,</a:t>
            </a:r>
            <a:endParaRPr lang="en-US" dirty="0">
              <a:latin typeface="Times New Roman" panose="02020603050405020304" pitchFamily="18" charset="0"/>
              <a:cs typeface="Times New Roman" panose="02020603050405020304" pitchFamily="18" charset="0"/>
            </a:endParaRPr>
          </a:p>
        </p:txBody>
      </p:sp>
      <p:sp>
        <p:nvSpPr>
          <p:cNvPr id="13" name="Content Placeholder 12"/>
          <p:cNvSpPr>
            <a:spLocks noGrp="1"/>
          </p:cNvSpPr>
          <p:nvPr>
            <p:ph sz="quarter" idx="13"/>
          </p:nvPr>
        </p:nvSpPr>
        <p:spPr/>
        <p:txBody>
          <a:bodyPr>
            <a:normAutofit lnSpcReduction="10000"/>
          </a:bodyPr>
          <a:lstStyle/>
          <a:p>
            <a:r>
              <a:rPr lang="el-GR" cap="none" dirty="0" smtClean="0">
                <a:latin typeface="Times New Roman" panose="02020603050405020304" pitchFamily="18" charset="0"/>
                <a:cs typeface="Times New Roman" panose="02020603050405020304" pitchFamily="18" charset="0"/>
              </a:rPr>
              <a:t>χρησιμοποιείται για να χωριστούν προτάσεις, νοήματα, όμοιοι όροι, λέξεις, στο ασύνδετο σχήμα, στους αριθμούς για τη διάκριση των δεκαδικών ψηφίων, πριν και μετά την κλητική προσφώνηση, στην παράθεση και επεξήγηση, πριν και μετά τις δευτερεύουσες προτάσεις (εκτός από τις ειδικές, τις πλάγιες ερωτηματικές, τις ενδοιαστικές/διστακτικές και τις βουλητικές).</a:t>
            </a:r>
          </a:p>
          <a:p>
            <a:pPr lvl="1"/>
            <a:r>
              <a:rPr lang="el-GR" cap="none" dirty="0" smtClean="0">
                <a:latin typeface="Times New Roman" panose="02020603050405020304" pitchFamily="18" charset="0"/>
                <a:cs typeface="Times New Roman" panose="02020603050405020304" pitchFamily="18" charset="0"/>
              </a:rPr>
              <a:t>η χρήση του ενδείκνυται στις πιο σύνθετες μορφές σύνταξης κα αναδεικνύει την εκφραστική δεινότητα του πομπού και ενδεχμένως και του δέκτη.</a:t>
            </a:r>
          </a:p>
          <a:p>
            <a:pPr lvl="2"/>
            <a:r>
              <a:rPr lang="el-GR" i="1" cap="none" dirty="0" smtClean="0">
                <a:latin typeface="Times New Roman" panose="02020603050405020304" pitchFamily="18" charset="0"/>
                <a:cs typeface="Times New Roman" panose="02020603050405020304" pitchFamily="18" charset="0"/>
              </a:rPr>
              <a:t>είναι η γενιά των σημερινών εφήβων, την οποία οι κοινωνιολόγοι ονομάζουν generation ζ4, η πρώτη γενιά που δεν έχει μνήμες από έναν κόσμο χωρίς ίντερνετ, είναι τα παιδιά που έμαθαν από νωρίς πώς είναι να χτυπάει ένα κινητό τηλέφωνο στο σπίτι, είναι τα παιδιά που εξοικειώθηκαν από μικροί με τις οθόνες και σήμερα διαμορφώνουν την προσωπικότητά τους μέσα από τα προφίλ τους στα social media. </a:t>
            </a:r>
            <a:endParaRPr lang="en-US" i="1" cap="none" dirty="0" smtClean="0">
              <a:latin typeface="Times New Roman" panose="02020603050405020304" pitchFamily="18" charset="0"/>
              <a:cs typeface="Times New Roman" panose="02020603050405020304" pitchFamily="18" charset="0"/>
            </a:endParaRPr>
          </a:p>
          <a:p>
            <a:endParaRPr lang="en-US" dirty="0"/>
          </a:p>
        </p:txBody>
      </p:sp>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5</a:t>
            </a:fld>
            <a:endParaRPr lang="el-GR"/>
          </a:p>
        </p:txBody>
      </p:sp>
    </p:spTree>
    <p:extLst>
      <p:ext uri="{BB962C8B-B14F-4D97-AF65-F5344CB8AC3E}">
        <p14:creationId xmlns:p14="http://schemas.microsoft.com/office/powerpoint/2010/main" val="31798188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pPr algn="ctr"/>
            <a:r>
              <a:rPr lang="el-GR" sz="3000" b="1" dirty="0">
                <a:latin typeface="Times New Roman" panose="02020603050405020304" pitchFamily="18" charset="0"/>
                <a:cs typeface="Times New Roman" panose="02020603050405020304" pitchFamily="18" charset="0"/>
              </a:rPr>
              <a:t>ΚΑΘΕΤΗ ΓΡΑΜΜΗ </a:t>
            </a:r>
            <a:r>
              <a:rPr lang="el-GR" sz="3300" b="1" dirty="0">
                <a:latin typeface="Times New Roman" panose="02020603050405020304" pitchFamily="18" charset="0"/>
                <a:cs typeface="Times New Roman" panose="02020603050405020304" pitchFamily="18" charset="0"/>
              </a:rPr>
              <a:t>/</a:t>
            </a:r>
            <a:endParaRPr lang="en-US" sz="3300" b="1" dirty="0">
              <a:latin typeface="Times New Roman" panose="02020603050405020304" pitchFamily="18" charset="0"/>
              <a:cs typeface="Times New Roman" panose="02020603050405020304" pitchFamily="18" charset="0"/>
            </a:endParaRPr>
          </a:p>
        </p:txBody>
      </p:sp>
      <p:sp>
        <p:nvSpPr>
          <p:cNvPr id="11" name="Content Placeholder 10"/>
          <p:cNvSpPr>
            <a:spLocks noGrp="1"/>
          </p:cNvSpPr>
          <p:nvPr>
            <p:ph sz="quarter" idx="13"/>
          </p:nvPr>
        </p:nvSpPr>
        <p:spPr/>
        <p:txBody>
          <a:bodyPr>
            <a:normAutofit fontScale="92500" lnSpcReduction="20000"/>
          </a:bodyPr>
          <a:lstStyle/>
          <a:p>
            <a:r>
              <a:rPr lang="el-GR" cap="none" dirty="0" smtClean="0">
                <a:latin typeface="Times New Roman" panose="02020603050405020304" pitchFamily="18" charset="0"/>
                <a:cs typeface="Times New Roman" panose="02020603050405020304" pitchFamily="18" charset="0"/>
              </a:rPr>
              <a:t>η κάθετη γραμμή χρησιμοποιείται συνήθως ανάμεσα σε λέξεις συνώνυμες ή με παραπλήσιο σημασιολογικό περιεχόμενο για να δηλωθεί η διάζευξη.</a:t>
            </a:r>
          </a:p>
          <a:p>
            <a:pPr lvl="1"/>
            <a:r>
              <a:rPr lang="el-GR" i="1" cap="none" dirty="0" smtClean="0">
                <a:latin typeface="Times New Roman" panose="02020603050405020304" pitchFamily="18" charset="0"/>
                <a:cs typeface="Times New Roman" panose="02020603050405020304" pitchFamily="18" charset="0"/>
              </a:rPr>
              <a:t>τα μμε απευθύνονται στους τηλεθεατές/ακροατές.</a:t>
            </a:r>
            <a:endParaRPr lang="el-GR" cap="none" dirty="0" smtClean="0">
              <a:latin typeface="Times New Roman" panose="02020603050405020304" pitchFamily="18" charset="0"/>
              <a:cs typeface="Times New Roman" panose="02020603050405020304" pitchFamily="18" charset="0"/>
            </a:endParaRPr>
          </a:p>
          <a:p>
            <a:r>
              <a:rPr lang="el-GR" cap="none" dirty="0" smtClean="0">
                <a:latin typeface="Times New Roman" panose="02020603050405020304" pitchFamily="18" charset="0"/>
                <a:cs typeface="Times New Roman" panose="02020603050405020304" pitchFamily="18" charset="0"/>
              </a:rPr>
              <a:t>σε παραθέματα ποίησης για να δηλώσει την αλλαγή στίχου:</a:t>
            </a:r>
          </a:p>
          <a:p>
            <a:pPr lvl="1"/>
            <a:r>
              <a:rPr lang="el-GR" i="1" cap="none" dirty="0" smtClean="0">
                <a:latin typeface="Times New Roman" panose="02020603050405020304" pitchFamily="18" charset="0"/>
                <a:cs typeface="Times New Roman" panose="02020603050405020304" pitchFamily="18" charset="0"/>
              </a:rPr>
              <a:t>σε γνωρίζω από την κόψη του σπαθιού την τρομερή / σε γνωρίζω από την όψη που με βια μετράει τη γη.</a:t>
            </a:r>
            <a:endParaRPr lang="el-GR" cap="none" dirty="0" smtClean="0">
              <a:latin typeface="Times New Roman" panose="02020603050405020304" pitchFamily="18" charset="0"/>
              <a:cs typeface="Times New Roman" panose="02020603050405020304" pitchFamily="18" charset="0"/>
            </a:endParaRPr>
          </a:p>
          <a:p>
            <a:r>
              <a:rPr lang="el-GR" cap="none" dirty="0" smtClean="0">
                <a:latin typeface="Times New Roman" panose="02020603050405020304" pitchFamily="18" charset="0"/>
                <a:cs typeface="Times New Roman" panose="02020603050405020304" pitchFamily="18" charset="0"/>
              </a:rPr>
              <a:t>για την σύντμηση λέξεων:</a:t>
            </a:r>
          </a:p>
          <a:p>
            <a:pPr lvl="1"/>
            <a:r>
              <a:rPr lang="el-GR" i="1" cap="none" dirty="0" smtClean="0">
                <a:latin typeface="Times New Roman" panose="02020603050405020304" pitchFamily="18" charset="0"/>
                <a:cs typeface="Times New Roman" panose="02020603050405020304" pitchFamily="18" charset="0"/>
              </a:rPr>
              <a:t>κων/νος (αντί κωνσταντίνος).</a:t>
            </a:r>
            <a:endParaRPr lang="el-GR" cap="none" dirty="0" smtClean="0">
              <a:latin typeface="Times New Roman" panose="02020603050405020304" pitchFamily="18" charset="0"/>
              <a:cs typeface="Times New Roman" panose="02020603050405020304" pitchFamily="18" charset="0"/>
            </a:endParaRPr>
          </a:p>
          <a:p>
            <a:r>
              <a:rPr lang="el-GR" cap="none" dirty="0" smtClean="0">
                <a:latin typeface="Times New Roman" panose="02020603050405020304" pitchFamily="18" charset="0"/>
                <a:cs typeface="Times New Roman" panose="02020603050405020304" pitchFamily="18" charset="0"/>
              </a:rPr>
              <a:t>για την απόδοση φωνολογικής μεταγραφής: </a:t>
            </a:r>
          </a:p>
          <a:p>
            <a:pPr lvl="1"/>
            <a:r>
              <a:rPr lang="el-GR" cap="none" dirty="0" smtClean="0">
                <a:latin typeface="Times New Roman" panose="02020603050405020304" pitchFamily="18" charset="0"/>
                <a:cs typeface="Times New Roman" panose="02020603050405020304" pitchFamily="18" charset="0"/>
              </a:rPr>
              <a:t>/</a:t>
            </a:r>
            <a:r>
              <a:rPr lang="en-US" cap="none" dirty="0" err="1" smtClean="0">
                <a:latin typeface="Times New Roman" panose="02020603050405020304" pitchFamily="18" charset="0"/>
                <a:cs typeface="Times New Roman" panose="02020603050405020304" pitchFamily="18" charset="0"/>
              </a:rPr>
              <a:t>kato</a:t>
            </a:r>
            <a:r>
              <a:rPr lang="el-GR" cap="none" dirty="0" smtClean="0">
                <a:latin typeface="Times New Roman" panose="02020603050405020304" pitchFamily="18" charset="0"/>
                <a:cs typeface="Times New Roman" panose="02020603050405020304" pitchFamily="18" charset="0"/>
              </a:rPr>
              <a:t>/</a:t>
            </a:r>
          </a:p>
          <a:p>
            <a:endParaRPr lang="en-US" dirty="0"/>
          </a:p>
        </p:txBody>
      </p:sp>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6</a:t>
            </a:fld>
            <a:endParaRPr lang="el-GR"/>
          </a:p>
        </p:txBody>
      </p:sp>
    </p:spTree>
    <p:extLst>
      <p:ext uri="{BB962C8B-B14F-4D97-AF65-F5344CB8AC3E}">
        <p14:creationId xmlns:p14="http://schemas.microsoft.com/office/powerpoint/2010/main" val="8765462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913775" y="618518"/>
            <a:ext cx="10364451" cy="610208"/>
          </a:xfrm>
        </p:spPr>
        <p:txBody>
          <a:bodyPr>
            <a:noAutofit/>
          </a:bodyPr>
          <a:lstStyle/>
          <a:p>
            <a:pPr algn="ctr"/>
            <a:r>
              <a:rPr lang="el-GR" sz="2000" b="1" dirty="0">
                <a:latin typeface="Times New Roman" panose="02020603050405020304" pitchFamily="18" charset="0"/>
                <a:cs typeface="Times New Roman" panose="02020603050405020304" pitchFamily="18" charset="0"/>
              </a:rPr>
              <a:t>ΠΑΥΛΑ</a:t>
            </a:r>
            <a:r>
              <a:rPr lang="el-GR" b="1" dirty="0">
                <a:latin typeface="Times New Roman" panose="02020603050405020304" pitchFamily="18" charset="0"/>
                <a:cs typeface="Times New Roman" panose="02020603050405020304" pitchFamily="18" charset="0"/>
              </a:rPr>
              <a:t> -</a:t>
            </a:r>
            <a:endParaRPr lang="en-US" b="1" dirty="0">
              <a:latin typeface="Times New Roman" panose="02020603050405020304" pitchFamily="18" charset="0"/>
              <a:cs typeface="Times New Roman" panose="02020603050405020304" pitchFamily="18" charset="0"/>
            </a:endParaRPr>
          </a:p>
        </p:txBody>
      </p:sp>
      <p:sp>
        <p:nvSpPr>
          <p:cNvPr id="11" name="Content Placeholder 10"/>
          <p:cNvSpPr>
            <a:spLocks noGrp="1"/>
          </p:cNvSpPr>
          <p:nvPr>
            <p:ph sz="quarter" idx="13"/>
          </p:nvPr>
        </p:nvSpPr>
        <p:spPr>
          <a:xfrm>
            <a:off x="913774" y="1228726"/>
            <a:ext cx="10363826" cy="4562473"/>
          </a:xfrm>
        </p:spPr>
        <p:txBody>
          <a:bodyPr>
            <a:normAutofit fontScale="25000" lnSpcReduction="20000"/>
          </a:bodyPr>
          <a:lstStyle/>
          <a:p>
            <a:pPr marL="0">
              <a:spcBef>
                <a:spcPts val="0"/>
              </a:spcBef>
            </a:pPr>
            <a:r>
              <a:rPr lang="el-GR" sz="4800" cap="none" dirty="0" smtClean="0">
                <a:latin typeface="Times New Roman" panose="02020603050405020304" pitchFamily="18" charset="0"/>
                <a:cs typeface="Times New Roman" panose="02020603050405020304" pitchFamily="18" charset="0"/>
              </a:rPr>
              <a:t>στον διάλογο δηλώνει την αλλαγή του ομιλούντος: </a:t>
            </a:r>
          </a:p>
          <a:p>
            <a:pPr marL="0" lvl="1" indent="0">
              <a:spcBef>
                <a:spcPts val="0"/>
              </a:spcBef>
              <a:buNone/>
            </a:pPr>
            <a:r>
              <a:rPr lang="el-GR" sz="4800" i="1" cap="none" dirty="0" smtClean="0">
                <a:latin typeface="Times New Roman" panose="02020603050405020304" pitchFamily="18" charset="0"/>
                <a:cs typeface="Times New Roman" panose="02020603050405020304" pitchFamily="18" charset="0"/>
              </a:rPr>
              <a:t>– μη με τρομάζεις με τα λόγια σου. </a:t>
            </a:r>
          </a:p>
          <a:p>
            <a:pPr marL="0" lvl="1" indent="0">
              <a:spcBef>
                <a:spcPts val="0"/>
              </a:spcBef>
              <a:buNone/>
            </a:pPr>
            <a:r>
              <a:rPr lang="el-GR" sz="4800" i="1" cap="none" dirty="0" smtClean="0">
                <a:latin typeface="Times New Roman" panose="02020603050405020304" pitchFamily="18" charset="0"/>
                <a:cs typeface="Times New Roman" panose="02020603050405020304" pitchFamily="18" charset="0"/>
              </a:rPr>
              <a:t>– δε θέλω να τρομάξεις. θέλω να σκεφτείς.</a:t>
            </a:r>
          </a:p>
          <a:p>
            <a:pPr marL="0">
              <a:spcBef>
                <a:spcPts val="0"/>
              </a:spcBef>
            </a:pPr>
            <a:r>
              <a:rPr lang="el-GR" sz="4800" cap="none" dirty="0" smtClean="0">
                <a:latin typeface="Times New Roman" panose="02020603050405020304" pitchFamily="18" charset="0"/>
                <a:cs typeface="Times New Roman" panose="02020603050405020304" pitchFamily="18" charset="0"/>
              </a:rPr>
              <a:t>το διάστημα μεταξύ δυο ορίων:</a:t>
            </a:r>
          </a:p>
          <a:p>
            <a:pPr marL="0" lvl="1" indent="0">
              <a:spcBef>
                <a:spcPts val="0"/>
              </a:spcBef>
              <a:buNone/>
            </a:pPr>
            <a:r>
              <a:rPr lang="el-GR" sz="4800" i="1" cap="none" dirty="0" smtClean="0">
                <a:latin typeface="Times New Roman" panose="02020603050405020304" pitchFamily="18" charset="0"/>
                <a:cs typeface="Times New Roman" panose="02020603050405020304" pitchFamily="18" charset="0"/>
              </a:rPr>
              <a:t>διακοπές ιουνίου-αυγούστου</a:t>
            </a:r>
            <a:endParaRPr lang="el-GR" sz="4800" cap="none" dirty="0" smtClean="0">
              <a:latin typeface="Times New Roman" panose="02020603050405020304" pitchFamily="18" charset="0"/>
              <a:cs typeface="Times New Roman" panose="02020603050405020304" pitchFamily="18" charset="0"/>
            </a:endParaRPr>
          </a:p>
          <a:p>
            <a:pPr marL="0">
              <a:spcBef>
                <a:spcPts val="0"/>
              </a:spcBef>
            </a:pPr>
            <a:r>
              <a:rPr lang="el-GR" sz="4800" cap="none" dirty="0" smtClean="0">
                <a:latin typeface="Times New Roman" panose="02020603050405020304" pitchFamily="18" charset="0"/>
                <a:cs typeface="Times New Roman" panose="02020603050405020304" pitchFamily="18" charset="0"/>
              </a:rPr>
              <a:t>την ένωση στοιχείων:</a:t>
            </a:r>
          </a:p>
          <a:p>
            <a:pPr marL="0" lvl="1" indent="0">
              <a:spcBef>
                <a:spcPts val="0"/>
              </a:spcBef>
              <a:buNone/>
            </a:pPr>
            <a:r>
              <a:rPr lang="el-GR" sz="4800" i="1" cap="none" dirty="0" smtClean="0">
                <a:latin typeface="Times New Roman" panose="02020603050405020304" pitchFamily="18" charset="0"/>
                <a:cs typeface="Times New Roman" panose="02020603050405020304" pitchFamily="18" charset="0"/>
              </a:rPr>
              <a:t>θα πνέουν νότιοι-νοτιοανατολικοί άνεμοι.</a:t>
            </a:r>
            <a:endParaRPr lang="el-GR" sz="4800" cap="none" dirty="0" smtClean="0">
              <a:latin typeface="Times New Roman" panose="02020603050405020304" pitchFamily="18" charset="0"/>
              <a:cs typeface="Times New Roman" panose="02020603050405020304" pitchFamily="18" charset="0"/>
            </a:endParaRPr>
          </a:p>
          <a:p>
            <a:pPr marL="0">
              <a:spcBef>
                <a:spcPts val="0"/>
              </a:spcBef>
            </a:pPr>
            <a:r>
              <a:rPr lang="el-GR" sz="4800" cap="none" dirty="0" smtClean="0">
                <a:latin typeface="Times New Roman" panose="02020603050405020304" pitchFamily="18" charset="0"/>
                <a:cs typeface="Times New Roman" panose="02020603050405020304" pitchFamily="18" charset="0"/>
              </a:rPr>
              <a:t>την διάζευξη:</a:t>
            </a:r>
          </a:p>
          <a:p>
            <a:pPr marL="0" lvl="1" indent="0">
              <a:spcBef>
                <a:spcPts val="0"/>
              </a:spcBef>
              <a:buNone/>
            </a:pPr>
            <a:r>
              <a:rPr lang="el-GR" sz="4800" i="1" cap="none" dirty="0" smtClean="0">
                <a:latin typeface="Times New Roman" panose="02020603050405020304" pitchFamily="18" charset="0"/>
                <a:cs typeface="Times New Roman" panose="02020603050405020304" pitchFamily="18" charset="0"/>
              </a:rPr>
              <a:t>πήρα τρια-τέσσερα κιλά.</a:t>
            </a:r>
          </a:p>
          <a:p>
            <a:pPr marL="0">
              <a:spcBef>
                <a:spcPts val="0"/>
              </a:spcBef>
            </a:pPr>
            <a:r>
              <a:rPr lang="el-GR" sz="4800" cap="none" dirty="0" smtClean="0">
                <a:latin typeface="Times New Roman" panose="02020603050405020304" pitchFamily="18" charset="0"/>
                <a:cs typeface="Times New Roman" panose="02020603050405020304" pitchFamily="18" charset="0"/>
              </a:rPr>
              <a:t>τα αντιθετικά ζεύγη:</a:t>
            </a:r>
          </a:p>
          <a:p>
            <a:pPr marL="0" lvl="1" indent="0">
              <a:spcBef>
                <a:spcPts val="0"/>
              </a:spcBef>
              <a:buNone/>
            </a:pPr>
            <a:r>
              <a:rPr lang="el-GR" sz="4800" i="1" cap="none" dirty="0" smtClean="0">
                <a:latin typeface="Times New Roman" panose="02020603050405020304" pitchFamily="18" charset="0"/>
                <a:cs typeface="Times New Roman" panose="02020603050405020304" pitchFamily="18" charset="0"/>
              </a:rPr>
              <a:t>καλό-κακό</a:t>
            </a:r>
          </a:p>
          <a:p>
            <a:pPr marL="0">
              <a:spcBef>
                <a:spcPts val="0"/>
              </a:spcBef>
            </a:pPr>
            <a:r>
              <a:rPr lang="el-GR" sz="4800" cap="none" dirty="0" smtClean="0">
                <a:latin typeface="Times New Roman" panose="02020603050405020304" pitchFamily="18" charset="0"/>
                <a:cs typeface="Times New Roman" panose="02020603050405020304" pitchFamily="18" charset="0"/>
              </a:rPr>
              <a:t>περιφράσεις με ιδιαίτερη σημασία:</a:t>
            </a:r>
          </a:p>
          <a:p>
            <a:pPr marL="0" lvl="1" indent="0">
              <a:spcBef>
                <a:spcPts val="0"/>
              </a:spcBef>
              <a:buNone/>
            </a:pPr>
            <a:r>
              <a:rPr lang="el-GR" sz="4800" i="1" cap="none" dirty="0" smtClean="0">
                <a:latin typeface="Times New Roman" panose="02020603050405020304" pitchFamily="18" charset="0"/>
                <a:cs typeface="Times New Roman" panose="02020603050405020304" pitchFamily="18" charset="0"/>
              </a:rPr>
              <a:t>λέξη-κλειδί.</a:t>
            </a:r>
          </a:p>
          <a:p>
            <a:pPr marL="0">
              <a:spcBef>
                <a:spcPts val="0"/>
              </a:spcBef>
            </a:pPr>
            <a:r>
              <a:rPr lang="el-GR" sz="4800" i="1" cap="none" dirty="0" smtClean="0">
                <a:latin typeface="Times New Roman" panose="02020603050405020304" pitchFamily="18" charset="0"/>
                <a:cs typeface="Times New Roman" panose="02020603050405020304" pitchFamily="18" charset="0"/>
              </a:rPr>
              <a:t>στο τέλος της σειράς, όταν δε χωράει ολόκληρη η λέξη και πρέπει ένα μέρος της να το βάλουμε στην επόμενη σειρά, </a:t>
            </a:r>
          </a:p>
          <a:p>
            <a:pPr marL="0" lvl="1" indent="0">
              <a:spcBef>
                <a:spcPts val="0"/>
              </a:spcBef>
              <a:buNone/>
            </a:pPr>
            <a:r>
              <a:rPr lang="el-GR" sz="4800" i="1" cap="none" dirty="0" smtClean="0">
                <a:latin typeface="Times New Roman" panose="02020603050405020304" pitchFamily="18" charset="0"/>
                <a:cs typeface="Times New Roman" panose="02020603050405020304" pitchFamily="18" charset="0"/>
              </a:rPr>
              <a:t>χα-ρά.</a:t>
            </a:r>
          </a:p>
          <a:p>
            <a:pPr marL="0">
              <a:spcBef>
                <a:spcPts val="0"/>
              </a:spcBef>
            </a:pPr>
            <a:r>
              <a:rPr lang="el-GR" sz="4800" cap="none" dirty="0" smtClean="0">
                <a:latin typeface="Times New Roman" panose="02020603050405020304" pitchFamily="18" charset="0"/>
                <a:cs typeface="Times New Roman" panose="02020603050405020304" pitchFamily="18" charset="0"/>
              </a:rPr>
              <a:t>ύστερα από τις λέξεις αγια-, αϊ-, γερο-, γρια-, θεια-, κυρα, μαστρο-, μπαρμπα-, παπα-, που πηγαίνουν μαζί με κύριο όνομα, </a:t>
            </a:r>
          </a:p>
          <a:p>
            <a:pPr marL="0" lvl="1" indent="0">
              <a:spcBef>
                <a:spcPts val="0"/>
              </a:spcBef>
              <a:buNone/>
            </a:pPr>
            <a:r>
              <a:rPr lang="el-GR" sz="4600" i="1" cap="none" dirty="0" smtClean="0">
                <a:latin typeface="Times New Roman" panose="02020603050405020304" pitchFamily="18" charset="0"/>
                <a:cs typeface="Times New Roman" panose="02020603050405020304" pitchFamily="18" charset="0"/>
              </a:rPr>
              <a:t> Αγια-Σοφιά, ο παπα-Κώστας. </a:t>
            </a:r>
          </a:p>
          <a:p>
            <a:pPr marL="0">
              <a:spcBef>
                <a:spcPts val="0"/>
              </a:spcBef>
            </a:pPr>
            <a:r>
              <a:rPr lang="el-GR" sz="4800" i="1" cap="none" dirty="0" smtClean="0">
                <a:latin typeface="Times New Roman" panose="02020603050405020304" pitchFamily="18" charset="0"/>
                <a:cs typeface="Times New Roman" panose="02020603050405020304" pitchFamily="18" charset="0"/>
              </a:rPr>
              <a:t>ανάμεσα σε δύο λέξεις, όταν πρόκειται για διπλά ονόματα ή επώνυμα ή –συνήθως– παραθετικές σύνθετες λέξεις,</a:t>
            </a:r>
          </a:p>
          <a:p>
            <a:pPr marL="0" lvl="1" indent="0">
              <a:spcBef>
                <a:spcPts val="0"/>
              </a:spcBef>
              <a:buNone/>
            </a:pPr>
            <a:r>
              <a:rPr lang="el-GR" sz="4800" i="1" cap="none" dirty="0" smtClean="0">
                <a:latin typeface="Times New Roman" panose="02020603050405020304" pitchFamily="18" charset="0"/>
                <a:cs typeface="Times New Roman" panose="02020603050405020304" pitchFamily="18" charset="0"/>
              </a:rPr>
              <a:t> άννα-μαρία, νόμος-πλαίσιο, αλλά και νόμος πλαίσιο. </a:t>
            </a:r>
          </a:p>
          <a:p>
            <a:pPr marL="0">
              <a:spcBef>
                <a:spcPts val="0"/>
              </a:spcBef>
            </a:pPr>
            <a:r>
              <a:rPr lang="el-GR" sz="4800" cap="none" dirty="0" smtClean="0">
                <a:latin typeface="Times New Roman" panose="02020603050405020304" pitchFamily="18" charset="0"/>
                <a:cs typeface="Times New Roman" panose="02020603050405020304" pitchFamily="18" charset="0"/>
              </a:rPr>
              <a:t>για να δοθεί έμφαση σε ερώτημα στο τέλος.</a:t>
            </a:r>
          </a:p>
          <a:p>
            <a:pPr marL="0" lvl="1" indent="0">
              <a:spcBef>
                <a:spcPts val="0"/>
              </a:spcBef>
              <a:buNone/>
            </a:pPr>
            <a:r>
              <a:rPr lang="el-GR" sz="4800" i="1" cap="none" dirty="0" smtClean="0">
                <a:latin typeface="Times New Roman" panose="02020603050405020304" pitchFamily="18" charset="0"/>
                <a:cs typeface="Times New Roman" panose="02020603050405020304" pitchFamily="18" charset="0"/>
              </a:rPr>
              <a:t>πρέπει να υπηρετούμε την επιστήμη –αλλά με ποιο κόστος; </a:t>
            </a:r>
            <a:endParaRPr lang="el-GR" sz="4800" cap="none" dirty="0" smtClean="0">
              <a:latin typeface="Times New Roman" panose="02020603050405020304" pitchFamily="18" charset="0"/>
              <a:cs typeface="Times New Roman" panose="02020603050405020304" pitchFamily="18" charset="0"/>
            </a:endParaRPr>
          </a:p>
          <a:p>
            <a:pPr marL="0">
              <a:spcBef>
                <a:spcPts val="0"/>
              </a:spcBef>
            </a:pPr>
            <a:r>
              <a:rPr lang="el-GR" sz="4800" cap="none" dirty="0" smtClean="0">
                <a:latin typeface="Times New Roman" panose="02020603050405020304" pitchFamily="18" charset="0"/>
                <a:cs typeface="Times New Roman" panose="02020603050405020304" pitchFamily="18" charset="0"/>
              </a:rPr>
              <a:t>για την διατύπωση γενικευτικού συμπεράσματος στο τέλος.</a:t>
            </a:r>
          </a:p>
          <a:p>
            <a:pPr marL="0" lvl="1" indent="0">
              <a:spcBef>
                <a:spcPts val="0"/>
              </a:spcBef>
              <a:buNone/>
            </a:pPr>
            <a:r>
              <a:rPr lang="el-GR" sz="4800" i="1" cap="none" dirty="0" smtClean="0">
                <a:latin typeface="Times New Roman" panose="02020603050405020304" pitchFamily="18" charset="0"/>
                <a:cs typeface="Times New Roman" panose="02020603050405020304" pitchFamily="18" charset="0"/>
              </a:rPr>
              <a:t>γάμος και παιδιά – αυτά ήταν τα όνειρά της. </a:t>
            </a:r>
            <a:endParaRPr lang="el-GR" sz="4800" cap="none" dirty="0" smtClean="0">
              <a:latin typeface="Times New Roman" panose="02020603050405020304" pitchFamily="18" charset="0"/>
              <a:cs typeface="Times New Roman" panose="02020603050405020304" pitchFamily="18" charset="0"/>
            </a:endParaRPr>
          </a:p>
          <a:p>
            <a:pPr marL="0" lvl="1" indent="0">
              <a:spcBef>
                <a:spcPts val="0"/>
              </a:spcBef>
              <a:buNone/>
            </a:pPr>
            <a:endParaRPr lang="el-GR" i="1" dirty="0">
              <a:latin typeface="Times New Roman" panose="02020603050405020304" pitchFamily="18" charset="0"/>
              <a:cs typeface="Times New Roman" panose="02020603050405020304" pitchFamily="18" charset="0"/>
            </a:endParaRPr>
          </a:p>
          <a:p>
            <a:pPr marL="0">
              <a:spcBef>
                <a:spcPts val="0"/>
              </a:spcBef>
            </a:pPr>
            <a:endParaRPr lang="en-US" dirty="0"/>
          </a:p>
        </p:txBody>
      </p:sp>
      <p:sp>
        <p:nvSpPr>
          <p:cNvPr id="4" name="Footer Placeholder 3"/>
          <p:cNvSpPr>
            <a:spLocks noGrp="1"/>
          </p:cNvSpPr>
          <p:nvPr>
            <p:ph type="ftr" sz="quarter" idx="11"/>
          </p:nvPr>
        </p:nvSpPr>
        <p:spPr/>
        <p:txBody>
          <a:bodyPr/>
          <a:lstStyle/>
          <a:p>
            <a:r>
              <a:rPr lang="el-GR" dirty="0" smtClean="0"/>
              <a:t>ΕΠΙΜΕΛΕΙΑ: ΠΕΠΕ ΕΥΗ</a:t>
            </a:r>
            <a:endParaRPr lang="el-GR" dirty="0"/>
          </a:p>
        </p:txBody>
      </p:sp>
      <p:sp>
        <p:nvSpPr>
          <p:cNvPr id="5" name="Slide Number Placeholder 4"/>
          <p:cNvSpPr>
            <a:spLocks noGrp="1"/>
          </p:cNvSpPr>
          <p:nvPr>
            <p:ph type="sldNum" sz="quarter" idx="12"/>
          </p:nvPr>
        </p:nvSpPr>
        <p:spPr/>
        <p:txBody>
          <a:bodyPr/>
          <a:lstStyle/>
          <a:p>
            <a:fld id="{3DF53439-851E-44AD-84B1-B6BFC3D0C743}" type="slidenum">
              <a:rPr lang="el-GR" smtClean="0"/>
              <a:t>7</a:t>
            </a:fld>
            <a:endParaRPr lang="el-GR"/>
          </a:p>
        </p:txBody>
      </p:sp>
    </p:spTree>
    <p:extLst>
      <p:ext uri="{BB962C8B-B14F-4D97-AF65-F5344CB8AC3E}">
        <p14:creationId xmlns:p14="http://schemas.microsoft.com/office/powerpoint/2010/main" val="19011385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Autofit/>
          </a:bodyPr>
          <a:lstStyle/>
          <a:p>
            <a:pPr algn="ctr"/>
            <a:r>
              <a:rPr lang="el-GR" sz="2000" b="1" dirty="0">
                <a:latin typeface="Times New Roman" panose="02020603050405020304" pitchFamily="18" charset="0"/>
                <a:cs typeface="Times New Roman" panose="02020603050405020304" pitchFamily="18" charset="0"/>
              </a:rPr>
              <a:t>ΔΙΠΛΗ ΠΑΥΛΑ </a:t>
            </a:r>
            <a:r>
              <a:rPr lang="el-GR" sz="3000" dirty="0">
                <a:latin typeface="Times New Roman" panose="02020603050405020304" pitchFamily="18" charset="0"/>
                <a:cs typeface="Times New Roman" panose="02020603050405020304" pitchFamily="18" charset="0"/>
              </a:rPr>
              <a:t>-...-</a:t>
            </a:r>
            <a:endParaRPr lang="en-US" sz="3000" dirty="0">
              <a:latin typeface="Times New Roman" panose="02020603050405020304" pitchFamily="18" charset="0"/>
              <a:cs typeface="Times New Roman" panose="02020603050405020304" pitchFamily="18" charset="0"/>
            </a:endParaRPr>
          </a:p>
        </p:txBody>
      </p:sp>
      <p:sp>
        <p:nvSpPr>
          <p:cNvPr id="12" name="Content Placeholder 11"/>
          <p:cNvSpPr>
            <a:spLocks noGrp="1"/>
          </p:cNvSpPr>
          <p:nvPr>
            <p:ph sz="quarter" idx="13"/>
          </p:nvPr>
        </p:nvSpPr>
        <p:spPr/>
        <p:txBody>
          <a:bodyPr/>
          <a:lstStyle/>
          <a:p>
            <a:r>
              <a:rPr lang="el-GR" cap="none" dirty="0" smtClean="0">
                <a:latin typeface="Times New Roman" panose="02020603050405020304" pitchFamily="18" charset="0"/>
                <a:cs typeface="Times New Roman" panose="02020603050405020304" pitchFamily="18" charset="0"/>
              </a:rPr>
              <a:t>στη διπλή παύλα εμπεριέχεται μια φράση, η οποία επεξηγεί ή συμπληρώνει τα γραφόμενα και αποτελεί απαραίτητο στοιχείο για την κατανόηση του λόγου. δηλώνει την οριοθέτηση παρενθετικών σχολίων, τα οποία είναι επεξηγηματικά ή συμπληρωματικά και θεωρούνται αρκετά χρήσιμα ώστε να συμπεριλαμβάνονται στα γραφόμενα, αναδεικνύοντας την πληροφοριακή διάθεση του πομπού.</a:t>
            </a:r>
          </a:p>
          <a:p>
            <a:pPr marL="0" indent="0">
              <a:buNone/>
            </a:pPr>
            <a:r>
              <a:rPr lang="el-GR" i="1" cap="none" dirty="0" smtClean="0">
                <a:latin typeface="Times New Roman" panose="02020603050405020304" pitchFamily="18" charset="0"/>
                <a:cs typeface="Times New Roman" panose="02020603050405020304" pitchFamily="18" charset="0"/>
              </a:rPr>
              <a:t>ο μαύρος χρυσός –το πετρέλαιο– ακριβαίνει συνεχώς.</a:t>
            </a:r>
          </a:p>
          <a:p>
            <a:endParaRPr lang="en-US" dirty="0"/>
          </a:p>
        </p:txBody>
      </p:sp>
      <p:sp>
        <p:nvSpPr>
          <p:cNvPr id="4" name="Footer Placeholder 3"/>
          <p:cNvSpPr>
            <a:spLocks noGrp="1"/>
          </p:cNvSpPr>
          <p:nvPr>
            <p:ph type="ftr" sz="quarter" idx="11"/>
          </p:nvPr>
        </p:nvSpPr>
        <p:spPr/>
        <p:txBody>
          <a:bodyPr/>
          <a:lstStyle/>
          <a:p>
            <a:r>
              <a:rPr lang="el-GR" dirty="0" smtClean="0"/>
              <a:t>ΕΠΙΜΕΛΕΙΑ: ΠΕΠΕ ΕΥΗ</a:t>
            </a:r>
            <a:endParaRPr lang="el-GR" dirty="0"/>
          </a:p>
        </p:txBody>
      </p:sp>
      <p:sp>
        <p:nvSpPr>
          <p:cNvPr id="5" name="Slide Number Placeholder 4"/>
          <p:cNvSpPr>
            <a:spLocks noGrp="1"/>
          </p:cNvSpPr>
          <p:nvPr>
            <p:ph type="sldNum" sz="quarter" idx="12"/>
          </p:nvPr>
        </p:nvSpPr>
        <p:spPr/>
        <p:txBody>
          <a:bodyPr/>
          <a:lstStyle/>
          <a:p>
            <a:fld id="{3DF53439-851E-44AD-84B1-B6BFC3D0C743}" type="slidenum">
              <a:rPr lang="el-GR" smtClean="0"/>
              <a:t>8</a:t>
            </a:fld>
            <a:endParaRPr lang="el-GR"/>
          </a:p>
        </p:txBody>
      </p:sp>
    </p:spTree>
    <p:extLst>
      <p:ext uri="{BB962C8B-B14F-4D97-AF65-F5344CB8AC3E}">
        <p14:creationId xmlns:p14="http://schemas.microsoft.com/office/powerpoint/2010/main" val="26506802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pPr algn="ctr"/>
            <a:r>
              <a:rPr lang="el-GR" sz="3000" b="1" dirty="0">
                <a:latin typeface="Times New Roman" panose="02020603050405020304" pitchFamily="18" charset="0"/>
                <a:cs typeface="Times New Roman" panose="02020603050405020304" pitchFamily="18" charset="0"/>
              </a:rPr>
              <a:t>ΠΑΡΕΝΘΕΣΗ Ή ΑΓΚΥΛΕΣ [()] </a:t>
            </a:r>
            <a:endParaRPr lang="en-US" sz="3000" b="1" dirty="0">
              <a:latin typeface="Times New Roman" panose="02020603050405020304" pitchFamily="18" charset="0"/>
              <a:cs typeface="Times New Roman" panose="02020603050405020304" pitchFamily="18" charset="0"/>
            </a:endParaRPr>
          </a:p>
        </p:txBody>
      </p:sp>
      <p:sp>
        <p:nvSpPr>
          <p:cNvPr id="11" name="Content Placeholder 10"/>
          <p:cNvSpPr>
            <a:spLocks noGrp="1"/>
          </p:cNvSpPr>
          <p:nvPr>
            <p:ph sz="quarter" idx="13"/>
          </p:nvPr>
        </p:nvSpPr>
        <p:spPr/>
        <p:txBody>
          <a:bodyPr/>
          <a:lstStyle/>
          <a:p>
            <a:r>
              <a:rPr lang="el-GR" cap="none" dirty="0" smtClean="0">
                <a:latin typeface="Times New Roman" panose="02020603050405020304" pitchFamily="18" charset="0"/>
                <a:cs typeface="Times New Roman" panose="02020603050405020304" pitchFamily="18" charset="0"/>
              </a:rPr>
              <a:t>μέσα στην παρένθεση περικλείεται μια λέξη ή μια φράση, που επεξηγεί ή συμπληρώνει ένα νόημα:</a:t>
            </a:r>
          </a:p>
          <a:p>
            <a:pPr lvl="1"/>
            <a:r>
              <a:rPr lang="el-GR" i="1" cap="none" dirty="0" smtClean="0">
                <a:latin typeface="Times New Roman" panose="02020603050405020304" pitchFamily="18" charset="0"/>
                <a:cs typeface="Times New Roman" panose="02020603050405020304" pitchFamily="18" charset="0"/>
              </a:rPr>
              <a:t>οι θεωρητικές επιστήμες (φιλοσοφία, θεολογία, νομική κ.ά.) αντιδιαστέλλονται προς τις θετικές.</a:t>
            </a:r>
          </a:p>
          <a:p>
            <a:r>
              <a:rPr lang="el-GR" cap="none" dirty="0" smtClean="0">
                <a:latin typeface="Times New Roman" panose="02020603050405020304" pitchFamily="18" charset="0"/>
                <a:cs typeface="Times New Roman" panose="02020603050405020304" pitchFamily="18" charset="0"/>
              </a:rPr>
              <a:t>επίσης, περικλείονται παραπομπές ή πηγές παραθεμάτων.</a:t>
            </a:r>
          </a:p>
          <a:p>
            <a:pPr lvl="1"/>
            <a:r>
              <a:rPr lang="el-GR" i="1" cap="none" dirty="0" smtClean="0">
                <a:latin typeface="Times New Roman" panose="02020603050405020304" pitchFamily="18" charset="0"/>
                <a:cs typeface="Times New Roman" panose="02020603050405020304" pitchFamily="18" charset="0"/>
              </a:rPr>
              <a:t>τὰ πάντα ῥεῖ (Ηράκλειτος)</a:t>
            </a:r>
          </a:p>
          <a:p>
            <a:endParaRPr lang="en-US" dirty="0"/>
          </a:p>
        </p:txBody>
      </p:sp>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9</a:t>
            </a:fld>
            <a:endParaRPr lang="el-GR"/>
          </a:p>
        </p:txBody>
      </p:sp>
    </p:spTree>
    <p:extLst>
      <p:ext uri="{BB962C8B-B14F-4D97-AF65-F5344CB8AC3E}">
        <p14:creationId xmlns:p14="http://schemas.microsoft.com/office/powerpoint/2010/main" val="103641444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theme1.xml><?xml version="1.0" encoding="utf-8"?>
<a:theme xmlns:a="http://schemas.openxmlformats.org/drawingml/2006/main" name="Droplet">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Droplet</Template>
  <TotalTime>110</TotalTime>
  <Words>1490</Words>
  <Application>Microsoft Office PowerPoint</Application>
  <PresentationFormat>Widescreen</PresentationFormat>
  <Paragraphs>163</Paragraphs>
  <Slides>14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Times New Roman</vt:lpstr>
      <vt:lpstr>Tw Cen MT</vt:lpstr>
      <vt:lpstr>Droplet</vt:lpstr>
      <vt:lpstr>Σημεια στιξησ</vt:lpstr>
      <vt:lpstr>ΕΞΩΓΛΩΣΣΙΚΑ &amp; ΠΑΡΑΓΛΩΣΣΙΚΑ ΣΤΟΙΧΕΙΑ</vt:lpstr>
      <vt:lpstr>ΤΕΛΕΙΑ .</vt:lpstr>
      <vt:lpstr>ΑΝΩ ΤΕΛΕΙΑ Ή ΣΤΙΓΜΗ · </vt:lpstr>
      <vt:lpstr>ΚΟΜΜΑ ,</vt:lpstr>
      <vt:lpstr>ΚΑΘΕΤΗ ΓΡΑΜΜΗ /</vt:lpstr>
      <vt:lpstr>ΠΑΥΛΑ -</vt:lpstr>
      <vt:lpstr>ΔΙΠΛΗ ΠΑΥΛΑ -...-</vt:lpstr>
      <vt:lpstr>ΠΑΡΕΝΘΕΣΗ Ή ΑΓΚΥΛΕΣ [()] </vt:lpstr>
      <vt:lpstr>ΔΙΠΛΗ ΤΕΛΕΙΑ Ή ΑΝΩ ΚΑΙ ΚΑΤΩ ΤΕΛΕΙΑ Ή ΔΙΣΤΙΓΜΟ :</vt:lpstr>
      <vt:lpstr>ΕΡΩΤΗΜΑΤΙΚΟ ;</vt:lpstr>
      <vt:lpstr>ΘΑΥΜΑΣΤΙΚΟ !</vt:lpstr>
      <vt:lpstr>ΑΠΟΣΙΩΠΗΤΙΚΑ ...</vt:lpstr>
      <vt:lpstr>ΕΙΣΑΓΩΓΙΚΑ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Νεα ελληνικα</dc:title>
  <dc:creator>EVI</dc:creator>
  <cp:lastModifiedBy>EVI</cp:lastModifiedBy>
  <cp:revision>15</cp:revision>
  <dcterms:created xsi:type="dcterms:W3CDTF">2024-11-07T15:11:22Z</dcterms:created>
  <dcterms:modified xsi:type="dcterms:W3CDTF">2024-11-11T07:49:54Z</dcterms:modified>
</cp:coreProperties>
</file>