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notesMasterIdLst>
    <p:notesMasterId r:id="rId20"/>
  </p:notesMasterIdLst>
  <p:sldIdLst>
    <p:sldId id="256" r:id="rId2"/>
    <p:sldId id="280" r:id="rId3"/>
    <p:sldId id="278" r:id="rId4"/>
    <p:sldId id="276" r:id="rId5"/>
    <p:sldId id="277" r:id="rId6"/>
    <p:sldId id="325" r:id="rId7"/>
    <p:sldId id="279" r:id="rId8"/>
    <p:sldId id="326" r:id="rId9"/>
    <p:sldId id="281" r:id="rId10"/>
    <p:sldId id="327" r:id="rId11"/>
    <p:sldId id="282" r:id="rId12"/>
    <p:sldId id="283" r:id="rId13"/>
    <p:sldId id="284" r:id="rId14"/>
    <p:sldId id="328" r:id="rId15"/>
    <p:sldId id="285" r:id="rId16"/>
    <p:sldId id="331" r:id="rId17"/>
    <p:sldId id="291" r:id="rId18"/>
    <p:sldId id="28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89F"/>
    <a:srgbClr val="FFE4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79" autoAdjust="0"/>
    <p:restoredTop sz="94660"/>
  </p:normalViewPr>
  <p:slideViewPr>
    <p:cSldViewPr snapToGrid="0">
      <p:cViewPr varScale="1">
        <p:scale>
          <a:sx n="67" d="100"/>
          <a:sy n="67" d="100"/>
        </p:scale>
        <p:origin x="9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A2D774-0BB2-4C0C-BC91-8451A5EB4D5E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05293D-E137-4DC7-A1F8-1191B6A7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11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05293D-E137-4DC7-A1F8-1191B6A7BC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301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5190D-82DB-4E6C-8432-BE0DC690F390}" type="datetime1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579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23948-2497-40A3-9C3D-48209A67E36D}" type="datetime1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39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E9696-66E5-4CAE-AA1E-FCF6EE72282D}" type="datetime1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039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C727D-E3F3-4AEC-89D3-8908C2C6F98C}" type="datetime1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74519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1ABEE-B7BF-4DDC-BE7F-D67F77CC1297}" type="datetime1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8986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F96FF-5C3F-4178-9CAD-09152F6B4E4F}" type="datetime1">
              <a:rPr lang="en-US" smtClean="0"/>
              <a:t>11/11/2024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241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2E10-B13A-4EF8-B69C-56536E2513CC}" type="datetime1">
              <a:rPr lang="en-US" smtClean="0"/>
              <a:t>11/11/2024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917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2FCC-D39C-4B42-A92A-CC7283A971F1}" type="datetime1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680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53816-8FC5-4E28-AC4C-B49FF1EF602E}" type="datetime1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983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362F-92EB-4128-B91E-2E4DC23B9AD5}" type="datetime1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206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AA14-2BA1-4911-8BAE-C7384B73B74E}" type="datetime1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105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D1EBB-5951-419D-BEB6-C118D476E12E}" type="datetime1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370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35AF9-3E8A-4ED5-A1A1-A93D15B4DC91}" type="datetime1">
              <a:rPr lang="en-US" smtClean="0"/>
              <a:t>11/11/2024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07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841C0-0BF4-484E-BC82-197099D43D66}" type="datetime1">
              <a:rPr lang="en-US" smtClean="0"/>
              <a:t>11/11/2024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192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58FCD-1DA2-4D1A-844C-5AD7C2AF7454}" type="datetime1">
              <a:rPr lang="en-US" smtClean="0"/>
              <a:t>11/11/2024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551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39458-5238-432D-9E12-704D0872369F}" type="datetime1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063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4403-69DE-45BE-8E74-04D6061DF95C}" type="datetime1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788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F729A9A-C925-4111-8ADA-C94888032B8E}" type="datetime1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173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13" r:id="rId15"/>
    <p:sldLayoutId id="2147483814" r:id="rId16"/>
    <p:sldLayoutId id="2147483815" r:id="rId17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6"/>
            <a:ext cx="8689976" cy="2499690"/>
          </a:xfrm>
        </p:spPr>
        <p:txBody>
          <a:bodyPr>
            <a:normAutofit/>
          </a:bodyPr>
          <a:lstStyle/>
          <a:p>
            <a:pPr algn="l"/>
            <a:r>
              <a:rPr lang="el-G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ΑΚΛΙΤΑ ΜΕΡΗ ΤΟΥ ΛΟΓΟΥ 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r"/>
            <a:r>
              <a:rPr lang="el-GR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ΝΕΟΕΛΛΗΝΙΚΗ </a:t>
            </a:r>
          </a:p>
          <a:p>
            <a:pPr algn="r"/>
            <a:r>
              <a:rPr lang="el-GR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γραμματικη</a:t>
            </a:r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42536" y="6354762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8602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73737" y="1915597"/>
            <a:ext cx="5767926" cy="1323439"/>
          </a:xfrm>
          <a:prstGeom prst="rect">
            <a:avLst/>
          </a:prstGeom>
          <a:solidFill>
            <a:schemeClr val="accent2"/>
          </a:solidFill>
        </p:spPr>
        <p:txBody>
          <a:bodyPr wrap="none">
            <a:spAutoFit/>
          </a:bodyPr>
          <a:lstStyle/>
          <a:p>
            <a:r>
              <a:rPr lang="el-G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ΠΡΟΘΕΣΕΙΣ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225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554430"/>
              </p:ext>
            </p:extLst>
          </p:nvPr>
        </p:nvGraphicFramePr>
        <p:xfrm>
          <a:off x="1526222" y="997744"/>
          <a:ext cx="8617906" cy="416004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060066"/>
                <a:gridCol w="2800351"/>
                <a:gridCol w="2757489"/>
              </a:tblGrid>
              <a:tr h="520006">
                <a:tc>
                  <a:txBody>
                    <a:bodyPr/>
                    <a:lstStyle/>
                    <a:p>
                      <a:pPr marL="0" marR="2857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ΠΡΟΘΕΣΙΣ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2857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ΚΟΙΝΕΣ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2857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ΛΟΓΙΕΣ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560017">
                <a:tc>
                  <a:txBody>
                    <a:bodyPr/>
                    <a:lstStyle/>
                    <a:p>
                      <a:pPr marL="0" marR="2857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ΧΡΗΣΙΜΟΠΟΙΟΥΝΤΑΙ ΣΤΗ ΣΥΝΤΑΞΗ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με, σε, για, πριν, σαν, ως, δίχως, έως, μέχρι, λόγω, χωρίς, εναντίον, εξαιτίας, ίσαμε, μεταξύ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άνευ, εκτός, ένεκα, εντός, κατόπιν, μείον, μέσω, πλην, χάριν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80022">
                <a:tc>
                  <a:txBody>
                    <a:bodyPr/>
                    <a:lstStyle/>
                    <a:p>
                      <a:pPr marL="0" marR="2857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ΧΡΗΣΙΜΟΠΟΙΟΥΝΤΑΙ ΣΤΗ ΣΥΝΤΑΞΗ </a:t>
                      </a:r>
                    </a:p>
                    <a:p>
                      <a:pPr marL="0" marR="2857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&amp;</a:t>
                      </a:r>
                    </a:p>
                    <a:p>
                      <a:pPr marL="0" marR="2857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ΩΣ Α' ΣΥΝΘΕΤΙΚΟ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αντί, από, κατά, μετά, παρά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ανά, διά, εις, εκ, εν, επί, περί, προ, συν, υπέρ, υπό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7735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213725"/>
              </p:ext>
            </p:extLst>
          </p:nvPr>
        </p:nvGraphicFramePr>
        <p:xfrm>
          <a:off x="1140460" y="773902"/>
          <a:ext cx="10203815" cy="539496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52791"/>
                <a:gridCol w="3752334"/>
                <a:gridCol w="4698690"/>
              </a:tblGrid>
              <a:tr h="97636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μέρος λόγου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παράδειγμα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2130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ανά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Καθίστε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στο λεωφορείο</a:t>
                      </a:r>
                      <a:r>
                        <a:rPr lang="el-GR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ανά 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δύο.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2130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άνευ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Παραδόθηκαν στις αρχές 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άνευ όρων.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2130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αντί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Tου έδωσαν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ευρώ αντί 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δέκα.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2130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Έτσι συμπεριφέρεται από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μικρή ηλικία.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2130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για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Δεν είναι κατάλληλο για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παιδιά.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2130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διά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 υποδέχτηκε διά χειραψίας.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2130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δίχως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Πώς να πάμε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σιμεμά δίχως χρήματα;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2130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εις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r>
                        <a:rPr lang="el-GR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κατανάλωση αλκοόλ είναι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εις 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βάρος της υγείας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σου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2130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Είναι</a:t>
                      </a:r>
                      <a:r>
                        <a:rPr lang="el-GR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κωφός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 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γενετής.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4260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εκτός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επίρρημα 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Βρίσκεται εκτός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σπιτιού.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</a:t>
                      </a:r>
                      <a:r>
                        <a:rPr lang="el-GR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ακοινώνητη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συμπεριφορά 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 έμεινε εκτός.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2130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Περιέγραψε </a:t>
                      </a:r>
                      <a:r>
                        <a:rPr lang="el-GR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 ιστορία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 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συντομία.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4260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εναντίον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αντωνυμία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Πολέμησε εναντίον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r>
                        <a:rPr lang="el-GR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καπιταλισμού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 με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θελεις;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2130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ένεκα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Αθωώθηκε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ένεκα</a:t>
                      </a:r>
                      <a:r>
                        <a:rPr lang="el-GR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πρότερου έντιμου βίου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4260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εντός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επίρρημα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Θα επιστρέψω εντός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μιας εβδομάδας.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Βρίσκομαι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εντός του σπιτιού.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2130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εξαιτίας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προσέλαβαν</a:t>
                      </a:r>
                      <a:r>
                        <a:rPr lang="el-GR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στη δουλειά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εξαιτίας του πατέρα</a:t>
                      </a:r>
                      <a:r>
                        <a:rPr lang="el-GR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του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2130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επί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Διάβαζε</a:t>
                      </a:r>
                      <a:r>
                        <a:rPr lang="el-GR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επί 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δώδεκα χρόνια συνεχώς.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4260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έως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επίρρημα (μαζί με επίρρημα)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Έπαιζε ως 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 βράδυ.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Κοιμόταν</a:t>
                      </a:r>
                      <a:r>
                        <a:rPr lang="el-GR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ως 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αργά.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8056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544289"/>
              </p:ext>
            </p:extLst>
          </p:nvPr>
        </p:nvGraphicFramePr>
        <p:xfrm>
          <a:off x="842962" y="475040"/>
          <a:ext cx="10658475" cy="566928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830892"/>
                <a:gridCol w="3919529"/>
                <a:gridCol w="4908054"/>
              </a:tblGrid>
              <a:tr h="178606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μέρος λόγου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παράδειγμα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</a:tr>
              <a:tr h="357213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αντωνυμία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Να έρθεις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μόνη</a:t>
                      </a:r>
                      <a:r>
                        <a:rPr lang="el-GR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σου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 με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θες;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</a:tr>
              <a:tr h="357213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σε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αντωνυμία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Επιστρέφω σε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δύο λεπτάκια.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Θα σε δω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σε λίγο.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</a:tr>
              <a:tr h="357213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για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σύνδεσμος (μαζί με το να)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Πολέμησε για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 έθνος.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Διάβαζα, για να δώσω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Πανελλήνιες.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</a:tr>
              <a:tr h="535819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ως 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επίρρημα (μαζί με το και)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χρονικός σύνδεσμος (= καθώς, ενώ, όταν)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 συνόδευσε ως το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τρένο.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Αυτό το ξέρει ως κι ένα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παιδάκι!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Ως έτρωγα, μ' έπιασαν οι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πόνοι.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</a:tr>
              <a:tr h="535819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πριν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σύνδεσμος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επίρρημα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Προχώρα πριν από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 αυτοκίητο.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δεξίωση άρχισε </a:t>
                      </a: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πριν να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εμφανιστούν</a:t>
                      </a:r>
                      <a:r>
                        <a:rPr lang="el-GR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οι οικοδεσπότες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Δεν έμαθα</a:t>
                      </a:r>
                      <a:r>
                        <a:rPr lang="el-GR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 έγινε</a:t>
                      </a:r>
                      <a:r>
                        <a:rPr lang="el-GR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πριν</a:t>
                      </a: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</a:tr>
              <a:tr h="178606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προς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Πήγε προς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</a:t>
                      </a:r>
                      <a:r>
                        <a:rPr lang="el-GR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θάλασσα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</a:tr>
              <a:tr h="357213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σαν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σύνδεσμος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Σου μιλώ σαν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αδερφός.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Σαν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άρχισε</a:t>
                      </a:r>
                      <a:r>
                        <a:rPr lang="el-GR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η παράσταση, έφυγε.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</a:tr>
              <a:tr h="178606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αντί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Έγραψα διαγώνισμα Μαθηματικά αντί </a:t>
                      </a: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για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Γλώσσα.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</a:tr>
              <a:tr h="178606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Πέρασε αύριο από το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σπίτι</a:t>
                      </a:r>
                      <a:r>
                        <a:rPr lang="el-GR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μου για καφέ.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</a:tr>
              <a:tr h="178606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δίχως 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Έφυγε χωρίς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 μαμά της.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</a:tr>
              <a:tr h="178606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κατά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Βάδιζαν κατά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r>
                        <a:rPr lang="el-GR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ποτάμι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</a:tr>
              <a:tr h="178606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λόγω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Κλειστό λόγω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ασθενείας.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</a:tr>
              <a:tr h="535819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μετά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επίρρημα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σύνδεσμος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Θα σε δω μετά το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φροντιστήριο.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Πλύθηκα και μετά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κοιμήθηκα.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Μετά που έφυγες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έφεραν</a:t>
                      </a:r>
                      <a:r>
                        <a:rPr lang="el-GR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 φαγητά και</a:t>
                      </a:r>
                      <a:r>
                        <a:rPr lang="el-GR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την τούρτα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μέχρι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Θα περιμένω μέχρι να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έρθεις.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</a:tr>
              <a:tr h="357213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παρά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σύνδεσμος (αντιθετικός)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Έφυγε παρά </a:t>
                      </a: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 θέλησή του.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Προτιμώ να πάω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στο</a:t>
                      </a:r>
                      <a:r>
                        <a:rPr lang="el-GR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κρεββάτι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παρά </a:t>
                      </a: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να κάθομαι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στον καναπέ.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</a:tr>
              <a:tr h="178606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χωρίς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Έμεινα χωρίς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φράγκο.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</a:tr>
              <a:tr h="178606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ίσαμε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Θα σε συνοδεύσω ίσαμε το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σχολείο.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</a:tr>
              <a:tr h="357213"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μεταξύ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πρόθεση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επίρρημα (μαζί με το στο...)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  <a:tc>
                  <a:txBody>
                    <a:bodyPr/>
                    <a:lstStyle/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Αγαπιούνται πολύ </a:t>
                      </a: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μεταξύ τους.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Στο μεταξύ θα πεταχτώ από 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 σπίτι να πάρω</a:t>
                      </a:r>
                      <a:r>
                        <a:rPr lang="el-GR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λεφτά</a:t>
                      </a:r>
                      <a:r>
                        <a:rPr lang="el-GR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18" marR="4891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9501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73737" y="1915597"/>
            <a:ext cx="5959645" cy="1200329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r>
              <a:rPr lang="el-G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ΕΠΙΡΡΗΜΑΤΑ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3679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728998"/>
              </p:ext>
            </p:extLst>
          </p:nvPr>
        </p:nvGraphicFramePr>
        <p:xfrm>
          <a:off x="1184275" y="1022508"/>
          <a:ext cx="9602789" cy="413528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3200245"/>
                <a:gridCol w="3201272"/>
                <a:gridCol w="3201272"/>
              </a:tblGrid>
              <a:tr h="6687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ΒΕΒΑΙΩΤΙΚΑ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ΑΡΝΗΤΙΚΑ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ΔΙΣΤΑΚΤΙΚΑ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46656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ναι, μάλιστα, βέβαια, βεβαιότατα, ορισμένως, αλήθεια (αληθινά), σωστά, τωόντι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E4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όχι, δε(ν), μη(ν), όχι βέβαια: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και οι σύνδεσμοι: ούτε, μήτε, 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E4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ίσως, τάχα, (τάχατε), άραγε, δήθεν, πιθανό(ν): Χρησιμεύουν ακόμη και οι σύνδεσμοι: μην (μη) μήπως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E48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90977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13974" y="6492875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254422"/>
              </p:ext>
            </p:extLst>
          </p:nvPr>
        </p:nvGraphicFramePr>
        <p:xfrm>
          <a:off x="870285" y="1119188"/>
          <a:ext cx="10363201" cy="5120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6689"/>
                <a:gridCol w="2500313"/>
                <a:gridCol w="3028949"/>
                <a:gridCol w="2047250"/>
              </a:tblGrid>
              <a:tr h="0">
                <a:tc>
                  <a:txBody>
                    <a:bodyPr/>
                    <a:lstStyle/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ΧΡΟΝΙΚΑ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ΤΟΠΙΚΑ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ΤΡΟΠΙΚΑ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ΠΟΣΟΤΙΚΑ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4294188">
                <a:tc>
                  <a:txBody>
                    <a:bodyPr/>
                    <a:lstStyle/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αμέσως, ευθύς, κιόλας, ήδη, πια, μόλις, ακόμη (ακόμα), πάλι, ξανά, όλο, όλο και, συχνά, συνήθως, ύστερα, έπειτα, κατόπιν, πρώτα, πριν, πρωτύτερα, νωρίς, αργά, γρήγορα, στην ώρα, συνάμα, αδιάκοπα, έγκαιρα, </a:t>
                      </a:r>
                      <a:r>
                        <a:rPr lang="el-GR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εγκαίρως, </a:t>
                      </a:r>
                      <a:r>
                        <a:rPr lang="el-GR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μαζί, σήμερα, χτες, προχτές, αντιπροχτές, </a:t>
                      </a:r>
                      <a:r>
                        <a:rPr lang="el-GR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εψές, </a:t>
                      </a:r>
                      <a:r>
                        <a:rPr lang="el-GR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απόψε, ανήμερα, αύριο, μεθαύριο, αντιμεθαύριο, πέρ(υ)σι, πρόπερσι, αντιπρόπερσι, φέτος, του χρόνου, τον παρ' άλλο χρόνο, πρώην </a:t>
                      </a:r>
                      <a:r>
                        <a:rPr lang="el-GR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τέως</a:t>
                      </a: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6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lvl="0" indent="-476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u="sng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Πιο ποιητικά </a:t>
                      </a:r>
                      <a:r>
                        <a:rPr lang="el-GR" sz="1600" b="0" u="sng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ή λαϊκά</a:t>
                      </a:r>
                      <a:r>
                        <a:rPr lang="el-GR" sz="1600" b="0" u="sng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l-GR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19050" marR="19050" lvl="0" indent="-476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ταχιά, σύνταχα, σύναυγα, πάρωρα, σύγκαιρα.</a:t>
                      </a:r>
                      <a:endParaRPr lang="en-US" sz="20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E89F"/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α/επάνω</a:t>
                      </a:r>
                      <a:r>
                        <a:rPr lang="el-GR" sz="16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κάτω, χάμω, καταγής, μέσα (μέσ' </a:t>
                      </a:r>
                      <a:r>
                        <a:rPr lang="el-GR" sz="160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el-GR" sz="16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μες), έξω, εντός, εμπρός (μπρος ή μπροστά), πίσω, δεξιά, αριστερά, ψηλά, χαμηλά, κοντά, σιμά, πλάι, δίπλα, παράπλευρα, απόμερα, μακριά, αλάργα, </a:t>
                      </a:r>
                      <a:r>
                        <a:rPr lang="el-GR" sz="160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αντίκρυ/αντικρύ</a:t>
                      </a:r>
                      <a:r>
                        <a:rPr lang="el-GR" sz="16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κατάντικρυ, απέναντι, αγνάντια, γύρω, τριγύρω, ολόγυρα, περίγυρα, γύρωθε, μεταξύ, αναμεταξύ, πέρα, αντίπερα, ανατολικά, δυτικά, βόρεια, νότια κ.ά</a:t>
                      </a:r>
                      <a:r>
                        <a:rPr lang="el-GR" sz="160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60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i="0" u="sng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Πιο ποιητικά </a:t>
                      </a:r>
                      <a:r>
                        <a:rPr lang="el-GR" sz="1600" i="0" u="sng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ή λαϊκά</a:t>
                      </a:r>
                      <a:r>
                        <a:rPr lang="el-GR" sz="1600" i="1" u="sng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αυτούθε, όθε, ξοπίσω, ζερβά</a:t>
                      </a:r>
                      <a:endParaRPr lang="en-US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E89F"/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καλά, κακά, σιγά,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αγάλια, έ/άξαφνα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ξαφνικά, 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ίσια, ωραία, χωριστά, συνεχιστά, ακουστά, μπρούμυτα, ανάσκελα, μόνο,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μονάχα/μοναχά, 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καθαυτού, ίσια ίσια, διαρκώς, μεμιάς, μονομιάς, επίσης, επικεφαλής, ιδίως, κυρίως, προπάντων, ειδεμή, εξάλλου, του κάκου, τυχόν, παμψηφεί, σταυροπόδι, καλώς, ακριβώς, εντελώς, καταλεπτώς, συνεπώς,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ευτυχώς, εξής, καθεξής, ελληνικά, γαλλικά, χωριάτικα </a:t>
                      </a:r>
                      <a:endParaRPr lang="el-GR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lvl="0" indent="-476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Ομοιωματικά: </a:t>
                      </a:r>
                      <a:r>
                        <a:rPr lang="el-GR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σαν,</a:t>
                      </a:r>
                      <a:r>
                        <a:rPr lang="el-GR" sz="16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ως </a:t>
                      </a:r>
                    </a:p>
                    <a:p>
                      <a:pPr marL="19050" marR="19050" lvl="0" indent="-476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lvl="0" indent="-476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u="sng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Πιο ποιητικ</a:t>
                      </a:r>
                      <a:r>
                        <a:rPr lang="el-GR" sz="1600" u="sng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 ή λαϊκά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αντάμα, χώρια, ειδάλλως κ.ά.</a:t>
                      </a:r>
                      <a:endParaRPr lang="en-US" sz="20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E89F"/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μόνο, πολύ, περισσότερο, πιο, λίγο, λιγάκι, λιγότερο, κομμάτι, αρκετά, κάμποσο, σχεδόν,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τουλάχιστον, πάνω 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κάτω, περίπου,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καθόλου, διόλου, ολωσδιόλου, ολότελα, μάλλον, εξίσου, μόλις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επιτατικό πάρα:  </a:t>
                      </a:r>
                      <a:r>
                        <a:rPr lang="el-GR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προτάσσεται σε επιρρήματα</a:t>
                      </a:r>
                      <a:r>
                        <a:rPr lang="el-GR" sz="16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αλλά </a:t>
                      </a:r>
                      <a:r>
                        <a:rPr lang="el-GR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και σε άλλες λέξεις για να εντείνει την έννοιά τους:</a:t>
                      </a:r>
                      <a:r>
                        <a:rPr lang="el-GR" sz="16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π.χ. </a:t>
                      </a:r>
                      <a:r>
                        <a:rPr lang="el-GR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πάρα πολύ, παραδίπλα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E89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172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851330"/>
              </p:ext>
            </p:extLst>
          </p:nvPr>
        </p:nvGraphicFramePr>
        <p:xfrm>
          <a:off x="914400" y="773905"/>
          <a:ext cx="10363201" cy="5364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71800"/>
                <a:gridCol w="2209800"/>
                <a:gridCol w="2919413"/>
                <a:gridCol w="2262188"/>
              </a:tblGrid>
              <a:tr h="0">
                <a:tc>
                  <a:txBody>
                    <a:bodyPr/>
                    <a:lstStyle/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ΧΡΟΝΙΚΑ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ΤΟΠΙΚΑ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ΤΡΟΠΙΚΑ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ΠΟΣΟΤΚΑ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σύνθετα </a:t>
                      </a:r>
                      <a:r>
                        <a:rPr lang="el-GR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 την πρόθεση από: </a:t>
                      </a:r>
                      <a:r>
                        <a:rPr lang="el-GR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απόπασχα, απόλαμπρα, αποβδόμαδα, απολείτουργα, απομεσήμερα.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6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σύνθετα </a:t>
                      </a:r>
                      <a:r>
                        <a:rPr lang="el-GR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σε -ίς: </a:t>
                      </a:r>
                      <a:endParaRPr lang="el-GR" sz="16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αποβραδίς</a:t>
                      </a:r>
                      <a:r>
                        <a:rPr lang="el-GR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ολημερίς, ολοχρονίς κτλ. και άλλα: καταμεσήμερα, νυχτόημερα, μεσοβδόμαδα, κ.ά.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μετοχές</a:t>
                      </a:r>
                      <a:r>
                        <a:rPr lang="el-GR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ξημερώνοντας, βραδιάζοντας, σουρουπώνοντας, νυχτώνοντας.</a:t>
                      </a:r>
                      <a:br>
                        <a:rPr lang="el-GR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el-GR" sz="16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μερικά </a:t>
                      </a:r>
                      <a:r>
                        <a:rPr lang="el-GR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τοπικά επιρ.: </a:t>
                      </a:r>
                      <a:endParaRPr lang="el-GR" sz="16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κοντά </a:t>
                      </a:r>
                      <a:r>
                        <a:rPr lang="el-GR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(τώρα κοντά), και τα τροπικά: μαζί, αραιά (βλεπόμαστε αραιά) κ.ά.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6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μαζί </a:t>
                      </a:r>
                      <a:r>
                        <a:rPr lang="el-GR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 πρόθεση: </a:t>
                      </a:r>
                      <a:endParaRPr lang="el-GR" sz="16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από </a:t>
                      </a:r>
                      <a:r>
                        <a:rPr lang="el-GR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πότε, ως πότε, για πότε.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E89F"/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σύνθετα </a:t>
                      </a:r>
                      <a:r>
                        <a:rPr lang="el-GR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σε -ης, -ις, -α κτλ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.: καταμεσής, κατακαμπίς, μεσουρανίς, μεσοστρατίς κ.ά., κατακέφαλα, κατάματα, κατάκορφα, κατάραχα, κατάστηθα, παραμάσκαλα 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μαζί </a:t>
                      </a:r>
                      <a:r>
                        <a:rPr lang="el-GR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 πρόθεση: </a:t>
                      </a:r>
                      <a:endParaRPr lang="el-GR" sz="16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για 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πάνω, κατά πίσω, κατά κάτω, από μπρος, από πέρα κτλ.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E89F"/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επιρρήματα </a:t>
                      </a:r>
                      <a:r>
                        <a:rPr lang="el-GR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σε -α που σχηματίζονται από τον πληθυντικό του ουδετέρου των αντίστοιχων επιθέτων: </a:t>
                      </a:r>
                      <a:endParaRPr lang="el-GR" sz="16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ωραία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γρήγορα, βαθιά, κυριακάτικα, όμορφα, ίσια, στραβά, χαμηλά, ψηλά, άδικα, αναδρομικά, ανάποδα κ.ά.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επιρρήματα</a:t>
                      </a:r>
                      <a:r>
                        <a:rPr lang="el-GR" sz="16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που </a:t>
                      </a:r>
                      <a:r>
                        <a:rPr lang="el-GR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παράγονται από τα ρηματικά επίθετα σε -τος: </a:t>
                      </a:r>
                      <a:endParaRPr lang="el-GR" sz="16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ξυστά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ξαπλωτά, καμαρωτά, κολλητά, πεταχτά 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επιρρήματα </a:t>
                      </a:r>
                      <a:r>
                        <a:rPr lang="el-GR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σε </a:t>
                      </a:r>
                      <a:r>
                        <a:rPr lang="el-GR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–α</a:t>
                      </a:r>
                      <a:r>
                        <a:rPr lang="el-GR" sz="16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σχηματίζουν και την κατάληξη </a:t>
                      </a:r>
                      <a:r>
                        <a:rPr lang="el-GR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και </a:t>
                      </a:r>
                      <a:r>
                        <a:rPr lang="el-GR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σε -ως: </a:t>
                      </a:r>
                      <a:endParaRPr lang="el-GR" sz="16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άσχετα-ασχέτως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βέβαια-βεβαίως, σπάνια-σπανίως, απλά-απλώς κ.ά. (δες στη συνέχεια για τη διαφορετική σημασία)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E89F"/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 indent="-476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ουσιαστικά </a:t>
                      </a:r>
                      <a:r>
                        <a:rPr lang="el-GR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σε αρνητικές προτάσεις: </a:t>
                      </a:r>
                      <a:r>
                        <a:rPr lang="el-GR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π.χ. μην βγάλεις </a:t>
                      </a:r>
                      <a:r>
                        <a:rPr lang="el-GR" sz="1600" b="0" u="sng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άχνα</a:t>
                      </a:r>
                      <a:r>
                        <a:rPr lang="el-GR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l-GR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π.χ. </a:t>
                      </a:r>
                      <a:r>
                        <a:rPr lang="el-GR" sz="1600" u="sng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Κουκούτσι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μυαλό, π.χ. </a:t>
                      </a:r>
                      <a:r>
                        <a:rPr lang="el-GR" sz="1600" u="sng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Σταλιά</a:t>
                      </a:r>
                      <a:r>
                        <a:rPr lang="el-GR" sz="1600" u="sng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600" u="sng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σταλιά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πιες, 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E89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58557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45275"/>
              </p:ext>
            </p:extLst>
          </p:nvPr>
        </p:nvGraphicFramePr>
        <p:xfrm>
          <a:off x="1184275" y="969518"/>
          <a:ext cx="10074274" cy="39729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4383"/>
                <a:gridCol w="2106439"/>
                <a:gridCol w="1987918"/>
                <a:gridCol w="1982531"/>
                <a:gridCol w="2003003"/>
              </a:tblGrid>
              <a:tr h="3186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ΕΡΩΤΗΜΑΤΙΚΑ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ΔΕΙΚΤΙΚΑ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ΑΟΡΙΣΤΑ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ΑΝΑΦΟΡΙΚΑ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108358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ΧΡΟΝΙΚΑ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πότε; 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για 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πότε; ως πότε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E8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τότε, τώρα, ποτέ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E8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κάποτε, κάπου κάπου, πότε πότε, άλλοτε, ενίοτε, πάντοτε, ολοένα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E8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τότε που, όποτε, οποτεδήποτε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E89F"/>
                    </a:solidFill>
                  </a:tcPr>
                </a:tc>
              </a:tr>
              <a:tr h="140127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ΤΟΠΙΚΑ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πού, από 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πού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για 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πού; 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κατά πού; 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προς 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 πού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πούθε;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E8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εδώ, εκεί 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κει</a:t>
                      </a:r>
                      <a:r>
                        <a:rPr lang="el-GR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παρακεί / παρέκει /</a:t>
                      </a:r>
                      <a:r>
                        <a:rPr lang="el-GR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πάρα κει,</a:t>
                      </a:r>
                      <a:r>
                        <a:rPr lang="el-GR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αυτού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παντού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E8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κάπου , 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πουθενά,</a:t>
                      </a:r>
                      <a:r>
                        <a:rPr lang="el-GR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εδώθε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εκείθε, 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ολούθε, 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αλλού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E8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εκεί που, όπου οπουδήποτε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E89F"/>
                    </a:solidFill>
                  </a:tcPr>
                </a:tc>
              </a:tr>
              <a:tr h="6519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ΤΡΟΠΙΚΑ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πώς;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E8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έτσι, μαζί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E8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κάπως, αλλιώς, αλλιώτικα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E8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όπως, καθώς,  ως, σαν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E89F"/>
                    </a:solidFill>
                  </a:tcPr>
                </a:tc>
              </a:tr>
              <a:tr h="3186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ΠΟΣΟΤΙΚΑ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πόσο;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E8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τόσο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E8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κάμποσο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E8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όσο, οσοδήποτε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E89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7429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73737" y="1915597"/>
            <a:ext cx="5267660" cy="923330"/>
          </a:xfrm>
          <a:prstGeom prst="rect">
            <a:avLst/>
          </a:prstGeom>
          <a:solidFill>
            <a:schemeClr val="accent3"/>
          </a:solidFill>
        </p:spPr>
        <p:txBody>
          <a:bodyPr wrap="none">
            <a:spAutoFit/>
          </a:bodyPr>
          <a:lstStyle/>
          <a:p>
            <a:r>
              <a:rPr lang="el-GR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ΕΠΙΦΩΝΗΜΑΤΑ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572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57250" y="1285875"/>
            <a:ext cx="10458450" cy="452431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 επιφωνήματα και οι επιφωνηματικές εκφράσεις: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στον </a:t>
            </a: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γραπτό </a:t>
            </a:r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λόγο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συνοδεύονται  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 θαυμαστικό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(!), </a:t>
            </a:r>
          </a:p>
          <a:p>
            <a:pPr algn="ctr"/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ενώ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στον </a:t>
            </a: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προφορικό λόγο 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συνοδεύονται από ανάλογα </a:t>
            </a:r>
            <a:endParaRPr lang="el-G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"/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παραγλωσσικά (επιτονισμός, ένταση φωνής, παύσεις, προφορά) </a:t>
            </a:r>
          </a:p>
          <a:p>
            <a:pPr algn="ctr"/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</a:p>
          <a:p>
            <a:pPr marL="457200" indent="-457200">
              <a:buFont typeface="Wingdings" panose="05000000000000000000" pitchFamily="2" charset="2"/>
              <a:buChar char=""/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εξωγλωσσικά στοιχεία (εκφράσεις προσώπου, βλέμμα, μορφασμοί, χειρονομίες, κινήσεις σώματος, βηματισμός).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902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6559292"/>
              </p:ext>
            </p:extLst>
          </p:nvPr>
        </p:nvGraphicFramePr>
        <p:xfrm>
          <a:off x="1377635" y="719127"/>
          <a:ext cx="9059863" cy="453326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442724"/>
                <a:gridCol w="4617139"/>
              </a:tblGrid>
              <a:tr h="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ΕΠΙΦΩΝΗΜΑΤΑ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86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ΘΑΥΜΑΣΜΟΥ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α!, ποπό!, ω! 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86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ΑΠΟΡΙΑΣ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α!, ο!, μπα!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ΠΟΝΟΥ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αχ!, α!, ω!, αμάν!, άου!, οχ!, αλίμονο!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ΣΤΕΝΟΧΩΡΙΑΣ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ε!, ου!, ουφ!, πουφ!, πα πα πα!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28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ΑΗΔΙΑΣ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ε!, ου!, ουφ!, πουφ!, πα πα πα!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86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ΕΥΧΗΣ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μακάρι!, είθε!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86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ΕΠΑΙΝΟΥ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μπράβο!, εύγε!, ζήτω!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86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ΚΑΛΕΣΜΑΤΟΣ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ε!, επ!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86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ΕΙΡΩΝΕΙΑΣ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ε!, ου!, αλίμονο!, πωπώ!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ΑΡΝΗΣΗΣ &amp; ΔΥΣΠΙΣΤΙΑΣ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χμ!, μπα!, αμ δε!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86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ΠΑΡΑΚΙΝΗΣΗΣ 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άντε!, ε!, άμε!, μαρς!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86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ΑΠΑΓΟΡΕΥΣΗΣ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στοπ!, σουτ!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86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ΑΠΟΔΟΚΙΜΑΣΙΑΣ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αλίμονο!, πωπώ!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7360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190324"/>
              </p:ext>
            </p:extLst>
          </p:nvPr>
        </p:nvGraphicFramePr>
        <p:xfrm>
          <a:off x="1300163" y="928370"/>
          <a:ext cx="9672638" cy="4500436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2857500"/>
                <a:gridCol w="6815138"/>
              </a:tblGrid>
              <a:tr h="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ΕΠΙΦΩΝΗΜΑΤΙΚΕΣ ΕΚΦΡΑΣΕΙΣ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ΟΥΣΙΑΣΤΙΚΑ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Κρίμα! Φρίκη! Θεέ μου! Χριστός! Βοήθεια! Θάρρος! Αέρα!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ΕΠΙΘΕΤΑ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Καλέ! Μωρέ! Κακομοίρη μου! Τον καημένο!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ΡΗΜΑΤΑ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Έλα δα! Ορίστε! Κόπιασε! Ζήτω! Ήμαρτον! Στάσου!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4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ΕΠΙΡΡΗΜΑΤΑ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Εμπρός! Έξω! Περαστικά! Καλά! Ωραία! Μάλιστα!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ΦΡΑΣΕΙΣ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Τέλος πάντων! Με το συμπάθιο! Να σε χαρώ! Μα την αλήθεια!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1086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73737" y="1915597"/>
            <a:ext cx="4935967" cy="1862048"/>
          </a:xfrm>
          <a:prstGeom prst="rect">
            <a:avLst/>
          </a:prstGeom>
          <a:solidFill>
            <a:schemeClr val="accent4"/>
          </a:solidFill>
        </p:spPr>
        <p:txBody>
          <a:bodyPr wrap="none">
            <a:spAutoFit/>
          </a:bodyPr>
          <a:lstStyle/>
          <a:p>
            <a:r>
              <a:rPr lang="el-GR" sz="1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ΜΟΡΙΑ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676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173395"/>
              </p:ext>
            </p:extLst>
          </p:nvPr>
        </p:nvGraphicFramePr>
        <p:xfrm>
          <a:off x="1288592" y="660748"/>
          <a:ext cx="9998533" cy="5044858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2400718"/>
                <a:gridCol w="866183"/>
                <a:gridCol w="3568461"/>
                <a:gridCol w="3163171"/>
              </a:tblGrid>
              <a:tr h="186094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ΜΟΡΙΑ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Προτρεπτικό μόριο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ας 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Ας πάμε μια βόλτα.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Φανερώνει: προτροπή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Προτρεπτικό μόριο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ας 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Ας έχει...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Φανερώνει: συγκατάθεση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Προτρεπτικό μόριο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για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Για να δούμε.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Φανερώνει: προτροπή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</a:tr>
              <a:tr h="3741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Μελλοντικό μόριο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Θα σου δείξω.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Φανερώνει: το μελλοντικά πραγματοποιήσιμο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</a:tr>
              <a:tr h="56551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Δυνητικό μόριο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Θα έτρεχες γρηγορότερα, αν φορούσες αθλητικά παπούτσια.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Φανερώνει: το δυνατό να συμβεί στο παρελθόν ή υπό προϋποθέσεις. 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Πιθανολογικό μόριο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Ίσως έφυγε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Φανερώνει: το πιθανό να συμβεί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Ορκωτικό μόριο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 τον Θεό!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Φανερώνει: επιβεβαίωση, όρκο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</a:tr>
              <a:tr h="18609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Δεικτικό μόριο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Να η πόλη μας!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Φανερώνει: δείξη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</a:tr>
              <a:tr h="3741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Βεβαιωτικό μόριο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ναι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Θα φας;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Ναι, θα φάω.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Φανερώνει: βεβαιώση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</a:tr>
              <a:tr h="3741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Αρνητικό μόριο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όχι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Θα μείνεις;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Όχι, θα φύγω.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Φανερώνει: άρνηση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</a:tr>
              <a:tr h="7458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Βεβαιωτικό μόριο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δεν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	Θα 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μείνεις;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	Δεν θα φύγω.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Φανερώνει: βεβαιώση και συντάσσεται με οριστική έγκλιση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</a:tr>
              <a:tr h="56551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Αρνητικό μόριο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μην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	Μην φεύγεις.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Φανερώνει: άρνηση</a:t>
                      </a: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και συντάσσεται με υποτακτική έγκλιση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97" marR="4999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4976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73737" y="1915597"/>
            <a:ext cx="6143028" cy="1323439"/>
          </a:xfrm>
          <a:prstGeom prst="rect">
            <a:avLst/>
          </a:prstGeom>
          <a:solidFill>
            <a:schemeClr val="accent6"/>
          </a:solidFill>
        </p:spPr>
        <p:txBody>
          <a:bodyPr wrap="none">
            <a:spAutoFit/>
          </a:bodyPr>
          <a:lstStyle/>
          <a:p>
            <a:r>
              <a:rPr lang="el-G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ΣΥΝΔΕΣΜΟΙ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618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7131570"/>
              </p:ext>
            </p:extLst>
          </p:nvPr>
        </p:nvGraphicFramePr>
        <p:xfrm>
          <a:off x="985838" y="1231106"/>
          <a:ext cx="10363205" cy="4145280"/>
        </p:xfrm>
        <a:graphic>
          <a:graphicData uri="http://schemas.openxmlformats.org/drawingml/2006/table">
            <a:tbl>
              <a:tblPr firstRow="1" firstCol="1" bandRow="1">
                <a:tableStyleId>{08FB837D-C827-4EFA-A057-4D05807E0F7C}</a:tableStyleId>
              </a:tblPr>
              <a:tblGrid>
                <a:gridCol w="1428750"/>
                <a:gridCol w="1528763"/>
                <a:gridCol w="3457575"/>
                <a:gridCol w="3948117"/>
              </a:tblGrid>
              <a:tr h="0">
                <a:tc rowSpan="5" gridSpan="2"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Παρατακτικοί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/>
                </a:tc>
                <a:tc rowSpan="5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9050" marR="1905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l-GR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Συμπλεκτικοί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και/κι, ούτε, μήτε </a:t>
                      </a:r>
                      <a:r>
                        <a:rPr lang="el-GR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</a:t>
                      </a:r>
                      <a:r>
                        <a:rPr lang="el-GR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l-GR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μηδέ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9050" marR="1905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Διαχωριστικοί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ή, είτε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9050" marR="1905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Αντιθετικοί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 και, αλλά, μα, παρά,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όμως, ωστόσο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ενώ, μολονότι,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μόνο,</a:t>
                      </a:r>
                      <a:r>
                        <a:rPr lang="el-GR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μόνο που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52241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9050" marR="1905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Συμπερασματικοί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λοιπόν, ώστε, άρα, επομένως, οπότε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52241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9050" marR="1905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Επεξηγηματικός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δηλαδή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52241">
                <a:tc rowSpan="10"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Υποτακτικοί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Εισάγουν ονοματικές</a:t>
                      </a:r>
                      <a:b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προτάσεις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Ειδικοί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πως, που, ότι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522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9050" marR="1905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Ενδοιαστικοί / διστακτικοί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μη/μην, 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μήπως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522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9050" marR="1905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Βουλητικός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να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044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Εισάγουν επιρρηματικές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προτάσεις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Χρονικοί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όταν, ενώ, καθώς, αφού, αφότου,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πριν,</a:t>
                      </a:r>
                      <a:r>
                        <a:rPr lang="el-GR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πριν να, 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μόλις, προτού, ώσπου,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ωσότου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522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9050" marR="1905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Αιτιολογικοί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γιατί, επειδή, αφού,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522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9050" marR="1905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Υποθετικοί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αν/εάν, άμα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522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9050" marR="1905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Τελικοί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να, για να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522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9050" marR="1905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Αποτελεσματικοί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ώστε (να), που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522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9050" marR="1905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Εναντιωματικοί 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παραχωρητικοί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 και, ενώ, μολονότι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522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9050" marR="1905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Συγκριτικός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050" marR="190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παρά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09" marR="68509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496189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202</TotalTime>
  <Words>1843</Words>
  <Application>Microsoft Office PowerPoint</Application>
  <PresentationFormat>Widescreen</PresentationFormat>
  <Paragraphs>391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Times New Roman</vt:lpstr>
      <vt:lpstr>Tw Cen MT</vt:lpstr>
      <vt:lpstr>Wingdings</vt:lpstr>
      <vt:lpstr>Droplet</vt:lpstr>
      <vt:lpstr>ΑΚΛΙΤΑ ΜΕΡΗ ΤΟΥ ΛΟΓΟΥ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Νεα ελληνικα</dc:title>
  <dc:creator>EVI</dc:creator>
  <cp:lastModifiedBy>EVI</cp:lastModifiedBy>
  <cp:revision>26</cp:revision>
  <dcterms:created xsi:type="dcterms:W3CDTF">2024-11-07T15:11:22Z</dcterms:created>
  <dcterms:modified xsi:type="dcterms:W3CDTF">2024-11-11T11:15:56Z</dcterms:modified>
</cp:coreProperties>
</file>