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5"/>
  </p:notesMasterIdLst>
  <p:sldIdLst>
    <p:sldId id="256" r:id="rId2"/>
    <p:sldId id="325" r:id="rId3"/>
    <p:sldId id="32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4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2D774-0BB2-4C0C-BC91-8451A5EB4D5E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5293D-E137-4DC7-A1F8-1191B6A7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11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05293D-E137-4DC7-A1F8-1191B6A7BC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01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5190D-82DB-4E6C-8432-BE0DC690F390}" type="datetime1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79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3948-2497-40A3-9C3D-48209A67E36D}" type="datetime1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39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E9696-66E5-4CAE-AA1E-FCF6EE72282D}" type="datetime1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039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C727D-E3F3-4AEC-89D3-8908C2C6F98C}" type="datetime1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7451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1ABEE-B7BF-4DDC-BE7F-D67F77CC1297}" type="datetime1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98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F96FF-5C3F-4178-9CAD-09152F6B4E4F}" type="datetime1">
              <a:rPr lang="en-US" smtClean="0"/>
              <a:t>11/13/2024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241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2E10-B13A-4EF8-B69C-56536E2513CC}" type="datetime1">
              <a:rPr lang="en-US" smtClean="0"/>
              <a:t>11/13/2024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917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2FCC-D39C-4B42-A92A-CC7283A971F1}" type="datetime1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68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53816-8FC5-4E28-AC4C-B49FF1EF602E}" type="datetime1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83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362F-92EB-4128-B91E-2E4DC23B9AD5}" type="datetime1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06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AA14-2BA1-4911-8BAE-C7384B73B74E}" type="datetime1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05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D1EBB-5951-419D-BEB6-C118D476E12E}" type="datetime1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70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5AF9-3E8A-4ED5-A1A1-A93D15B4DC91}" type="datetime1">
              <a:rPr lang="en-US" smtClean="0"/>
              <a:t>11/13/2024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7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841C0-0BF4-484E-BC82-197099D43D66}" type="datetime1">
              <a:rPr lang="en-US" smtClean="0"/>
              <a:t>11/13/2024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19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58FCD-1DA2-4D1A-844C-5AD7C2AF7454}" type="datetime1">
              <a:rPr lang="en-US" smtClean="0"/>
              <a:t>11/13/2024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51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9458-5238-432D-9E12-704D0872369F}" type="datetime1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063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4403-69DE-45BE-8E74-04D6061DF95C}" type="datetime1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88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F729A9A-C925-4111-8ADA-C94888032B8E}" type="datetime1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7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6"/>
            <a:ext cx="8689976" cy="2499690"/>
          </a:xfrm>
        </p:spPr>
        <p:txBody>
          <a:bodyPr>
            <a:normAutofit/>
          </a:bodyPr>
          <a:lstStyle/>
          <a:p>
            <a:pPr algn="l"/>
            <a:r>
              <a:rPr lang="el-G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ΑΡΘΡΟ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r>
              <a:rPr lang="el-GR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ΝΕΟΕΛΛΗΝΙΚΗ </a:t>
            </a:r>
          </a:p>
          <a:p>
            <a:pPr algn="r"/>
            <a:r>
              <a:rPr lang="el-GR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γραμματικη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42536" y="6354762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86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31990" y="56002"/>
            <a:ext cx="5106027" cy="415045"/>
          </a:xfrm>
          <a:solidFill>
            <a:schemeClr val="accent3"/>
          </a:solidFill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ΟΡΙΣΤΙΚΟ ΑΡΘΡΟ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631976" y="471048"/>
            <a:ext cx="5106027" cy="612977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την αναφορά σε κάποιο συγκεκριμένο πρόσωπο / ζώο / πράγμα / γεγονός / κατάσταση... και  για την αναφορά σε όλα τα ομοειδή.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 τοποθετηθούν διαδοχικά δύο αδύναμοι τύποι της προσωπικής αντωνυμίας (σου &amp; το) δεν πρέπει να συγχέονται με το εμπρόθετο άρθρο: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l-GR" sz="1800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π.χ. Σου τό έδωσα = στο έδωσα ≠ στο σπίτι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1800" cap="none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άρθρο</a:t>
            </a:r>
            <a:r>
              <a:rPr lang="el-G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τίθεται εμπρός από το ουσιαστικό /επίθετο /μετοχή, σε αντίθεση με τους αδύναμους τύπους της </a:t>
            </a:r>
            <a:r>
              <a:rPr lang="el-GR" sz="1800" cap="none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προσωπικής αντωνυμίας</a:t>
            </a:r>
            <a:r>
              <a:rPr lang="el-G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οι οποίοι μπαίνουν μπροστά από ρήμα. Επίσης, το </a:t>
            </a:r>
            <a:r>
              <a:rPr lang="el-GR" sz="1800" cap="none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άρθρο</a:t>
            </a:r>
            <a:r>
              <a:rPr lang="el-G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συνοδεύει ένα όνομα και δεν αντικαθίσταται με κάτι άλλο, σε αντίθεση με την </a:t>
            </a:r>
            <a:r>
              <a:rPr lang="el-GR" sz="1800" cap="none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αντωνυμία</a:t>
            </a:r>
            <a:r>
              <a:rPr lang="el-G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η οποία αντικαθιστά ένα όνομα, και έτσι στη θέση της αντωνυμίας μπρεί να τεθεί ένα όνομα.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l-GR" sz="1800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 -Δώσε </a:t>
            </a:r>
            <a:r>
              <a:rPr lang="el-GR" sz="1800" i="1" cap="none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1800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μολύβι μου. – Σου </a:t>
            </a:r>
            <a:r>
              <a:rPr lang="el-GR" sz="1800" i="1" cap="none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τό </a:t>
            </a:r>
            <a:r>
              <a:rPr lang="el-GR" sz="1800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δίνω</a:t>
            </a:r>
            <a:endParaRPr lang="el-GR" sz="18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άρθρο τίθεται εμπρός </a:t>
            </a:r>
            <a:r>
              <a:rPr lang="el-G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το ουσιαστικό / επίθετο /μετοχή, σε αντίθεση με τους τύπους της κτητικής αντωνυμίας, οι οποίοι τίθενται μετά από το όνομα.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prstClr val="black"/>
              </a:buClr>
              <a:buNone/>
            </a:pPr>
            <a:r>
              <a:rPr lang="el-GR" sz="1800" i="1" cap="non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π.χ. -Δώσε μου </a:t>
            </a:r>
            <a:r>
              <a:rPr lang="el-GR" sz="1800" i="1" cap="none" dirty="0">
                <a:solidFill>
                  <a:srgbClr val="0F6F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</a:t>
            </a:r>
            <a:r>
              <a:rPr lang="el-GR" sz="1800" i="1" cap="non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μολύβι </a:t>
            </a:r>
            <a:r>
              <a:rPr lang="el-GR" sz="1800" i="1" cap="none" dirty="0">
                <a:solidFill>
                  <a:srgbClr val="0F6F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του</a:t>
            </a:r>
            <a:r>
              <a:rPr lang="el-GR" sz="1800" i="1" cap="non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Κώστα. – Είναι το μολύβι </a:t>
            </a:r>
            <a:r>
              <a:rPr lang="el-GR" sz="1800" i="1" cap="none" dirty="0" smtClean="0">
                <a:solidFill>
                  <a:srgbClr val="7CCA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του</a:t>
            </a:r>
            <a:endParaRPr lang="el-GR" sz="1800" cap="none" dirty="0">
              <a:solidFill>
                <a:srgbClr val="7CCA6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5797" y="56002"/>
            <a:ext cx="4881804" cy="415045"/>
          </a:xfrm>
          <a:solidFill>
            <a:schemeClr val="accent4"/>
          </a:solidFill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ΑΟΡΙΣΤΟ ΑΡΘΡΟ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6395797" y="471047"/>
            <a:ext cx="5105401" cy="6129777"/>
          </a:xfrm>
        </p:spPr>
        <p:txBody>
          <a:bodyPr>
            <a:normAutofit/>
          </a:bodyPr>
          <a:lstStyle/>
          <a:p>
            <a:pPr marL="0" lvl="0">
              <a:lnSpc>
                <a:spcPct val="100000"/>
              </a:lnSpc>
              <a:spcBef>
                <a:spcPts val="0"/>
              </a:spcBef>
            </a:pPr>
            <a:r>
              <a:rPr lang="el-G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την αναφορά </a:t>
            </a:r>
            <a:r>
              <a:rPr lang="el-GR" sz="2800" u="sng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κάτι αόριστο </a:t>
            </a:r>
            <a:r>
              <a:rPr lang="el-G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ή σε κάτι για πρώτη φορά, γι’α υτό στη συνέχεια του λόγου το αόριστο άρθρο αντικαθίσταται από το οριστικό</a:t>
            </a:r>
            <a:r>
              <a:rPr lang="el-GR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l-GR" sz="1800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Π.χ. Ένας άνθρωπος μια φορά κι έναν καιρό αποφάσισε να πάει στο δάσος. Στο δασος, λοιπον, ο άνθρωπος συνάντησε μία αρκούδα.</a:t>
            </a:r>
            <a:endParaRPr lang="en-US" sz="1800" i="1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lnSpc>
                <a:spcPct val="100000"/>
              </a:lnSpc>
              <a:spcBef>
                <a:spcPts val="0"/>
              </a:spcBef>
            </a:pPr>
            <a:r>
              <a:rPr lang="el-G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Το αριθμητικό χρησιμοποιείται για να δείξει </a:t>
            </a:r>
            <a:r>
              <a:rPr lang="el-GR" sz="2800" u="sng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την αντίθεση με τα πολλά παρόμοια</a:t>
            </a:r>
            <a:r>
              <a:rPr lang="el-G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l-GR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Π.χ. Έχω ένα (όχι πολλά) μολύβια.</a:t>
            </a:r>
          </a:p>
          <a:p>
            <a:pPr marL="0" lvl="0">
              <a:lnSpc>
                <a:spcPct val="100000"/>
              </a:lnSpc>
              <a:spcBef>
                <a:spcPts val="0"/>
              </a:spcBef>
            </a:pPr>
            <a:r>
              <a:rPr lang="el-G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αντωνυμία </a:t>
            </a:r>
            <a:r>
              <a:rPr lang="el-GR" sz="2800" u="sng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αντικαθιστά ένα όνομα.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l-GR" sz="1800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Π.χ. -Θέλω ένα μολύβι. -Μου δίνεις κι εμένα ένα;</a:t>
            </a:r>
            <a:endParaRPr lang="en-US" sz="1800" i="1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401559" y="6492875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0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0565" y="708337"/>
            <a:ext cx="5106027" cy="415045"/>
          </a:xfrm>
          <a:solidFill>
            <a:schemeClr val="accent3"/>
          </a:solidFill>
        </p:spPr>
        <p:txBody>
          <a:bodyPr/>
          <a:lstStyle/>
          <a:p>
            <a:pPr algn="ctr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ΟΡΙΣΤΙΚΟ ΑΡΘΡΟ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22064301"/>
              </p:ext>
            </p:extLst>
          </p:nvPr>
        </p:nvGraphicFramePr>
        <p:xfrm>
          <a:off x="761189" y="1327734"/>
          <a:ext cx="5105403" cy="297180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282548"/>
                <a:gridCol w="1528763"/>
                <a:gridCol w="1157288"/>
                <a:gridCol w="1136804"/>
              </a:tblGrid>
              <a:tr h="114257"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</a:tr>
              <a:tr h="137109">
                <a:tc>
                  <a:txBody>
                    <a:bodyPr/>
                    <a:lstStyle/>
                    <a:p>
                      <a:pPr marL="28575" marR="28575" lvl="0" indent="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5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 grid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4257"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 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</a:tr>
              <a:tr h="114257"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</a:tr>
              <a:tr h="114257"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τη(ν</a:t>
                      </a:r>
                      <a:r>
                        <a:rPr lang="el-GR" sz="1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l-GR" sz="15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US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</a:tr>
              <a:tr h="114257"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</a:tr>
              <a:tr h="143879">
                <a:tc>
                  <a:txBody>
                    <a:bodyPr/>
                    <a:lstStyle/>
                    <a:p>
                      <a:pPr marL="28575" marR="28575" lvl="0" indent="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</a:t>
                      </a:r>
                      <a:r>
                        <a:rPr lang="el-GR" sz="1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αριθμός</a:t>
                      </a:r>
                      <a:endParaRPr lang="en-US" sz="15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 grid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4257"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</a:tr>
              <a:tr h="114257"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</a:tr>
              <a:tr h="114257"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 / τες</a:t>
                      </a:r>
                      <a:r>
                        <a:rPr lang="el-GR" sz="15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US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</a:tr>
              <a:tr h="114257"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  <a:tc>
                  <a:txBody>
                    <a:bodyPr/>
                    <a:lstStyle/>
                    <a:p>
                      <a:pPr marL="28575" marR="28575" indent="9525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16" marR="51416" marT="0" marB="0"/>
                </a:tc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462" y="697135"/>
            <a:ext cx="5419968" cy="415045"/>
          </a:xfrm>
          <a:solidFill>
            <a:schemeClr val="accent4"/>
          </a:solidFill>
        </p:spPr>
        <p:txBody>
          <a:bodyPr/>
          <a:lstStyle/>
          <a:p>
            <a:pPr algn="ctr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ΑΟΡΙΣΤΟ ΑΡΘΡΟ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455856923"/>
              </p:ext>
            </p:extLst>
          </p:nvPr>
        </p:nvGraphicFramePr>
        <p:xfrm>
          <a:off x="6364462" y="1327734"/>
          <a:ext cx="5419969" cy="1736608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579388"/>
                <a:gridCol w="1071563"/>
                <a:gridCol w="1385887"/>
                <a:gridCol w="185738"/>
                <a:gridCol w="1197393"/>
              </a:tblGrid>
              <a:tr h="456448">
                <a:tc>
                  <a:txBody>
                    <a:bodyPr/>
                    <a:lstStyle/>
                    <a:p>
                      <a:pPr marL="28575" marR="28575" indent="952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>
                  <a:txBody>
                    <a:bodyPr/>
                    <a:lstStyle/>
                    <a:p>
                      <a:pPr marL="28575" marR="28575" indent="952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>
                  <a:txBody>
                    <a:bodyPr/>
                    <a:lstStyle/>
                    <a:p>
                      <a:pPr marL="28575" marR="28575" indent="952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 gridSpan="2">
                  <a:txBody>
                    <a:bodyPr/>
                    <a:lstStyle/>
                    <a:p>
                      <a:pPr marL="28575" marR="28575" indent="952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28575" marR="28575" indent="952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</a:p>
                  </a:txBody>
                  <a:tcPr marL="51234" marR="51234" marT="0" marB="0"/>
                </a:tc>
                <a:tc gridSpan="4">
                  <a:txBody>
                    <a:bodyPr/>
                    <a:lstStyle/>
                    <a:p>
                      <a:pPr marL="0" marR="285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28575" marR="28575" indent="952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>
                  <a:txBody>
                    <a:bodyPr/>
                    <a:lstStyle/>
                    <a:p>
                      <a:pPr marL="28575" marR="28575" indent="952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 gridSpan="2">
                  <a:txBody>
                    <a:bodyPr/>
                    <a:lstStyle/>
                    <a:p>
                      <a:pPr marL="28575" marR="28575" indent="952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μία / μια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 hMerge="1">
                  <a:txBody>
                    <a:bodyPr/>
                    <a:lstStyle/>
                    <a:p>
                      <a:pPr marL="28575" marR="28575" indent="952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>
                  <a:txBody>
                    <a:bodyPr/>
                    <a:lstStyle/>
                    <a:p>
                      <a:pPr marL="28575" marR="28575" indent="952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</a:tr>
              <a:tr h="0">
                <a:tc>
                  <a:txBody>
                    <a:bodyPr/>
                    <a:lstStyle/>
                    <a:p>
                      <a:pPr marL="28575" marR="28575" indent="952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>
                  <a:txBody>
                    <a:bodyPr/>
                    <a:lstStyle/>
                    <a:p>
                      <a:pPr marL="28575" marR="28575" indent="952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ενός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 gridSpan="2">
                  <a:txBody>
                    <a:bodyPr/>
                    <a:lstStyle/>
                    <a:p>
                      <a:pPr marL="28575" marR="28575" indent="952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μιάς / μιας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 hMerge="1">
                  <a:txBody>
                    <a:bodyPr/>
                    <a:lstStyle/>
                    <a:p>
                      <a:pPr marL="28575" marR="28575" indent="952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>
                  <a:txBody>
                    <a:bodyPr/>
                    <a:lstStyle/>
                    <a:p>
                      <a:pPr marL="28575" marR="28575" indent="952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ενός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</a:tr>
              <a:tr h="0">
                <a:tc>
                  <a:txBody>
                    <a:bodyPr/>
                    <a:lstStyle/>
                    <a:p>
                      <a:pPr marL="28575" marR="28575" indent="952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>
                  <a:txBody>
                    <a:bodyPr/>
                    <a:lstStyle/>
                    <a:p>
                      <a:pPr marL="28575" marR="28575" indent="952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έναν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 gridSpan="2">
                  <a:txBody>
                    <a:bodyPr/>
                    <a:lstStyle/>
                    <a:p>
                      <a:pPr marL="28575" marR="28575" indent="952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μία(ν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μια(ν) 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 hMerge="1">
                  <a:txBody>
                    <a:bodyPr/>
                    <a:lstStyle/>
                    <a:p>
                      <a:pPr marL="28575" marR="28575" indent="952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>
                  <a:txBody>
                    <a:bodyPr/>
                    <a:lstStyle/>
                    <a:p>
                      <a:pPr marL="28575" marR="28575" indent="952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</a:tr>
              <a:tr h="0">
                <a:tc>
                  <a:txBody>
                    <a:bodyPr/>
                    <a:lstStyle/>
                    <a:p>
                      <a:pPr marL="28575" marR="28575" indent="952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>
                  <a:txBody>
                    <a:bodyPr/>
                    <a:lstStyle/>
                    <a:p>
                      <a:pPr marL="28575" marR="28575" indent="952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 gridSpan="2">
                  <a:txBody>
                    <a:bodyPr/>
                    <a:lstStyle/>
                    <a:p>
                      <a:pPr marL="28575" marR="28575" indent="952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 hMerge="1">
                  <a:txBody>
                    <a:bodyPr/>
                    <a:lstStyle/>
                    <a:p>
                      <a:pPr marL="28575" marR="28575" indent="952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  <a:tc>
                  <a:txBody>
                    <a:bodyPr/>
                    <a:lstStyle/>
                    <a:p>
                      <a:pPr marL="28575" marR="28575" indent="952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34" marR="51234" marT="0" marB="0"/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401559" y="6492875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0565" y="4346233"/>
            <a:ext cx="510602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αιτιατική ενικού του θηλυκού άρθρου διατηρεί το τελικό ν, μόνο όταν η επόμενη λέξη αρχίζει από φωνήεν ή από τα: κ, π, τ, ξ, ψ, γκ, μπ, ντ, τσ, τζ </a:t>
            </a:r>
            <a:endParaRPr lang="el-G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**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διαλεκτικός τυπος</a:t>
            </a:r>
          </a:p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***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γενική και 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αιτιατική ενικού και πληθυντικού όταν ενώνεται με 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την πρόθεση </a:t>
            </a:r>
            <a:r>
              <a:rPr lang="el-GR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δημιουργεί τους 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τύπους στου, στης, στον στη(ν), στο,στων, στους, στις, που τους ονομάζουμε εμπρόθετο άρθρο </a:t>
            </a:r>
          </a:p>
        </p:txBody>
      </p:sp>
    </p:spTree>
    <p:extLst>
      <p:ext uri="{BB962C8B-B14F-4D97-AF65-F5344CB8AC3E}">
        <p14:creationId xmlns:p14="http://schemas.microsoft.com/office/powerpoint/2010/main" val="156439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127</TotalTime>
  <Words>403</Words>
  <Application>Microsoft Office PowerPoint</Application>
  <PresentationFormat>Widescreen</PresentationFormat>
  <Paragraphs>88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Tw Cen MT</vt:lpstr>
      <vt:lpstr>Droplet</vt:lpstr>
      <vt:lpstr>ΑΡΘΡΟ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Νεα ελληνικα</dc:title>
  <dc:creator>EVI</dc:creator>
  <cp:lastModifiedBy>EVI</cp:lastModifiedBy>
  <cp:revision>19</cp:revision>
  <dcterms:created xsi:type="dcterms:W3CDTF">2024-11-07T15:11:22Z</dcterms:created>
  <dcterms:modified xsi:type="dcterms:W3CDTF">2024-11-13T05:41:45Z</dcterms:modified>
</cp:coreProperties>
</file>