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</p:sldMasterIdLst>
  <p:notesMasterIdLst>
    <p:notesMasterId r:id="rId19"/>
  </p:notesMasterIdLst>
  <p:sldIdLst>
    <p:sldId id="256" r:id="rId2"/>
    <p:sldId id="276" r:id="rId3"/>
    <p:sldId id="325" r:id="rId4"/>
    <p:sldId id="326" r:id="rId5"/>
    <p:sldId id="277" r:id="rId6"/>
    <p:sldId id="327" r:id="rId7"/>
    <p:sldId id="278" r:id="rId8"/>
    <p:sldId id="329" r:id="rId9"/>
    <p:sldId id="279" r:id="rId10"/>
    <p:sldId id="328" r:id="rId11"/>
    <p:sldId id="282" r:id="rId12"/>
    <p:sldId id="330" r:id="rId13"/>
    <p:sldId id="280" r:id="rId14"/>
    <p:sldId id="331" r:id="rId15"/>
    <p:sldId id="281" r:id="rId16"/>
    <p:sldId id="332" r:id="rId17"/>
    <p:sldId id="33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DCBC"/>
    <a:srgbClr val="FF7C80"/>
    <a:srgbClr val="F9AE63"/>
    <a:srgbClr val="FFEAA7"/>
    <a:srgbClr val="FFCE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74" autoAdjust="0"/>
    <p:restoredTop sz="94660"/>
  </p:normalViewPr>
  <p:slideViewPr>
    <p:cSldViewPr snapToGrid="0">
      <p:cViewPr varScale="1">
        <p:scale>
          <a:sx n="67" d="100"/>
          <a:sy n="67" d="100"/>
        </p:scale>
        <p:origin x="9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A2D774-0BB2-4C0C-BC91-8451A5EB4D5E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05293D-E137-4DC7-A1F8-1191B6A7B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6111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05293D-E137-4DC7-A1F8-1191B6A7BC3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301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5190D-82DB-4E6C-8432-BE0DC690F390}" type="datetime1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579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23948-2497-40A3-9C3D-48209A67E36D}" type="datetime1">
              <a:rPr lang="en-US" smtClean="0"/>
              <a:t>11/12/2024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39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E9696-66E5-4CAE-AA1E-FCF6EE72282D}" type="datetime1">
              <a:rPr lang="en-US" smtClean="0"/>
              <a:t>11/12/2024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0390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C727D-E3F3-4AEC-89D3-8908C2C6F98C}" type="datetime1">
              <a:rPr lang="en-US" smtClean="0"/>
              <a:t>11/12/2024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274519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1ABEE-B7BF-4DDC-BE7F-D67F77CC1297}" type="datetime1">
              <a:rPr lang="en-US" smtClean="0"/>
              <a:t>11/12/2024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8986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F96FF-5C3F-4178-9CAD-09152F6B4E4F}" type="datetime1">
              <a:rPr lang="en-US" smtClean="0"/>
              <a:t>11/12/2024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241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02E10-B13A-4EF8-B69C-56536E2513CC}" type="datetime1">
              <a:rPr lang="en-US" smtClean="0"/>
              <a:t>11/12/2024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9171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2FCC-D39C-4B42-A92A-CC7283A971F1}" type="datetime1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6680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53816-8FC5-4E28-AC4C-B49FF1EF602E}" type="datetime1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983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6362F-92EB-4128-B91E-2E4DC23B9AD5}" type="datetime1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206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FAA14-2BA1-4911-8BAE-C7384B73B74E}" type="datetime1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105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D1EBB-5951-419D-BEB6-C118D476E12E}" type="datetime1">
              <a:rPr lang="en-US" smtClean="0"/>
              <a:t>11/12/2024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370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35AF9-3E8A-4ED5-A1A1-A93D15B4DC91}" type="datetime1">
              <a:rPr lang="en-US" smtClean="0"/>
              <a:t>11/12/2024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070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841C0-0BF4-484E-BC82-197099D43D66}" type="datetime1">
              <a:rPr lang="en-US" smtClean="0"/>
              <a:t>11/12/2024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192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58FCD-1DA2-4D1A-844C-5AD7C2AF7454}" type="datetime1">
              <a:rPr lang="en-US" smtClean="0"/>
              <a:t>11/12/2024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551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39458-5238-432D-9E12-704D0872369F}" type="datetime1">
              <a:rPr lang="en-US" smtClean="0"/>
              <a:t>11/12/2024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063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84403-69DE-45BE-8E74-04D6061DF95C}" type="datetime1">
              <a:rPr lang="en-US" smtClean="0"/>
              <a:t>11/12/2024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788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F729A9A-C925-4111-8ADA-C94888032B8E}" type="datetime1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Επιμέλεια: Πεπέ Εύη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1763D460-1417-4CBB-9D1A-20C48D2B1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173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  <p:sldLayoutId id="2147483810" r:id="rId12"/>
    <p:sldLayoutId id="2147483811" r:id="rId13"/>
    <p:sldLayoutId id="2147483812" r:id="rId14"/>
    <p:sldLayoutId id="2147483813" r:id="rId15"/>
    <p:sldLayoutId id="2147483814" r:id="rId16"/>
    <p:sldLayoutId id="2147483815" r:id="rId17"/>
  </p:sldLayoutIdLst>
  <p:hf sldNum="0"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6"/>
            <a:ext cx="8689976" cy="2499690"/>
          </a:xfrm>
        </p:spPr>
        <p:txBody>
          <a:bodyPr>
            <a:normAutofit/>
          </a:bodyPr>
          <a:lstStyle/>
          <a:p>
            <a:pPr algn="l"/>
            <a:r>
              <a:rPr lang="el-G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αντωνυμιεσ</a:t>
            </a: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r"/>
            <a:r>
              <a:rPr lang="el-GR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Νεοελληνικη </a:t>
            </a:r>
          </a:p>
          <a:p>
            <a:pPr algn="r"/>
            <a:r>
              <a:rPr lang="el-GR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γραμματικη</a:t>
            </a:r>
            <a:endParaRPr lang="en-US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442536" y="6354762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18602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667358"/>
          </a:xfrm>
          <a:solidFill>
            <a:schemeClr val="accent5"/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αοριστεσ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299662" y="6481763"/>
            <a:ext cx="6672887" cy="376237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1581280"/>
            <a:ext cx="10363826" cy="433965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l-GR" sz="1200" b="1" u="sng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Χρησιμοποιούνται </a:t>
            </a:r>
            <a:r>
              <a:rPr lang="el-GR" sz="1200" b="1" u="sng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για κάποιο άτομο </a:t>
            </a:r>
            <a:r>
              <a:rPr lang="el-GR" sz="1200" b="1" u="sng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 ζώο / πράγμα / κατάσταση που </a:t>
            </a:r>
            <a:r>
              <a:rPr lang="el-GR" sz="1200" b="1" u="sng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δεν το ονομάζουμε </a:t>
            </a:r>
            <a:r>
              <a:rPr lang="el-GR" sz="1200" b="1" u="sng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γιατί </a:t>
            </a:r>
            <a:r>
              <a:rPr lang="el-GR" sz="1200" b="1" u="sng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δεν το </a:t>
            </a:r>
            <a:r>
              <a:rPr lang="el-GR" sz="1200" b="1" u="sng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γνωρίζουμε ή δε </a:t>
            </a:r>
            <a:r>
              <a:rPr lang="el-GR" sz="1200" b="1" u="sng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θέλουμε να το ονομάσουμε. </a:t>
            </a:r>
            <a:endParaRPr lang="el-GR" sz="1200" b="1" u="sng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>
              <a:lnSpc>
                <a:spcPct val="100000"/>
              </a:lnSpc>
              <a:spcBef>
                <a:spcPts val="0"/>
              </a:spcBef>
            </a:pPr>
            <a:r>
              <a:rPr lang="el-GR" sz="12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Ένας</a:t>
            </a:r>
            <a:r>
              <a:rPr lang="el-GR" sz="12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μία/μια, ένα</a:t>
            </a:r>
            <a:r>
              <a:rPr lang="el-GR" sz="1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l-GR" sz="1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Δηλώνει </a:t>
            </a:r>
            <a:r>
              <a:rPr lang="el-GR" sz="1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πρόσωπα </a:t>
            </a:r>
            <a:r>
              <a:rPr lang="el-GR" sz="1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 ζώα / πράγματα / καταστάσεις με </a:t>
            </a:r>
            <a:r>
              <a:rPr lang="el-GR" sz="1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άγνωστη ταυτότητα, π.χ. </a:t>
            </a:r>
            <a:r>
              <a:rPr lang="el-GR" sz="1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Έκατσε ένας στο μαγαζί.</a:t>
            </a:r>
          </a:p>
          <a:p>
            <a:pPr marL="457200" lvl="1">
              <a:lnSpc>
                <a:spcPct val="100000"/>
              </a:lnSpc>
              <a:spcBef>
                <a:spcPts val="0"/>
              </a:spcBef>
            </a:pPr>
            <a:r>
              <a:rPr lang="el-GR" sz="12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Άλλος</a:t>
            </a:r>
            <a:r>
              <a:rPr lang="el-GR" sz="12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άλλη, άλλο</a:t>
            </a:r>
            <a:r>
              <a:rPr lang="el-GR" sz="1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l-GR" sz="1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Φανερώνει ένα </a:t>
            </a:r>
            <a:r>
              <a:rPr lang="el-GR" sz="1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πρόσωπο </a:t>
            </a:r>
            <a:r>
              <a:rPr lang="el-GR" sz="1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 ζώο / πράγμα /  κατάσταση που </a:t>
            </a:r>
            <a:r>
              <a:rPr lang="el-GR" sz="1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διακρίνεται από κάποιον ή κάτι άλλο, π.χ. </a:t>
            </a:r>
            <a:r>
              <a:rPr lang="el-GR" sz="1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Πήγε με άλλον συνοδό στο θέατρο. </a:t>
            </a:r>
            <a:endParaRPr lang="el-GR" sz="12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>
              <a:lnSpc>
                <a:spcPct val="100000"/>
              </a:lnSpc>
              <a:spcBef>
                <a:spcPts val="0"/>
              </a:spcBef>
            </a:pPr>
            <a:r>
              <a:rPr lang="el-GR" sz="12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Κανένας/κανείς</a:t>
            </a:r>
            <a:r>
              <a:rPr lang="el-GR" sz="12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καμιά/καμία, κανένα</a:t>
            </a:r>
            <a:r>
              <a:rPr lang="el-GR" sz="1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914400" lvl="2">
              <a:lnSpc>
                <a:spcPct val="100000"/>
              </a:lnSpc>
              <a:spcBef>
                <a:spcPts val="0"/>
              </a:spcBef>
            </a:pPr>
            <a:r>
              <a:rPr lang="el-GR" sz="1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σημαίνει </a:t>
            </a:r>
            <a:r>
              <a:rPr lang="el-GR" sz="1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κάποιος, όταν </a:t>
            </a:r>
            <a:r>
              <a:rPr lang="el-GR" sz="1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στη </a:t>
            </a:r>
            <a:r>
              <a:rPr lang="el-GR" sz="1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φράση δεν </a:t>
            </a:r>
            <a:r>
              <a:rPr lang="el-GR" sz="1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υπάρχει άρνηση</a:t>
            </a:r>
            <a:r>
              <a:rPr lang="el-GR" sz="1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π.χ. Αν </a:t>
            </a:r>
            <a:r>
              <a:rPr lang="el-GR" sz="1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σου μιλήσει κανείς</a:t>
            </a:r>
            <a:r>
              <a:rPr lang="el-GR" sz="1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να </a:t>
            </a:r>
            <a:r>
              <a:rPr lang="el-GR" sz="1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απαντήσεις. 	</a:t>
            </a:r>
          </a:p>
          <a:p>
            <a:pPr marL="914400" lvl="2">
              <a:lnSpc>
                <a:spcPct val="100000"/>
              </a:lnSpc>
              <a:spcBef>
                <a:spcPts val="0"/>
              </a:spcBef>
            </a:pPr>
            <a:r>
              <a:rPr lang="el-GR" sz="1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σημαίνει </a:t>
            </a:r>
            <a:r>
              <a:rPr lang="el-GR" sz="1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ούτε ένας, όταν </a:t>
            </a:r>
            <a:r>
              <a:rPr lang="el-GR" sz="1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στη φράση υπάρχει άρνηση, </a:t>
            </a:r>
            <a:r>
              <a:rPr lang="el-GR" sz="1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π.χ. Κανείς </a:t>
            </a:r>
            <a:r>
              <a:rPr lang="el-GR" sz="1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δεν απάντησε (ούτε </a:t>
            </a:r>
            <a:r>
              <a:rPr lang="el-GR" sz="1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ένας</a:t>
            </a:r>
            <a:r>
              <a:rPr lang="el-GR" sz="1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457200" lvl="1">
              <a:lnSpc>
                <a:spcPct val="100000"/>
              </a:lnSpc>
              <a:spcBef>
                <a:spcPts val="0"/>
              </a:spcBef>
            </a:pPr>
            <a:r>
              <a:rPr lang="el-GR" sz="12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Κάποιος</a:t>
            </a:r>
            <a:r>
              <a:rPr lang="el-GR" sz="12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κάποια, κάποιο</a:t>
            </a:r>
            <a:r>
              <a:rPr lang="el-GR" sz="1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δηλώνει συγκεκριμένο πρόσωπο </a:t>
            </a:r>
            <a:r>
              <a:rPr lang="el-GR" sz="1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/ζώο / πράγμα / κατάσταση, </a:t>
            </a:r>
            <a:r>
              <a:rPr lang="el-GR" sz="1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του οποίου η ταυτότητα </a:t>
            </a:r>
            <a:r>
              <a:rPr lang="el-GR" sz="1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είναι άγνωστη, </a:t>
            </a:r>
            <a:r>
              <a:rPr lang="el-GR" sz="1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π.χ. Έκατσε </a:t>
            </a:r>
            <a:r>
              <a:rPr lang="el-GR" sz="1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κάποιος στο μαγαζί.</a:t>
            </a:r>
          </a:p>
          <a:p>
            <a:pPr marL="457200" lvl="1">
              <a:lnSpc>
                <a:spcPct val="100000"/>
              </a:lnSpc>
              <a:spcBef>
                <a:spcPts val="0"/>
              </a:spcBef>
            </a:pPr>
            <a:r>
              <a:rPr lang="el-GR" sz="12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Μερικοί</a:t>
            </a:r>
            <a:r>
              <a:rPr lang="el-GR" sz="12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μερικές, μερικά</a:t>
            </a:r>
            <a:r>
              <a:rPr lang="el-GR" sz="1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l-GR" sz="1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φανερώνει λίγα </a:t>
            </a:r>
            <a:r>
              <a:rPr lang="el-GR" sz="1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πρόσωπα </a:t>
            </a:r>
            <a:r>
              <a:rPr lang="el-GR" sz="1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 ζώα / πράγματα / καταστάσεις, </a:t>
            </a:r>
            <a:r>
              <a:rPr lang="el-GR" sz="1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των οποίων η ταυτότητα δεν είναι σαφής</a:t>
            </a:r>
            <a:r>
              <a:rPr lang="el-GR" sz="1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Π.χ. Μερικές φορές φοβάμαι.</a:t>
            </a:r>
          </a:p>
          <a:p>
            <a:pPr marL="457200" lvl="1">
              <a:lnSpc>
                <a:spcPct val="100000"/>
              </a:lnSpc>
              <a:spcBef>
                <a:spcPts val="0"/>
              </a:spcBef>
            </a:pPr>
            <a:r>
              <a:rPr lang="el-GR" sz="12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Κάμποσος, κάμποση, κάμποσο</a:t>
            </a:r>
            <a:r>
              <a:rPr lang="el-GR" sz="1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l-GR" sz="1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φανερώνει ποσό μεγαλύτερο αλλά </a:t>
            </a:r>
            <a:r>
              <a:rPr lang="el-GR" sz="1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όχι </a:t>
            </a:r>
            <a:r>
              <a:rPr lang="el-GR" sz="1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συγκεκριμένο, </a:t>
            </a:r>
            <a:r>
              <a:rPr lang="el-GR" sz="1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π.χ. Είχε </a:t>
            </a:r>
            <a:r>
              <a:rPr lang="el-GR" sz="1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κάμποσα φαγητά στο τραπέζι.</a:t>
            </a:r>
          </a:p>
          <a:p>
            <a:pPr marL="457200" lvl="1">
              <a:lnSpc>
                <a:spcPct val="100000"/>
              </a:lnSpc>
              <a:spcBef>
                <a:spcPts val="0"/>
              </a:spcBef>
            </a:pPr>
            <a:r>
              <a:rPr lang="el-GR" sz="12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ο, </a:t>
            </a:r>
            <a:r>
              <a:rPr lang="el-GR" sz="12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η, </a:t>
            </a:r>
            <a:r>
              <a:rPr lang="el-GR" sz="12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 δείνα (άκλιτο): </a:t>
            </a:r>
            <a:r>
              <a:rPr lang="el-GR" sz="1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χρησιμοποιείται όταν δε υπάρχει πρόθεση να  ονομαστούν πρόσωπα / ζώα / πράγματα / καταστάσεις, π.χ. </a:t>
            </a:r>
            <a:r>
              <a:rPr lang="el-GR" sz="1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 τάδε υπάλληλος γράφει, ο δείνα υπολογίζει.</a:t>
            </a:r>
          </a:p>
          <a:p>
            <a:pPr marL="457200" lvl="1">
              <a:lnSpc>
                <a:spcPct val="100000"/>
              </a:lnSpc>
              <a:spcBef>
                <a:spcPts val="0"/>
              </a:spcBef>
            </a:pPr>
            <a:r>
              <a:rPr lang="el-GR" sz="12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r>
              <a:rPr lang="el-GR" sz="12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η, </a:t>
            </a:r>
            <a:r>
              <a:rPr lang="el-GR" sz="12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 τάδε </a:t>
            </a:r>
            <a:r>
              <a:rPr lang="el-GR" sz="12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(άκλιτο): </a:t>
            </a:r>
            <a:r>
              <a:rPr lang="el-GR" sz="1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χρησιμοποιείται όταν </a:t>
            </a:r>
            <a:r>
              <a:rPr lang="el-GR" sz="1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 </a:t>
            </a:r>
            <a:r>
              <a:rPr lang="el-GR" sz="1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υπάρχει πρόθεση να  ονομαστούν πρόσωπα / ζώα / πράγματα / καταστάσεις, </a:t>
            </a:r>
            <a:r>
              <a:rPr lang="el-GR" sz="1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π.χ. </a:t>
            </a:r>
            <a:r>
              <a:rPr lang="el-GR" sz="1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Στείλε το γράμμα στην τάδε διεύθυνση.</a:t>
            </a:r>
          </a:p>
          <a:p>
            <a:pPr marL="457200" lvl="1">
              <a:lnSpc>
                <a:spcPct val="100000"/>
              </a:lnSpc>
              <a:spcBef>
                <a:spcPts val="0"/>
              </a:spcBef>
            </a:pPr>
            <a:r>
              <a:rPr lang="el-GR" sz="12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Καθένας, καθεμιά/καθεμία, καθένα:</a:t>
            </a:r>
            <a:r>
              <a:rPr lang="el-GR" sz="1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φανερώνει το κάθε </a:t>
            </a:r>
            <a:r>
              <a:rPr lang="el-GR" sz="1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πρόσωπο </a:t>
            </a:r>
            <a:r>
              <a:rPr lang="el-GR" sz="1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 ζώο / πράγμα / κατάσταση ενός </a:t>
            </a:r>
            <a:r>
              <a:rPr lang="el-GR" sz="1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συνόλου </a:t>
            </a:r>
            <a:r>
              <a:rPr lang="el-GR" sz="1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ξεχωριστά</a:t>
            </a:r>
            <a:r>
              <a:rPr lang="el-GR" sz="1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π.χ. Ο καθένας </a:t>
            </a:r>
            <a:r>
              <a:rPr lang="el-GR" sz="1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κοιμάται στο σπίτι του.</a:t>
            </a:r>
          </a:p>
          <a:p>
            <a:pPr marL="457200" lvl="1">
              <a:lnSpc>
                <a:spcPct val="100000"/>
              </a:lnSpc>
              <a:spcBef>
                <a:spcPts val="0"/>
              </a:spcBef>
            </a:pPr>
            <a:r>
              <a:rPr lang="el-GR" sz="12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Καθετί (άκλιτο)</a:t>
            </a:r>
            <a:r>
              <a:rPr lang="el-GR" sz="1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l-GR" sz="1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σημαίνει </a:t>
            </a:r>
            <a:r>
              <a:rPr lang="el-GR" sz="1200" i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οτιδήποτε</a:t>
            </a:r>
            <a:r>
              <a:rPr lang="el-GR" sz="1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ή </a:t>
            </a:r>
            <a:r>
              <a:rPr lang="el-GR" sz="1200" i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τα </a:t>
            </a:r>
            <a:r>
              <a:rPr lang="el-GR" sz="1200" i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πάντα</a:t>
            </a:r>
            <a:r>
              <a:rPr lang="el-GR" sz="1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l-GR" sz="1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π.χ</a:t>
            </a:r>
            <a:r>
              <a:rPr lang="el-GR" sz="1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l-GR" sz="1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Προσέχει </a:t>
            </a:r>
            <a:r>
              <a:rPr lang="el-GR" sz="1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καθετί </a:t>
            </a:r>
            <a:r>
              <a:rPr lang="el-GR" sz="1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πάνω σου.</a:t>
            </a:r>
            <a:endParaRPr lang="el-GR" sz="1200" b="1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>
              <a:lnSpc>
                <a:spcPct val="100000"/>
              </a:lnSpc>
              <a:spcBef>
                <a:spcPts val="0"/>
              </a:spcBef>
            </a:pPr>
            <a:r>
              <a:rPr lang="el-GR" sz="12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Κάθε (άκλιτο)</a:t>
            </a:r>
            <a:r>
              <a:rPr lang="el-GR" sz="1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χρησιμοποιείται σαν επίθετο και  </a:t>
            </a:r>
            <a:r>
              <a:rPr lang="el-GR" sz="1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προσδιορίζει αόριστα πρόσωπα </a:t>
            </a:r>
            <a:r>
              <a:rPr lang="el-GR" sz="1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 ζώα / πράγματα</a:t>
            </a:r>
            <a:r>
              <a:rPr lang="el-GR" sz="1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 καταστάσεις. Π.χ. Κάθε μέρα πηγαίνω σχολείο.</a:t>
            </a:r>
          </a:p>
          <a:p>
            <a:pPr marL="457200" lvl="1">
              <a:lnSpc>
                <a:spcPct val="100000"/>
              </a:lnSpc>
              <a:spcBef>
                <a:spcPts val="0"/>
              </a:spcBef>
            </a:pPr>
            <a:r>
              <a:rPr lang="el-GR" sz="12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Κάτι</a:t>
            </a:r>
            <a:r>
              <a:rPr lang="el-GR" sz="12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κατιτί </a:t>
            </a:r>
            <a:r>
              <a:rPr lang="el-GR" sz="12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(άκλιτα): </a:t>
            </a:r>
            <a:r>
              <a:rPr lang="el-GR" sz="1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δηλώνουν κάποιο πράγμα του οποίου η ταυτότητα δεν είναι σαφής. Αναφέρονται σε ονόματα που μπορούν να βρίσκονται σε οποιοδήποτε γένος, αριθμό και πτώση, π.χ. Αγόρασα κάτι που θα σου αρέσει πολύ. Δώσε μου </a:t>
            </a:r>
            <a:r>
              <a:rPr lang="el-GR" sz="1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κατιτί.</a:t>
            </a:r>
          </a:p>
          <a:p>
            <a:pPr marL="457200" lvl="1">
              <a:lnSpc>
                <a:spcPct val="100000"/>
              </a:lnSpc>
              <a:spcBef>
                <a:spcPts val="0"/>
              </a:spcBef>
            </a:pPr>
            <a:r>
              <a:rPr lang="el-GR" sz="12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Τίποτε/τίποτα (άκλιτα): </a:t>
            </a:r>
            <a:r>
              <a:rPr lang="el-GR" sz="1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αναφέρονται </a:t>
            </a:r>
            <a:r>
              <a:rPr lang="el-GR" sz="1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σε ονόματα που μπορούν να βρίσκονται σε οποιοδήποτε γένος, αριθμό και πτώση</a:t>
            </a:r>
            <a:r>
              <a:rPr lang="el-GR" sz="1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914400" lvl="2">
              <a:lnSpc>
                <a:spcPct val="100000"/>
              </a:lnSpc>
              <a:spcBef>
                <a:spcPts val="0"/>
              </a:spcBef>
            </a:pPr>
            <a:r>
              <a:rPr lang="el-GR" sz="1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σημαίνει </a:t>
            </a:r>
            <a:r>
              <a:rPr lang="el-GR" sz="1200" i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κάτι</a:t>
            </a:r>
            <a:r>
              <a:rPr lang="el-GR" sz="1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όταν βρίσκεται σε ερωτηματική ή υποθετική πρόταση, π.χ. Έχει τίποτε φαγώσιμο;	</a:t>
            </a:r>
          </a:p>
          <a:p>
            <a:pPr marL="914400" lvl="2">
              <a:lnSpc>
                <a:spcPct val="100000"/>
              </a:lnSpc>
              <a:spcBef>
                <a:spcPts val="0"/>
              </a:spcBef>
            </a:pPr>
            <a:r>
              <a:rPr lang="el-GR" sz="1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έχει αρνητική σημασία, όταν στην φράση υπάρχει άρνηση, π.χ. Δεν είδα τίποτε.</a:t>
            </a:r>
          </a:p>
        </p:txBody>
      </p:sp>
    </p:spTree>
    <p:extLst>
      <p:ext uri="{BB962C8B-B14F-4D97-AF65-F5344CB8AC3E}">
        <p14:creationId xmlns:p14="http://schemas.microsoft.com/office/powerpoint/2010/main" val="5865591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492875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5782143"/>
              </p:ext>
            </p:extLst>
          </p:nvPr>
        </p:nvGraphicFramePr>
        <p:xfrm>
          <a:off x="328608" y="92075"/>
          <a:ext cx="11572883" cy="6400800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1200155"/>
                <a:gridCol w="1326416"/>
                <a:gridCol w="516281"/>
                <a:gridCol w="516281"/>
                <a:gridCol w="516281"/>
                <a:gridCol w="516281"/>
                <a:gridCol w="516281"/>
                <a:gridCol w="516281"/>
                <a:gridCol w="516281"/>
                <a:gridCol w="1764888"/>
                <a:gridCol w="516281"/>
                <a:gridCol w="516281"/>
                <a:gridCol w="516281"/>
                <a:gridCol w="2118614"/>
              </a:tblGrid>
              <a:tr h="119280">
                <a:tc gridSpan="9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ένας, μία, ένα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μερικοί, μερικές, μερικά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9280">
                <a:tc gridSpan="9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Ενικός αριθμός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αριθμός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5286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</a:t>
                      </a: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ένας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ενός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έναν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gridSpan="3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μία / μια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μίας / μιας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μία / μια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ένα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ενός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ένα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μερικοί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μερικών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μερικούς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μερικές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μερικών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μερικές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μερικά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μερικών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μερικά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9280">
                <a:tc gridSpan="1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κάποιος, α, 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9280">
                <a:tc gridSpan="8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Ενικός αριθμός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algn="ctr"/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αριθμός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</a:t>
                      </a:r>
                      <a:br>
                        <a:rPr lang="el-GR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endParaRPr lang="el-G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κάποιος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κάποιου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κάποιο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gridSpan="3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κάποια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κάποιας 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κάποια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κάποιο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κάποιου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κάποιο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κάποιοι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κάποιων 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κάποιους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κάποιες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κάποιων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κάποιες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κάποια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κάποιων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κάποια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9280">
                <a:tc gridSpan="8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κάμποσος, η, 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άλλος, η, ο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9280">
                <a:tc gridSpan="8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Ενικός αριθμός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Ενικός αριθμός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</a:tr>
              <a:tr h="274635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</a:t>
                      </a:r>
                      <a:br>
                        <a:rPr lang="el-GR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l-G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gridSpan="2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κάμποσος</a:t>
                      </a:r>
                      <a:b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κάμποσου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κάμποσο</a:t>
                      </a:r>
                      <a:b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κάμποσε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κάμποση</a:t>
                      </a:r>
                      <a:b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κάμποσης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κάμποση</a:t>
                      </a:r>
                      <a:b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κάμποση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κάμποσο</a:t>
                      </a:r>
                      <a:b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κάμποσου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κάμποσο</a:t>
                      </a:r>
                      <a:b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κάμποσο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άλλος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άλλου / αλλουνού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άλλο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άλλη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άλλης / αλληνής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άλλη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άλλο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άλλου / αλλουνού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άλλο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</a:tr>
              <a:tr h="119280">
                <a:tc gridSpan="8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αριθμός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αριθμός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</a:t>
                      </a:r>
                      <a:br>
                        <a:rPr lang="el-GR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l-G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gridSpan="2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κάμποσοι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κάμποσων 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κάμποσους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κάμποσοι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κάμποσες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κάμποσων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κάμποσες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κάμποσες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κάμποσα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κάμποσων 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κάμποσα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κάμποσα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άλλοι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άλλων / αλλονών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άλλους / αλλουνούς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άλλες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άλλων / αλλονών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άλλες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άλλα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άλλων / αλλονών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άλλα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</a:tr>
              <a:tr h="119280">
                <a:tc gridSpan="1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καθένας, καθεμία / καθεμιά, καθένα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9280">
                <a:tc gridSpan="1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Ενικός αριθμός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92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</a:t>
                      </a:r>
                      <a:br>
                        <a:rPr lang="el-GR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endParaRPr lang="el-GR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gridSpan="3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καθένας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καθενός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καθέναν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καθεμία / καθεμιά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καθεμίας / καθεμιάς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καθεμία / καθεμιά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καθένα</a:t>
                      </a:r>
                      <a:b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καθενός</a:t>
                      </a:r>
                      <a:b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καθένα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02" marR="321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77355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667358"/>
          </a:xfrm>
          <a:solidFill>
            <a:schemeClr val="accent6"/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δεικτικεσ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299662" y="6481763"/>
            <a:ext cx="6672887" cy="376237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1581280"/>
            <a:ext cx="10363826" cy="44268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l-GR" b="1" u="sng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Χρησιμοποιούνται </a:t>
            </a:r>
            <a:r>
              <a:rPr lang="el-GR" b="1" u="sng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για </a:t>
            </a:r>
            <a:r>
              <a:rPr lang="el-GR" b="1" u="sng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δείξη κοντινών αλλά και μακρινών προσώπων / ζώων / πραγμάτων / κατατσάσεων. </a:t>
            </a:r>
          </a:p>
          <a:p>
            <a:r>
              <a:rPr lang="el-GR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Αυτός, αυτή, </a:t>
            </a:r>
            <a:r>
              <a:rPr lang="el-GR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αυτό: </a:t>
            </a:r>
            <a:r>
              <a:rPr lang="el-G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για </a:t>
            </a:r>
            <a:r>
              <a:rPr lang="el-GR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κοντινά πρόσωπα / ζώα / πράγματα / καταστάσεις </a:t>
            </a:r>
            <a:r>
              <a:rPr lang="el-G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ή για </a:t>
            </a:r>
            <a:r>
              <a:rPr lang="el-GR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κάτι στο οποίο </a:t>
            </a:r>
            <a:r>
              <a:rPr lang="el-G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έγινε αναφορά προηγουμένως, π.χ. Η Αθήνα είναι πόλη. Σε αυτήν υπάρχουν πολλά αυτοκίνητα.</a:t>
            </a:r>
            <a:endParaRPr lang="el-GR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l-GR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Ε)Τούτος, (ε)τούτη, (</a:t>
            </a:r>
            <a:r>
              <a:rPr lang="el-GR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ε)τούτο</a:t>
            </a:r>
            <a:r>
              <a:rPr lang="el-G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για </a:t>
            </a:r>
            <a:r>
              <a:rPr lang="el-GR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πολύ κοντινά πρόσωπα </a:t>
            </a:r>
            <a:r>
              <a:rPr lang="el-G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 ζώα / πράγματα / καταστάσεις, π.χ.  Τούτη η κατάσταση δεν είναι καλή.</a:t>
            </a:r>
            <a:endParaRPr lang="el-GR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Εκείνος</a:t>
            </a:r>
            <a:r>
              <a:rPr lang="el-GR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εκείνη, </a:t>
            </a:r>
            <a:r>
              <a:rPr lang="el-GR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εκείνο: </a:t>
            </a:r>
            <a:r>
              <a:rPr lang="el-G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για μακρινά πρόσωπα </a:t>
            </a:r>
            <a:r>
              <a:rPr lang="el-GR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ζώα / πράγματα / </a:t>
            </a:r>
            <a:r>
              <a:rPr lang="el-G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καταστάσεις, π.χ. Εκείνο το παιδί με χτύπησε. </a:t>
            </a:r>
            <a:endParaRPr lang="el-GR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Τέτοιος</a:t>
            </a:r>
            <a:r>
              <a:rPr lang="el-GR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τέτοια, </a:t>
            </a:r>
            <a:r>
              <a:rPr lang="el-GR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τέτοιο</a:t>
            </a:r>
            <a:r>
              <a:rPr lang="el-G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δηλώνει ποιότητα, π.χ. Τέτοιο μέλι δεν έχω ξαναφάει.</a:t>
            </a:r>
            <a:endParaRPr lang="el-GR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Τόσος</a:t>
            </a:r>
            <a:r>
              <a:rPr lang="el-GR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τόση, </a:t>
            </a:r>
            <a:r>
              <a:rPr lang="el-GR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τόσο</a:t>
            </a:r>
            <a:r>
              <a:rPr lang="el-G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δηλώνει ποσότητα, π.χ. Τόσα αυτοκίνητα δεν έχω ξαναδει.</a:t>
            </a:r>
            <a:endParaRPr lang="el-GR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9260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56836" y="6489702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0441213"/>
              </p:ext>
            </p:extLst>
          </p:nvPr>
        </p:nvGraphicFramePr>
        <p:xfrm>
          <a:off x="285751" y="342906"/>
          <a:ext cx="11644311" cy="5902293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349035"/>
                <a:gridCol w="1279094"/>
                <a:gridCol w="1130731"/>
                <a:gridCol w="1992292"/>
                <a:gridCol w="1967919"/>
                <a:gridCol w="1957321"/>
                <a:gridCol w="1967919"/>
              </a:tblGrid>
              <a:tr h="198283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αυτός, ή, 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8283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Ενικός αριθμός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αριθμός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828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</a:tr>
              <a:tr h="594852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 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28575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αυτός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αυτού 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αυτόν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28575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αυτή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αυτής 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αυτή</a:t>
                      </a:r>
                      <a:r>
                        <a:rPr lang="el-GR" sz="12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(ν)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28575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αυτό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αυτού 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αυτό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28575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αυτοί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αυτών 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αυτούς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28575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αυτές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αυτών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αυτές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28575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αυτά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αυτών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αυτά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</a:tr>
              <a:tr h="198283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(ε)τούτος, η, 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8283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Ενικός αριθμός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αριθμός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828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 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28575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(ε)τούτος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(ε)τούτου 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(ε)τούτο(ν)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28575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(ε)τούτη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(ε)τούτης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(ε)τούτη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28575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(ε)τούτο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(ε)τούτου 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(ε)τούτο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28575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(ε)τούτοι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(ε)τούτων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(ε)τούτους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28575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(ε)τούτες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(ε)τούτων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(ε)τούτες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28575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(ε)τούτα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(ε)τούτων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(ε)τούτα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</a:tr>
              <a:tr h="198283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εκείνος, η, 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8283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Ενικός αριθμός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αριθμός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828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</a:tr>
              <a:tr h="594852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 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28575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εκείνος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εκείνου 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εκείνο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28575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εκείνη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εκείνης 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εκείνη(ν)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28575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εκείνο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εκείνου 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εκείνο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28575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εκείνοι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εκείνων 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εκείνους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28575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εκείνες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εκείνων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εκείνες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28575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εκείνα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εκείνων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εκείνα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</a:tr>
              <a:tr h="198283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τέτοιος, α, 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8283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Ενικός αριθμός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αριθμός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828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</a:tr>
              <a:tr h="594852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 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28575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τέτοιος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τέτοιου 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τέτοιο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28575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τέτοια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τέτοιας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τέτοια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28575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τέτοιο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τέτοιου 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τέτοιο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28575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τέτοιοι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τέτοιων 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τέτοιους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28575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τέτοιες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τέτοιων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τέτοιες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28575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τέτοια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τέτοιων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τέτοια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</a:tr>
              <a:tr h="198283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τόσος, η, 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8283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Ενικός αριθμός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αριθμός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828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</a:tr>
              <a:tr h="594852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 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28575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τόσος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τόσου 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τόσο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28575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τόση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τόσης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τόση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28575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τόσο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τόσου 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τόσο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28575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τόσοι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τόσων 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τόσους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28575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τόσες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τόσων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τόσες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  <a:tc>
                  <a:txBody>
                    <a:bodyPr/>
                    <a:lstStyle/>
                    <a:p>
                      <a:pPr marL="28575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τόσα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τόσων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τόσα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707" marR="4970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55726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667358"/>
          </a:xfrm>
          <a:solidFill>
            <a:srgbClr val="FF7C80"/>
          </a:solidFill>
          <a:ln>
            <a:solidFill>
              <a:srgbClr val="FF7C80"/>
            </a:solidFill>
          </a:ln>
        </p:spPr>
        <p:txBody>
          <a:bodyPr/>
          <a:lstStyle/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ερωτηματικεσ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299662" y="6481763"/>
            <a:ext cx="6672887" cy="376237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1581280"/>
            <a:ext cx="10363826" cy="4028539"/>
          </a:xfrm>
          <a:prstGeom prst="rect">
            <a:avLst/>
          </a:prstGeom>
          <a:solidFill>
            <a:srgbClr val="FCDCBC"/>
          </a:solidFill>
        </p:spPr>
        <p:txBody>
          <a:bodyPr wrap="square">
            <a:spAutoFit/>
          </a:bodyPr>
          <a:lstStyle/>
          <a:p>
            <a:r>
              <a:rPr lang="el-G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Χρησιμοποιούνται σε ερωτήσεις (συνεντεύξεις</a:t>
            </a:r>
            <a:r>
              <a:rPr lang="el-GR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ερωταποκρίσεις κτλ.). </a:t>
            </a:r>
          </a:p>
          <a:p>
            <a:r>
              <a:rPr lang="el-GR" sz="18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Τι </a:t>
            </a:r>
            <a:r>
              <a:rPr lang="el-GR" sz="18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(άκλιτο): </a:t>
            </a:r>
            <a:r>
              <a:rPr lang="el-GR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π.χ. Τι </a:t>
            </a:r>
            <a:r>
              <a:rPr lang="el-G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λες;</a:t>
            </a:r>
            <a:endParaRPr lang="el-GR" sz="18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18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Ποιος</a:t>
            </a:r>
            <a:r>
              <a:rPr lang="el-GR" sz="18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ποια, ποιο</a:t>
            </a:r>
            <a:r>
              <a:rPr lang="el-GR" sz="18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lvl="1"/>
            <a:r>
              <a:rPr lang="el-G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Φανερώνει ερώτηση: Ποιος μίλησε;</a:t>
            </a:r>
          </a:p>
          <a:p>
            <a:pPr lvl="1"/>
            <a:r>
              <a:rPr lang="el-G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Φανερώνει ερώτηση για την ποιότητα, π.χ. Ποιος άνθρωπος θα έκανε κάτι τέτοιο;</a:t>
            </a:r>
          </a:p>
          <a:p>
            <a:pPr lvl="1"/>
            <a:r>
              <a:rPr lang="el-G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Οι τύποι: ποιου / ποιανού, ποιας / ποιανής, ποιων / ποιανών, ποιους / ποιανούς συνηθίζονται στον προφορικό λόγο, σε οικείο ύφος, και στη λογοτεχνία, π.χ. Ποιανού το φαΐ έφαγες;</a:t>
            </a:r>
          </a:p>
          <a:p>
            <a:pPr lvl="1"/>
            <a:r>
              <a:rPr lang="el-G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 </a:t>
            </a:r>
            <a:r>
              <a:rPr lang="el-GR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τύπος τίνος συνηθίζεται </a:t>
            </a:r>
            <a:r>
              <a:rPr lang="el-G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σε </a:t>
            </a:r>
            <a:r>
              <a:rPr lang="el-GR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τυπικό και </a:t>
            </a:r>
            <a:r>
              <a:rPr lang="el-G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ουδέτερο </a:t>
            </a:r>
            <a:r>
              <a:rPr lang="el-GR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ύφος, αντί για το αρσενικό και ουδέτερο </a:t>
            </a:r>
            <a:r>
              <a:rPr lang="el-G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ποιου/ποιανού, Τίνος ρηματος οι χρόνοι είναι ανώμαλοι;</a:t>
            </a:r>
            <a:endParaRPr lang="el-GR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18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Πόσος, πόση, πόσο: </a:t>
            </a:r>
            <a:r>
              <a:rPr lang="el-G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Φανερώνει ερώτηση για ποσότητα</a:t>
            </a:r>
            <a:r>
              <a:rPr lang="el-GR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π.χ. Πόσα πιρούνια θα χρειαστείτε;</a:t>
            </a:r>
            <a:endParaRPr lang="el-GR" sz="18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97907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7840323"/>
              </p:ext>
            </p:extLst>
          </p:nvPr>
        </p:nvGraphicFramePr>
        <p:xfrm>
          <a:off x="742950" y="617220"/>
          <a:ext cx="10758491" cy="49749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43038"/>
                <a:gridCol w="2250207"/>
                <a:gridCol w="2493243"/>
                <a:gridCol w="4572003"/>
              </a:tblGrid>
              <a:tr h="146447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ποιος, α, ο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>
                    <a:solidFill>
                      <a:srgbClr val="FF7C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6447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Ενικός αριθμός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>
                    <a:solidFill>
                      <a:srgbClr val="FF7C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28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>
                    <a:solidFill>
                      <a:srgbClr val="FF7C80"/>
                    </a:solidFill>
                  </a:tcPr>
                </a:tc>
              </a:tr>
              <a:tr h="509111">
                <a:tc>
                  <a:txBody>
                    <a:bodyPr/>
                    <a:lstStyle/>
                    <a:p>
                      <a:pPr marL="0" marR="28575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</a:t>
                      </a:r>
                      <a:b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</a:p>
                  </a:txBody>
                  <a:tcPr marL="45321" marR="45321" marT="0" marB="0"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ποιος</a:t>
                      </a:r>
                      <a:b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ποιου / ποιανού / τίνος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ποιο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>
                    <a:solidFill>
                      <a:srgbClr val="FCDC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ποια</a:t>
                      </a:r>
                      <a:b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ποιας / ποιανής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ποια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>
                    <a:solidFill>
                      <a:srgbClr val="FCDC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ποιο</a:t>
                      </a:r>
                      <a:b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ποιου / ποιανού / τίνος</a:t>
                      </a:r>
                      <a:b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ποιο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>
                    <a:solidFill>
                      <a:srgbClr val="FCDCBC"/>
                    </a:solidFill>
                  </a:tcPr>
                </a:tc>
              </a:tr>
              <a:tr h="146447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αριθμός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>
                    <a:solidFill>
                      <a:srgbClr val="FF7C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4296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</a:t>
                      </a:r>
                      <a:b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endParaRPr lang="el-G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ποιοι</a:t>
                      </a:r>
                      <a:b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ποιων / ποιανών / τίνων</a:t>
                      </a:r>
                      <a:b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ποιους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>
                    <a:solidFill>
                      <a:srgbClr val="FCDC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ποιες</a:t>
                      </a:r>
                      <a:b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ποιων / ποιανών / τίνων</a:t>
                      </a:r>
                      <a:b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ποιες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>
                    <a:solidFill>
                      <a:srgbClr val="FCDC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ποια</a:t>
                      </a:r>
                      <a:b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ποιων / ποιανών / τίνων</a:t>
                      </a:r>
                      <a:b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ποια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>
                    <a:solidFill>
                      <a:srgbClr val="FCDCBC"/>
                    </a:solidFill>
                  </a:tcPr>
                </a:tc>
              </a:tr>
              <a:tr h="146447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πόσος, η, ο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>
                    <a:solidFill>
                      <a:srgbClr val="FF7C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6447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Ενικός αριθμός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>
                    <a:solidFill>
                      <a:srgbClr val="FF7C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28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>
                    <a:solidFill>
                      <a:srgbClr val="FF7C80"/>
                    </a:solidFill>
                  </a:tcPr>
                </a:tc>
              </a:tr>
              <a:tr h="296227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</a:t>
                      </a:r>
                      <a:b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endParaRPr lang="el-G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πόσος</a:t>
                      </a:r>
                      <a:b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πόσου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πόσο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>
                    <a:solidFill>
                      <a:srgbClr val="FCDC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πόση</a:t>
                      </a:r>
                      <a:b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πόσης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πόση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>
                    <a:solidFill>
                      <a:srgbClr val="FCDC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πόσο</a:t>
                      </a:r>
                      <a:b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πόσου</a:t>
                      </a:r>
                      <a:b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πόσο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>
                    <a:solidFill>
                      <a:srgbClr val="FCDCBC"/>
                    </a:solidFill>
                  </a:tcPr>
                </a:tc>
              </a:tr>
              <a:tr h="146447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αριθμός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>
                    <a:solidFill>
                      <a:srgbClr val="FF7C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5774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</a:t>
                      </a:r>
                      <a:b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endParaRPr lang="el-G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πόσοι</a:t>
                      </a:r>
                      <a:b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πόσων</a:t>
                      </a:r>
                      <a:b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πόσους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>
                    <a:solidFill>
                      <a:srgbClr val="FCDC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πόσες</a:t>
                      </a:r>
                      <a:b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πόσων</a:t>
                      </a:r>
                      <a:b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πόσες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>
                    <a:solidFill>
                      <a:srgbClr val="FCDC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πόσα</a:t>
                      </a:r>
                      <a:b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πόσων</a:t>
                      </a:r>
                      <a:b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πόσα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321" marR="45321" marT="0" marB="0">
                    <a:solidFill>
                      <a:srgbClr val="FCDCB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04961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667358"/>
          </a:xfrm>
          <a:solidFill>
            <a:srgbClr val="F9AE63"/>
          </a:solidFill>
          <a:ln>
            <a:solidFill>
              <a:srgbClr val="F9AE63"/>
            </a:solidFill>
          </a:ln>
        </p:spPr>
        <p:txBody>
          <a:bodyPr/>
          <a:lstStyle/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αναφορικεσ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299662" y="6481763"/>
            <a:ext cx="6672887" cy="376237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1581280"/>
            <a:ext cx="10363826" cy="3785652"/>
          </a:xfrm>
          <a:prstGeom prst="rect">
            <a:avLst/>
          </a:prstGeom>
          <a:solidFill>
            <a:srgbClr val="FFEAA7"/>
          </a:solidFill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l-GR" sz="1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el-GR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ισάγουν </a:t>
            </a:r>
            <a:r>
              <a:rPr lang="el-GR" sz="1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δευτερεύουσες αναφορικές </a:t>
            </a:r>
            <a:r>
              <a:rPr lang="el-GR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προτάσεις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l-GR" sz="16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Που </a:t>
            </a:r>
            <a:r>
              <a:rPr lang="el-GR" sz="16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(άκλιτο): </a:t>
            </a:r>
            <a:r>
              <a:rPr lang="el-GR" sz="1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αναφέρεται σε ονόματα που μπορούν να βρίσκονται σε οποιοδήποτε γένος, αριθμό και πτώση.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l-GR" sz="16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 </a:t>
            </a:r>
            <a:r>
              <a:rPr lang="el-GR" sz="16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οποίος, η οποία, το οποίο: </a:t>
            </a:r>
            <a:endParaRPr lang="el-GR" sz="16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l-GR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Χρησιμοποιείται για την αποφυγή ασάφειας, </a:t>
            </a:r>
            <a:r>
              <a:rPr lang="el-GR" sz="1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π.χ. </a:t>
            </a:r>
            <a:r>
              <a:rPr lang="el-GR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Βρήκα το βάζο με τα λουλούδια, τα οποία μου έδωσε χθες (είναι σαφές ότι έδωσε τα λουλούδια), </a:t>
            </a:r>
            <a:r>
              <a:rPr lang="el-GR" sz="1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αντί . Βρήκα το βάζο με τα </a:t>
            </a:r>
            <a:r>
              <a:rPr lang="el-GR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λουλούδια που </a:t>
            </a:r>
            <a:r>
              <a:rPr lang="el-GR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μου έδωσε χθες (είναι </a:t>
            </a:r>
            <a:r>
              <a:rPr lang="el-GR" sz="1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ασαφές αν έδωσε </a:t>
            </a:r>
            <a:r>
              <a:rPr lang="el-GR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 βάζο μόνο ή τα λουλούδια μόνο ή και το βάζο και τα λουλούδια), </a:t>
            </a:r>
            <a:endParaRPr lang="el-GR" sz="16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l-GR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για την αποφυγή της επανάληψης του </a:t>
            </a:r>
            <a:r>
              <a:rPr lang="el-GR" sz="1600" i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που</a:t>
            </a:r>
            <a:r>
              <a:rPr lang="el-GR" sz="1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π.χ. </a:t>
            </a:r>
            <a:r>
              <a:rPr lang="el-GR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Έφαγα το φαγητό που μου σέρβιρες αντί Έφαγα το φαγητό, το οποίο μου σέρβιρες.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l-GR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σε τυπικό / επίσημο </a:t>
            </a:r>
            <a:r>
              <a:rPr lang="el-GR" sz="1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ύφος, π.χ</a:t>
            </a:r>
            <a:r>
              <a:rPr lang="el-GR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Το έγγραφο, στο οποίο αναφέρονται οι όροι του συμβολαίου, θα φυλαχθεί σε αρχείο.</a:t>
            </a:r>
            <a:endParaRPr lang="el-GR" sz="16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l-GR" sz="16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Όποιος</a:t>
            </a:r>
            <a:r>
              <a:rPr lang="el-GR" sz="16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όποια, όποιο</a:t>
            </a:r>
            <a:r>
              <a:rPr lang="el-GR" sz="1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l-GR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π.χ. Ό</a:t>
            </a:r>
            <a:r>
              <a:rPr lang="el-GR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ποιος πεινάει, ας φάει.</a:t>
            </a:r>
            <a:endParaRPr lang="el-GR" sz="16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l-GR" sz="16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Όσος</a:t>
            </a:r>
            <a:r>
              <a:rPr lang="el-GR" sz="16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όση, όσο: </a:t>
            </a:r>
            <a:r>
              <a:rPr lang="el-GR" sz="1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κλίνεται και στα τρία γένη χωρίς το άρθρο, όπως το επίθετο ελεύθερος, -η, -ο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l-GR" sz="16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Οποιοσδήποτε</a:t>
            </a:r>
            <a:r>
              <a:rPr lang="el-GR" sz="16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οποιαδήποτε, οποιοδήποτε:</a:t>
            </a:r>
            <a:r>
              <a:rPr lang="el-GR" sz="16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όποιος</a:t>
            </a:r>
            <a:r>
              <a:rPr lang="el-GR" sz="1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-α, -ο, </a:t>
            </a:r>
            <a:r>
              <a:rPr lang="el-GR" sz="1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l-GR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επίθημα –δήποτε, π.χ. Οποιοσδήποτε μπρεί να μιλήσει.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l-GR" sz="16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Οσοσδήποτε, οσηδήποτε, οσοδήποτε: </a:t>
            </a:r>
            <a:r>
              <a:rPr lang="el-GR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όσος</a:t>
            </a:r>
            <a:r>
              <a:rPr lang="el-GR" sz="1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,-η, -ο </a:t>
            </a:r>
            <a:r>
              <a:rPr lang="el-GR" sz="1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l-GR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επίθημα –δήποτε, π.χ. Οσεσδήποτε φορές φας να πιεις και νερό.</a:t>
            </a:r>
            <a:endParaRPr lang="el-GR" sz="16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l-GR" sz="16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Οτιδήποτε</a:t>
            </a:r>
            <a:r>
              <a:rPr lang="el-GR" sz="16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l-GR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ό,τι </a:t>
            </a:r>
            <a:r>
              <a:rPr lang="el-GR" sz="1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l-GR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επίθημα –δήποτε, π.χ. Κάντε οτιδήποτε θέλετε.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l-GR" sz="16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Ό,τι </a:t>
            </a:r>
            <a:r>
              <a:rPr lang="el-GR" sz="16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(άκλιτο): </a:t>
            </a:r>
            <a:r>
              <a:rPr lang="el-GR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σημαίνει </a:t>
            </a:r>
            <a:r>
              <a:rPr lang="el-GR" sz="1600" i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οτιδήποτε</a:t>
            </a:r>
            <a:r>
              <a:rPr lang="el-GR" sz="1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αλλά σε </a:t>
            </a:r>
            <a:r>
              <a:rPr lang="el-GR" sz="1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μερκές φορές και </a:t>
            </a:r>
            <a:r>
              <a:rPr lang="el-GR" sz="1600" i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όποιος, -α, -</a:t>
            </a:r>
            <a:r>
              <a:rPr lang="el-GR" sz="1600" i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endParaRPr lang="el-GR" sz="1600" i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4273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3689102"/>
              </p:ext>
            </p:extLst>
          </p:nvPr>
        </p:nvGraphicFramePr>
        <p:xfrm>
          <a:off x="163991" y="200824"/>
          <a:ext cx="11201401" cy="61233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85846"/>
                <a:gridCol w="1688418"/>
                <a:gridCol w="1965242"/>
                <a:gridCol w="6061895"/>
              </a:tblGrid>
              <a:tr h="213095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 οποίος, α, ο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59" marR="24459" marT="0" marB="0">
                    <a:solidFill>
                      <a:srgbClr val="F9AE6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3095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Ενικός αριθμός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59" marR="24459" marT="0" marB="0">
                    <a:solidFill>
                      <a:srgbClr val="F9AE6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309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59" marR="24459" marT="0" marB="0">
                    <a:solidFill>
                      <a:srgbClr val="F9AE6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13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59" marR="24459" marT="0" marB="0">
                    <a:solidFill>
                      <a:srgbClr val="F9AE6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13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59" marR="24459" marT="0" marB="0">
                    <a:solidFill>
                      <a:srgbClr val="F9AE6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13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59" marR="24459" marT="0" marB="0">
                    <a:solidFill>
                      <a:srgbClr val="F9AE63"/>
                    </a:solidFill>
                  </a:tcPr>
                </a:tc>
              </a:tr>
              <a:tr h="244947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3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</a:t>
                      </a: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3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59" marR="24459" marT="0" marB="0">
                    <a:solidFill>
                      <a:srgbClr val="F9AE6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 οποίος</a:t>
                      </a:r>
                      <a:b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 οποίου 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τον οποίο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59" marR="24459" marT="0" marB="0">
                    <a:solidFill>
                      <a:srgbClr val="FFEA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 οποία</a:t>
                      </a:r>
                      <a:b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της οποίας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την οποία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59" marR="24459" marT="0" marB="0">
                    <a:solidFill>
                      <a:srgbClr val="FFEA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 οποίο</a:t>
                      </a:r>
                      <a:b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 οποίου</a:t>
                      </a:r>
                      <a:b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 οποίο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59" marR="24459" marT="0" marB="0">
                    <a:solidFill>
                      <a:srgbClr val="FFEAA7"/>
                    </a:solidFill>
                  </a:tcPr>
                </a:tc>
              </a:tr>
              <a:tr h="213095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αριθμός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59" marR="24459" marT="0" marB="0">
                    <a:solidFill>
                      <a:srgbClr val="F9AE6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8378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3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3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</a:t>
                      </a:r>
                      <a:br>
                        <a:rPr lang="el-GR" sz="13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3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59" marR="24459" marT="0" marB="0">
                    <a:solidFill>
                      <a:srgbClr val="F9AE6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 οποίοι</a:t>
                      </a:r>
                      <a:b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 οποίων </a:t>
                      </a:r>
                      <a:b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τους οποίους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59" marR="24459" marT="0" marB="0">
                    <a:solidFill>
                      <a:srgbClr val="FFEA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 οποίες</a:t>
                      </a:r>
                      <a:b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 οποίων</a:t>
                      </a:r>
                      <a:b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τις οποίες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59" marR="24459" marT="0" marB="0">
                    <a:solidFill>
                      <a:srgbClr val="FFEA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 οποία</a:t>
                      </a:r>
                      <a:b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 οποίων</a:t>
                      </a:r>
                      <a:b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 οποία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59" marR="24459" marT="0" marB="0">
                    <a:solidFill>
                      <a:srgbClr val="FFEAA7"/>
                    </a:solidFill>
                  </a:tcPr>
                </a:tc>
              </a:tr>
              <a:tr h="213095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όποιος, α, ο</a:t>
                      </a:r>
                      <a:endParaRPr lang="en-US" sz="13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59" marR="24459" marT="0" marB="0">
                    <a:solidFill>
                      <a:srgbClr val="F9AE6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3095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Ενικός αριθμός</a:t>
                      </a:r>
                      <a:endParaRPr lang="en-US" sz="13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59" marR="24459" marT="0" marB="0">
                    <a:solidFill>
                      <a:srgbClr val="F9AE6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309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59" marR="24459" marT="0" marB="0">
                    <a:solidFill>
                      <a:srgbClr val="F9AE6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13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59" marR="24459" marT="0" marB="0">
                    <a:solidFill>
                      <a:srgbClr val="F9AE6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13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59" marR="24459" marT="0" marB="0">
                    <a:solidFill>
                      <a:srgbClr val="F9AE6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13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59" marR="24459" marT="0" marB="0">
                    <a:solidFill>
                      <a:srgbClr val="F9AE63"/>
                    </a:solidFill>
                  </a:tcPr>
                </a:tc>
              </a:tr>
              <a:tr h="271407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3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3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</a:t>
                      </a:r>
                      <a:br>
                        <a:rPr lang="el-GR" sz="13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3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</a:p>
                  </a:txBody>
                  <a:tcPr marL="24459" marR="24459" marT="0" marB="0">
                    <a:solidFill>
                      <a:srgbClr val="F9AE6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όποιος</a:t>
                      </a:r>
                      <a:b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όποιου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όποιο(ν)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59" marR="24459" marT="0" marB="0">
                    <a:solidFill>
                      <a:srgbClr val="FFEA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όποια</a:t>
                      </a:r>
                      <a:b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όποιας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όποια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59" marR="24459" marT="0" marB="0">
                    <a:solidFill>
                      <a:srgbClr val="FFEA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όποιο</a:t>
                      </a:r>
                      <a:b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όποιου</a:t>
                      </a:r>
                      <a:b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όποιο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59" marR="24459" marT="0" marB="0">
                    <a:solidFill>
                      <a:srgbClr val="FFEAA7"/>
                    </a:solidFill>
                  </a:tcPr>
                </a:tc>
              </a:tr>
              <a:tr h="213095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αριθμός</a:t>
                      </a:r>
                      <a:endParaRPr lang="en-US" sz="13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59" marR="24459" marT="0" marB="0">
                    <a:solidFill>
                      <a:srgbClr val="F9AE6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0564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3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3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</a:t>
                      </a:r>
                      <a:br>
                        <a:rPr lang="el-GR" sz="13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3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</a:p>
                  </a:txBody>
                  <a:tcPr marL="24459" marR="24459" marT="0" marB="0">
                    <a:solidFill>
                      <a:srgbClr val="F9AE6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όποιοι</a:t>
                      </a:r>
                      <a:b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όποιων </a:t>
                      </a:r>
                      <a:b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όποιους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59" marR="24459" marT="0" marB="0">
                    <a:solidFill>
                      <a:srgbClr val="FFEA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όποιες</a:t>
                      </a:r>
                      <a:b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όποιων</a:t>
                      </a:r>
                      <a:b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όποιες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59" marR="24459" marT="0" marB="0">
                    <a:solidFill>
                      <a:srgbClr val="FFEA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όποια</a:t>
                      </a:r>
                      <a:b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όποιων</a:t>
                      </a:r>
                      <a:b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όποια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59" marR="24459" marT="0" marB="0">
                    <a:solidFill>
                      <a:srgbClr val="FFEAA7"/>
                    </a:solidFill>
                  </a:tcPr>
                </a:tc>
              </a:tr>
              <a:tr h="213095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όσος, η, ο</a:t>
                      </a:r>
                      <a:endParaRPr lang="en-US" sz="13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59" marR="24459" marT="0" marB="0">
                    <a:solidFill>
                      <a:srgbClr val="F9AE6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3095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Ενικός αριθμός</a:t>
                      </a:r>
                      <a:endParaRPr lang="en-US" sz="13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59" marR="24459" marT="0" marB="0">
                    <a:solidFill>
                      <a:srgbClr val="F9AE6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309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59" marR="24459" marT="0" marB="0">
                    <a:solidFill>
                      <a:srgbClr val="F9AE6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13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59" marR="24459" marT="0" marB="0">
                    <a:solidFill>
                      <a:srgbClr val="F9AE6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13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59" marR="24459" marT="0" marB="0">
                    <a:solidFill>
                      <a:srgbClr val="F9AE6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59" marR="24459" marT="0" marB="0">
                    <a:solidFill>
                      <a:srgbClr val="F9AE63"/>
                    </a:solidFill>
                  </a:tcPr>
                </a:tc>
              </a:tr>
              <a:tr h="564091">
                <a:tc>
                  <a:txBody>
                    <a:bodyPr/>
                    <a:lstStyle/>
                    <a:p>
                      <a:pPr marL="0" marR="28575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3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3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3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</a:t>
                      </a:r>
                      <a:br>
                        <a:rPr lang="el-GR" sz="13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3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endParaRPr lang="en-US" sz="13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59" marR="24459" marT="0" marB="0">
                    <a:solidFill>
                      <a:srgbClr val="F9AE6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όσος</a:t>
                      </a:r>
                      <a:b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όσου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όσο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59" marR="24459" marT="0" marB="0">
                    <a:solidFill>
                      <a:srgbClr val="FFEA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όση</a:t>
                      </a:r>
                      <a:b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όσης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όση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59" marR="24459" marT="0" marB="0">
                    <a:solidFill>
                      <a:srgbClr val="FFEA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όσο</a:t>
                      </a:r>
                      <a:b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όσου</a:t>
                      </a:r>
                      <a:b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όσο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59" marR="24459" marT="0" marB="0">
                    <a:solidFill>
                      <a:srgbClr val="FFEAA7"/>
                    </a:solidFill>
                  </a:tcPr>
                </a:tc>
              </a:tr>
              <a:tr h="213095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αριθμός</a:t>
                      </a:r>
                      <a:endParaRPr lang="en-US" sz="13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59" marR="24459" marT="0" marB="0">
                    <a:solidFill>
                      <a:srgbClr val="F9AE6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2572">
                <a:tc>
                  <a:txBody>
                    <a:bodyPr/>
                    <a:lstStyle/>
                    <a:p>
                      <a:pPr marL="0" marR="28575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3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br>
                        <a:rPr lang="el-GR" sz="13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3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</a:t>
                      </a:r>
                      <a:br>
                        <a:rPr lang="el-GR" sz="13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3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endParaRPr lang="en-US" sz="13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59" marR="24459" marT="0" marB="0">
                    <a:solidFill>
                      <a:srgbClr val="F9AE6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όσοι</a:t>
                      </a:r>
                      <a:b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όσων</a:t>
                      </a:r>
                      <a:b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όσους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59" marR="24459" marT="0" marB="0">
                    <a:solidFill>
                      <a:srgbClr val="FFEA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όσες</a:t>
                      </a:r>
                      <a:b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όσων</a:t>
                      </a:r>
                      <a:b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όσες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59" marR="24459" marT="0" marB="0">
                    <a:solidFill>
                      <a:srgbClr val="FFEA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όσα</a:t>
                      </a:r>
                      <a:b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όσων</a:t>
                      </a:r>
                      <a:b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3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όσα</a:t>
                      </a:r>
                      <a:endParaRPr lang="en-US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59" marR="24459" marT="0" marB="0">
                    <a:solidFill>
                      <a:srgbClr val="FFEAA7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6617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667358"/>
          </a:xfr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ΠΡΟΣΩΠΙΚΕΣ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299662" y="6481763"/>
            <a:ext cx="6672887" cy="376237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1581280"/>
            <a:ext cx="10363826" cy="348608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l-G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Αντικαθιστούν λέξεις που δηλώνουν πρόσωπα. </a:t>
            </a:r>
          </a:p>
          <a:p>
            <a:r>
              <a:rPr lang="el-G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Διαθέτουν δύο τύπους: </a:t>
            </a:r>
          </a:p>
          <a:p>
            <a:pPr lvl="1"/>
            <a:r>
              <a:rPr lang="el-G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τους δυνατούς: </a:t>
            </a:r>
            <a:r>
              <a:rPr lang="el-GR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για να δοθεί έμφαση ή για να τονιστεί μια αντίθεση</a:t>
            </a:r>
            <a:endParaRPr lang="el-GR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l-G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τους αδύνατους: είναι πιο συχνοί στον λόγο, και χρησιμοποιούνται στις υπόλοιπες περιπτώσεις.</a:t>
            </a:r>
          </a:p>
          <a:p>
            <a:r>
              <a:rPr lang="el-G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Όταν ένα όνομα που αναφέρθηκε πριν λίγο αναφέρεται πάλι με τον αντίστοιχο τύπο της προσωπικής αντωνυμίας, τότε η αντωνυμία</a:t>
            </a:r>
            <a:r>
              <a:rPr lang="el-GR" cap="non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ονομάζεται </a:t>
            </a:r>
            <a:r>
              <a:rPr lang="el-GR" cap="non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επαναληπτική</a:t>
            </a:r>
            <a:r>
              <a:rPr lang="el-G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π.χ. Τον Κώστα, </a:t>
            </a:r>
            <a:r>
              <a:rPr lang="el-GR" cap="non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τον</a:t>
            </a:r>
            <a:r>
              <a:rPr lang="el-G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είδα. </a:t>
            </a:r>
          </a:p>
          <a:p>
            <a:r>
              <a:rPr lang="el-G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Όταν η προσωπική αντωνυμία χρησιμοποιείται για να προαναγγείλει ένα όνομα που θα αναφερθεί ακολούθως, λέγεται </a:t>
            </a:r>
            <a:r>
              <a:rPr lang="el-GR" cap="none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προληπτική</a:t>
            </a:r>
            <a:r>
              <a:rPr lang="el-G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π.χ. να τος ο Κώστας, </a:t>
            </a:r>
            <a:r>
              <a:rPr lang="el-GR" cap="none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τον </a:t>
            </a:r>
            <a:r>
              <a:rPr lang="el-G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είδα τον Κώστα.</a:t>
            </a:r>
            <a:endParaRPr lang="el-GR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360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9787951"/>
              </p:ext>
            </p:extLst>
          </p:nvPr>
        </p:nvGraphicFramePr>
        <p:xfrm>
          <a:off x="1297126" y="611632"/>
          <a:ext cx="10032860" cy="54612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09706"/>
                <a:gridCol w="1365500"/>
                <a:gridCol w="151165"/>
                <a:gridCol w="1338975"/>
                <a:gridCol w="2741804"/>
                <a:gridCol w="995144"/>
                <a:gridCol w="1015283"/>
                <a:gridCol w="1015283"/>
              </a:tblGrid>
              <a:tr h="211143">
                <a:tc gridSpan="8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Ενικός αριθμός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95" marR="5979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886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95" marR="59795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δυνατός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95" marR="5979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αδύνατος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95" marR="5979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δυνατός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95" marR="59795" marT="0" marB="0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αδύνατος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95" marR="5979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93350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Ομομαστική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95" marR="59795" marT="0" marB="0"/>
                </a:tc>
                <a:tc gridSpan="2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εγώ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εμένα (μένα)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εμένα (μένα)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95" marR="5979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</a:t>
                      </a:r>
                      <a:b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μου</a:t>
                      </a:r>
                      <a:b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</a:t>
                      </a:r>
                      <a:b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95" marR="59795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εσύ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εσένα (σένα)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εσένα (σένα)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εσύ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95" marR="59795" marT="0" marB="0"/>
                </a:tc>
                <a:tc gridSpan="3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σου</a:t>
                      </a:r>
                      <a:b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σε</a:t>
                      </a:r>
                      <a:b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95" marR="5979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1143">
                <a:tc gridSpan="8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αριθμός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95" marR="5979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93350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Ομομαστική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95" marR="59795" marT="0" marB="0"/>
                </a:tc>
                <a:tc gridSpan="2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εμείς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εμάς</a:t>
                      </a:r>
                      <a:b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εμάς</a:t>
                      </a:r>
                      <a:b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95" marR="5979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μας</a:t>
                      </a:r>
                      <a:b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μας</a:t>
                      </a:r>
                      <a:b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95" marR="59795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εσείς</a:t>
                      </a:r>
                      <a:b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εσάς</a:t>
                      </a:r>
                      <a:b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εσάς</a:t>
                      </a:r>
                      <a:b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εσείς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95" marR="59795" marT="0" marB="0"/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</a:t>
                      </a:r>
                      <a:b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σας</a:t>
                      </a:r>
                      <a:b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σας</a:t>
                      </a:r>
                      <a:b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95" marR="5979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1143">
                <a:tc gridSpan="8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Ενικός αριθμός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95" marR="5979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4183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95" marR="59795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δυνατός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95" marR="5979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αδύνατος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95" marR="5979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δυνατός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95" marR="597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αδύνατος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95" marR="5979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δυνατός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95" marR="5979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αδύνατος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95" marR="59795" marT="0" marB="0"/>
                </a:tc>
              </a:tr>
              <a:tr h="1055715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Ομομαστική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95" marR="59795" marT="0" marB="0"/>
                </a:tc>
                <a:tc gridSpan="2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αυτός</a:t>
                      </a:r>
                      <a:b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αυτού (αυτουνού)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αυτόν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95" marR="5979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τος</a:t>
                      </a:r>
                      <a:b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τον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95" marR="59795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αυτή</a:t>
                      </a:r>
                      <a:b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αυτής (αυτηνής)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αυτή</a:t>
                      </a:r>
                      <a:r>
                        <a:rPr lang="el-GR" sz="14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(ν)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95" marR="59795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</a:t>
                      </a:r>
                      <a:b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της</a:t>
                      </a:r>
                      <a:b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</a:t>
                      </a:r>
                      <a:r>
                        <a:rPr lang="en-US" sz="1400" u="sng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(ν)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95" marR="59795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αυτό</a:t>
                      </a:r>
                      <a:b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αυτού (αυτουνού)</a:t>
                      </a:r>
                      <a:b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αυτό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95" marR="59795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b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b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95" marR="59795" marT="0" marB="0"/>
                </a:tc>
              </a:tr>
              <a:tr h="211143">
                <a:tc gridSpan="8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αριθμός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95" marR="5979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55715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Ομομαστική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19125" algn="l"/>
                        </a:tabLs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	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Κλητική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95" marR="59795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αυτοί</a:t>
                      </a:r>
                      <a:b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αυτών (αυτωνών)</a:t>
                      </a:r>
                      <a:b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αυτούς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95" marR="59795" marT="0" marB="0"/>
                </a:tc>
                <a:tc gridSpan="2"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τοι</a:t>
                      </a:r>
                      <a:b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τους</a:t>
                      </a:r>
                      <a:b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τους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95" marR="5979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αυτές</a:t>
                      </a:r>
                      <a:b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αυτών (αυτωνών)</a:t>
                      </a:r>
                      <a:b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αυτές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95" marR="59795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τες</a:t>
                      </a:r>
                      <a:b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τους</a:t>
                      </a:r>
                      <a:b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τις / τες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95" marR="59795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αυτά</a:t>
                      </a:r>
                      <a:b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αυτών (αυτωνών)</a:t>
                      </a:r>
                      <a:b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αυτά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95" marR="59795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b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τους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795" marR="5979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8039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667358"/>
          </a:xfr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ΑΥΤΟΠΑΘΕΙΣ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299662" y="6481763"/>
            <a:ext cx="6672887" cy="376237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1581280"/>
            <a:ext cx="10363826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l-G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Δείχνουν </a:t>
            </a:r>
            <a:r>
              <a:rPr lang="el-GR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ότι το </a:t>
            </a:r>
            <a:r>
              <a:rPr lang="el-G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πρόσωπο/ζώο/πράγμα / οτιδήποτε </a:t>
            </a:r>
            <a:r>
              <a:rPr lang="el-G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που </a:t>
            </a:r>
            <a:r>
              <a:rPr lang="el-GR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ενεργεί </a:t>
            </a:r>
            <a:r>
              <a:rPr lang="el-G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ταυτόχρονα δέχεται </a:t>
            </a:r>
            <a:r>
              <a:rPr lang="el-GR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</a:t>
            </a:r>
            <a:r>
              <a:rPr lang="el-G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ενέργεια.</a:t>
            </a:r>
          </a:p>
        </p:txBody>
      </p:sp>
    </p:spTree>
    <p:extLst>
      <p:ext uri="{BB962C8B-B14F-4D97-AF65-F5344CB8AC3E}">
        <p14:creationId xmlns:p14="http://schemas.microsoft.com/office/powerpoint/2010/main" val="3859424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5487597"/>
              </p:ext>
            </p:extLst>
          </p:nvPr>
        </p:nvGraphicFramePr>
        <p:xfrm>
          <a:off x="725487" y="1714785"/>
          <a:ext cx="10675939" cy="3475839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489076"/>
                <a:gridCol w="3300412"/>
                <a:gridCol w="3228975"/>
                <a:gridCol w="2657476"/>
              </a:tblGrid>
              <a:tr h="272140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Ενικός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α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ριθμός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21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α' πρόσωπο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β' πρόσωπο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β' πρόσωπο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27863">
                <a:tc>
                  <a:txBody>
                    <a:bodyPr/>
                    <a:lstStyle/>
                    <a:p>
                      <a:pPr marL="0" marR="28575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</a:t>
                      </a:r>
                      <a:r>
                        <a:rPr lang="el-GR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</a:t>
                      </a:r>
                      <a:r>
                        <a:rPr lang="en-US" sz="18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ομ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αστική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ατική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 εαυτός μου</a:t>
                      </a:r>
                      <a:b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 εαυτού μου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τον εαυτό μου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 εαυτός σου</a:t>
                      </a:r>
                      <a:b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 εαυτού σου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τον εαυτό σου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 εαυτός του / της</a:t>
                      </a:r>
                      <a:b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 εαυτού του / της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τον εαυτό του / της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2140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αριθμός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12993">
                <a:tc>
                  <a:txBody>
                    <a:bodyPr/>
                    <a:lstStyle/>
                    <a:p>
                      <a:pPr marL="0" marR="28575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</a:t>
                      </a:r>
                      <a:r>
                        <a:rPr lang="el-GR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</a:t>
                      </a:r>
                      <a:r>
                        <a:rPr lang="en-US" sz="18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ομ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αστική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l-GR" sz="18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ατική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 εαυτός μας</a:t>
                      </a:r>
                      <a:b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 εαυτού μας / των εαυτών μας</a:t>
                      </a:r>
                      <a:b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τον εαυτό μας / τους εαυτούς μας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 εαυτός μας</a:t>
                      </a:r>
                      <a:br>
                        <a:rPr lang="el-GR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 εαυτού σας / των εαυτών σας</a:t>
                      </a:r>
                      <a:br>
                        <a:rPr lang="el-GR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τον εαυτό σας / τους εαυτούς σας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8575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 εαυτός τους</a:t>
                      </a:r>
                      <a:br>
                        <a:rPr lang="el-GR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 εαυτού τους / </a:t>
                      </a:r>
                      <a:endParaRPr lang="el-GR" sz="18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 </a:t>
                      </a:r>
                      <a:r>
                        <a:rPr lang="el-GR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εαυτών τους</a:t>
                      </a:r>
                      <a:br>
                        <a:rPr lang="el-GR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τον εαυτό τους / </a:t>
                      </a:r>
                      <a:endParaRPr lang="el-GR" sz="18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τους </a:t>
                      </a:r>
                      <a:r>
                        <a:rPr lang="el-GR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εαυτούς τους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1086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667358"/>
          </a:xfrm>
          <a:solidFill>
            <a:schemeClr val="accent3"/>
          </a:solidFill>
          <a:ln>
            <a:solidFill>
              <a:schemeClr val="accent3"/>
            </a:solidFill>
          </a:ln>
        </p:spPr>
        <p:txBody>
          <a:bodyPr/>
          <a:lstStyle/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κτητικεσ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299662" y="6481763"/>
            <a:ext cx="6672887" cy="376237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1581280"/>
            <a:ext cx="10363826" cy="26191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l-G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Δηλώνουν </a:t>
            </a:r>
            <a:r>
              <a:rPr lang="el-GR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σε ποιο </a:t>
            </a:r>
            <a:r>
              <a:rPr lang="el-G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πρόσωπο/ζώο/πράγμα </a:t>
            </a:r>
            <a:r>
              <a:rPr lang="el-GR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ανήκει κάτι. </a:t>
            </a:r>
            <a:endParaRPr lang="el-GR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Ως κτητικές </a:t>
            </a:r>
            <a:r>
              <a:rPr lang="el-GR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αντωνυμίες </a:t>
            </a:r>
            <a:r>
              <a:rPr lang="el-G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θεωρούνται:</a:t>
            </a:r>
            <a:endParaRPr lang="el-GR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l-G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Οι γενικές </a:t>
            </a:r>
            <a:r>
              <a:rPr lang="el-GR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των αδύνατων τύπων της προσωπικής αντωνυμίας μετά από ουσιαστικά. </a:t>
            </a:r>
            <a:endParaRPr lang="el-GR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l-G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Τα «δικός</a:t>
            </a:r>
            <a:r>
              <a:rPr lang="el-GR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δική, </a:t>
            </a:r>
            <a:r>
              <a:rPr lang="el-G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δικό» </a:t>
            </a:r>
            <a:r>
              <a:rPr lang="el-GR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 τις γενικές των αδύνατων τύπων της προσωπικής αντωνυμίας. </a:t>
            </a:r>
            <a:endParaRPr lang="el-GR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Χρησιμοποιείται </a:t>
            </a:r>
            <a:r>
              <a:rPr lang="el-GR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στις περιπτώσεις που </a:t>
            </a:r>
            <a:r>
              <a:rPr lang="el-G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 πομπός επιδιώκει να </a:t>
            </a:r>
            <a:r>
              <a:rPr lang="el-GR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δώσει έμφαση ή να αντιπαραθέσει αυτό για το οποίο γίνεται λόγος με κάτι </a:t>
            </a:r>
            <a:r>
              <a:rPr lang="el-G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άλλο: </a:t>
            </a:r>
            <a:r>
              <a:rPr lang="el-GR" i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π.χ</a:t>
            </a:r>
            <a:r>
              <a:rPr lang="el-GR" i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l-GR" i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Θα πάει στο </a:t>
            </a:r>
            <a:r>
              <a:rPr lang="el-GR" i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δικό σου </a:t>
            </a:r>
            <a:r>
              <a:rPr lang="el-GR" i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σπίτι, </a:t>
            </a:r>
            <a:r>
              <a:rPr lang="el-GR" i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όχι </a:t>
            </a:r>
            <a:r>
              <a:rPr lang="el-GR" i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στο </a:t>
            </a:r>
            <a:r>
              <a:rPr lang="el-GR" i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δικό του. </a:t>
            </a:r>
            <a:endParaRPr lang="el-GR" i="1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2840164"/>
              </p:ext>
            </p:extLst>
          </p:nvPr>
        </p:nvGraphicFramePr>
        <p:xfrm>
          <a:off x="2215677" y="4380991"/>
          <a:ext cx="6840855" cy="1920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840855"/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Α΄ πρόσωπο: 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για έναν κτήτορα: δικός μου, δική μου, δικό μου,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για πολλούς κτήτορες: δικός μας, δική μας, δικό μας,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Β΄ πρόσωπο: 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για έναν κτήτορα: δικός σου, δική σου, δικό σου,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για πολλούς κτήτορες: δικός σας, δική σας, δικό σας,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Γ΄ πρόσωπο: 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για έναν κτήτορα: δικός του/της, δική του/της, δικό του/της,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για πολλούς κτήτορες: δικός τους, δική τους, δικό τους,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4223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5652576"/>
              </p:ext>
            </p:extLst>
          </p:nvPr>
        </p:nvGraphicFramePr>
        <p:xfrm>
          <a:off x="285752" y="338772"/>
          <a:ext cx="11630023" cy="607730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1814511"/>
                <a:gridCol w="2285688"/>
                <a:gridCol w="1061111"/>
                <a:gridCol w="1061111"/>
                <a:gridCol w="1061111"/>
                <a:gridCol w="1061111"/>
                <a:gridCol w="3285380"/>
              </a:tblGrid>
              <a:tr h="90653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0653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Ενικός αριθμός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α' πρόσωπο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ένας κτήτορας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α' πρόσωπο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πολλοί κτήτορες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β' πρόσωπο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ένας κτήτορας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β' πρόσωπο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πολλοί κτήτορες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γ' πρόσωπο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ένας κτήτορας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γ' πρόσωπο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πολλοί κτήτορες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</a:tr>
              <a:tr h="229871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	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δικός μου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δικού μου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δικό μου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δικός μας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δικού μας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δικό μας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δικός σου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δικού σου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δικό σου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δικός σας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δικού σας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δικό σας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δικός του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δικού του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δικό του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δικός τους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δικού τους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δικό τους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</a:tr>
              <a:tr h="90653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αριθμός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59206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	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δικοί μου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δικών μου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δικοί μου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δικοί μας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δικών μας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δικοί μας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δικοί σου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δικών σου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δικοί σου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δικοί σας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δικών σας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δικοί σας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δικοί του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δικών του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δικοί του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δικοί τους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δικών τους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δικοί τους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</a:tr>
              <a:tr h="90653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0653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Ενικός αριθμός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α' πρόσωπο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ένας κτήτορας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α' πρόσωπο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πολλοί κτήτορες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β' πρόσωπο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ένας κτήτορας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β' πρόσωπο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πολλοί κτήτορες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γ' πρόσωπο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ένας κτήτορας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γ' πρόσωπο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πολλοί κτήτορες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</a:tr>
              <a:tr h="559206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	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δική μου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δικής μου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δική μου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δική μας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δική μας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δική μας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δική σου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δικής σου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δική σου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δική σας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δική σας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δική σας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δική του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δικής του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δική του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δική τους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δική τους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δική τους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</a:tr>
              <a:tr h="90653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αριθμός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59206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	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δικές μου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δικών μου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δικές μου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δικές μας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δικών μας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δικές μας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δικές σου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δικών σου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δικές σου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δικές σας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δικών σας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δικές σας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δικές του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δικών του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δικές του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δικές τους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δικών τους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δικές τους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</a:tr>
              <a:tr h="90653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0653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Ενικός αριθμός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α' πρόσωπο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ένας κτήτορας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α' πρόσωπο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πολλοί κτήτορες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β' πρόσωπο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ένας κτήτορας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β' πρόσωπο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πολλοί κτήτορες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γ' πρόσωπο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ένας κτήτορας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γ' πρόσωπο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πολλοί κτήτορες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</a:tr>
              <a:tr h="559206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	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δικό μου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δικού μου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δικό μου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δικό μας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δικού μας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δικό μας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δικό σου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δικού σου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δικό σου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δικό σας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δικού σας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δικό σας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δικό του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δικού του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δικό του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δικό τους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δικού τους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δικό τους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</a:tr>
              <a:tr h="90653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αριθμός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4468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	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δικά μου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δικών μου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δικά μου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δικά μας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δικών μας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δικά μας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δικά σου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δικών σου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δικά σου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δικά σας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δικών σας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δικά σας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δικά του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δικών του</a:t>
                      </a:r>
                      <a:b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δικά του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δικά τους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δικών τους</a:t>
                      </a:r>
                      <a:b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δικά τους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347" marR="2334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6902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667358"/>
          </a:xfrm>
          <a:solidFill>
            <a:schemeClr val="accent4"/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οριστικεσ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299662" y="6481763"/>
            <a:ext cx="6672887" cy="376237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1581280"/>
            <a:ext cx="10363826" cy="232371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l-G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Διακρίνουν </a:t>
            </a:r>
            <a:r>
              <a:rPr lang="el-GR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κάτι από άλλα όμοιά του. </a:t>
            </a:r>
            <a:endParaRPr lang="el-GR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Ως οριστικές </a:t>
            </a:r>
            <a:r>
              <a:rPr lang="el-GR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αντωνυμίες </a:t>
            </a:r>
            <a:r>
              <a:rPr lang="el-G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χρησιμοποιούνται:</a:t>
            </a:r>
            <a:endParaRPr lang="el-GR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 </a:t>
            </a:r>
            <a:r>
              <a:rPr lang="el-GR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επίθετο </a:t>
            </a:r>
            <a:r>
              <a:rPr lang="el-G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ίδιος, </a:t>
            </a:r>
            <a:r>
              <a:rPr lang="el-GR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ίδια, </a:t>
            </a:r>
            <a:r>
              <a:rPr lang="el-G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ίδιο συνοδευόμενο από το </a:t>
            </a:r>
            <a:r>
              <a:rPr lang="el-GR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άρθρο, </a:t>
            </a:r>
          </a:p>
          <a:p>
            <a:r>
              <a:rPr lang="el-G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 </a:t>
            </a:r>
            <a:r>
              <a:rPr lang="el-GR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επίθετο μόνος, μόνη, μόνο, χωρίς το άρθρο </a:t>
            </a:r>
            <a:r>
              <a:rPr lang="el-G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και συνοδευόμενο με </a:t>
            </a:r>
            <a:r>
              <a:rPr lang="el-GR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τις γενικές των αδύνατων τύπων της προσωπικής αντωνυμίας (μόνος μου, μόνη μου, μόνο </a:t>
            </a:r>
            <a:r>
              <a:rPr lang="el-GR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μου...) </a:t>
            </a:r>
            <a:endParaRPr lang="el-GR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2061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71124" y="6369050"/>
            <a:ext cx="6672887" cy="365125"/>
          </a:xfrm>
        </p:spPr>
        <p:txBody>
          <a:bodyPr/>
          <a:lstStyle/>
          <a:p>
            <a:pPr algn="ct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Επιμέλεια: Πεπέ Εύη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3382802"/>
              </p:ext>
            </p:extLst>
          </p:nvPr>
        </p:nvGraphicFramePr>
        <p:xfrm>
          <a:off x="449741" y="273050"/>
          <a:ext cx="10915651" cy="6096000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1377008"/>
                <a:gridCol w="3710186"/>
                <a:gridCol w="2266926"/>
                <a:gridCol w="3561531"/>
              </a:tblGrid>
              <a:tr h="121493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α' πρόσωπο: μόνος, η, ο μου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1493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Ενικός αριθμός</a:t>
                      </a:r>
                      <a:endParaRPr lang="en-US" sz="105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149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105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105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105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</a:tr>
              <a:tr h="177673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	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μόνος μου</a:t>
                      </a:r>
                      <a:b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μόνου μου</a:t>
                      </a:r>
                      <a:b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μόνο </a:t>
                      </a:r>
                      <a:r>
                        <a:rPr lang="el-GR" sz="1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μου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μόνη μου</a:t>
                      </a:r>
                      <a:b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μόνης μου</a:t>
                      </a:r>
                      <a:b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μόνη </a:t>
                      </a:r>
                      <a:r>
                        <a:rPr lang="el-GR" sz="1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μου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μόνο μου</a:t>
                      </a:r>
                      <a:b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μόνου μου</a:t>
                      </a:r>
                      <a:b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μόνο </a:t>
                      </a:r>
                      <a:r>
                        <a:rPr lang="el-GR" sz="1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μου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</a:tr>
              <a:tr h="121493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αριθμός</a:t>
                      </a:r>
                      <a:endParaRPr lang="en-US" sz="105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	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μόνοι μας</a:t>
                      </a:r>
                      <a:b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μόνων μας</a:t>
                      </a:r>
                      <a:b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μόνους </a:t>
                      </a:r>
                      <a:r>
                        <a:rPr lang="el-GR" sz="1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μας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μόνες μας</a:t>
                      </a:r>
                      <a:b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μόνων μας</a:t>
                      </a:r>
                      <a:b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μόνες </a:t>
                      </a:r>
                      <a:r>
                        <a:rPr lang="el-GR" sz="1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μας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μόνα μας</a:t>
                      </a:r>
                      <a:b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μόνων μας</a:t>
                      </a:r>
                      <a:b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μόνα </a:t>
                      </a:r>
                      <a:r>
                        <a:rPr lang="el-GR" sz="1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μας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</a:tr>
              <a:tr h="121493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β' πρόσωπο: μόνος, η, ο σου</a:t>
                      </a:r>
                      <a:endParaRPr lang="en-US" sz="105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1493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Ενικός αριθμός</a:t>
                      </a:r>
                      <a:endParaRPr lang="en-US" sz="105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149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105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105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</a:tr>
              <a:tr h="172911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	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μόνος σου</a:t>
                      </a:r>
                      <a:b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μόνου σου</a:t>
                      </a:r>
                      <a:b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μόνο </a:t>
                      </a:r>
                      <a:r>
                        <a:rPr lang="el-GR" sz="1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σου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μόνη σου</a:t>
                      </a:r>
                      <a:b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μόνης σου</a:t>
                      </a:r>
                      <a:b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μόνη </a:t>
                      </a:r>
                      <a:r>
                        <a:rPr lang="el-GR" sz="1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σου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μόνο σου</a:t>
                      </a:r>
                      <a:b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μόνου σου</a:t>
                      </a:r>
                      <a:b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μόνο </a:t>
                      </a:r>
                      <a:r>
                        <a:rPr lang="el-GR" sz="1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σου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</a:tr>
              <a:tr h="121493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αριθμός</a:t>
                      </a:r>
                      <a:endParaRPr lang="en-US" sz="105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649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	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μόνοι σας</a:t>
                      </a:r>
                      <a:b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μόνων σας</a:t>
                      </a:r>
                      <a:b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μόνους </a:t>
                      </a:r>
                      <a:r>
                        <a:rPr lang="el-GR" sz="1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σας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μόνες σας</a:t>
                      </a:r>
                      <a:b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μόνων σας</a:t>
                      </a:r>
                      <a:b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μόνες </a:t>
                      </a:r>
                      <a:r>
                        <a:rPr lang="el-GR" sz="1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σας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μόνα σας</a:t>
                      </a:r>
                      <a:b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μόνων σας</a:t>
                      </a:r>
                      <a:b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μόνα </a:t>
                      </a:r>
                      <a:r>
                        <a:rPr lang="el-GR" sz="1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σας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</a:tr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γ' πρόσωπο: μόνος, η, ο του</a:t>
                      </a:r>
                      <a:endParaRPr lang="en-US" sz="105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1493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Ενικός αριθμός</a:t>
                      </a:r>
                      <a:endParaRPr lang="en-US" sz="105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149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105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105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</a:tr>
              <a:tr h="153861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	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μόνος του</a:t>
                      </a:r>
                      <a:b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μόνου του</a:t>
                      </a:r>
                      <a:b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μόνο </a:t>
                      </a:r>
                      <a:r>
                        <a:rPr lang="el-GR" sz="1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μόνη του</a:t>
                      </a:r>
                      <a:b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μόνης του</a:t>
                      </a:r>
                      <a:b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μόνη </a:t>
                      </a:r>
                      <a:r>
                        <a:rPr lang="el-GR" sz="1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μόνο του</a:t>
                      </a:r>
                      <a:b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μόνου του</a:t>
                      </a:r>
                      <a:b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μόνο </a:t>
                      </a:r>
                      <a:r>
                        <a:rPr lang="el-GR" sz="1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</a:tr>
              <a:tr h="121493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αριθμός</a:t>
                      </a:r>
                      <a:endParaRPr lang="en-US" sz="105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	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μόνοι τους</a:t>
                      </a:r>
                      <a:b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μόνων τους</a:t>
                      </a:r>
                      <a:b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μόνους </a:t>
                      </a:r>
                      <a:r>
                        <a:rPr lang="el-GR" sz="1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τους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μόνες τους</a:t>
                      </a:r>
                      <a:b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μόνων τους</a:t>
                      </a:r>
                      <a:b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μόνες </a:t>
                      </a:r>
                      <a:r>
                        <a:rPr lang="el-GR" sz="1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τους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μόνα τους</a:t>
                      </a:r>
                      <a:b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μόνων τους</a:t>
                      </a:r>
                      <a:b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μόνα </a:t>
                      </a:r>
                      <a:r>
                        <a:rPr lang="el-GR" sz="1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τους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</a:tr>
              <a:tr h="121493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 ίδιος, α, ο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1493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Ενικός αριθμός</a:t>
                      </a:r>
                      <a:endParaRPr lang="en-US" sz="105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149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αρσενικό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θηλυκό</a:t>
                      </a:r>
                      <a:endParaRPr lang="en-US" sz="105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ουδέτερο</a:t>
                      </a:r>
                      <a:endParaRPr lang="en-US" sz="105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</a:tr>
              <a:tr h="191961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	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 ίδιος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 ίδιου</a:t>
                      </a:r>
                      <a:b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τον </a:t>
                      </a:r>
                      <a:r>
                        <a:rPr lang="el-GR" sz="1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ίδιο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 ίδια 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της ίδιας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την </a:t>
                      </a:r>
                      <a:r>
                        <a:rPr lang="el-GR" sz="1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ίδια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 ίδιο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τυ ίδιου 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 ίδιο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</a:tr>
              <a:tr h="121493"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Πληθυντικός αριθμός</a:t>
                      </a:r>
                      <a:endParaRPr lang="en-US" sz="105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>
                    <a:solidFill>
                      <a:schemeClr val="accent4"/>
                    </a:solidFill>
                  </a:tcPr>
                </a:tc>
              </a:tr>
              <a:tr h="147193"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Ονομαστική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	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Αιτιατική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 ίδιοι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 ίδιων </a:t>
                      </a:r>
                      <a:b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τους </a:t>
                      </a:r>
                      <a:r>
                        <a:rPr lang="el-GR" sz="1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ίδιους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οι ίδιες</a:t>
                      </a:r>
                      <a:b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 ίδιων</a:t>
                      </a:r>
                      <a:b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τις </a:t>
                      </a:r>
                      <a:r>
                        <a:rPr lang="el-GR" sz="1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ίδιες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  <a:tc>
                  <a:txBody>
                    <a:bodyPr/>
                    <a:lstStyle/>
                    <a:p>
                      <a:pPr marL="0" marR="2857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 ίδια </a:t>
                      </a:r>
                      <a:b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των ίδιων </a:t>
                      </a:r>
                      <a:b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τα </a:t>
                      </a:r>
                      <a:r>
                        <a:rPr lang="el-GR" sz="1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ίδια</a:t>
                      </a:r>
                      <a:endParaRPr lang="en-US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516" marR="2751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4976041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196</TotalTime>
  <Words>1793</Words>
  <Application>Microsoft Office PowerPoint</Application>
  <PresentationFormat>Widescreen</PresentationFormat>
  <Paragraphs>643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Times New Roman</vt:lpstr>
      <vt:lpstr>Tw Cen MT</vt:lpstr>
      <vt:lpstr>Droplet</vt:lpstr>
      <vt:lpstr>αντωνυμιεσ</vt:lpstr>
      <vt:lpstr>ΠΡΟΣΩΠΙΚΕΣ</vt:lpstr>
      <vt:lpstr>PowerPoint Presentation</vt:lpstr>
      <vt:lpstr>ΑΥΤΟΠΑΘΕΙΣ</vt:lpstr>
      <vt:lpstr>PowerPoint Presentation</vt:lpstr>
      <vt:lpstr>κτητικεσ</vt:lpstr>
      <vt:lpstr>PowerPoint Presentation</vt:lpstr>
      <vt:lpstr>οριστικεσ</vt:lpstr>
      <vt:lpstr>PowerPoint Presentation</vt:lpstr>
      <vt:lpstr>αοριστεσ</vt:lpstr>
      <vt:lpstr>PowerPoint Presentation</vt:lpstr>
      <vt:lpstr>δεικτικεσ</vt:lpstr>
      <vt:lpstr>PowerPoint Presentation</vt:lpstr>
      <vt:lpstr>ερωτηματικεσ</vt:lpstr>
      <vt:lpstr>PowerPoint Presentation</vt:lpstr>
      <vt:lpstr>αναφορικεσ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Νεα ελληνικα</dc:title>
  <dc:creator>EVI</dc:creator>
  <cp:lastModifiedBy>EVI</cp:lastModifiedBy>
  <cp:revision>27</cp:revision>
  <dcterms:created xsi:type="dcterms:W3CDTF">2024-11-07T15:11:22Z</dcterms:created>
  <dcterms:modified xsi:type="dcterms:W3CDTF">2024-11-12T07:14:23Z</dcterms:modified>
</cp:coreProperties>
</file>