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5"/>
  </p:notesMasterIdLst>
  <p:sldIdLst>
    <p:sldId id="256" r:id="rId2"/>
    <p:sldId id="276" r:id="rId3"/>
    <p:sldId id="279" r:id="rId4"/>
    <p:sldId id="277" r:id="rId5"/>
    <p:sldId id="278" r:id="rId6"/>
    <p:sldId id="325" r:id="rId7"/>
    <p:sldId id="280" r:id="rId8"/>
    <p:sldId id="326" r:id="rId9"/>
    <p:sldId id="282" r:id="rId10"/>
    <p:sldId id="327" r:id="rId11"/>
    <p:sldId id="284" r:id="rId12"/>
    <p:sldId id="328" r:id="rId13"/>
    <p:sldId id="28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4" autoAdjust="0"/>
    <p:restoredTop sz="94660"/>
  </p:normalViewPr>
  <p:slideViewPr>
    <p:cSldViewPr snapToGrid="0">
      <p:cViewPr>
        <p:scale>
          <a:sx n="70" d="100"/>
          <a:sy n="70" d="100"/>
        </p:scale>
        <p:origin x="8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A2D774-0BB2-4C0C-BC91-8451A5EB4D5E}" type="datetimeFigureOut">
              <a:rPr lang="en-US" smtClean="0"/>
              <a:t>11/12/2024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5293D-E137-4DC7-A1F8-1191B6A7BC36}" type="slidenum">
              <a:rPr lang="en-US" smtClean="0"/>
              <a:t>‹#›</a:t>
            </a:fld>
            <a:endParaRPr lang="en-US"/>
          </a:p>
        </p:txBody>
      </p:sp>
    </p:spTree>
    <p:extLst>
      <p:ext uri="{BB962C8B-B14F-4D97-AF65-F5344CB8AC3E}">
        <p14:creationId xmlns:p14="http://schemas.microsoft.com/office/powerpoint/2010/main" val="3183611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05293D-E137-4DC7-A1F8-1191B6A7BC36}" type="slidenum">
              <a:rPr lang="en-US" smtClean="0"/>
              <a:t>1</a:t>
            </a:fld>
            <a:endParaRPr lang="en-US"/>
          </a:p>
        </p:txBody>
      </p:sp>
    </p:spTree>
    <p:extLst>
      <p:ext uri="{BB962C8B-B14F-4D97-AF65-F5344CB8AC3E}">
        <p14:creationId xmlns:p14="http://schemas.microsoft.com/office/powerpoint/2010/main" val="4823016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9D5190D-82DB-4E6C-8432-BE0DC690F390}" type="datetime1">
              <a:rPr lang="en-US" smtClean="0"/>
              <a:t>11/12/2024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82957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023948-2497-40A3-9C3D-48209A67E36D}"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598639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9E9696-66E5-4CAE-AA1E-FCF6EE72282D}"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414039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4C727D-E3F3-4AEC-89D3-8908C2C6F98C}"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27451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C1ABEE-B7BF-4DDC-BE7F-D67F77CC1297}"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4227898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E6F96FF-5C3F-4178-9CAD-09152F6B4E4F}" type="datetime1">
              <a:rPr lang="en-US" smtClean="0"/>
              <a:t>11/12/2024</a:t>
            </a:fld>
            <a:endParaRPr lang="en-US"/>
          </a:p>
        </p:txBody>
      </p:sp>
      <p:sp>
        <p:nvSpPr>
          <p:cNvPr id="4" name="Footer Placeholder 3"/>
          <p:cNvSpPr>
            <a:spLocks noGrp="1"/>
          </p:cNvSpPr>
          <p:nvPr>
            <p:ph type="ftr" sz="quarter" idx="11"/>
          </p:nvPr>
        </p:nvSpPr>
        <p:spPr/>
        <p:txBody>
          <a:bodyPr/>
          <a:lstStyle/>
          <a:p>
            <a:r>
              <a:rPr lang="el-GR" smtClean="0"/>
              <a:t>Επιμέλεια: Πεπέ Εύη</a:t>
            </a:r>
            <a:endParaRPr lang="en-US"/>
          </a:p>
        </p:txBody>
      </p:sp>
      <p:sp>
        <p:nvSpPr>
          <p:cNvPr id="5" name="Slide Number Placeholder 4"/>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4024241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6802E10-B13A-4EF8-B69C-56536E2513CC}" type="datetime1">
              <a:rPr lang="en-US" smtClean="0"/>
              <a:t>11/12/2024</a:t>
            </a:fld>
            <a:endParaRPr lang="en-US"/>
          </a:p>
        </p:txBody>
      </p:sp>
      <p:sp>
        <p:nvSpPr>
          <p:cNvPr id="4" name="Footer Placeholder 3"/>
          <p:cNvSpPr>
            <a:spLocks noGrp="1"/>
          </p:cNvSpPr>
          <p:nvPr>
            <p:ph type="ftr" sz="quarter" idx="11"/>
          </p:nvPr>
        </p:nvSpPr>
        <p:spPr/>
        <p:txBody>
          <a:bodyPr/>
          <a:lstStyle/>
          <a:p>
            <a:r>
              <a:rPr lang="el-GR" smtClean="0"/>
              <a:t>Επιμέλεια: Πεπέ Εύη</a:t>
            </a:r>
            <a:endParaRPr lang="en-US"/>
          </a:p>
        </p:txBody>
      </p:sp>
      <p:sp>
        <p:nvSpPr>
          <p:cNvPr id="5" name="Slide Number Placeholder 4"/>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717917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5F2FCC-D39C-4B42-A92A-CC7283A971F1}" type="datetime1">
              <a:rPr lang="en-US" smtClean="0"/>
              <a:t>11/12/2024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637668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253816-8FC5-4E28-AC4C-B49FF1EF602E}" type="datetime1">
              <a:rPr lang="en-US" smtClean="0"/>
              <a:t>11/12/2024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4268983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6362F-92EB-4128-B91E-2E4DC23B9AD5}" type="datetime1">
              <a:rPr lang="en-US" smtClean="0"/>
              <a:t>11/12/2024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33720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7FAA14-2BA1-4911-8BAE-C7384B73B74E}" type="datetime1">
              <a:rPr lang="en-US" smtClean="0"/>
              <a:t>11/12/2024</a:t>
            </a:fld>
            <a:endParaRPr lang="en-US"/>
          </a:p>
        </p:txBody>
      </p:sp>
      <p:sp>
        <p:nvSpPr>
          <p:cNvPr id="5" name="Footer Placeholder 4"/>
          <p:cNvSpPr>
            <a:spLocks noGrp="1"/>
          </p:cNvSpPr>
          <p:nvPr>
            <p:ph type="ftr" sz="quarter" idx="11"/>
          </p:nvPr>
        </p:nvSpPr>
        <p:spPr/>
        <p:txBody>
          <a:bodyPr/>
          <a:lstStyle/>
          <a:p>
            <a:r>
              <a:rPr lang="el-GR" smtClean="0"/>
              <a:t>Επιμέλεια: Πεπέ Εύη</a:t>
            </a:r>
            <a:endParaRPr lang="en-US"/>
          </a:p>
        </p:txBody>
      </p:sp>
      <p:sp>
        <p:nvSpPr>
          <p:cNvPr id="6" name="Slide Number Placeholder 5"/>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511105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BD1EBB-5951-419D-BEB6-C118D476E12E}"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942370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0135AF9-3E8A-4ED5-A1A1-A93D15B4DC91}" type="datetime1">
              <a:rPr lang="en-US" smtClean="0"/>
              <a:t>11/12/2024</a:t>
            </a:fld>
            <a:endParaRPr lang="en-US"/>
          </a:p>
        </p:txBody>
      </p:sp>
      <p:sp>
        <p:nvSpPr>
          <p:cNvPr id="8" name="Footer Placeholder 7"/>
          <p:cNvSpPr>
            <a:spLocks noGrp="1"/>
          </p:cNvSpPr>
          <p:nvPr>
            <p:ph type="ftr" sz="quarter" idx="11"/>
          </p:nvPr>
        </p:nvSpPr>
        <p:spPr/>
        <p:txBody>
          <a:bodyPr/>
          <a:lstStyle/>
          <a:p>
            <a:r>
              <a:rPr lang="el-GR" smtClean="0"/>
              <a:t>Επιμέλεια: Πεπέ Εύη</a:t>
            </a:r>
            <a:endParaRPr lang="en-US"/>
          </a:p>
        </p:txBody>
      </p:sp>
      <p:sp>
        <p:nvSpPr>
          <p:cNvPr id="9" name="Slide Number Placeholder 8"/>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36007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7841C0-0BF4-484E-BC82-197099D43D66}" type="datetime1">
              <a:rPr lang="en-US" smtClean="0"/>
              <a:t>11/12/2024</a:t>
            </a:fld>
            <a:endParaRPr lang="en-US"/>
          </a:p>
        </p:txBody>
      </p:sp>
      <p:sp>
        <p:nvSpPr>
          <p:cNvPr id="4" name="Footer Placeholder 3"/>
          <p:cNvSpPr>
            <a:spLocks noGrp="1"/>
          </p:cNvSpPr>
          <p:nvPr>
            <p:ph type="ftr" sz="quarter" idx="11"/>
          </p:nvPr>
        </p:nvSpPr>
        <p:spPr/>
        <p:txBody>
          <a:bodyPr/>
          <a:lstStyle/>
          <a:p>
            <a:r>
              <a:rPr lang="el-GR" smtClean="0"/>
              <a:t>Επιμέλεια: Πεπέ Εύη</a:t>
            </a:r>
            <a:endParaRPr lang="en-US"/>
          </a:p>
        </p:txBody>
      </p:sp>
      <p:sp>
        <p:nvSpPr>
          <p:cNvPr id="5" name="Slide Number Placeholder 4"/>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3708192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1658FCD-1DA2-4D1A-844C-5AD7C2AF7454}" type="datetime1">
              <a:rPr lang="en-US" smtClean="0"/>
              <a:t>11/12/2024</a:t>
            </a:fld>
            <a:endParaRPr lang="en-US"/>
          </a:p>
        </p:txBody>
      </p:sp>
      <p:sp>
        <p:nvSpPr>
          <p:cNvPr id="3" name="Footer Placeholder 2"/>
          <p:cNvSpPr>
            <a:spLocks noGrp="1"/>
          </p:cNvSpPr>
          <p:nvPr>
            <p:ph type="ftr" sz="quarter" idx="11"/>
          </p:nvPr>
        </p:nvSpPr>
        <p:spPr/>
        <p:txBody>
          <a:bodyPr/>
          <a:lstStyle/>
          <a:p>
            <a:r>
              <a:rPr lang="el-GR" smtClean="0"/>
              <a:t>Επιμέλεια: Πεπέ Εύη</a:t>
            </a:r>
            <a:endParaRPr lang="en-US"/>
          </a:p>
        </p:txBody>
      </p:sp>
      <p:sp>
        <p:nvSpPr>
          <p:cNvPr id="4" name="Slide Number Placeholder 3"/>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2765551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239458-5238-432D-9E12-704D0872369F}"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761063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B84403-69DE-45BE-8E74-04D6061DF95C}" type="datetime1">
              <a:rPr lang="en-US" smtClean="0"/>
              <a:t>11/12/2024</a:t>
            </a:fld>
            <a:endParaRPr lang="en-US"/>
          </a:p>
        </p:txBody>
      </p:sp>
      <p:sp>
        <p:nvSpPr>
          <p:cNvPr id="6" name="Footer Placeholder 5"/>
          <p:cNvSpPr>
            <a:spLocks noGrp="1"/>
          </p:cNvSpPr>
          <p:nvPr>
            <p:ph type="ftr" sz="quarter" idx="11"/>
          </p:nvPr>
        </p:nvSpPr>
        <p:spPr/>
        <p:txBody>
          <a:bodyPr/>
          <a:lstStyle/>
          <a:p>
            <a:r>
              <a:rPr lang="el-GR" smtClean="0"/>
              <a:t>Επιμέλεια: Πεπέ Εύη</a:t>
            </a:r>
            <a:endParaRPr lang="en-US"/>
          </a:p>
        </p:txBody>
      </p:sp>
      <p:sp>
        <p:nvSpPr>
          <p:cNvPr id="7" name="Slide Number Placeholder 6"/>
          <p:cNvSpPr>
            <a:spLocks noGrp="1"/>
          </p:cNvSpPr>
          <p:nvPr>
            <p:ph type="sldNum" sz="quarter" idx="12"/>
          </p:nvPr>
        </p:nvSpPr>
        <p:spPr/>
        <p:txBody>
          <a:bodyPr/>
          <a:lstStyle/>
          <a:p>
            <a:fld id="{1763D460-1417-4CBB-9D1A-20C48D2B1CF0}" type="slidenum">
              <a:rPr lang="en-US" smtClean="0"/>
              <a:t>‹#›</a:t>
            </a:fld>
            <a:endParaRPr lang="en-US"/>
          </a:p>
        </p:txBody>
      </p:sp>
    </p:spTree>
    <p:extLst>
      <p:ext uri="{BB962C8B-B14F-4D97-AF65-F5344CB8AC3E}">
        <p14:creationId xmlns:p14="http://schemas.microsoft.com/office/powerpoint/2010/main" val="1511788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F729A9A-C925-4111-8ADA-C94888032B8E}" type="datetime1">
              <a:rPr lang="en-US" smtClean="0"/>
              <a:t>11/12/2024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r>
              <a:rPr lang="el-GR" smtClean="0"/>
              <a:t>Επιμέλεια: Πεπέ Εύη</a:t>
            </a:r>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763D460-1417-4CBB-9D1A-20C48D2B1CF0}" type="slidenum">
              <a:rPr lang="en-US" smtClean="0"/>
              <a:t>‹#›</a:t>
            </a:fld>
            <a:endParaRPr lang="en-US"/>
          </a:p>
        </p:txBody>
      </p:sp>
    </p:spTree>
    <p:extLst>
      <p:ext uri="{BB962C8B-B14F-4D97-AF65-F5344CB8AC3E}">
        <p14:creationId xmlns:p14="http://schemas.microsoft.com/office/powerpoint/2010/main" val="2993173782"/>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hf sldNum="0" hd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012" y="1300786"/>
            <a:ext cx="8689976" cy="2499690"/>
          </a:xfrm>
        </p:spPr>
        <p:txBody>
          <a:bodyPr>
            <a:normAutofit/>
          </a:bodyPr>
          <a:lstStyle/>
          <a:p>
            <a:pPr algn="l"/>
            <a:r>
              <a:rPr lang="el-GR" sz="8000" dirty="0" smtClean="0">
                <a:latin typeface="Times New Roman" panose="02020603050405020304" pitchFamily="18" charset="0"/>
                <a:cs typeface="Times New Roman" panose="02020603050405020304" pitchFamily="18" charset="0"/>
              </a:rPr>
              <a:t>ΑΡΙΘΜΗΤΙΚΑ</a:t>
            </a:r>
            <a:endParaRPr lang="en-US" sz="8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70000" lnSpcReduction="20000"/>
          </a:bodyPr>
          <a:lstStyle/>
          <a:p>
            <a:pPr algn="r"/>
            <a:r>
              <a:rPr lang="el-GR" sz="5000" dirty="0" smtClean="0">
                <a:latin typeface="Times New Roman" panose="02020603050405020304" pitchFamily="18" charset="0"/>
                <a:cs typeface="Times New Roman" panose="02020603050405020304" pitchFamily="18" charset="0"/>
              </a:rPr>
              <a:t>ΝΕΟΕΛΛΗΝΙΚΗ </a:t>
            </a:r>
          </a:p>
          <a:p>
            <a:pPr algn="r"/>
            <a:r>
              <a:rPr lang="el-GR" sz="5000" dirty="0" smtClean="0">
                <a:latin typeface="Times New Roman" panose="02020603050405020304" pitchFamily="18" charset="0"/>
                <a:cs typeface="Times New Roman" panose="02020603050405020304" pitchFamily="18" charset="0"/>
              </a:rPr>
              <a:t>γραμματικη</a:t>
            </a:r>
            <a:endParaRPr lang="en-US" sz="50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a:xfrm>
            <a:off x="2442536" y="6354762"/>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1860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149" y="318260"/>
            <a:ext cx="10364451" cy="472346"/>
          </a:xfrm>
          <a:solidFill>
            <a:schemeClr val="accent5"/>
          </a:solidFill>
        </p:spPr>
        <p:txBody>
          <a:bodyPr>
            <a:noAutofit/>
          </a:bodyPr>
          <a:lstStyle/>
          <a:p>
            <a:r>
              <a:rPr lang="el-GR" cap="none" dirty="0" smtClean="0">
                <a:latin typeface="Times New Roman" panose="02020603050405020304" pitchFamily="18" charset="0"/>
                <a:cs typeface="Times New Roman" panose="02020603050405020304" pitchFamily="18" charset="0"/>
              </a:rPr>
              <a:t>ΑΝΑΛΟΓΙΚΑ ΑΡΙΘΜΗΤΙΚΑ ΕΠΙΘΕΤΑ</a:t>
            </a:r>
            <a:endParaRPr lang="en-US" cap="none"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759243"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790606"/>
            <a:ext cx="10363826" cy="5574099"/>
          </a:xfrm>
        </p:spPr>
        <p:txBody>
          <a:bodyPr>
            <a:noAutofit/>
          </a:bodyPr>
          <a:lstStyle/>
          <a:p>
            <a:pPr>
              <a:lnSpc>
                <a:spcPct val="100000"/>
              </a:lnSpc>
            </a:pPr>
            <a:r>
              <a:rPr lang="el-GR" cap="none" dirty="0" smtClean="0">
                <a:latin typeface="Times New Roman" panose="02020603050405020304" pitchFamily="18" charset="0"/>
                <a:cs typeface="Times New Roman" panose="02020603050405020304" pitchFamily="18" charset="0"/>
              </a:rPr>
              <a:t>Δηλώνουν </a:t>
            </a:r>
            <a:r>
              <a:rPr lang="el-GR" cap="none" dirty="0">
                <a:latin typeface="Times New Roman" panose="02020603050405020304" pitchFamily="18" charset="0"/>
                <a:cs typeface="Times New Roman" panose="02020603050405020304" pitchFamily="18" charset="0"/>
              </a:rPr>
              <a:t>πόσες φορές ένα ποσό είναι μεγαλύτερο από ένα άλλο.</a:t>
            </a:r>
          </a:p>
          <a:p>
            <a:pPr>
              <a:lnSpc>
                <a:spcPct val="100000"/>
              </a:lnSpc>
            </a:pPr>
            <a:r>
              <a:rPr lang="el-GR" cap="none" dirty="0">
                <a:latin typeface="Times New Roman" panose="02020603050405020304" pitchFamily="18" charset="0"/>
                <a:cs typeface="Times New Roman" panose="02020603050405020304" pitchFamily="18" charset="0"/>
              </a:rPr>
              <a:t>Κ</a:t>
            </a:r>
            <a:r>
              <a:rPr lang="el-GR" cap="none" dirty="0" smtClean="0">
                <a:latin typeface="Times New Roman" panose="02020603050405020304" pitchFamily="18" charset="0"/>
                <a:cs typeface="Times New Roman" panose="02020603050405020304" pitchFamily="18" charset="0"/>
              </a:rPr>
              <a:t>λίνονται σύμφωνα με τα </a:t>
            </a:r>
            <a:r>
              <a:rPr lang="el-GR" cap="none" dirty="0">
                <a:latin typeface="Times New Roman" panose="02020603050405020304" pitchFamily="18" charset="0"/>
                <a:cs typeface="Times New Roman" panose="02020603050405020304" pitchFamily="18" charset="0"/>
              </a:rPr>
              <a:t>επίθετα σε -ιος, -ια, -ιο.</a:t>
            </a:r>
          </a:p>
          <a:p>
            <a:pPr>
              <a:lnSpc>
                <a:spcPct val="100000"/>
              </a:lnSpc>
            </a:pPr>
            <a:endParaRPr lang="en-US" sz="900" dirty="0"/>
          </a:p>
        </p:txBody>
      </p:sp>
    </p:spTree>
    <p:extLst>
      <p:ext uri="{BB962C8B-B14F-4D97-AF65-F5344CB8AC3E}">
        <p14:creationId xmlns:p14="http://schemas.microsoft.com/office/powerpoint/2010/main" val="3491710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71124" y="6369050"/>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191841443"/>
              </p:ext>
            </p:extLst>
          </p:nvPr>
        </p:nvGraphicFramePr>
        <p:xfrm>
          <a:off x="1101938" y="924173"/>
          <a:ext cx="9365894" cy="3353695"/>
        </p:xfrm>
        <a:graphic>
          <a:graphicData uri="http://schemas.openxmlformats.org/drawingml/2006/table">
            <a:tbl>
              <a:tblPr firstRow="1" firstCol="1" bandRow="1">
                <a:tableStyleId>{7DF18680-E054-41AD-8BC1-D1AEF772440D}</a:tableStyleId>
              </a:tblPr>
              <a:tblGrid>
                <a:gridCol w="1545728"/>
                <a:gridCol w="1910686"/>
                <a:gridCol w="2688609"/>
                <a:gridCol w="3220871"/>
              </a:tblGrid>
              <a:tr h="322345">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αρσενικό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θηλυκό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ουδέτερο</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22345">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19050" algn="ctr">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ενικός αριθμός</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5"/>
                    </a:solidFill>
                  </a:tcPr>
                </a:tc>
                <a:tc hMerge="1">
                  <a:txBody>
                    <a:bodyPr/>
                    <a:lstStyle/>
                    <a:p>
                      <a:endParaRPr lang="en-US"/>
                    </a:p>
                  </a:txBody>
                  <a:tcPr/>
                </a:tc>
                <a:tc hMerge="1">
                  <a:txBody>
                    <a:bodyPr/>
                    <a:lstStyle/>
                    <a:p>
                      <a:endParaRPr lang="en-US"/>
                    </a:p>
                  </a:txBody>
                  <a:tcPr/>
                </a:tc>
              </a:tr>
              <a:tr h="0">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ονομαστική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22345">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γενική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τριπλάσιου</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τριπλάσιας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τριπλάσιου</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22345">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αιτιατική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22345">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κλητική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τριπλάσιε</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22345">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19050" algn="ctr">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5"/>
                    </a:solidFill>
                  </a:tcPr>
                </a:tc>
                <a:tc hMerge="1">
                  <a:txBody>
                    <a:bodyPr/>
                    <a:lstStyle/>
                    <a:p>
                      <a:endParaRPr lang="en-US"/>
                    </a:p>
                  </a:txBody>
                  <a:tcPr/>
                </a:tc>
                <a:tc hMerge="1">
                  <a:txBody>
                    <a:bodyPr/>
                    <a:lstStyle/>
                    <a:p>
                      <a:endParaRPr lang="en-US"/>
                    </a:p>
                  </a:txBody>
                  <a:tcPr/>
                </a:tc>
              </a:tr>
              <a:tr h="0">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ονομαστική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τριπλάσιοι</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τριπλάσιες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γενική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τριπλάσιων</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τριπλάσιων</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τριπλάσιων</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αιτιατική</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τριπλάσιους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τριπλάσιες</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322345">
                <a:tc>
                  <a:txBody>
                    <a:bodyPr/>
                    <a:lstStyle/>
                    <a:p>
                      <a:pPr marL="0" marR="19050">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κλητική</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τριπλάσιοι</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800">
                          <a:solidFill>
                            <a:schemeClr val="tx1"/>
                          </a:solidFill>
                          <a:effectLst/>
                          <a:latin typeface="Times New Roman" panose="02020603050405020304" pitchFamily="18" charset="0"/>
                          <a:cs typeface="Times New Roman" panose="02020603050405020304" pitchFamily="18" charset="0"/>
                        </a:rPr>
                        <a:t>τριπλάσιες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τριπλάσια</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24950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149" y="318260"/>
            <a:ext cx="10364451" cy="472346"/>
          </a:xfrm>
          <a:solidFill>
            <a:srgbClr val="FFCCCC"/>
          </a:solidFill>
        </p:spPr>
        <p:txBody>
          <a:bodyPr>
            <a:noAutofit/>
          </a:bodyPr>
          <a:lstStyle/>
          <a:p>
            <a:r>
              <a:rPr lang="el-GR" cap="none" dirty="0">
                <a:latin typeface="Times New Roman" panose="02020603050405020304" pitchFamily="18" charset="0"/>
                <a:cs typeface="Times New Roman" panose="02020603050405020304" pitchFamily="18" charset="0"/>
              </a:rPr>
              <a:t>ΠΕΡΙΛΗΠΤΙΚΑ ΑΡΙΘΜΗΤΙΚΑ ΟΥΣΙΑΣΤΙΚΑ </a:t>
            </a:r>
            <a:endParaRPr lang="en-US" cap="none"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759243"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790606"/>
            <a:ext cx="10363826" cy="5574099"/>
          </a:xfrm>
        </p:spPr>
        <p:txBody>
          <a:bodyPr>
            <a:noAutofit/>
          </a:bodyPr>
          <a:lstStyle/>
          <a:p>
            <a:pPr>
              <a:lnSpc>
                <a:spcPct val="100000"/>
              </a:lnSpc>
            </a:pPr>
            <a:r>
              <a:rPr lang="el-GR" sz="3600" cap="none" dirty="0" smtClean="0">
                <a:latin typeface="Times New Roman" panose="02020603050405020304" pitchFamily="18" charset="0"/>
                <a:cs typeface="Times New Roman" panose="02020603050405020304" pitchFamily="18" charset="0"/>
              </a:rPr>
              <a:t>Πρόκειται για αφηρημένα </a:t>
            </a:r>
            <a:r>
              <a:rPr lang="el-GR" sz="3600" cap="none" dirty="0">
                <a:latin typeface="Times New Roman" panose="02020603050405020304" pitchFamily="18" charset="0"/>
                <a:cs typeface="Times New Roman" panose="02020603050405020304" pitchFamily="18" charset="0"/>
              </a:rPr>
              <a:t>ουσιαστικά </a:t>
            </a:r>
            <a:r>
              <a:rPr lang="el-GR" sz="3600" cap="none" dirty="0" smtClean="0">
                <a:latin typeface="Times New Roman" panose="02020603050405020304" pitchFamily="18" charset="0"/>
                <a:cs typeface="Times New Roman" panose="02020603050405020304" pitchFamily="18" charset="0"/>
              </a:rPr>
              <a:t>που δηλώνουν ένα σύνολο </a:t>
            </a:r>
            <a:r>
              <a:rPr lang="el-GR" sz="3600" cap="none" dirty="0">
                <a:latin typeface="Times New Roman" panose="02020603050405020304" pitchFamily="18" charset="0"/>
                <a:cs typeface="Times New Roman" panose="02020603050405020304" pitchFamily="18" charset="0"/>
              </a:rPr>
              <a:t>από μονάδες (περιληπτικά) ή ένα πλήθος κατά προσέγγιση (προσεγγιστικά</a:t>
            </a:r>
            <a:r>
              <a:rPr lang="el-GR" sz="3600" cap="none" dirty="0" smtClean="0">
                <a:latin typeface="Times New Roman" panose="02020603050405020304" pitchFamily="18" charset="0"/>
                <a:cs typeface="Times New Roman" panose="02020603050405020304" pitchFamily="18" charset="0"/>
              </a:rPr>
              <a:t>). </a:t>
            </a:r>
            <a:endParaRPr lang="en-US" sz="1200" dirty="0"/>
          </a:p>
        </p:txBody>
      </p:sp>
    </p:spTree>
    <p:extLst>
      <p:ext uri="{BB962C8B-B14F-4D97-AF65-F5344CB8AC3E}">
        <p14:creationId xmlns:p14="http://schemas.microsoft.com/office/powerpoint/2010/main" val="383068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71124" y="6369050"/>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14484180"/>
              </p:ext>
            </p:extLst>
          </p:nvPr>
        </p:nvGraphicFramePr>
        <p:xfrm>
          <a:off x="1252063" y="1232388"/>
          <a:ext cx="9925453" cy="4023360"/>
        </p:xfrm>
        <a:graphic>
          <a:graphicData uri="http://schemas.openxmlformats.org/drawingml/2006/table">
            <a:tbl>
              <a:tblPr firstRow="1" firstCol="1" bandRow="1">
                <a:tableStyleId>{F5AB1C69-6EDB-4FF4-983F-18BD219EF322}</a:tableStyleId>
              </a:tblPr>
              <a:tblGrid>
                <a:gridCol w="2282707"/>
                <a:gridCol w="7642746"/>
              </a:tblGrid>
              <a:tr h="354527">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 </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θηλυκό</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ενικός αριθμός</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ονομαστική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η τριάδα</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γενική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της τριάδας</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αιτιατική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την τριάδα</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κλητική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τριάδα</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r>
              <a:tr h="13784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ονομαστική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οι τριάδες</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γενική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των τριάδων</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αιτιατική</a:t>
                      </a:r>
                      <a:endParaRPr lang="en-US" sz="3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τις τριάδες</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r h="354527">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κλητική</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CCCC"/>
                    </a:solidFill>
                  </a:tcPr>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τριάδες</a:t>
                      </a:r>
                      <a:endParaRPr lang="en-US" sz="3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rgbClr val="FFFFCC"/>
                    </a:solidFill>
                  </a:tcPr>
                </a:tc>
              </a:tr>
            </a:tbl>
          </a:graphicData>
        </a:graphic>
      </p:graphicFrame>
    </p:spTree>
    <p:extLst>
      <p:ext uri="{BB962C8B-B14F-4D97-AF65-F5344CB8AC3E}">
        <p14:creationId xmlns:p14="http://schemas.microsoft.com/office/powerpoint/2010/main" val="1877429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628274"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80173208"/>
              </p:ext>
            </p:extLst>
          </p:nvPr>
        </p:nvGraphicFramePr>
        <p:xfrm>
          <a:off x="0" y="19"/>
          <a:ext cx="12192000" cy="6919957"/>
        </p:xfrm>
        <a:graphic>
          <a:graphicData uri="http://schemas.openxmlformats.org/drawingml/2006/table">
            <a:tbl>
              <a:tblPr firstRow="1" firstCol="1" bandRow="1">
                <a:tableStyleId>{2D5ABB26-0587-4C30-8999-92F81FD0307C}</a:tableStyleId>
              </a:tblPr>
              <a:tblGrid>
                <a:gridCol w="1524000"/>
                <a:gridCol w="1524000"/>
                <a:gridCol w="1524000"/>
                <a:gridCol w="1524000"/>
                <a:gridCol w="1524000"/>
                <a:gridCol w="1524000"/>
                <a:gridCol w="1524000"/>
                <a:gridCol w="1524000"/>
              </a:tblGrid>
              <a:tr h="295129">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αραβικά</a:t>
                      </a:r>
                      <a:endParaRPr lang="en-US" sz="900">
                        <a:effectLst/>
                        <a:latin typeface="Times New Roman" panose="02020603050405020304" pitchFamily="18" charset="0"/>
                        <a:cs typeface="Times New Roman" panose="02020603050405020304" pitchFamily="18" charset="0"/>
                      </a:endParaRPr>
                    </a:p>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ψηφία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ελληνικά</a:t>
                      </a:r>
                      <a:endParaRPr lang="en-US" sz="900">
                        <a:effectLst/>
                        <a:latin typeface="Times New Roman" panose="02020603050405020304" pitchFamily="18" charset="0"/>
                        <a:cs typeface="Times New Roman" panose="02020603050405020304" pitchFamily="18" charset="0"/>
                      </a:endParaRPr>
                    </a:p>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σημεία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ρωμαϊκά</a:t>
                      </a:r>
                      <a:endParaRPr lang="en-US" sz="900">
                        <a:effectLst/>
                        <a:latin typeface="Times New Roman" panose="02020603050405020304" pitchFamily="18" charset="0"/>
                        <a:cs typeface="Times New Roman" panose="02020603050405020304" pitchFamily="18" charset="0"/>
                      </a:endParaRPr>
                    </a:p>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σημεία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απόλυτα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τακτικά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πολλαπλασιαστικά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αναλογικά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περιληπτικά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ένα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πρώτος</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2</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β'</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II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δύο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δεύτερος,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διπλός,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διπλάσιος,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δυάδα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3</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γ'</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III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τρία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τρίτος,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4</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IV</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τέσσερα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τέταρτος,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τετραπλός,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τετραπλάσιος,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τετράδα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5</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V</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πέντε</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πέμπτος,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πενταπλός,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πενταπλάσιος,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πεντάδα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6</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στ'</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VI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έξι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έκτος,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7</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ζ'</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VII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επτά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έβδομος,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επταπλός,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επταπλάσιος,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επτάδα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8</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η'</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VIII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οκτώ</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όγδοος,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οκταπλός,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οκταπλάσιος,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οκτάδα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9</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θ'</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IX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εννιά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ένατος,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εννεαπλός,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εννιαπλάσιος,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εννιάδα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11</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ένδ(τ)εκα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ενδέκατος,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ενδεκαπλός,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ενδεκαπλάσιος,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ενδεκάδα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12</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ιβ'</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ΧΙΙ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δώδεκα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δωδέκατος,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δωδεκαπλός,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δωδεκαπλάσιος,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δωδεκάδα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13</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ιγ'</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ΧΙΙ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δεκατρία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τρίτος,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14</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ιδ'</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a:t>
                      </a:r>
                      <a:r>
                        <a:rPr lang="en-US" sz="900">
                          <a:effectLst/>
                          <a:latin typeface="Times New Roman" panose="02020603050405020304" pitchFamily="18" charset="0"/>
                          <a:cs typeface="Times New Roman" panose="02020603050405020304" pitchFamily="18" charset="0"/>
                        </a:rPr>
                        <a:t>VX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δεκατέσσερα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τέταρτος,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15</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ιε'</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XV</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δεκαπέντε</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πέμπτος,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16</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ιστ'</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XVI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δεκαέξι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έκτος,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17</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ιζ'</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XVII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δεκαεπτά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έβδομος,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18</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ιη'</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XVIII</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δεκαοκτώ</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όγδοος,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19</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ιθ'</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XIX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δεκαεννιά</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δέκατος ένατος, η,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20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κ'</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ΧΧ</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είκοσι</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εικοστός,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εικοσαπλός,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εικοσαπλάσιος,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εικοσάδα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30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λ'</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ΧΧΧ</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τριάντα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τριακοστός,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40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μ'</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XL</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σαράντα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τεσσαρακοστός,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50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ν'</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L</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πενήντα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πεντηκοστός,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60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ξ'</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LX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εξήντα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εξηκοστός,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70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LXX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εβδομήντα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εβδομηκοστός,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80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LXXX</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ογδόντα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ογδοηκοστός,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90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Ϟ (κόπα)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XC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ενενήντα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ενενηκοστός,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ρ'</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εκατονταπλός,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εκατονταπλάσιος,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εκατοντάδα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200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σ'</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CC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διακόσια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διακοσιοστός,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300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CCC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τριακοσιοστός,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400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υ'</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CD</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τετρακόσια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τετρακοσιοστός,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500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φ'</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D</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πεντακόσια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πεντακοσιοστός,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600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DC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εξακοσιοστός,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700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ψ'</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DCC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επτακόσια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επτακοσιοστός,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800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ω'</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DCCC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οκτακόσια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οκτακοσιοστός,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900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Ϡ (σαμπί)</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CM</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εννιακόσια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εννιακοσιοστός,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1000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‚α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M</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χίλια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χιλιοστός,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χιλιαπλάσιος, α, 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χιλιάδα</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2000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‚β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M</a:t>
                      </a:r>
                      <a:r>
                        <a:rPr lang="el-GR" sz="900">
                          <a:effectLst/>
                          <a:latin typeface="Times New Roman" panose="02020603050405020304" pitchFamily="18" charset="0"/>
                          <a:cs typeface="Times New Roman" panose="02020603050405020304" pitchFamily="18" charset="0"/>
                        </a:rPr>
                        <a:t>Μ</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δύο χιλιάδες</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δισχιλιοστός,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10.000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‚ι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Χ</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δέκα χιλιάδες</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δεκακισχιλιοστός,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295129">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100.000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‚ρ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n-US" sz="900">
                          <a:effectLst/>
                          <a:latin typeface="Times New Roman" panose="02020603050405020304" pitchFamily="18" charset="0"/>
                          <a:cs typeface="Times New Roman" panose="02020603050405020304" pitchFamily="18" charset="0"/>
                        </a:rPr>
                        <a:t>C</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εκατό χιλιάδες</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εκατοντακισχιλιοστός,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r h="147565">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1.000.000</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gn="ctr">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Μ</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ένα εκατομμύριο</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εκατομμυριοστός, ή, ό</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19050" marR="1905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nSpc>
                          <a:spcPct val="115000"/>
                        </a:lnSpc>
                        <a:spcBef>
                          <a:spcPts val="0"/>
                        </a:spcBef>
                        <a:spcAft>
                          <a:spcPts val="0"/>
                        </a:spcAft>
                      </a:pPr>
                      <a:r>
                        <a:rPr lang="el-GR" sz="900">
                          <a:effectLst/>
                          <a:latin typeface="Times New Roman" panose="02020603050405020304" pitchFamily="18" charset="0"/>
                          <a:cs typeface="Times New Roman" panose="02020603050405020304" pitchFamily="18" charset="0"/>
                        </a:rPr>
                        <a:t> </a:t>
                      </a:r>
                      <a:endParaRPr lang="en-US"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nSpc>
                          <a:spcPct val="115000"/>
                        </a:lnSpc>
                        <a:spcBef>
                          <a:spcPts val="0"/>
                        </a:spcBef>
                        <a:spcAft>
                          <a:spcPts val="0"/>
                        </a:spcAft>
                      </a:pPr>
                      <a:r>
                        <a:rPr lang="el-GR" sz="900" dirty="0">
                          <a:effectLst/>
                          <a:latin typeface="Times New Roman" panose="02020603050405020304" pitchFamily="18" charset="0"/>
                          <a:cs typeface="Times New Roman" panose="02020603050405020304" pitchFamily="18" charset="0"/>
                        </a:rPr>
                        <a:t> </a:t>
                      </a:r>
                      <a:endParaRPr lang="en-US"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tc>
              </a:tr>
            </a:tbl>
          </a:graphicData>
        </a:graphic>
      </p:graphicFrame>
    </p:spTree>
    <p:extLst>
      <p:ext uri="{BB962C8B-B14F-4D97-AF65-F5344CB8AC3E}">
        <p14:creationId xmlns:p14="http://schemas.microsoft.com/office/powerpoint/2010/main" val="2997360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149" y="318260"/>
            <a:ext cx="10364451" cy="472346"/>
          </a:xfrm>
          <a:solidFill>
            <a:schemeClr val="accent3"/>
          </a:solidFill>
        </p:spPr>
        <p:txBody>
          <a:bodyPr>
            <a:noAutofit/>
          </a:bodyPr>
          <a:lstStyle/>
          <a:p>
            <a:r>
              <a:rPr lang="el-GR" cap="none" dirty="0" smtClean="0">
                <a:latin typeface="Times New Roman" panose="02020603050405020304" pitchFamily="18" charset="0"/>
                <a:cs typeface="Times New Roman" panose="02020603050405020304" pitchFamily="18" charset="0"/>
              </a:rPr>
              <a:t>ΑΠΟΛΥΤΑ </a:t>
            </a:r>
            <a:r>
              <a:rPr lang="el-GR" cap="none" dirty="0" smtClean="0">
                <a:latin typeface="Times New Roman" panose="02020603050405020304" pitchFamily="18" charset="0"/>
                <a:cs typeface="Times New Roman" panose="02020603050405020304" pitchFamily="18" charset="0"/>
              </a:rPr>
              <a:t>ΑΡΙΘΜΗΤΙΚΑ ΕΠΙΘΕΤΑ</a:t>
            </a:r>
            <a:endParaRPr lang="en-US" cap="none"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759243"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790606"/>
            <a:ext cx="10363826" cy="5574099"/>
          </a:xfrm>
        </p:spPr>
        <p:txBody>
          <a:bodyPr>
            <a:noAutofit/>
          </a:bodyPr>
          <a:lstStyle/>
          <a:p>
            <a:pPr indent="-182880">
              <a:lnSpc>
                <a:spcPct val="100000"/>
              </a:lnSpc>
            </a:pPr>
            <a:r>
              <a:rPr lang="el-GR" sz="1400" cap="none" dirty="0" smtClean="0">
                <a:latin typeface="Times New Roman" panose="02020603050405020304" pitchFamily="18" charset="0"/>
                <a:cs typeface="Times New Roman" panose="02020603050405020304" pitchFamily="18" charset="0"/>
              </a:rPr>
              <a:t>Δηλώνουν ορισμένο πλήθος.</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Έχουν τρία γένη, αρσενικό, θηλυκό, ουδέτερο. </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Το αριθμητικό ένας, μία/μια, ένα απαντά μόνο στον ενικό, ενώ τα υπόλοιπα μόνο στον πληθυντικό.</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Η μισή μονάδα δηλώνεται με το επίθετο μισός-μισή-μισό, το οποίο, όταν χησιμοποιείται ως δεύτερο συνθετικό με άλλα αριθμητικά επίθετα, παίρνει τη μορφή -ήμισι ή -μισι. </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Τα αριθμητικά, όταν λήγουν σε φωνήεν (τρία, τέσσερα, πέντε) παίρνουν την κατάληξη –μισι.</a:t>
            </a:r>
          </a:p>
          <a:p>
            <a:pPr indent="-182880">
              <a:lnSpc>
                <a:spcPct val="100000"/>
              </a:lnSpc>
            </a:pPr>
            <a:r>
              <a:rPr lang="el-GR" sz="1400" cap="none" dirty="0">
                <a:latin typeface="Times New Roman" panose="02020603050405020304" pitchFamily="18" charset="0"/>
                <a:cs typeface="Times New Roman" panose="02020603050405020304" pitchFamily="18" charset="0"/>
              </a:rPr>
              <a:t>Τα αριθμητικά, όταν λήγουν σε </a:t>
            </a:r>
            <a:r>
              <a:rPr lang="el-GR" sz="1400" cap="none" dirty="0" smtClean="0">
                <a:latin typeface="Times New Roman" panose="02020603050405020304" pitchFamily="18" charset="0"/>
                <a:cs typeface="Times New Roman" panose="02020603050405020304" pitchFamily="18" charset="0"/>
              </a:rPr>
              <a:t>σύμφωνο (τρεις, τέσσερεις</a:t>
            </a:r>
            <a:r>
              <a:rPr lang="el-GR" sz="1400" cap="none" dirty="0">
                <a:latin typeface="Times New Roman" panose="02020603050405020304" pitchFamily="18" charset="0"/>
                <a:cs typeface="Times New Roman" panose="02020603050405020304" pitchFamily="18" charset="0"/>
              </a:rPr>
              <a:t>) παίρνουν την κατάληξη -–</a:t>
            </a:r>
            <a:r>
              <a:rPr lang="el-GR" sz="1400" cap="none" dirty="0" smtClean="0">
                <a:latin typeface="Times New Roman" panose="02020603050405020304" pitchFamily="18" charset="0"/>
                <a:cs typeface="Times New Roman" panose="02020603050405020304" pitchFamily="18" charset="0"/>
              </a:rPr>
              <a:t>ήμισι τρία&gt;τριάμισι τρεις&gt;τρεισήμισι.</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Οι μοροφολογικοί </a:t>
            </a:r>
            <a:r>
              <a:rPr lang="el-GR" sz="1400" cap="none" dirty="0">
                <a:latin typeface="Times New Roman" panose="02020603050405020304" pitchFamily="18" charset="0"/>
                <a:cs typeface="Times New Roman" panose="02020603050405020304" pitchFamily="18" charset="0"/>
              </a:rPr>
              <a:t>τύποι μία, </a:t>
            </a:r>
            <a:r>
              <a:rPr lang="el-GR" sz="1400" cap="none" dirty="0" smtClean="0">
                <a:latin typeface="Times New Roman" panose="02020603050405020304" pitchFamily="18" charset="0"/>
                <a:cs typeface="Times New Roman" panose="02020603050405020304" pitchFamily="18" charset="0"/>
              </a:rPr>
              <a:t>μίαν, δύο και μια, μιαν, δυο απαντούν σε διαφορετικό υφολογικά επιπεδα. </a:t>
            </a:r>
          </a:p>
          <a:p>
            <a:pPr lvl="1" indent="-182880">
              <a:lnSpc>
                <a:spcPct val="100000"/>
              </a:lnSpc>
            </a:pPr>
            <a:r>
              <a:rPr lang="el-GR" sz="1200" cap="none" dirty="0" smtClean="0">
                <a:latin typeface="Times New Roman" panose="02020603050405020304" pitchFamily="18" charset="0"/>
                <a:cs typeface="Times New Roman" panose="02020603050405020304" pitchFamily="18" charset="0"/>
              </a:rPr>
              <a:t>μία, μίαν και δύο: για μεγαλύτερη έμφαση. Π.χ. Έχω μόνο μία αδερφή</a:t>
            </a:r>
          </a:p>
          <a:p>
            <a:pPr lvl="1" indent="-182880">
              <a:lnSpc>
                <a:spcPct val="100000"/>
              </a:lnSpc>
            </a:pPr>
            <a:r>
              <a:rPr lang="el-GR" sz="1200" cap="none" dirty="0" smtClean="0">
                <a:latin typeface="Times New Roman" panose="02020603050405020304" pitchFamily="18" charset="0"/>
                <a:cs typeface="Times New Roman" panose="02020603050405020304" pitchFamily="18" charset="0"/>
              </a:rPr>
              <a:t>μια, μιαν, δυο: σε πιο χαλαρό ύφος. Π.χ. Πάνε δυο δυο</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οι αριθμοί επτά (εφτά), οκτώ (οχτώ), τα παράγωγά τους και τα σύνθετα αριθμητικά που εμπεριέχουν αυτούς τους αριθμούς, παρουσιάζουν τύπους με τα συμφωνικά συμπλέγματα πτ και κτ αντίστοιχα (επτά, οκτώ) σε τυπικό και ουδέτερο ύφος και τύπους με τα φτ και χτ αντίστοιχα (εφτά, οχτώ) σε οικείο και καθημερινό ύφος.</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Οι μορφολογικοί τύποι εννέα, ένδεκα και δεκαέξι απαντούν σε πιο επίσημο ύφος, σε αντίθεση με τους τύπους εννιά, έντεκα, και δεκάξι</a:t>
            </a:r>
            <a:r>
              <a:rPr lang="el-GR" sz="1400" cap="none" dirty="0">
                <a:latin typeface="Times New Roman" panose="02020603050405020304" pitchFamily="18" charset="0"/>
                <a:cs typeface="Times New Roman" panose="02020603050405020304" pitchFamily="18" charset="0"/>
              </a:rPr>
              <a:t> </a:t>
            </a:r>
            <a:r>
              <a:rPr lang="el-GR" sz="1400" cap="none" dirty="0" smtClean="0">
                <a:latin typeface="Times New Roman" panose="02020603050405020304" pitchFamily="18" charset="0"/>
                <a:cs typeface="Times New Roman" panose="02020603050405020304" pitchFamily="18" charset="0"/>
              </a:rPr>
              <a:t>που απαντούν σε πιο απλό. </a:t>
            </a:r>
          </a:p>
          <a:p>
            <a:pPr indent="-182880">
              <a:lnSpc>
                <a:spcPct val="100000"/>
              </a:lnSpc>
            </a:pPr>
            <a:r>
              <a:rPr lang="el-GR" sz="1400" cap="none" dirty="0" smtClean="0">
                <a:latin typeface="Times New Roman" panose="02020603050405020304" pitchFamily="18" charset="0"/>
                <a:cs typeface="Times New Roman" panose="02020603050405020304" pitchFamily="18" charset="0"/>
              </a:rPr>
              <a:t>Τα απόλυτα αριθμητικά εννέα/εννιά και εννιακόσιοι, -ες, -α γράφονται με διπλό νν, ενώ ο αριθμός ενενήντα με μονό ν.</a:t>
            </a:r>
          </a:p>
          <a:p>
            <a:pPr indent="-182880">
              <a:lnSpc>
                <a:spcPct val="100000"/>
              </a:lnSpc>
            </a:pPr>
            <a:r>
              <a:rPr lang="el-GR" sz="1400" cap="none" dirty="0">
                <a:latin typeface="Times New Roman" panose="02020603050405020304" pitchFamily="18" charset="0"/>
                <a:cs typeface="Times New Roman" panose="02020603050405020304" pitchFamily="18" charset="0"/>
              </a:rPr>
              <a:t>Τ</a:t>
            </a:r>
            <a:r>
              <a:rPr lang="el-GR" sz="1400" cap="none" dirty="0" smtClean="0">
                <a:latin typeface="Times New Roman" panose="02020603050405020304" pitchFamily="18" charset="0"/>
                <a:cs typeface="Times New Roman" panose="02020603050405020304" pitchFamily="18" charset="0"/>
              </a:rPr>
              <a:t>α απόλυτα αριθμητικά από το 11 ως το 20 γράφονται μονολεκτικά.</a:t>
            </a:r>
          </a:p>
          <a:p>
            <a:pPr indent="-182880">
              <a:lnSpc>
                <a:spcPct val="100000"/>
              </a:lnSpc>
            </a:pPr>
            <a:r>
              <a:rPr lang="el-GR" sz="1400" cap="none" dirty="0">
                <a:latin typeface="Times New Roman" panose="02020603050405020304" pitchFamily="18" charset="0"/>
                <a:cs typeface="Times New Roman" panose="02020603050405020304" pitchFamily="18" charset="0"/>
              </a:rPr>
              <a:t>Τ</a:t>
            </a:r>
            <a:r>
              <a:rPr lang="el-GR" sz="1400" cap="none" dirty="0" smtClean="0">
                <a:latin typeface="Times New Roman" panose="02020603050405020304" pitchFamily="18" charset="0"/>
                <a:cs typeface="Times New Roman" panose="02020603050405020304" pitchFamily="18" charset="0"/>
              </a:rPr>
              <a:t>α υπόλοιπα αριθμητικά από το 21 και ύστερα περιφραστικά.</a:t>
            </a:r>
          </a:p>
          <a:p>
            <a:pPr>
              <a:lnSpc>
                <a:spcPct val="100000"/>
              </a:lnSpc>
            </a:pPr>
            <a:endParaRPr lang="en-US" sz="900" dirty="0"/>
          </a:p>
        </p:txBody>
      </p:sp>
    </p:spTree>
    <p:extLst>
      <p:ext uri="{BB962C8B-B14F-4D97-AF65-F5344CB8AC3E}">
        <p14:creationId xmlns:p14="http://schemas.microsoft.com/office/powerpoint/2010/main" val="3394976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71124" y="6369050"/>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89987304"/>
              </p:ext>
            </p:extLst>
          </p:nvPr>
        </p:nvGraphicFramePr>
        <p:xfrm>
          <a:off x="304801" y="469767"/>
          <a:ext cx="11486145" cy="5852160"/>
        </p:xfrm>
        <a:graphic>
          <a:graphicData uri="http://schemas.openxmlformats.org/drawingml/2006/table">
            <a:tbl>
              <a:tblPr firstRow="1" firstCol="1" bandRow="1">
                <a:tableStyleId>{F5AB1C69-6EDB-4FF4-983F-18BD219EF322}</a:tableStyleId>
              </a:tblPr>
              <a:tblGrid>
                <a:gridCol w="2406315"/>
                <a:gridCol w="2383190"/>
                <a:gridCol w="2285062"/>
                <a:gridCol w="2422358"/>
                <a:gridCol w="1989220"/>
              </a:tblGrid>
              <a:tr h="123791">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αρσενικό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θηλυκό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ουδέτερο</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r>
              <a:tr h="206419">
                <a:tc>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0 (μηδέν)</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gridSpan="3">
                  <a:txBody>
                    <a:bodyPr/>
                    <a:lstStyle/>
                    <a:p>
                      <a:pPr marL="0" marR="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 τύπος μηδέν και για τα τρία γένη</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hMerge="1">
                  <a:txBody>
                    <a:bodyPr/>
                    <a:lstStyle/>
                    <a:p>
                      <a:endParaRPr lang="en-US"/>
                    </a:p>
                  </a:txBody>
                  <a:tcPr/>
                </a:tc>
                <a:tc hMerge="1">
                  <a:txBody>
                    <a:bodyPr/>
                    <a:lstStyle/>
                    <a:p>
                      <a:endParaRPr lang="en-US"/>
                    </a:p>
                  </a:txBody>
                  <a:tcPr/>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μόνο στον ενικό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r>
              <a:tr h="0">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1 </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ένας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μία/μια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ένα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μόνο στον ενικό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r>
              <a:tr h="206419">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2</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gridSpan="3">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ένας τύπος και για τα τρία γένη</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hMerge="1">
                  <a:txBody>
                    <a:bodyPr/>
                    <a:lstStyle/>
                    <a:p>
                      <a:endParaRPr lang="en-US"/>
                    </a:p>
                  </a:txBody>
                  <a:tcPr/>
                </a:tc>
                <a:tc hMerge="1">
                  <a:txBody>
                    <a:bodyPr/>
                    <a:lstStyle/>
                    <a:p>
                      <a:endParaRPr lang="en-US"/>
                    </a:p>
                  </a:txBody>
                  <a:tcPr/>
                </a:tc>
                <a:tc rowSpan="8">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μόνο στον πληθυντικό</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r>
              <a:tr h="0">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3</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τρεις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τρεις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τρία</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vMerge="1">
                  <a:txBody>
                    <a:bodyPr/>
                    <a:lstStyle/>
                    <a:p>
                      <a:endParaRPr lang="en-US"/>
                    </a:p>
                  </a:txBody>
                  <a:tcPr/>
                </a:tc>
              </a:tr>
              <a:tr h="0">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4</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τέσσερις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τέσσερις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τέσσερα</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vMerge="1">
                  <a:txBody>
                    <a:bodyPr/>
                    <a:lstStyle/>
                    <a:p>
                      <a:endParaRPr lang="en-US"/>
                    </a:p>
                  </a:txBody>
                  <a:tcPr/>
                </a:tc>
              </a:tr>
              <a:tr h="206419">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5 ως 12</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gridSpan="3">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ένας τύπος και για τα τρία γένη</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hMerge="1">
                  <a:txBody>
                    <a:bodyPr/>
                    <a:lstStyle/>
                    <a:p>
                      <a:endParaRPr lang="en-US"/>
                    </a:p>
                  </a:txBody>
                  <a:tcPr/>
                </a:tc>
                <a:tc hMerge="1">
                  <a:txBody>
                    <a:bodyPr/>
                    <a:lstStyle/>
                    <a:p>
                      <a:endParaRPr lang="en-US"/>
                    </a:p>
                  </a:txBody>
                  <a:tcPr/>
                </a:tc>
                <a:tc vMerge="1">
                  <a:txBody>
                    <a:bodyPr/>
                    <a:lstStyle/>
                    <a:p>
                      <a:endParaRPr lang="en-US"/>
                    </a:p>
                  </a:txBody>
                  <a:tcPr/>
                </a:tc>
              </a:tr>
              <a:tr h="0">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13, 14, 23, 24 κλπ.</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δεκατρείς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δεκατρείς</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δεκατρία</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vMerge="1">
                  <a:txBody>
                    <a:bodyPr/>
                    <a:lstStyle/>
                    <a:p>
                      <a:endParaRPr lang="en-US"/>
                    </a:p>
                  </a:txBody>
                  <a:tcPr/>
                </a:tc>
              </a:tr>
              <a:tr h="206419">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15 ως 20 &amp; 30, 40, 50, 60, 70, 80, 90, 100</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gridSpan="3">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ένας τύπος και για τα τρία γένη</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hMerge="1">
                  <a:txBody>
                    <a:bodyPr/>
                    <a:lstStyle/>
                    <a:p>
                      <a:endParaRPr lang="en-US"/>
                    </a:p>
                  </a:txBody>
                  <a:tcPr/>
                </a:tc>
                <a:tc hMerge="1">
                  <a:txBody>
                    <a:bodyPr/>
                    <a:lstStyle/>
                    <a:p>
                      <a:endParaRPr lang="en-US"/>
                    </a:p>
                  </a:txBody>
                  <a:tcPr/>
                </a:tc>
                <a:tc vMerge="1">
                  <a:txBody>
                    <a:bodyPr/>
                    <a:lstStyle/>
                    <a:p>
                      <a:endParaRPr lang="en-US"/>
                    </a:p>
                  </a:txBody>
                  <a:tcPr/>
                </a:tc>
              </a:tr>
              <a:tr h="0">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200, ως 900</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διακόσιοι</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διακόσιες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διακόσια</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vMerge="1">
                  <a:txBody>
                    <a:bodyPr/>
                    <a:lstStyle/>
                    <a:p>
                      <a:endParaRPr lang="en-US"/>
                    </a:p>
                  </a:txBody>
                  <a:tcPr/>
                </a:tc>
              </a:tr>
              <a:tr h="0">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1000</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χίλιοι</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χίλιες</a:t>
                      </a:r>
                      <a:endParaRPr lang="en-US" sz="28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a:txBody>
                    <a:bodyPr/>
                    <a:lstStyle/>
                    <a:p>
                      <a:pPr marL="1905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χίλια</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4242" marR="34242" marT="0" marB="0"/>
                </a:tc>
                <a:tc vMerge="1">
                  <a:txBody>
                    <a:bodyPr/>
                    <a:lstStyle/>
                    <a:p>
                      <a:endParaRPr lang="en-US"/>
                    </a:p>
                  </a:txBody>
                  <a:tcPr/>
                </a:tc>
              </a:tr>
            </a:tbl>
          </a:graphicData>
        </a:graphic>
      </p:graphicFrame>
    </p:spTree>
    <p:extLst>
      <p:ext uri="{BB962C8B-B14F-4D97-AF65-F5344CB8AC3E}">
        <p14:creationId xmlns:p14="http://schemas.microsoft.com/office/powerpoint/2010/main" val="791086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71124" y="6369050"/>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97803991"/>
              </p:ext>
            </p:extLst>
          </p:nvPr>
        </p:nvGraphicFramePr>
        <p:xfrm>
          <a:off x="218116" y="224586"/>
          <a:ext cx="11637005" cy="6096000"/>
        </p:xfrm>
        <a:graphic>
          <a:graphicData uri="http://schemas.openxmlformats.org/drawingml/2006/table">
            <a:tbl>
              <a:tblPr firstRow="1" firstCol="1" bandRow="1">
                <a:tableStyleId>{F5AB1C69-6EDB-4FF4-983F-18BD219EF322}</a:tableStyleId>
              </a:tblPr>
              <a:tblGrid>
                <a:gridCol w="1466305"/>
                <a:gridCol w="1315453"/>
                <a:gridCol w="1620252"/>
                <a:gridCol w="1889505"/>
                <a:gridCol w="516474"/>
                <a:gridCol w="1043074"/>
                <a:gridCol w="1299410"/>
                <a:gridCol w="2486532"/>
              </a:tblGrid>
              <a:tr h="0">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 </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κοινός τύπος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ουδέτερο</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58627">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ενικός </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gridSpan="6">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ενικός αριθμός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28575"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μηδέν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ένας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μία/μια</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ένα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μηδενός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ενός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μιάς/μιας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ενός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μηδέν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έναν</a:t>
                      </a:r>
                      <a:r>
                        <a:rPr lang="el-GR" sz="1600" u="sng" baseline="30000">
                          <a:solidFill>
                            <a:schemeClr val="tx1"/>
                          </a:solidFill>
                          <a:effectLst/>
                          <a:latin typeface="Times New Roman" panose="02020603050405020304" pitchFamily="18" charset="0"/>
                          <a:cs typeface="Times New Roman" panose="02020603050405020304" pitchFamily="18" charset="0"/>
                        </a:rPr>
                        <a:t>1</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μια(ν) / μια(ν)</a:t>
                      </a:r>
                      <a:r>
                        <a:rPr lang="el-GR" sz="1600" u="sng" baseline="30000">
                          <a:solidFill>
                            <a:schemeClr val="tx1"/>
                          </a:solidFill>
                          <a:effectLst/>
                          <a:latin typeface="Times New Roman" panose="02020603050405020304" pitchFamily="18" charset="0"/>
                          <a:cs typeface="Times New Roman" panose="02020603050405020304" pitchFamily="18" charset="0"/>
                        </a:rPr>
                        <a:t>2</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ένα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   </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ουδέτερο</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ουδέτερο</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r>
              <a:tr h="57960">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3">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c gridSpan="4">
                  <a:txBody>
                    <a:bodyPr/>
                    <a:lstStyle/>
                    <a:p>
                      <a:pPr marL="0" marR="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τρεις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τρεις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τρία</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τέσσερις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τέσσερα</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τριών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τριών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τριών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τεσσάρων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τεσσάρων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τεσσάρων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τρεις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τρεις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τρία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τέσσερα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r>
              <a:tr h="0">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gridSpan="4">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ουδέτερο</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57960">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7">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28575"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δεκατέσσερα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δεκατεσσάρων</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δεκατεσσάρων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δεκατεσσάρων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δεκατέσσερις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4">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δεκατέσσερα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r>
              <a:tr h="57960">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gridSpan="3">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ουδέτερο</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r>
              <a:tr h="57960">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7">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3881">
                <a:tc>
                  <a:txBody>
                    <a:bodyPr/>
                    <a:lstStyle/>
                    <a:p>
                      <a:pPr marL="28575"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διακόσιοι</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διακόσιες / διακόσες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3">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διακόσια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r>
              <a:tr h="115921">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διακοσίων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διακοσίων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3">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διακοσίων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r>
              <a:tr h="173881">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διακόσιοι</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διακόσιες / διακόσες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3">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διακόσια</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r>
              <a:tr h="115921">
                <a:tc>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gridSpan="3">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ουδέτερο</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solidFill>
                      <a:schemeClr val="accent3"/>
                    </a:solidFill>
                  </a:tcPr>
                </a:tc>
                <a:tc hMerge="1">
                  <a:txBody>
                    <a:bodyPr/>
                    <a:lstStyle/>
                    <a:p>
                      <a:endParaRPr lang="en-US"/>
                    </a:p>
                  </a:txBody>
                  <a:tcPr/>
                </a:tc>
                <a:tc hMerge="1">
                  <a:txBody>
                    <a:bodyPr/>
                    <a:lstStyle/>
                    <a:p>
                      <a:endParaRPr lang="en-US"/>
                    </a:p>
                  </a:txBody>
                  <a:tcPr/>
                </a:tc>
              </a:tr>
              <a:tr h="57960">
                <a:tc gridSpan="8">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5921">
                <a:tc>
                  <a:txBody>
                    <a:bodyPr/>
                    <a:lstStyle/>
                    <a:p>
                      <a:pPr marL="28575"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χίλιοι</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pPr marL="28575" marR="28575" indent="95250">
                        <a:spcBef>
                          <a:spcPts val="0"/>
                        </a:spcBef>
                        <a:spcAft>
                          <a:spcPts val="0"/>
                        </a:spcAft>
                      </a:pPr>
                      <a:endPar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χίλιες</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3">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χίλια</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r>
              <a:tr h="115921">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χιλίων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pPr marL="28575" marR="28575" indent="95250">
                        <a:spcBef>
                          <a:spcPts val="0"/>
                        </a:spcBef>
                        <a:spcAft>
                          <a:spcPts val="0"/>
                        </a:spcAft>
                      </a:pPr>
                      <a:endParaRPr lang="en-US"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χιλίων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3">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χιλίων</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r>
              <a:tr h="115921">
                <a:tc>
                  <a:txBody>
                    <a:bodyPr/>
                    <a:lstStyle/>
                    <a:p>
                      <a:pPr marL="0" marR="28575">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χίλιοι</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pPr marL="28575" marR="28575" indent="95250">
                        <a:spcBef>
                          <a:spcPts val="0"/>
                        </a:spcBef>
                        <a:spcAft>
                          <a:spcPts val="0"/>
                        </a:spcAft>
                      </a:pPr>
                      <a:endParaRPr lang="en-US"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19742" marR="19742" marT="0" marB="0"/>
                </a:tc>
                <a:tc gridSpan="2">
                  <a:txBody>
                    <a:bodyPr/>
                    <a:lstStyle/>
                    <a:p>
                      <a:pPr marL="28575" marR="28575" indent="952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χίλιες</a:t>
                      </a:r>
                      <a:endParaRPr lang="en-US" sz="16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gridSpan="3">
                  <a:txBody>
                    <a:bodyPr/>
                    <a:lstStyle/>
                    <a:p>
                      <a:pPr marL="28575" marR="28575" indent="952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χίλια</a:t>
                      </a:r>
                      <a:endPar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9742" marR="19742" marT="0" marB="0"/>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2306902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149" y="318260"/>
            <a:ext cx="10364451" cy="472346"/>
          </a:xfrm>
          <a:solidFill>
            <a:schemeClr val="accent4"/>
          </a:solidFill>
        </p:spPr>
        <p:txBody>
          <a:bodyPr>
            <a:noAutofit/>
          </a:bodyPr>
          <a:lstStyle/>
          <a:p>
            <a:r>
              <a:rPr lang="el-GR" cap="none" dirty="0" smtClean="0">
                <a:latin typeface="Times New Roman" panose="02020603050405020304" pitchFamily="18" charset="0"/>
                <a:cs typeface="Times New Roman" panose="02020603050405020304" pitchFamily="18" charset="0"/>
              </a:rPr>
              <a:t>ΤΑΚΤΙΚΑ ΑΡΙΘΜΗΤΙΚΑ ΕΠΙΘΕΤΑ</a:t>
            </a:r>
            <a:endParaRPr lang="en-US" cap="none"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759243"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790606"/>
            <a:ext cx="10363826" cy="5574099"/>
          </a:xfrm>
        </p:spPr>
        <p:txBody>
          <a:bodyPr>
            <a:noAutofit/>
          </a:bodyPr>
          <a:lstStyle/>
          <a:p>
            <a:pPr indent="-182880">
              <a:lnSpc>
                <a:spcPct val="100000"/>
              </a:lnSpc>
            </a:pPr>
            <a:r>
              <a:rPr lang="el-GR" sz="3200" cap="none" dirty="0" smtClean="0">
                <a:latin typeface="Times New Roman" panose="02020603050405020304" pitchFamily="18" charset="0"/>
                <a:cs typeface="Times New Roman" panose="02020603050405020304" pitchFamily="18" charset="0"/>
              </a:rPr>
              <a:t>Δηλώνουν τη </a:t>
            </a:r>
            <a:r>
              <a:rPr lang="el-GR" sz="3200" cap="none" dirty="0">
                <a:latin typeface="Times New Roman" panose="02020603050405020304" pitchFamily="18" charset="0"/>
                <a:cs typeface="Times New Roman" panose="02020603050405020304" pitchFamily="18" charset="0"/>
              </a:rPr>
              <a:t>θέση που παίρνει </a:t>
            </a:r>
            <a:r>
              <a:rPr lang="el-GR" sz="3200" cap="none" dirty="0" smtClean="0">
                <a:latin typeface="Times New Roman" panose="02020603050405020304" pitchFamily="18" charset="0"/>
                <a:cs typeface="Times New Roman" panose="02020603050405020304" pitchFamily="18" charset="0"/>
              </a:rPr>
              <a:t>κάτι σε </a:t>
            </a:r>
            <a:r>
              <a:rPr lang="el-GR" sz="3200" cap="none" dirty="0">
                <a:latin typeface="Times New Roman" panose="02020603050405020304" pitchFamily="18" charset="0"/>
                <a:cs typeface="Times New Roman" panose="02020603050405020304" pitchFamily="18" charset="0"/>
              </a:rPr>
              <a:t>μια σειρά από </a:t>
            </a:r>
            <a:r>
              <a:rPr lang="el-GR" sz="3200" cap="none" dirty="0" smtClean="0">
                <a:latin typeface="Times New Roman" panose="02020603050405020304" pitchFamily="18" charset="0"/>
                <a:cs typeface="Times New Roman" panose="02020603050405020304" pitchFamily="18" charset="0"/>
              </a:rPr>
              <a:t>όμοια</a:t>
            </a:r>
          </a:p>
          <a:p>
            <a:pPr indent="-182880">
              <a:lnSpc>
                <a:spcPct val="100000"/>
              </a:lnSpc>
            </a:pPr>
            <a:r>
              <a:rPr lang="el-GR" sz="3200" cap="none" dirty="0" smtClean="0">
                <a:latin typeface="Times New Roman" panose="02020603050405020304" pitchFamily="18" charset="0"/>
                <a:cs typeface="Times New Roman" panose="02020603050405020304" pitchFamily="18" charset="0"/>
              </a:rPr>
              <a:t>Κλίνονται σύμφωνα με τα επίθετα </a:t>
            </a:r>
            <a:r>
              <a:rPr lang="el-GR" sz="3200" cap="none" dirty="0">
                <a:latin typeface="Times New Roman" panose="02020603050405020304" pitchFamily="18" charset="0"/>
                <a:cs typeface="Times New Roman" panose="02020603050405020304" pitchFamily="18" charset="0"/>
              </a:rPr>
              <a:t>σε -ος, -η, -</a:t>
            </a:r>
            <a:r>
              <a:rPr lang="el-GR" sz="3200" cap="none" dirty="0" smtClean="0">
                <a:latin typeface="Times New Roman" panose="02020603050405020304" pitchFamily="18" charset="0"/>
                <a:cs typeface="Times New Roman" panose="02020603050405020304" pitchFamily="18" charset="0"/>
              </a:rPr>
              <a:t>ο.</a:t>
            </a:r>
          </a:p>
          <a:p>
            <a:pPr indent="-182880">
              <a:lnSpc>
                <a:spcPct val="100000"/>
              </a:lnSpc>
            </a:pPr>
            <a:r>
              <a:rPr lang="el-GR" sz="3200" cap="none" dirty="0" smtClean="0">
                <a:latin typeface="Times New Roman" panose="02020603050405020304" pitchFamily="18" charset="0"/>
                <a:cs typeface="Times New Roman" panose="02020603050405020304" pitchFamily="18" charset="0"/>
              </a:rPr>
              <a:t>Στα </a:t>
            </a:r>
            <a:r>
              <a:rPr lang="el-GR" sz="3200" cap="none" dirty="0">
                <a:latin typeface="Times New Roman" panose="02020603050405020304" pitchFamily="18" charset="0"/>
                <a:cs typeface="Times New Roman" panose="02020603050405020304" pitchFamily="18" charset="0"/>
              </a:rPr>
              <a:t>τακτικά αριθμητικά που </a:t>
            </a:r>
            <a:r>
              <a:rPr lang="el-GR" sz="3200" cap="none" dirty="0" smtClean="0">
                <a:latin typeface="Times New Roman" panose="02020603050405020304" pitchFamily="18" charset="0"/>
                <a:cs typeface="Times New Roman" panose="02020603050405020304" pitchFamily="18" charset="0"/>
              </a:rPr>
              <a:t>σύνίστανται από </a:t>
            </a:r>
            <a:r>
              <a:rPr lang="el-GR" sz="3200" cap="none" dirty="0">
                <a:latin typeface="Times New Roman" panose="02020603050405020304" pitchFamily="18" charset="0"/>
                <a:cs typeface="Times New Roman" panose="02020603050405020304" pitchFamily="18" charset="0"/>
              </a:rPr>
              <a:t>δύο ή περισσότερες λέξεις κλίνονται όλες οι </a:t>
            </a:r>
            <a:r>
              <a:rPr lang="el-GR" sz="3200" cap="none" dirty="0" smtClean="0">
                <a:latin typeface="Times New Roman" panose="02020603050405020304" pitchFamily="18" charset="0"/>
                <a:cs typeface="Times New Roman" panose="02020603050405020304" pitchFamily="18" charset="0"/>
              </a:rPr>
              <a:t>λέξεις</a:t>
            </a:r>
            <a:r>
              <a:rPr lang="el-GR" sz="3200" cap="none" dirty="0">
                <a:latin typeface="Times New Roman" panose="02020603050405020304" pitchFamily="18" charset="0"/>
                <a:cs typeface="Times New Roman" panose="02020603050405020304" pitchFamily="18" charset="0"/>
              </a:rPr>
              <a:t>, π.χ. </a:t>
            </a:r>
            <a:r>
              <a:rPr lang="el-GR" sz="3200" cap="none" dirty="0" smtClean="0">
                <a:latin typeface="Times New Roman" panose="02020603050405020304" pitchFamily="18" charset="0"/>
                <a:cs typeface="Times New Roman" panose="02020603050405020304" pitchFamily="18" charset="0"/>
              </a:rPr>
              <a:t>η χιλιοστη εξηκοστή δεύτερη</a:t>
            </a:r>
          </a:p>
          <a:p>
            <a:pPr indent="-182880">
              <a:lnSpc>
                <a:spcPct val="100000"/>
              </a:lnSpc>
            </a:pPr>
            <a:r>
              <a:rPr lang="el-GR" sz="3200" cap="none" dirty="0" smtClean="0">
                <a:latin typeface="Times New Roman" panose="02020603050405020304" pitchFamily="18" charset="0"/>
                <a:cs typeface="Times New Roman" panose="02020603050405020304" pitchFamily="18" charset="0"/>
              </a:rPr>
              <a:t>Τα </a:t>
            </a:r>
            <a:r>
              <a:rPr lang="el-GR" sz="3200" cap="none" dirty="0">
                <a:latin typeface="Times New Roman" panose="02020603050405020304" pitchFamily="18" charset="0"/>
                <a:cs typeface="Times New Roman" panose="02020603050405020304" pitchFamily="18" charset="0"/>
              </a:rPr>
              <a:t>προπαροξύτονα </a:t>
            </a:r>
            <a:r>
              <a:rPr lang="el-GR" sz="3200" cap="none" dirty="0" smtClean="0">
                <a:latin typeface="Times New Roman" panose="02020603050405020304" pitchFamily="18" charset="0"/>
                <a:cs typeface="Times New Roman" panose="02020603050405020304" pitchFamily="18" charset="0"/>
              </a:rPr>
              <a:t>εμφανίζουν διπλό </a:t>
            </a:r>
            <a:r>
              <a:rPr lang="el-GR" sz="3200" cap="none" dirty="0">
                <a:latin typeface="Times New Roman" panose="02020603050405020304" pitchFamily="18" charset="0"/>
                <a:cs typeface="Times New Roman" panose="02020603050405020304" pitchFamily="18" charset="0"/>
              </a:rPr>
              <a:t>τονισμό στην προπαραλήγουσα </a:t>
            </a:r>
            <a:r>
              <a:rPr lang="el-GR" sz="3200" cap="none" dirty="0" smtClean="0">
                <a:latin typeface="Times New Roman" panose="02020603050405020304" pitchFamily="18" charset="0"/>
                <a:cs typeface="Times New Roman" panose="02020603050405020304" pitchFamily="18" charset="0"/>
              </a:rPr>
              <a:t>σε πιο απλό ύφος και </a:t>
            </a:r>
            <a:r>
              <a:rPr lang="el-GR" sz="3200" cap="none" dirty="0">
                <a:latin typeface="Times New Roman" panose="02020603050405020304" pitchFamily="18" charset="0"/>
                <a:cs typeface="Times New Roman" panose="02020603050405020304" pitchFamily="18" charset="0"/>
              </a:rPr>
              <a:t>στην </a:t>
            </a:r>
            <a:r>
              <a:rPr lang="el-GR" sz="3200" cap="none" dirty="0" smtClean="0">
                <a:latin typeface="Times New Roman" panose="02020603050405020304" pitchFamily="18" charset="0"/>
                <a:cs typeface="Times New Roman" panose="02020603050405020304" pitchFamily="18" charset="0"/>
              </a:rPr>
              <a:t>παραλήγουσα σε πιο επίσημο ύφος, </a:t>
            </a:r>
            <a:r>
              <a:rPr lang="el-GR" sz="3200" cap="none" dirty="0">
                <a:latin typeface="Times New Roman" panose="02020603050405020304" pitchFamily="18" charset="0"/>
                <a:cs typeface="Times New Roman" panose="02020603050405020304" pitchFamily="18" charset="0"/>
              </a:rPr>
              <a:t>π.χ. έβδομης και εβδόμης, </a:t>
            </a:r>
            <a:endParaRPr lang="el-GR" sz="3200" cap="none" dirty="0" smtClean="0">
              <a:latin typeface="Times New Roman" panose="02020603050405020304" pitchFamily="18" charset="0"/>
              <a:cs typeface="Times New Roman" panose="02020603050405020304" pitchFamily="18" charset="0"/>
            </a:endParaRPr>
          </a:p>
          <a:p>
            <a:pPr indent="-182880">
              <a:lnSpc>
                <a:spcPct val="100000"/>
              </a:lnSpc>
            </a:pPr>
            <a:r>
              <a:rPr lang="el-GR" sz="3200" cap="none" dirty="0" smtClean="0">
                <a:latin typeface="Times New Roman" panose="02020603050405020304" pitchFamily="18" charset="0"/>
                <a:cs typeface="Times New Roman" panose="02020603050405020304" pitchFamily="18" charset="0"/>
              </a:rPr>
              <a:t>Στη χρήση τα τακτικά αριθμητικά εναλλάσσονται με τα απόλυτα.</a:t>
            </a:r>
            <a:endParaRPr lang="el-GR" sz="3200" cap="none" dirty="0">
              <a:latin typeface="Times New Roman" panose="02020603050405020304" pitchFamily="18" charset="0"/>
              <a:cs typeface="Times New Roman" panose="02020603050405020304" pitchFamily="18" charset="0"/>
            </a:endParaRPr>
          </a:p>
          <a:p>
            <a:pPr>
              <a:lnSpc>
                <a:spcPct val="100000"/>
              </a:lnSpc>
            </a:pPr>
            <a:endParaRPr lang="en-US" sz="900" dirty="0"/>
          </a:p>
        </p:txBody>
      </p:sp>
    </p:spTree>
    <p:extLst>
      <p:ext uri="{BB962C8B-B14F-4D97-AF65-F5344CB8AC3E}">
        <p14:creationId xmlns:p14="http://schemas.microsoft.com/office/powerpoint/2010/main" val="365724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71124" y="6369050"/>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30478384"/>
              </p:ext>
            </p:extLst>
          </p:nvPr>
        </p:nvGraphicFramePr>
        <p:xfrm>
          <a:off x="748555" y="519298"/>
          <a:ext cx="10633678" cy="5458420"/>
        </p:xfrm>
        <a:graphic>
          <a:graphicData uri="http://schemas.openxmlformats.org/drawingml/2006/table">
            <a:tbl>
              <a:tblPr firstRow="1" firstCol="1" bandRow="1">
                <a:tableStyleId>{00A15C55-8517-42AA-B614-E9B94910E393}</a:tableStyleId>
              </a:tblPr>
              <a:tblGrid>
                <a:gridCol w="1244018"/>
                <a:gridCol w="2552131"/>
                <a:gridCol w="3384645"/>
                <a:gridCol w="3452884"/>
              </a:tblGrid>
              <a:tr h="248110">
                <a:tc>
                  <a:txBody>
                    <a:bodyPr/>
                    <a:lstStyle/>
                    <a:p>
                      <a:pPr marL="0" marR="190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 </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αρσενικό</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θηλυκό</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ουδέτερο</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ενικός αριθμός</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όγδοη</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όγδοο</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όγδοου/ογδόου</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όγδοης/ογδόης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όγδοου/ογδόου</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όγδοη</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κλητική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όγδοε</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όγδοη</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όγδοοι</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όγδοες</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όγδοα</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όγδοων/ογδόων</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όγδοων/ογδόων</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όγδοων/ογδόων</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όγδοους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όγδοες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όγδοα</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κλητική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όγδοοι</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όγδοες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όγδοα</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spcBef>
                          <a:spcPts val="0"/>
                        </a:spcBef>
                        <a:spcAft>
                          <a:spcPts val="0"/>
                        </a:spcAft>
                      </a:pPr>
                      <a:r>
                        <a:rPr lang="el-GR" sz="1600" b="1" dirty="0">
                          <a:solidFill>
                            <a:schemeClr val="tx1"/>
                          </a:solidFill>
                          <a:effectLst/>
                          <a:latin typeface="Times New Roman" panose="02020603050405020304" pitchFamily="18" charset="0"/>
                          <a:cs typeface="Times New Roman" panose="02020603050405020304" pitchFamily="18" charset="0"/>
                        </a:rPr>
                        <a:t>αρσενικό</a:t>
                      </a:r>
                      <a:endPar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solidFill>
                  </a:tcPr>
                </a:tc>
                <a:tc>
                  <a:txBody>
                    <a:bodyPr/>
                    <a:lstStyle/>
                    <a:p>
                      <a:pPr marL="0" marR="19050">
                        <a:spcBef>
                          <a:spcPts val="0"/>
                        </a:spcBef>
                        <a:spcAft>
                          <a:spcPts val="0"/>
                        </a:spcAft>
                      </a:pPr>
                      <a:r>
                        <a:rPr lang="el-GR" sz="1600" b="1" dirty="0">
                          <a:solidFill>
                            <a:schemeClr val="tx1"/>
                          </a:solidFill>
                          <a:effectLst/>
                          <a:latin typeface="Times New Roman" panose="02020603050405020304" pitchFamily="18" charset="0"/>
                          <a:cs typeface="Times New Roman" panose="02020603050405020304" pitchFamily="18" charset="0"/>
                        </a:rPr>
                        <a:t>θηλυκό</a:t>
                      </a:r>
                      <a:endPar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solidFill>
                  </a:tcPr>
                </a:tc>
                <a:tc>
                  <a:txBody>
                    <a:bodyPr/>
                    <a:lstStyle/>
                    <a:p>
                      <a:pPr marL="0" marR="19050">
                        <a:spcBef>
                          <a:spcPts val="0"/>
                        </a:spcBef>
                        <a:spcAft>
                          <a:spcPts val="0"/>
                        </a:spcAft>
                      </a:pPr>
                      <a:r>
                        <a:rPr lang="el-GR" sz="1600" b="1" dirty="0">
                          <a:solidFill>
                            <a:schemeClr val="tx1"/>
                          </a:solidFill>
                          <a:effectLst/>
                          <a:latin typeface="Times New Roman" panose="02020603050405020304" pitchFamily="18" charset="0"/>
                          <a:cs typeface="Times New Roman" panose="02020603050405020304" pitchFamily="18" charset="0"/>
                        </a:rPr>
                        <a:t>ουδέτερο</a:t>
                      </a:r>
                      <a:endParaRPr lang="en-US" sz="24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solidFill>
                  </a:tcPr>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ενικός αριθμός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εικοστός όγδοος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εικοστή όγδοη/ογδόη</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εικοστό όγδοο</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εικοστού όγδοου/ογδόου</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εικοστής όγδοης/ογδόης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εικοστού όγδοου/ογδόου</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εικοστό όγδοο</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εικοστή όγδοη</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εικοστό όγδοο</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κλητική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εικοστέ όγδοε</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εικοστή όγδοη</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εικοστό όγδοο</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 </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ονομαστική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εικοστοί όγδοοι</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εικοστές όγδοες</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εικοστά όγδοα</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γενική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εικοστών όγδοων/ογδόων</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εικοστών όγδοων/ογδόων</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εικοστών όγδοων/ογδόων</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αιτιατική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εικοστούς όγδοους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εικοστές όγδοες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εικοστά όγδοα</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r h="248110">
                <a:tc>
                  <a:txBody>
                    <a:bodyPr/>
                    <a:lstStyle/>
                    <a:p>
                      <a:pPr marL="0" marR="19050">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κλητική</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εικοστοί όγδοοι</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a:solidFill>
                            <a:schemeClr val="tx1"/>
                          </a:solidFill>
                          <a:effectLst/>
                          <a:latin typeface="Times New Roman" panose="02020603050405020304" pitchFamily="18" charset="0"/>
                          <a:cs typeface="Times New Roman" panose="02020603050405020304" pitchFamily="18" charset="0"/>
                        </a:rPr>
                        <a:t>εικοστές όγδοες</a:t>
                      </a:r>
                      <a:endParaRPr lang="en-US" sz="24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19050" algn="ctr">
                        <a:spcBef>
                          <a:spcPts val="0"/>
                        </a:spcBef>
                        <a:spcAft>
                          <a:spcPts val="0"/>
                        </a:spcAft>
                      </a:pPr>
                      <a:r>
                        <a:rPr lang="el-GR" sz="1600" dirty="0">
                          <a:solidFill>
                            <a:schemeClr val="tx1"/>
                          </a:solidFill>
                          <a:effectLst/>
                          <a:latin typeface="Times New Roman" panose="02020603050405020304" pitchFamily="18" charset="0"/>
                          <a:cs typeface="Times New Roman" panose="02020603050405020304" pitchFamily="18" charset="0"/>
                        </a:rPr>
                        <a:t>εικοστά όγδοα</a:t>
                      </a:r>
                      <a:endPar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345572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149" y="318260"/>
            <a:ext cx="10364451" cy="472346"/>
          </a:xfrm>
          <a:solidFill>
            <a:schemeClr val="accent2"/>
          </a:solidFill>
        </p:spPr>
        <p:txBody>
          <a:bodyPr>
            <a:noAutofit/>
          </a:bodyPr>
          <a:lstStyle/>
          <a:p>
            <a:r>
              <a:rPr lang="el-GR" cap="none" dirty="0" smtClean="0">
                <a:latin typeface="Times New Roman" panose="02020603050405020304" pitchFamily="18" charset="0"/>
                <a:cs typeface="Times New Roman" panose="02020603050405020304" pitchFamily="18" charset="0"/>
              </a:rPr>
              <a:t>ΠΟΛΛΑΠΛΑΣΙΑΣΤΙΚΑ ΑΡΙΘΜΗΤΙΚΑ ΕΠΙΘΕΤΑ</a:t>
            </a:r>
            <a:endParaRPr lang="en-US" cap="none" dirty="0">
              <a:latin typeface="Times New Roman" panose="02020603050405020304" pitchFamily="18" charset="0"/>
              <a:cs typeface="Times New Roman" panose="02020603050405020304" pitchFamily="18" charset="0"/>
            </a:endParaRPr>
          </a:p>
        </p:txBody>
      </p:sp>
      <p:sp>
        <p:nvSpPr>
          <p:cNvPr id="2" name="Footer Placeholder 1"/>
          <p:cNvSpPr>
            <a:spLocks noGrp="1"/>
          </p:cNvSpPr>
          <p:nvPr>
            <p:ph type="ftr" sz="quarter" idx="11"/>
          </p:nvPr>
        </p:nvSpPr>
        <p:spPr>
          <a:xfrm>
            <a:off x="2759243" y="6492875"/>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790606"/>
            <a:ext cx="10363826" cy="5574099"/>
          </a:xfrm>
        </p:spPr>
        <p:txBody>
          <a:bodyPr>
            <a:noAutofit/>
          </a:bodyPr>
          <a:lstStyle/>
          <a:p>
            <a:pPr>
              <a:lnSpc>
                <a:spcPct val="100000"/>
              </a:lnSpc>
            </a:pPr>
            <a:r>
              <a:rPr lang="el-GR" cap="none" dirty="0">
                <a:latin typeface="Times New Roman" panose="02020603050405020304" pitchFamily="18" charset="0"/>
                <a:cs typeface="Times New Roman" panose="02020603050405020304" pitchFamily="18" charset="0"/>
              </a:rPr>
              <a:t>Δ</a:t>
            </a:r>
            <a:r>
              <a:rPr lang="el-GR" cap="none" dirty="0" smtClean="0">
                <a:latin typeface="Times New Roman" panose="02020603050405020304" pitchFamily="18" charset="0"/>
                <a:cs typeface="Times New Roman" panose="02020603050405020304" pitchFamily="18" charset="0"/>
              </a:rPr>
              <a:t>ηλώνουν την ποσότητα των μερών από τα οποία αποτελείται κάτι, π.χ. τριπλός (αποτελείται από 3 μέρη).</a:t>
            </a:r>
          </a:p>
          <a:p>
            <a:pPr>
              <a:lnSpc>
                <a:spcPct val="100000"/>
              </a:lnSpc>
            </a:pPr>
            <a:r>
              <a:rPr lang="el-GR" cap="none" dirty="0" smtClean="0">
                <a:latin typeface="Times New Roman" panose="02020603050405020304" pitchFamily="18" charset="0"/>
                <a:cs typeface="Times New Roman" panose="02020603050405020304" pitchFamily="18" charset="0"/>
              </a:rPr>
              <a:t>Κλίνονται σύμφωνα με τα </a:t>
            </a:r>
            <a:r>
              <a:rPr lang="el-GR" cap="none" dirty="0">
                <a:latin typeface="Times New Roman" panose="02020603050405020304" pitchFamily="18" charset="0"/>
                <a:cs typeface="Times New Roman" panose="02020603050405020304" pitchFamily="18" charset="0"/>
              </a:rPr>
              <a:t>επίθετα σε -ος,-η,-ο</a:t>
            </a:r>
            <a:r>
              <a:rPr lang="el-GR" cap="none" dirty="0" smtClean="0">
                <a:latin typeface="Times New Roman" panose="02020603050405020304" pitchFamily="18" charset="0"/>
                <a:cs typeface="Times New Roman" panose="02020603050405020304" pitchFamily="18" charset="0"/>
              </a:rPr>
              <a:t>.</a:t>
            </a:r>
          </a:p>
          <a:p>
            <a:pPr>
              <a:lnSpc>
                <a:spcPct val="100000"/>
              </a:lnSpc>
            </a:pPr>
            <a:r>
              <a:rPr lang="el-GR" cap="none" dirty="0" smtClean="0">
                <a:latin typeface="Times New Roman" panose="02020603050405020304" pitchFamily="18" charset="0"/>
                <a:cs typeface="Times New Roman" panose="02020603050405020304" pitchFamily="18" charset="0"/>
              </a:rPr>
              <a:t>Πολλαπλασιαστικά αριθμητικά είναι τα εξής: </a:t>
            </a:r>
          </a:p>
          <a:p>
            <a:pPr lvl="1">
              <a:lnSpc>
                <a:spcPct val="100000"/>
              </a:lnSpc>
            </a:pPr>
            <a:r>
              <a:rPr lang="el-GR" sz="2000" b="1" cap="none" dirty="0" smtClean="0">
                <a:latin typeface="Times New Roman" panose="02020603050405020304" pitchFamily="18" charset="0"/>
                <a:cs typeface="Times New Roman" panose="02020603050405020304" pitchFamily="18" charset="0"/>
              </a:rPr>
              <a:t>απλά</a:t>
            </a:r>
            <a:r>
              <a:rPr lang="el-GR" sz="2000" cap="none" dirty="0" smtClean="0">
                <a:latin typeface="Times New Roman" panose="02020603050405020304" pitchFamily="18" charset="0"/>
                <a:cs typeface="Times New Roman" panose="02020603050405020304" pitchFamily="18" charset="0"/>
              </a:rPr>
              <a:t>: απλός, διπλός, τριπλός, τετραπλός, πενταπλός, εξαπλός, εφταπλός, οκταπλός, εννεαπλός, δεκαπλός, εικοσαπλός, εκατονταπλός...</a:t>
            </a:r>
          </a:p>
          <a:p>
            <a:pPr lvl="1">
              <a:lnSpc>
                <a:spcPct val="100000"/>
              </a:lnSpc>
            </a:pPr>
            <a:r>
              <a:rPr lang="el-GR" sz="2000" b="1" cap="none" dirty="0" smtClean="0">
                <a:latin typeface="Times New Roman" panose="02020603050405020304" pitchFamily="18" charset="0"/>
                <a:cs typeface="Times New Roman" panose="02020603050405020304" pitchFamily="18" charset="0"/>
              </a:rPr>
              <a:t>σύνθετα με το διπλός</a:t>
            </a:r>
            <a:r>
              <a:rPr lang="el-GR" sz="2000" cap="none" dirty="0" smtClean="0">
                <a:latin typeface="Times New Roman" panose="02020603050405020304" pitchFamily="18" charset="0"/>
                <a:cs typeface="Times New Roman" panose="02020603050405020304" pitchFamily="18" charset="0"/>
              </a:rPr>
              <a:t>: τρίδιπλος, τετράδιπλος...</a:t>
            </a:r>
          </a:p>
          <a:p>
            <a:pPr>
              <a:lnSpc>
                <a:spcPct val="100000"/>
              </a:lnSpc>
            </a:pPr>
            <a:endParaRPr lang="en-US" sz="900" dirty="0"/>
          </a:p>
        </p:txBody>
      </p:sp>
    </p:spTree>
    <p:extLst>
      <p:ext uri="{BB962C8B-B14F-4D97-AF65-F5344CB8AC3E}">
        <p14:creationId xmlns:p14="http://schemas.microsoft.com/office/powerpoint/2010/main" val="3547426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71124" y="6369050"/>
            <a:ext cx="6672887" cy="365125"/>
          </a:xfrm>
        </p:spPr>
        <p:txBody>
          <a:bodyPr/>
          <a:lstStyle/>
          <a:p>
            <a:pPr algn="ctr"/>
            <a:r>
              <a:rPr lang="el-GR" sz="1600" dirty="0" smtClean="0">
                <a:latin typeface="Times New Roman" panose="02020603050405020304" pitchFamily="18" charset="0"/>
                <a:cs typeface="Times New Roman" panose="02020603050405020304" pitchFamily="18" charset="0"/>
              </a:rPr>
              <a:t>Επιμέλεια: Πεπέ Εύη</a:t>
            </a:r>
            <a:endParaRPr lang="en-US" sz="1600"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980616602"/>
              </p:ext>
            </p:extLst>
          </p:nvPr>
        </p:nvGraphicFramePr>
        <p:xfrm>
          <a:off x="764274" y="744181"/>
          <a:ext cx="10645254" cy="4023360"/>
        </p:xfrm>
        <a:graphic>
          <a:graphicData uri="http://schemas.openxmlformats.org/drawingml/2006/table">
            <a:tbl>
              <a:tblPr firstRow="1" firstCol="1" bandRow="1">
                <a:tableStyleId>{21E4AEA4-8DFA-4A89-87EB-49C32662AFE0}</a:tableStyleId>
              </a:tblPr>
              <a:tblGrid>
                <a:gridCol w="1842448"/>
                <a:gridCol w="3357350"/>
                <a:gridCol w="1992573"/>
                <a:gridCol w="3452883"/>
              </a:tblGrid>
              <a:tr h="95535">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αρσενικό</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θηλυκό</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ουδέτερο</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125709">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gridSpan="3">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ενικός αριθμός</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solidFill>
                      <a:schemeClr val="accent2"/>
                    </a:solidFill>
                  </a:tcPr>
                </a:tc>
                <a:tc hMerge="1">
                  <a:txBody>
                    <a:bodyPr/>
                    <a:lstStyle/>
                    <a:p>
                      <a:endParaRPr lang="en-US"/>
                    </a:p>
                  </a:txBody>
                  <a:tcPr/>
                </a:tc>
                <a:tc hMerge="1">
                  <a:txBody>
                    <a:bodyPr/>
                    <a:lstStyle/>
                    <a:p>
                      <a:endParaRPr lang="en-US"/>
                    </a:p>
                  </a:txBody>
                  <a:tcPr/>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ονομαστική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τριπλός</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τριπλή</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τριπλό</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γενική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τριπλού</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τριπλής</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τριπλού</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αιτιατική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τριπλό</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τριπλό</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κλητική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τριπλέ</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τριπλό</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125709">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 </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gridSpan="3">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πληθυντικός αριθμός</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solidFill>
                      <a:schemeClr val="accent2"/>
                    </a:solidFill>
                  </a:tcPr>
                </a:tc>
                <a:tc hMerge="1">
                  <a:txBody>
                    <a:bodyPr/>
                    <a:lstStyle/>
                    <a:p>
                      <a:endParaRPr lang="en-US"/>
                    </a:p>
                  </a:txBody>
                  <a:tcPr/>
                </a:tc>
                <a:tc hMerge="1">
                  <a:txBody>
                    <a:bodyPr/>
                    <a:lstStyle/>
                    <a:p>
                      <a:endParaRPr lang="en-US"/>
                    </a:p>
                  </a:txBody>
                  <a:tcPr/>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ονομαστική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τριπλοί</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τριπλές</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τριπλά</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γενική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τριπλών</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τριπλών</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τριπλών</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αιτιατική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τριπλούς</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τριπλές</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τριπλά</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r h="0">
                <a:tc>
                  <a:txBody>
                    <a:bodyPr/>
                    <a:lstStyle/>
                    <a:p>
                      <a:pPr marL="0" marR="19050">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κλητική</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τριπλοί</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a:solidFill>
                            <a:schemeClr val="tx1"/>
                          </a:solidFill>
                          <a:effectLst/>
                          <a:latin typeface="Times New Roman" panose="02020603050405020304" pitchFamily="18" charset="0"/>
                          <a:cs typeface="Times New Roman" panose="02020603050405020304" pitchFamily="18" charset="0"/>
                        </a:rPr>
                        <a:t>τριπλές</a:t>
                      </a:r>
                      <a:endParaRPr lang="en-US" sz="32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c>
                  <a:txBody>
                    <a:bodyPr/>
                    <a:lstStyle/>
                    <a:p>
                      <a:pPr marL="0" marR="19050" algn="ctr">
                        <a:spcBef>
                          <a:spcPts val="0"/>
                        </a:spcBef>
                        <a:spcAft>
                          <a:spcPts val="0"/>
                        </a:spcAft>
                      </a:pPr>
                      <a:r>
                        <a:rPr lang="el-GR" sz="2400" dirty="0">
                          <a:solidFill>
                            <a:schemeClr val="tx1"/>
                          </a:solidFill>
                          <a:effectLst/>
                          <a:latin typeface="Times New Roman" panose="02020603050405020304" pitchFamily="18" charset="0"/>
                          <a:cs typeface="Times New Roman" panose="02020603050405020304" pitchFamily="18" charset="0"/>
                        </a:rPr>
                        <a:t>τριπλά</a:t>
                      </a:r>
                      <a:endParaRPr lang="en-US" sz="3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7583" marR="37583" marT="0" marB="0"/>
                </a:tc>
              </a:tr>
            </a:tbl>
          </a:graphicData>
        </a:graphic>
      </p:graphicFrame>
    </p:spTree>
    <p:extLst>
      <p:ext uri="{BB962C8B-B14F-4D97-AF65-F5344CB8AC3E}">
        <p14:creationId xmlns:p14="http://schemas.microsoft.com/office/powerpoint/2010/main" val="2537735533"/>
      </p:ext>
    </p:extLst>
  </p:cSld>
  <p:clrMapOvr>
    <a:masterClrMapping/>
  </p:clrMapOvr>
</p:sld>
</file>

<file path=ppt/theme/theme1.xml><?xml version="1.0" encoding="utf-8"?>
<a:theme xmlns:a="http://schemas.openxmlformats.org/drawingml/2006/main" name="Dropl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129</TotalTime>
  <Words>1578</Words>
  <Application>Microsoft Office PowerPoint</Application>
  <PresentationFormat>Widescreen</PresentationFormat>
  <Paragraphs>717</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Tw Cen MT</vt:lpstr>
      <vt:lpstr>Droplet</vt:lpstr>
      <vt:lpstr>ΑΡΙΘΜΗΤΙΚΑ</vt:lpstr>
      <vt:lpstr>PowerPoint Presentation</vt:lpstr>
      <vt:lpstr>ΑΠΟΛΥΤΑ ΑΡΙΘΜΗΤΙΚΑ ΕΠΙΘΕΤΑ</vt:lpstr>
      <vt:lpstr>PowerPoint Presentation</vt:lpstr>
      <vt:lpstr>PowerPoint Presentation</vt:lpstr>
      <vt:lpstr>ΤΑΚΤΙΚΑ ΑΡΙΘΜΗΤΙΚΑ ΕΠΙΘΕΤΑ</vt:lpstr>
      <vt:lpstr>PowerPoint Presentation</vt:lpstr>
      <vt:lpstr>ΠΟΛΛΑΠΛΑΣΙΑΣΤΙΚΑ ΑΡΙΘΜΗΤΙΚΑ ΕΠΙΘΕΤΑ</vt:lpstr>
      <vt:lpstr>PowerPoint Presentation</vt:lpstr>
      <vt:lpstr>ΑΝΑΛΟΓΙΚΑ ΑΡΙΘΜΗΤΙΚΑ ΕΠΙΘΕΤΑ</vt:lpstr>
      <vt:lpstr>PowerPoint Presentation</vt:lpstr>
      <vt:lpstr>ΠΕΡΙΛΗΠΤΙΚΑ ΑΡΙΘΜΗΤΙΚΑ ΟΥΣΙΑΣΤΙΚΑ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Νεα ελληνικα</dc:title>
  <dc:creator>EVI</dc:creator>
  <cp:lastModifiedBy>EVI</cp:lastModifiedBy>
  <cp:revision>17</cp:revision>
  <dcterms:created xsi:type="dcterms:W3CDTF">2024-11-07T15:11:22Z</dcterms:created>
  <dcterms:modified xsi:type="dcterms:W3CDTF">2024-11-12T12:24:30Z</dcterms:modified>
</cp:coreProperties>
</file>