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11"/>
  </p:notesMasterIdLst>
  <p:sldIdLst>
    <p:sldId id="256" r:id="rId2"/>
    <p:sldId id="276" r:id="rId3"/>
    <p:sldId id="277" r:id="rId4"/>
    <p:sldId id="278" r:id="rId5"/>
    <p:sldId id="279" r:id="rId6"/>
    <p:sldId id="280" r:id="rId7"/>
    <p:sldId id="282" r:id="rId8"/>
    <p:sldId id="281" r:id="rId9"/>
    <p:sldId id="2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2D774-0BB2-4C0C-BC91-8451A5EB4D5E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5293D-E137-4DC7-A1F8-1191B6A7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11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5293D-E137-4DC7-A1F8-1191B6A7BC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0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190D-82DB-4E6C-8432-BE0DC690F390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7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3948-2497-40A3-9C3D-48209A67E36D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3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E9696-66E5-4CAE-AA1E-FCF6EE72282D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39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C727D-E3F3-4AEC-89D3-8908C2C6F98C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7451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1ABEE-B7BF-4DDC-BE7F-D67F77CC1297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98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96FF-5C3F-4178-9CAD-09152F6B4E4F}" type="datetime1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41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2E10-B13A-4EF8-B69C-56536E2513CC}" type="datetime1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17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2FCC-D39C-4B42-A92A-CC7283A971F1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68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53816-8FC5-4E28-AC4C-B49FF1EF602E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8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362F-92EB-4128-B91E-2E4DC23B9AD5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06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AA14-2BA1-4911-8BAE-C7384B73B74E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0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D1EBB-5951-419D-BEB6-C118D476E12E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7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5AF9-3E8A-4ED5-A1A1-A93D15B4DC91}" type="datetime1">
              <a:rPr lang="en-US" smtClean="0"/>
              <a:t>11/12/2024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7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41C0-0BF4-484E-BC82-197099D43D66}" type="datetime1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9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58FCD-1DA2-4D1A-844C-5AD7C2AF7454}" type="datetime1">
              <a:rPr lang="en-US" smtClean="0"/>
              <a:t>11/12/2024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5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9458-5238-432D-9E12-704D0872369F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63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4403-69DE-45BE-8E74-04D6061DF95C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8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F729A9A-C925-4111-8ADA-C94888032B8E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7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2499690"/>
          </a:xfrm>
        </p:spPr>
        <p:txBody>
          <a:bodyPr>
            <a:normAutofit/>
          </a:bodyPr>
          <a:lstStyle/>
          <a:p>
            <a:pPr algn="l"/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ΠΑΡΑΘΕΤΙΚΑ ΕΠΙΘΕΤΩΝ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el-GR" sz="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ΝΕΟΕΛΛΗΝΙΚΗ </a:t>
            </a:r>
          </a:p>
          <a:p>
            <a:pPr algn="r"/>
            <a:r>
              <a:rPr lang="el-GR" sz="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γραμματικη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42536" y="6354762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860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50017" y="6492875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773083"/>
              </p:ext>
            </p:extLst>
          </p:nvPr>
        </p:nvGraphicFramePr>
        <p:xfrm>
          <a:off x="285748" y="230251"/>
          <a:ext cx="11401427" cy="6379464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11401427"/>
              </a:tblGrid>
              <a:tr h="2057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ΒΑΘΜΟΙ ΕΠΙΘΕΤΟΥ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4" marR="34894" marT="0" marB="0"/>
                </a:tc>
              </a:tr>
              <a:tr h="2057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ΘΕΤΙΚΟΣ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4" marR="34894" marT="0" marB="0"/>
                </a:tc>
              </a:tr>
              <a:tr h="4295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Είναι η απλή μορφή του επιθέτου και φανερώνει απλώς ότι ένα ουσιαστικό (ή οποιαδήποτε άλλη λέξη) έχει κάποιο γνώρισμα, κάποια ιδιότητα.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π.χ. Ο Κώστας είναι γρήγορος.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4" marR="34894" marT="0" marB="0"/>
                </a:tc>
              </a:tr>
              <a:tr h="2057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ΣΥΓΚΡΙΤΙΚΟΣ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4" marR="34894" marT="0" marB="0"/>
                </a:tc>
              </a:tr>
              <a:tr h="15481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Είναι η μορφή που λαμβάνει το επίθετο όταν συγκρίνουμε δύο «μεγέθη», το ένα εκ των οποίων έχει κάποιο γνώρισμα σε μεγαλύτερο βαθμό από το άλλο. Η λέξη που χαρακτηρίζει το επίθετο λέγεται α΄ όρος σύγκρισης και η λέξη η οποία χρησιμοποιείται ως βάση για τη σύγκριση λέγεται β΄ όρος σύγκρισης.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π.χ. Ο Γιάννης είναι ταχύτερος αθλητής από τον Κώστα. 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Μορφές: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Σύγκριση υπεροχής: ο α΄ όρος σύγκρισης υπερέχει τού β΄ όρου (Ο Γιάννης είναι ταχύτερος από τον Γιώργο).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Σύγκριση υστέρησης: ο α΄ όρος σύγκρισης υστερεί τού β΄ όρου (Ο Γιάννης είναι λιγότερο ταχύς από τον Γιώργο).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Σύγκριση ισότητας: οι δύο όροι σύγκρισης είναι ίσοι (Ο Γιάννης είναι εξίσου/το ίδιο ταχύς με τον Γιώργο).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4" marR="34894" marT="0" marB="0"/>
                </a:tc>
              </a:tr>
              <a:tr h="2057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ΥΠΕΡΘΕΤΙΚΟΣ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4" marR="34894" marT="0" marB="0"/>
                </a:tc>
              </a:tr>
              <a:tr h="3338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Σχετικός υπερθετικός βαθμός: 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Είναι η μορφή που λαμβάνει το επίθετο όταν θέλει να φανερώσει πως ένα ουσιαστικό (ή οποιαδήποτε άλλη λέξη) έχει κάποιο γνώρισμα στον πιο μεγάλο βαθμό από όλα τα όμοιά του. Ο υπερθετικός βαθμός σχηματίζεται με τον ίδιο τρόπο που σχηματίζεται ο συγκριτικός βαθμός με την προσθήκη του οριστικού άρθρου μπροστά του.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π.χ. Ο Γιάννης είναι ο ταχύτερος ή ο πιο ταχύς.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Απόλυτος υπερθετικός βαθμός: 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Είναι η μορφή που λαμβάνει το επίθετο όταν θέλει να φανερώσει πως ένα ουσιαστικό (ή οποιαδήποτε άλλη λέξη) έχει κάποιο γνώρισμα στον απόλυτο βαθμό, χωρίς να γίνεται σύγκριση με άλλα ουσιαστικά. 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Σχηματίζεται: είτε μονολεκτικά (με την κατάληξη συνήθως –τατος, -η, -ο), είτε περιφραστικά (πολύ ή πάρα πολύ + θετικός βαθμός), 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π.χ. «Ο Γιάννης είναι ταχύτατος / Ο Γιάννης είναι πολύ ή πάρα πολύ ταχύς».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Μορφές: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απόλυτος υπερθετικός </a:t>
                      </a: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υπεροχής: π.χ</a:t>
                      </a: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«Ο Γιάννης είναι ταχύτατος (ή πάρα πολύ ή πολύ ταχύς) αθλητής</a:t>
                      </a: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απόλυτος υπερθετικός υστέρησης</a:t>
                      </a: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l-GR" sz="13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π.χ</a:t>
                      </a: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«Ο Γιάννης είναι  βραδύτατος (ή πάρα πολύ ή πολύ βραδύς) αθλητής»,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σχετικός υπερθετικός υπεροχής: </a:t>
                      </a: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π.χ</a:t>
                      </a: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«Ο Γιάννης είναι ο ταχύτερος / ο πιο ταχύς αθλητής (ή που έχω γνωρίσει)» 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σχετικός υπερθετικός υστέρησης: </a:t>
                      </a: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π.χ</a:t>
                      </a: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«Ο Γιάννης είναι ο λιγότερο ταχύς αθλητής από όλους».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4" marR="3489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36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108997"/>
              </p:ext>
            </p:extLst>
          </p:nvPr>
        </p:nvGraphicFramePr>
        <p:xfrm>
          <a:off x="931861" y="916781"/>
          <a:ext cx="10483852" cy="402336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182814"/>
                <a:gridCol w="1551332"/>
                <a:gridCol w="1906244"/>
                <a:gridCol w="2600325"/>
                <a:gridCol w="2243137"/>
              </a:tblGrid>
              <a:tr h="0">
                <a:tc gridSpan="5"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 βαθμοί του επιθέτου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θετικός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συγκριτικός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υπερθετικός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σχετικός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απόλυτος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απλώς μια ιδιότητα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σύγκριση με άλλο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σύγκριση με όλα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 ιδιότητα στο μεγαλύτερο βαθμό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μονολεκτικά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έξυπνος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εξυπνότερος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Εξυπνότατος + πανέξυπνος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10233"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περιφραστικά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έξυπνος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εξυπνότερος + ο πιο έξυπνος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76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έξυπνος + πάρα πολύ έξυπνος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086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061492"/>
              </p:ext>
            </p:extLst>
          </p:nvPr>
        </p:nvGraphicFramePr>
        <p:xfrm>
          <a:off x="615949" y="550068"/>
          <a:ext cx="10956933" cy="470854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069976"/>
                <a:gridCol w="1485900"/>
                <a:gridCol w="1528763"/>
                <a:gridCol w="1643062"/>
                <a:gridCol w="1743075"/>
                <a:gridCol w="2028825"/>
                <a:gridCol w="1457332"/>
              </a:tblGrid>
              <a:tr h="306262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ΑΝΩΜΑΛΑ ΠΑΡΑΘΕΤΙΚΑ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6262">
                <a:tc>
                  <a:txBody>
                    <a:bodyPr/>
                    <a:lstStyle/>
                    <a:p>
                      <a:pPr marL="19050" marR="190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θετικός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19050" marR="190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συγκριτικός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9050" marR="190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σχετικός υπερθετικός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9050" marR="190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απόλυτος υπερθετικός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6262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μονολεκτικά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περιφραστικά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μονολεκτικά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περιφραστικά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μονολεκτικά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περιφραστικά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απλός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απλούστερος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απλός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απλούστερος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πιο απλός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απλούστατος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απλός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γέρος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γεροντότερος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γέρος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γεροντότερος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πιο γέρος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γέρος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6262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χειρότερος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κακός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χειρότερος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πιο κακός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Χείριστος κάκιστος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κακός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6262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καλός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καλύτερος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καλός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καλύτερος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πιο καλός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Κάλλιστος άριστος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καλός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6262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κοντός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κοντύτερος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κοντός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κοντύτερος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πιο κοντός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κοντότατος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κοντός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6262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λιγότερος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λιγότερος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πιο λίγος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ελάχιστος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λίγος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6262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μακρύς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μακρύτερος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μακρύς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μακρύτερος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πιο μακρύς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μακρύτατος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μακρύς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μεγάλος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μεγαλύτερος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μεγάλος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μεγαλύτερος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πιο μεγάλος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μέγιστος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μεγάλος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6262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μικρότερος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μικρός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μικρότερος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πιο μικρός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ελάχιστος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μικρός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περισσότερος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πολύς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περισσότερος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πιο πολύς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πλείστος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πάρα πολύς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6262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πρώτος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πρωτύτερος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πρωτύτερος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πρώτιστος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6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ταχύς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ταχύτερος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ταχύς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ταχύτερος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πιο ταχύς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τάχιστος / ταχύτατος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ταχύς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902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993842"/>
              </p:ext>
            </p:extLst>
          </p:nvPr>
        </p:nvGraphicFramePr>
        <p:xfrm>
          <a:off x="727075" y="731043"/>
          <a:ext cx="11031539" cy="480478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816100"/>
                <a:gridCol w="3143250"/>
                <a:gridCol w="2614613"/>
                <a:gridCol w="3457576"/>
              </a:tblGrid>
              <a:tr h="371305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ΠΑΡΑΘΕΤΙΚΑ ΠΟΥ ΠΡΟΕΡΧΟΝΤΑΙ ΑΠΟ ΑΛΛΑ ΜΕΡΗ ΤΟΥ ΛΟΓΟΥ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305">
                <a:tc>
                  <a:txBody>
                    <a:bodyPr/>
                    <a:lstStyle/>
                    <a:p>
                      <a:pPr marL="19050" marR="190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θετικός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συγκριτικός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σχετικός υπερθετικός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απόλυτος υπερθετικός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1305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(άνω)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ανώτερος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ανώτερος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ανώτατος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1305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(κάτω)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κατώτερος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κατώτερος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κατώτατος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1305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(άπω)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απώτερος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απώτερος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απώτατος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1305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(ένδον)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ενδότερος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ενδότερος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ενδότατος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1305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(έξω)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εξώτερος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εξώτερος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1305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(έσω)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εσώτερος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εσώτερος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εσώτατος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(πλησίον)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πλησιέστερος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πλησιέστερος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πλησιέστατος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(προτιμώ)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προτιμότερος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προτιμότερος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1305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(υπέρ)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υπέρτερος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υπέρτερος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υπέρτατος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1305"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(προ)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πρότερος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976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524594"/>
              </p:ext>
            </p:extLst>
          </p:nvPr>
        </p:nvGraphicFramePr>
        <p:xfrm>
          <a:off x="830262" y="494853"/>
          <a:ext cx="10642603" cy="562972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141539"/>
                <a:gridCol w="2928937"/>
                <a:gridCol w="5572127"/>
              </a:tblGrid>
              <a:tr h="219623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ΚΑΤΑΛΗΞΕΙΣ ΠΑΡΑΘΕΤΙΚΩΝ (ΜΟΝΟΛΕΚΤΙΚΩΝ ΚΑΙ ΠΕΡΙΦΡΑΣΤΙΚΩΝ)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7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Θετικός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Συγκριτικός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Υπερθετικός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828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ος (ωραίος)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-ότερος 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(ωραιότερος)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 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ωραίος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 -ότατος 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(ωραιότατος)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 πολύ / πάρα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</a:t>
                      </a:r>
                      <a:r>
                        <a:rPr lang="el-GR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ωραίος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(απόλυτο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υπερθετικό)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 ο + -ότερος (ο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ωραιότερος)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 ο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ωραίος (σχετικό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υπερθετικό)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828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-ύς 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(βραδύς)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-ύτερος 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(βραδύτερος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ή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 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βραδύς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 -ύτατος 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(βραδύτατος)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ήπολύ / πάρα πολύ ταχύς (απόλυτο υπερθετικό)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 ο + -ύτερος (ο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βραδύτερος)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 ο πιο 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βραδύς (σχετικό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υπερθετικό)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321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ής (πλήρης)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έστερος (πληρέστερος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ή 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πλήρης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 -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έστατος (πληρέστατος)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 πολύ / πάρα πολύ 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πλήρης (απόλυτο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υπερθετικό)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 ο + -έστερος (ο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πληρέστερος)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 ο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πλήρης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(σχετικό υπερθετικό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9383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-ων (ευγνώμων)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-έστερος (ευγνωμονέστερος) ή πιο</a:t>
                      </a:r>
                      <a:r>
                        <a:rPr lang="el-GR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ευγνώμων</a:t>
                      </a:r>
                      <a:endParaRPr lang="en-US" sz="3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 -έστατος (ευγνωμονέστατος) ή πολύ / πάρα πολύ ευγνώμων</a:t>
                      </a:r>
                      <a:r>
                        <a:rPr lang="el-GR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(απόλυτο υπερθετικό)</a:t>
                      </a:r>
                      <a:endParaRPr lang="en-US" sz="3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 ο + -έστερος (ο ευγνωμονέστερος) ή ο πιοεπιμελής (σχετικό υπερθετικό)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572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25413"/>
              </p:ext>
            </p:extLst>
          </p:nvPr>
        </p:nvGraphicFramePr>
        <p:xfrm>
          <a:off x="1098550" y="1278731"/>
          <a:ext cx="8825548" cy="329184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8825548"/>
              </a:tblGrid>
              <a:tr h="0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</a:pPr>
                      <a:r>
                        <a:rPr lang="el-GR" sz="3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Παραθετικά μετοχών: </a:t>
                      </a:r>
                      <a:endParaRPr lang="en-US" sz="4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l-GR" sz="3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όσες μετοχές σχηματίζουν παραθετικά, τα σχηματίζουν μόνο </a:t>
                      </a:r>
                      <a:r>
                        <a:rPr lang="el-GR" sz="3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περιφραστικά: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3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διαβασμένος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3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διαβασμένος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3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διαβασμένος / ο </a:t>
                      </a:r>
                      <a:r>
                        <a:rPr lang="el-GR" sz="3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</a:t>
                      </a:r>
                      <a:r>
                        <a:rPr lang="el-GR" sz="3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διαβασμένος </a:t>
                      </a:r>
                      <a:endParaRPr lang="en-US" sz="4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735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976596"/>
              </p:ext>
            </p:extLst>
          </p:nvPr>
        </p:nvGraphicFramePr>
        <p:xfrm>
          <a:off x="1112838" y="1050161"/>
          <a:ext cx="10231438" cy="4150489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0231438"/>
              </a:tblGrid>
              <a:tr h="31000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 σχηματίζουν παραθετικά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</a:tr>
              <a:tr h="18640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επίθετα σε: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-ής, -ιά, -ί π.χ.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χρυσαφής, χρυσαφιά, χρυσαφί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-ης, -α, -ικο π.χ.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καυχησιάρης, καυχησιάρα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καυχησιάρικο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-ής, ή -ά -ού, -άδικο, ή –ούδικο, ή –ήδικο, π.χ. πλακατζής, πλακατζού, πλακατζήδικο, φωνακλάς, φωνακλού, φωνακλάδικο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Μερικά παράγωγα επίθετα 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 πρόθημα το στερητικό α- ή ξε- ,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«άσωτος 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ξεκάρφωτος» </a:t>
                      </a:r>
                      <a:endParaRPr lang="el-GR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Μερικά επίθετα με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παραγωγικά επιθήματα 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άρης / -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ούρης</a:t>
                      </a:r>
                      <a:r>
                        <a:rPr lang="el-GR" sz="1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π.χ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«ζηλιάρης /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λιγούρης.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8154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Όσα δηλώνουν: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ύλη, π.χ. ασημένιος,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υφασμάτινος...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καταγωγή, π.χ. ελληνικός,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ιταλικός...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συγγένεια, π.χ. πατρικός,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αδερφικός...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τόπο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π.χ.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θαλάσσιος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επίγειος...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χρόνο, π.χ.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αποψινός, κυριακάτικος...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μόνιμη κατάσταση 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που δεν αλλάζει, π.χ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θνητός, αθάνατος...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496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332117"/>
              </p:ext>
            </p:extLst>
          </p:nvPr>
        </p:nvGraphicFramePr>
        <p:xfrm>
          <a:off x="1077598" y="162083"/>
          <a:ext cx="9659937" cy="6206967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659937"/>
              </a:tblGrid>
              <a:tr h="252293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Παραθετικά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επιρρημάτων: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</a:tr>
              <a:tr h="4793576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4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α) Όταν τα επιρρήματα προέρχονται από επίθετα, τότε σχηματίζουν τους τρεις βαθμούς μονολεκτικά και </a:t>
                      </a:r>
                      <a:r>
                        <a:rPr lang="el-GR" sz="140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περιφραστικά:</a:t>
                      </a:r>
                      <a:endParaRPr lang="en-US" sz="200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 προέρχονται από επίθετα σε -ος, -η/-α, -ο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(τίμιος, 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-α, -ο) και σε -ύς, -ιά, -ύ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(βαθύς, 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-ιά, -ύ), τότε στο θέμα των βαθμών των επιθέτων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προστίεται η κατάληξη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–α ή –ιά 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(τίμια– τιμιότερα ή 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τίμια– τιμιότατα ή 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τίμια/ βαθιά – βαθύτερα ή 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βαθιά – 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βαθύτατα ή πολύ βαθιά / καλά – καλύτερα ή πιο καλά – άριστα ή πολύ καλά). </a:t>
                      </a:r>
                      <a:endParaRPr lang="el-GR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endParaRPr lang="el-GR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l-GR" sz="1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Εξαίρεση:</a:t>
                      </a:r>
                      <a:r>
                        <a:rPr lang="el-GR" sz="1400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Τα </a:t>
                      </a:r>
                      <a:r>
                        <a:rPr lang="el-GR" sz="1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επιρρήματα από </a:t>
                      </a: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</a:t>
                      </a:r>
                      <a:r>
                        <a:rPr lang="el-GR" sz="1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επίθετα:</a:t>
                      </a:r>
                      <a:r>
                        <a:rPr lang="el-GR" sz="1400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l-GR" sz="1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Πολύς: πολύ</a:t>
                      </a: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– περισσότερο </a:t>
                      </a:r>
                      <a:r>
                        <a:rPr lang="el-GR" sz="1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1400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πιότερο – πάρα πολύ </a:t>
                      </a:r>
                      <a:endParaRPr lang="el-GR" sz="14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l-GR" sz="1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Λίγος: λίγο- </a:t>
                      </a: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λιγότερο – πολύ λίγο </a:t>
                      </a:r>
                      <a:r>
                        <a:rPr lang="el-GR" sz="1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ελάχιστα</a:t>
                      </a: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el-GR" sz="14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en-US" sz="20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 προέρχονται από επίθετα σε -ής, -ής, -ές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(επιμελής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-ής, -ές), τότε ο θετικός βαθμός σχηματίζεται με την προσθήκη στο θέμα του θετικού βαθμού του επιθέτου της κατάληξης –ώς 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ένώ</a:t>
                      </a:r>
                      <a:r>
                        <a:rPr lang="el-GR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συγκριτικός και υπερθετικός με την προσθήκη στο θέμα των αντίστοιχων βαθμών του επιθέτου τής κατάληξης–ά  (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επιμελώς 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επιμελέστερα 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 πιο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επιμελώς 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επιμελέστατα 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 πολύ 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επιμελώς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400" i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β) Όταν προέρχονται από άλλες λέξεις </a:t>
                      </a:r>
                      <a:r>
                        <a:rPr lang="el-GR" sz="1400" i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σχηματίζουν διαφορετικά τα παραθετικά</a:t>
                      </a:r>
                      <a:r>
                        <a:rPr lang="el-GR" sz="1400" i="1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400" i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τους.</a:t>
                      </a:r>
                      <a:endParaRPr lang="en-US" sz="2000" i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l-GR" sz="1400" u="sng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 τοπικά επιρρήματα σχηματίζουν μόνο περιφραστικά παραθετικά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κάτω – πιο κάτω – πολύ κάτω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έξω – πιο έξω – πολύ έξω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πίσω – πιο πίσω – πολύ πίσω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πάνω – πιο πάνω – πολύ πάνω</a:t>
                      </a: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l-GR" sz="1400" u="sng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Κάποια </a:t>
                      </a:r>
                      <a:r>
                        <a:rPr lang="el-GR" sz="1400" u="sng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επιρρήματα δεν έχουν </a:t>
                      </a:r>
                      <a:r>
                        <a:rPr lang="el-GR" sz="1400" u="sng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υπερθετικό</a:t>
                      </a:r>
                      <a:endParaRPr lang="el-GR" sz="1400" u="sng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ιδίως</a:t>
                      </a:r>
                      <a:r>
                        <a:rPr lang="el-GR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– ιδιαίτερα </a:t>
                      </a:r>
                      <a:endParaRPr lang="el-GR" sz="14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μπροστά</a:t>
                      </a:r>
                      <a:r>
                        <a:rPr lang="el-GR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– μπροστύτερα </a:t>
                      </a:r>
                      <a:endParaRPr lang="el-GR" sz="14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νωρίς – νωρίτερα </a:t>
                      </a:r>
                      <a:endParaRPr lang="el-GR" sz="14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πρώτα</a:t>
                      </a:r>
                      <a:r>
                        <a:rPr lang="el-GR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– </a:t>
                      </a:r>
                      <a:r>
                        <a:rPr lang="el-GR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πρωτύτερα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ύστερα</a:t>
                      </a:r>
                      <a:r>
                        <a:rPr lang="el-GR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– </a:t>
                      </a:r>
                      <a:r>
                        <a:rPr lang="el-GR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υστερότερα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</a:t>
                      </a:r>
                      <a:r>
                        <a:rPr lang="el-GR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επίρρημα γρήγορα έχει υπερθετικό το γρηγορότερο (γρήγορα – γρηγορότερα – το γρηγορότερο</a:t>
                      </a:r>
                      <a:r>
                        <a:rPr lang="el-GR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"/>
                      </a:pPr>
                      <a:r>
                        <a:rPr lang="el-GR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συγκριτικό </a:t>
                      </a:r>
                      <a:r>
                        <a:rPr lang="el-GR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επίρρημα αρχύτερα δεν έχει ούτε θετικό ούτε υπερθετικό βαθμό 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02514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en-US" sz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805684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117</TotalTime>
  <Words>939</Words>
  <Application>Microsoft Office PowerPoint</Application>
  <PresentationFormat>Widescreen</PresentationFormat>
  <Paragraphs>264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Tw Cen MT</vt:lpstr>
      <vt:lpstr>Wingdings</vt:lpstr>
      <vt:lpstr>Droplet</vt:lpstr>
      <vt:lpstr>ΠΑΡΑΘΕΤΙΚΑ ΕΠΙΘΕΤΩΝ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Νεα ελληνικα</dc:title>
  <dc:creator>EVI</dc:creator>
  <cp:lastModifiedBy>EVI</cp:lastModifiedBy>
  <cp:revision>24</cp:revision>
  <dcterms:created xsi:type="dcterms:W3CDTF">2024-11-07T15:11:22Z</dcterms:created>
  <dcterms:modified xsi:type="dcterms:W3CDTF">2024-11-12T19:31:42Z</dcterms:modified>
</cp:coreProperties>
</file>