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28"/>
  </p:notesMasterIdLst>
  <p:sldIdLst>
    <p:sldId id="256" r:id="rId2"/>
    <p:sldId id="27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2D774-0BB2-4C0C-BC91-8451A5EB4D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293D-E137-4DC7-A1F8-1191B6A7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293D-E137-4DC7-A1F8-1191B6A7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0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190D-82DB-4E6C-8432-BE0DC690F390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948-2497-40A3-9C3D-48209A67E36D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3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E9696-66E5-4CAE-AA1E-FCF6EE72282D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3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27D-E3F3-4AEC-89D3-8908C2C6F98C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5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ABEE-B7BF-4DDC-BE7F-D67F77CC1297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96FF-5C3F-4178-9CAD-09152F6B4E4F}" type="datetime1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1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2E10-B13A-4EF8-B69C-56536E2513CC}" type="datetime1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1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2FCC-D39C-4B42-A92A-CC7283A971F1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8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3816-8FC5-4E28-AC4C-B49FF1EF602E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362F-92EB-4128-B91E-2E4DC23B9AD5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AA14-2BA1-4911-8BAE-C7384B73B74E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D1EBB-5951-419D-BEB6-C118D476E12E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7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5AF9-3E8A-4ED5-A1A1-A93D15B4DC91}" type="datetime1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41C0-0BF4-484E-BC82-197099D43D66}" type="datetime1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8FCD-1DA2-4D1A-844C-5AD7C2AF7454}" type="datetime1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9458-5238-432D-9E12-704D0872369F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4403-69DE-45BE-8E74-04D6061DF95C}" type="datetime1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729A9A-C925-4111-8ADA-C94888032B8E}" type="datetime1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k-language.gr/greekLang/modern_greek/tools/grammars/http:/www.greek-language.gr/greekLang/files/document/modern_greek/grammatiki.triantafyllidi.pdf/index.html" TargetMode="External"/><Relationship Id="rId2" Type="http://schemas.openxmlformats.org/officeDocument/2006/relationships/hyperlink" Target="https://users.sch.gr/ipap/Ellinikos%20Politismos/eisodos.htm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greek-language.gr/greekLang/modern_greek/tools/grammars/http:/ebooks.edu.gr/modules/ebook/show.php/DSDIM-F102/580/3778,16599/index.html" TargetMode="External"/><Relationship Id="rId5" Type="http://schemas.openxmlformats.org/officeDocument/2006/relationships/hyperlink" Target="https://www.greek-language.gr/greekLang/modern_greek/tools/grammars/http:/ebooks.edu.gr/modules/ebook/show.php/DSGYM-A112/621/4004,17964/index.html" TargetMode="External"/><Relationship Id="rId4" Type="http://schemas.openxmlformats.org/officeDocument/2006/relationships/hyperlink" Target="https://www.greek-language.gr/greekLang/modern_greek/tools/grammars/http:/www.greek-language.gr/greekLang/files/document/modern_greek/grammatiki.tsolaki.pdf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370977"/>
          </a:xfrm>
        </p:spPr>
        <p:txBody>
          <a:bodyPr>
            <a:normAutofit/>
          </a:bodyPr>
          <a:lstStyle/>
          <a:p>
            <a:pPr algn="l"/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ΕΠΙΘΕΤΑ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ΝΕΟΕΛΛΗΝΙΚΗ </a:t>
            </a:r>
          </a:p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γραμματικη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2536" y="635476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60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95027"/>
              </p:ext>
            </p:extLst>
          </p:nvPr>
        </p:nvGraphicFramePr>
        <p:xfrm>
          <a:off x="449740" y="151130"/>
          <a:ext cx="10915653" cy="6217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4010"/>
                <a:gridCol w="1872384"/>
                <a:gridCol w="1640238"/>
                <a:gridCol w="898383"/>
                <a:gridCol w="974002"/>
                <a:gridCol w="401424"/>
                <a:gridCol w="1052047"/>
                <a:gridCol w="2673165"/>
              </a:tblGrid>
              <a:tr h="40222">
                <a:tc gridSpan="5"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002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τίμιου/τιμίου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τίμιας/τιμίας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32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τίμιων/τιμίων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τίμιων/τιμίων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τίμια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κερδοφόρα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57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  <a:tr h="40222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νέες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νέες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νέες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νέα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0" marR="88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429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57288" y="700088"/>
            <a:ext cx="104441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ΤΡΙΚΑΤΑΛΗΚΤΑ ΕΠΙΘΕΤΑ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-ος –ια –ο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γλυκός-γλυκιά-γλυκό κλίνονται τα γνωστικός, ελαφρός,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φτωχός, φρέσκος,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βρόμικος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επίθετα αυτά,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χρησιμοποιούνται σε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ύφος επίσημο, διαμορφώνουν το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θηλυκό του ενικού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κατάληξη -η αντί -ια και κλίνονται όπως το θηλυκό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επιθέτων σε -ος, -η, -ο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752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776640"/>
              </p:ext>
            </p:extLst>
          </p:nvPr>
        </p:nvGraphicFramePr>
        <p:xfrm>
          <a:off x="979278" y="718622"/>
          <a:ext cx="10164974" cy="485350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44555"/>
                <a:gridCol w="585007"/>
                <a:gridCol w="2663670"/>
                <a:gridCol w="769002"/>
                <a:gridCol w="1565367"/>
                <a:gridCol w="1122837"/>
                <a:gridCol w="2214536"/>
              </a:tblGrid>
              <a:tr h="202605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Ενικός αριθμός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041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γλυκός/γλυκύς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γλυκού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γλυκό/γλυκύ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γλυκέ/γλυκύ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γλυκιά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γλυκιάς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γλυκιά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γλυκιά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γλυκό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γλυκού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γλυκό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</a:tr>
              <a:tr h="202605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302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γλυκοί/γλυκείς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γλυκούς/γλυκείς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γλυκοί/γλυκείς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γλυκές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γλυκές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γλυκές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γλυκά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γλυκά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γλυκά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</a:tr>
              <a:tr h="202605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Ενικός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041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κακού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κακέ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κακή/κακιά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κακής/κακιάς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κακή/κακιάς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κακή/κακιά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κακού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</a:tr>
              <a:tr h="202605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8125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κακοί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κακών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κακοί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κακοί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κακές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κακών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κακές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κακές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κακά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κακών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κακά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κακά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4" marR="6420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473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1537" y="1176516"/>
            <a:ext cx="106299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ΤΡΙΚΑΤΑΛΗΚΤΑ ΕΠΙΘΕΤΑ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-ύς, -ιά, -ύ, σε -ύς, -εία, -ύ και σε -ής, -ιά, -ί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οξύτονα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γενική ενικού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αρσενικού και του ουδέτερου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σπάνια.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-ύς, -εία, -ύ διατηρούν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σχεδόν παντού τη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μορφολογία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αρχαίας ελληνικής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συνηθίζονται σε στερεότυπες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εκφράσεις λόγιας προέλευσης και σε ύφος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επίσημο και λόγιο.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βαρύς-βαριά-βαρύ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βαθύς, ελαφρύς, μακρύς, παχύς, φαρδύς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βραχύς-βραχεία-βραχύ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αμβλύς, δριμύς,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ευθύς,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οξύς, ταχύς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χρυσαφής-χρυσαφιά-χρυσαφί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βυσσινής,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θαλασσής,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πορτοκαλής,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σταχτής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γενική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ενικού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πληθυντικού, ενώ είναι σπάνια,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παρουσιάζει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μοροφλογική ποικιλία η οποία εξαρτάται από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 ύφος του λόγου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ή από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την έκφραση στην οποία χρησιμοποιούνται.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π.χ. Μετατροπή ευθέος σε πλάγιο λόγο. Έπεσε στον πάτο του βαθιού πηγαδιού. </a:t>
            </a: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Ορισμένα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από τα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-ύς, -ιά, -ύ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σχηματίζουν την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ονομαστική, αιτιατική και κλητική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του αρσενικού και του ουδετέρου,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επίσημο ύφος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τους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τύπους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που έχουν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των επιθέτων 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-ύς, -εία, -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ύ,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38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114865"/>
              </p:ext>
            </p:extLst>
          </p:nvPr>
        </p:nvGraphicFramePr>
        <p:xfrm>
          <a:off x="771525" y="307464"/>
          <a:ext cx="10393842" cy="606158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51825"/>
                <a:gridCol w="771168"/>
                <a:gridCol w="1477595"/>
                <a:gridCol w="536961"/>
                <a:gridCol w="1755596"/>
                <a:gridCol w="1113908"/>
                <a:gridCol w="895050"/>
                <a:gridCol w="1891739"/>
              </a:tblGrid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6345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29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βαριού / βαρύ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βαριού / βαρύ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17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βαριοί / βαρείς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βαριοί / βαρείς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βαριοί / βαρείς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βαριές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βαριών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βαριές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βαριές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βαριά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63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806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βραχύ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172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βραχείες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βραχείες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βραχείες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βραχέα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63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172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χρυσαφής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χρυσαφιού / χρυσαφή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χρυσαφί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χρυσαφιού / χρυσαφί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χρυσαφί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χρυσαφί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  <a:tr h="126345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09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χρυσαφιοί/χρυσαφείς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χρυσαφιούς/ χρυσαφείς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χρυσαφιοί/ χρυσαφείς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χρυσαφιές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χρυσαφιές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χρυσαφιές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χρυσαφιών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χρυσαφιά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539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0137" y="926009"/>
            <a:ext cx="99726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ΤΡΙΚΑΤΑΛΗΚΤΑΕΠΙΘΕΤΑ ΣΕ -ης, -α, -ικο και σε -άς/-ής, -ού, -άδικο/-ήδικο (ανισοσύλλαβα)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αρσενικά και θηλυκά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-ης, -α, -ικο είναι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παροξύτονα.</a:t>
            </a: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αρσενικά και θηλυκά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-άς/-ής, -ού, -άδικο/-ήδικο είναι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οξύτονα.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μικρούλης-μικρούλα-μικρούλικο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κλίνονται τα: ζαβολιάρης, ζηλιάρης, κοντούλης, παραπονιάρης,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πεισματάρης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υπναράς-υπναρού-υπναράδικο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επίθετα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l-GR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47625" lvl="1" indent="-342900"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κατάληξη αρσενικού σε -άς, π.χ.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παραμυθάς</a:t>
            </a:r>
          </a:p>
          <a:p>
            <a:pPr marL="800100" marR="47625" lvl="1" indent="-342900"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κατάληξη αρσενικού σε -τζής, π.χ.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μπετατζής</a:t>
            </a:r>
          </a:p>
          <a:p>
            <a:pPr marL="800100" marR="47625" lvl="1" indent="-342900"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κατάληξη αρσενικού σε -λής, π.χ.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μερακλής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Μερικά επίθετα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-ούλης,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συνήθως υποκοριστικά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διαμορφώνουν το ουδέτερο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σε -ούλι, π.χ. φτωχούλης, φτωχούλα, φτωχούλικο και φτωχούλι.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Μερικά επίθετα 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-ης, -α, -ικο σχηματίζουν το θηλυκό με κατάληξη -ούσα ή -ού, π.χ. μαυρομάτης-μαυρομάτα και μαυροματού και μαυροματούσα.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855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582568"/>
              </p:ext>
            </p:extLst>
          </p:nvPr>
        </p:nvGraphicFramePr>
        <p:xfrm>
          <a:off x="213996" y="334010"/>
          <a:ext cx="11387142" cy="603504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027477"/>
                <a:gridCol w="814619"/>
                <a:gridCol w="1759322"/>
                <a:gridCol w="444040"/>
                <a:gridCol w="444040"/>
                <a:gridCol w="444040"/>
                <a:gridCol w="352837"/>
                <a:gridCol w="91204"/>
                <a:gridCol w="888080"/>
                <a:gridCol w="444040"/>
                <a:gridCol w="741041"/>
                <a:gridCol w="893160"/>
                <a:gridCol w="482440"/>
                <a:gridCol w="2560802"/>
              </a:tblGrid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43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5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μικρούληδων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μικρούληδες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μικρούλικα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604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4805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υπναρούδων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υπναρούδες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υπναρούδες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υπναράδικα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149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μαυρομάτα/μαυροματούσα/μαυροματού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μαυρομάτας/μαυροματούσας/μαυροματούς μαυρομάτα/μαυροματούσα/μαυροματού μαυρομάτα/μαυροματούσα/μαυροματού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μαυρομάτικο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</a:tr>
              <a:tr h="73101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67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μαυρομάτηδων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μαυρομάτηδες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μαυρομάτες/μαυροματούσες/μαυροματούδες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μαυροματών/μαυροματουσών/μαυροματουδών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μαυρομάτες/μαυροματούσες/μαυροματούδες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μαυρομάτες/μαυροματούσες/μαυροματούδες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μαυρομάτικα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61" marR="252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080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1574" y="1168004"/>
            <a:ext cx="101869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ΔΙΚΑΤΑΛΗΚΤΑ ΕΠΙΘΕΤΑ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-ης –ης –ες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επιμελής διατηρούν 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όλες τις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πτώσεις και στους 2 αριθμούς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τον τόνο στη λήγουσα.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το πλήρης μεταθέτουν τον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τόνο στην προπαραλήγουσα, στην ονομαστική, αιτιατική και κλητική στον ενικό αριθμό του ουδετέρου.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κλητική των επιθέτων αυτής της κατηγορίας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σπάνια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διεθνής-διεθνής-διεθνές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αβλαβής, επιμελής, ειλικρινής, ευτυχής, υγιής κ.ά.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συνήθης-συνήθης-σύνηθες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αυτάρκης, επιμήκης, κακοήθης κ.ά.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27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729297"/>
              </p:ext>
            </p:extLst>
          </p:nvPr>
        </p:nvGraphicFramePr>
        <p:xfrm>
          <a:off x="1118235" y="816769"/>
          <a:ext cx="9911715" cy="481635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50446"/>
                <a:gridCol w="912691"/>
                <a:gridCol w="1041498"/>
                <a:gridCol w="780204"/>
                <a:gridCol w="1403999"/>
                <a:gridCol w="914531"/>
                <a:gridCol w="2608346"/>
              </a:tblGrid>
              <a:tr h="19517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587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επιμελούς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επιμελούς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επιμελές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επιμελούς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επιμελές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επιμελές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517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766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επιμελείς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επιμελών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επιμελή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517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Ενικός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069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517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069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πλήρεις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πλήρων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πλήρη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699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57425" y="3244334"/>
            <a:ext cx="5277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ΑΡΧΑΙΟΚΛΙΤΑ ΤΡΙΓΕΝΗ ΚΑΙ ΤΡΙΚΑΤΑΛΗΚΤΑ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0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676991"/>
              </p:ext>
            </p:extLst>
          </p:nvPr>
        </p:nvGraphicFramePr>
        <p:xfrm>
          <a:off x="725967" y="1010126"/>
          <a:ext cx="10363200" cy="41935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363200"/>
              </a:tblGrid>
              <a:tr h="444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ΕΠΙΘΕΤΑ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Χρησιμοποιούνται για να εκφράσουν κρίσεις και σχόλια.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Δίνουν περισσότερες πληροφορίες και επεξηγήσεις.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Συγκεκριμενοποιούν και διασαφηνίζουν αφηρημένες έννοιες.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Διανθίζουν το λόγο και χαρίζουν αισθητική απόλαυση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επίθετα συμφωνούν με το ουσιαστικό που προσδιορίζουν ως προς το γένος, τον αριθμό και την πτώση. </a:t>
                      </a: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Συνήθως τίθεται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 από το ουσιαστικό, αλλά μπορεί να τεθεί και μετά από αυτό. </a:t>
                      </a: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 πρόταξη του άρθρου χωρίς το ουσιαστικό χρησιμοποιείται το επίθετο ως ουσιαστικό, όταν εννοείται από αυτούς που συμμετέχουν στη συζήτηση, π.χ. Τα μικρά να έλθουν φύγουν με τους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κηδεμόνες τυ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(εννοείται παιδιά). Βέβαια, η διάκριση μεταξύ επιθέτου και ουσιαστικού δεν είναι πάντα εύκολη, γιατί ενδέχεται η ίδια λέξη να λειτουργεί άλλοτε ως επίθετο και άλλοτε ως ουσιαστικό, π.χ.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Αγόρασε νέα παππούτσια (ως επίθετο). Άκουσε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καλά νέα (ως ουσιαστικό). </a:t>
                      </a: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Λέξεις που δηλώνουν ιδιότητες και κυρίως καταγωγή από κάποια περιοχή ή εθνική καταγωγή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αναφέρονται ή μόνο στο αρσενικό ή στο θηλυκό ή και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στα δύο και σπανιότερα και στα τρία, π.χ. η Αθηναία δασκάλα (επίθετο), αλλά και η Αθηναία (ουσιαστικό). Ο Αφρικάνος</a:t>
                      </a:r>
                      <a:r>
                        <a:rPr lang="el-GR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αθλητής (επίθετο), αλλά και ο Αφρικανός (ουσιαστικό). </a:t>
                      </a:r>
                    </a:p>
                    <a:p>
                      <a:pPr marL="457200" marR="0" indent="-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086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99066"/>
              </p:ext>
            </p:extLst>
          </p:nvPr>
        </p:nvGraphicFramePr>
        <p:xfrm>
          <a:off x="1373353" y="878680"/>
          <a:ext cx="9570872" cy="5263039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182992"/>
                <a:gridCol w="544799"/>
                <a:gridCol w="1245256"/>
                <a:gridCol w="466970"/>
                <a:gridCol w="2199085"/>
                <a:gridCol w="189952"/>
                <a:gridCol w="644246"/>
                <a:gridCol w="3097572"/>
              </a:tblGrid>
              <a:tr h="165973">
                <a:tc gridSpan="8">
                  <a:txBody>
                    <a:bodyPr/>
                    <a:lstStyle/>
                    <a:p>
                      <a:pPr marL="0" marR="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δηλωθείς, η δηλωθείσα, το δηλωθέν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97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9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435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δηλωθείσας / ης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δηλωθέντος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</a:tr>
              <a:tr h="16597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986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δηλωθέντες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δηλωθεισών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δηλωθείσες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δηλωθέντα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</a:tr>
              <a:tr h="165973">
                <a:tc grid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δηλώσας, η δηλώσασα, το δηλώσαν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97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9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95839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δηλώσασας / δηλωσάσης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δηλώσαντος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</a:tr>
              <a:tr h="16597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986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δηλωσάντων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δηλώσαντες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δηλωσασών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δηλώσασες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δηλώσαντα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δηλωσάντων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δηλώσαντα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δηλώσαντα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66" marR="592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014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4425" y="930652"/>
            <a:ext cx="100012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ΤΡΙΚΑΤΑΛΗΚΤΑ ΕΠΙΘΕΤΑ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-ων –ουσα –ον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κλητική χρησιμοποιείται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σπάνια.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ορισμένα θηλυκά η γενική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 του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θηλυκού είναι σπάνα.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ενδιαφέρων-ενδιαφέρουσα-ενδιαφέρον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κλίνονται τα δευτερεύων, επείγων, επιβλέπων, εποπτεύων, μέλλων, πρωτεύων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απών-απούσα-απόν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κλίνονται τα αποτυχών, επιλαχών, επιτυχών, παρών,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τυχών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741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3495"/>
              </p:ext>
            </p:extLst>
          </p:nvPr>
        </p:nvGraphicFramePr>
        <p:xfrm>
          <a:off x="1210310" y="888206"/>
          <a:ext cx="9633904" cy="49982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29834"/>
                <a:gridCol w="866990"/>
                <a:gridCol w="1415851"/>
                <a:gridCol w="1040039"/>
                <a:gridCol w="1406237"/>
                <a:gridCol w="839897"/>
                <a:gridCol w="2635056"/>
              </a:tblGrid>
              <a:tr h="22719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1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877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ενδιαφέρων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ενδιαφέρουσας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19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877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ενδιαφερόντων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ενδιαφερουσών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ενδιαφέρουσες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ενδιαφερόντων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ενδιαφέροντα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19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1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877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απών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απών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απούσας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απόντος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193">
                <a:tc gridSpan="7"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877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απουσών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απούσες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απούσες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απόντα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απόντων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απόντα</a:t>
                      </a:r>
                      <a:b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απόντα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311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0138" y="1582341"/>
            <a:ext cx="1005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ΔΙΚΑΤΑΛΗΚΤΑ ΕΠΙΘΕΤΑ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-ων –ουσα –ον 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γενική και η κλητική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σπάνιες.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Κατά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γενναιόφρων-ων-ον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κλίνονται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μετριόφρων,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δεισιδαίμων, εθνικόφρων, εμπειρογνώμων, νοήμων </a:t>
            </a:r>
            <a:endParaRPr lang="el-GR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Mερικά παρουσιάζουν στο αρσενικό μόνο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την κατάληξη -ων, π.χ. νοήμων, ενώ άλλα μόνο την κατάληξη -ονας, π.χ. εμπειρογνώμονας.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734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899804"/>
              </p:ext>
            </p:extLst>
          </p:nvPr>
        </p:nvGraphicFramePr>
        <p:xfrm>
          <a:off x="1458912" y="1235504"/>
          <a:ext cx="9542468" cy="285072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284288"/>
                <a:gridCol w="600075"/>
                <a:gridCol w="2643188"/>
                <a:gridCol w="628652"/>
                <a:gridCol w="1428751"/>
                <a:gridCol w="942976"/>
                <a:gridCol w="2014538"/>
              </a:tblGrid>
              <a:tr h="19064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384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γενναιόφρων/γενναιόφρονας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γενναιόφρονος/γενναιόφρονα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γενναιόφρονα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γενναιόφρων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γενναιόφρονος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γενναιόφρονα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γενναιόφρων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γενναιόφρονος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640">
                <a:tc gridSpan="7"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403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μετριοφρόνων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μετριοφρόνων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γενναιόφρονες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γενναιόφρονα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μετριοφρόνων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γενναιόφρονα</a:t>
                      </a:r>
                      <a:b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γενναιόφρονα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402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709800"/>
              </p:ext>
            </p:extLst>
          </p:nvPr>
        </p:nvGraphicFramePr>
        <p:xfrm>
          <a:off x="1030286" y="1468279"/>
          <a:ext cx="9199565" cy="3352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41452"/>
                <a:gridCol w="757238"/>
                <a:gridCol w="2300287"/>
                <a:gridCol w="642938"/>
                <a:gridCol w="1085851"/>
                <a:gridCol w="1184985"/>
                <a:gridCol w="1786814"/>
              </a:tblGrid>
              <a:tr h="297656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76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3859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πολλού / πολύ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πολλή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πολλής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πολλή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πολλού 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πολύ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7656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578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l-GR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πολλών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πολλούς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πολλές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πολλών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πολλές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πολλά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πολλών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πολλά</a:t>
                      </a:r>
                      <a:b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2866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496533"/>
          </a:xfrm>
        </p:spPr>
        <p:txBody>
          <a:bodyPr>
            <a:normAutofit fontScale="90000"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Πηγεσ:</a:t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users.sch.gr/ipap/Ellinikos%20Politismos/eisodos.htm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https://www.lexigram.gr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Νεοελληνική Γραμματική Του Μανόλη Τριανταφυλλίδη</a:t>
            </a: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Νεοελληνική Γραμματική Της Ε΄ Και Στ΄ Δημοτικού Του Χρ. Τσολάκη</a:t>
            </a: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Γραμματική Νέας Ελληνικής Γλώσσας Των Σ. Χατζησαββίδη Α. Χατζησαββίδου</a:t>
            </a: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Γραμματική Ε΄ Και Στ΄ Δημοτικού Των Ε. Φιλιππάκη-warburton Γ. Κοτζόγλου </a:t>
            </a:r>
            <a:b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</a:br>
            <a:r>
              <a:rPr lang="el-GR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Μ. Γεωργιαφέντη &amp; Μ. Λουκά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7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7713" y="1008787"/>
            <a:ext cx="10482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ΑΚΛΙΤΑ</a:t>
            </a:r>
          </a:p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Συνήθως άκλιτα είναι τα επίθετα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προέρχονται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ξένες γλώσσες και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εμφανίζουν τον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ίδιο μορφολογικό τύπο σε όλες τις πτώσεις και των τριών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γενών και των δύο αριθμών. </a:t>
            </a:r>
          </a:p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σιέλ, σικ</a:t>
            </a: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76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763" y="498009"/>
            <a:ext cx="112442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876550" algn="l"/>
              </a:tabLst>
            </a:pP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ΤΡΙΚΑΤΑΛΗΚΤΑ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ΕΠΙΘΕΤΑ ΣΕ -ος –η –ο 	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περισσότερα επίθετα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υπάρχει σύμφωνο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πριν από την κατάληξη, π.χ. άδι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-ος, ακρι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-ός, ταπει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-ός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μερικά επίθετα υπάρχει φωνήεν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πριν από την κατάληξη,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εκτός από </a:t>
            </a:r>
            <a:r>
              <a:rPr lang="el-GR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ι, υ, ει, οι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Σύμφωνα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αυτήν την κατηγορία κλίνονται και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μετοχές της παθητικής φωνής σε -ος, -η, -ο, π.χ. διαβασμένος,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γραμμένος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 τόνος σχεδόν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πάντα διατηρείται στην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ίδια συλλαβή. </a:t>
            </a:r>
            <a:endParaRPr lang="el-GR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μερικά επίθετα στη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γενική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ενικού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στην αιτιατική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πληθυντικού των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προπαροξύτονων επιθέτων,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στερεότυπες εκφράσεις λόγιας προέλευσης ή σε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επίσημο ύφος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ο τόνος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μετατίθεται στην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παραλήγουσα,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μετάθεση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τόνου στη γενική του ενικού και στη γενική και αιτιατική του πληθυντικού θεωρείται κανονική, όταν το επίθετο χρησιμοποιείται ως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ουσιαστικό. Π.χ. Μίλησε στην ομάδα των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εκπαιδευόμενων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γιατρών (επίθετο) / Μίλησε στην ομάδα </a:t>
            </a:r>
            <a:r>
              <a:rPr lang="el-G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εκπαιδευομένων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(ουσιαστικό).</a:t>
            </a: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επίθετα που το θέμα τους λήγει σε -ρ και μερικά επίθετα των οποίων το θέμα λήγει σε φωνήεν σχηματίζουν σε ορισμένες περιπτώσεις, συνήθως σε στερεότυπες εκφράσεις λόγιας προέλευσης, το θηλυκό με κατάληξη -α, π.χ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Καθαρά Δευτέρα και όχι Καθαρή.</a:t>
            </a:r>
            <a:endParaRPr lang="en-US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7625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Μερικά από τα επίθετα που φανερώνουν εθνική προέλευση εμφανίζουν διαφορετικό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τονισμό, π.χ.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Βουλγάρικο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νόμισμα,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αλλά και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βουλγαρικός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λαός. Συνήθως το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επίθετο που τονίζεται στη λήγουσα </a:t>
            </a:r>
            <a:r>
              <a:rPr lang="el-G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απαντά σε επίσημο ύφος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7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921591"/>
              </p:ext>
            </p:extLst>
          </p:nvPr>
        </p:nvGraphicFramePr>
        <p:xfrm>
          <a:off x="485461" y="265748"/>
          <a:ext cx="10844212" cy="603504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165141"/>
                <a:gridCol w="983435"/>
                <a:gridCol w="2141349"/>
                <a:gridCol w="832745"/>
                <a:gridCol w="1665494"/>
                <a:gridCol w="832745"/>
                <a:gridCol w="2223303"/>
              </a:tblGrid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75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άδικης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75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άδικα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75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75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λίγων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λίγων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λίγων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λίγα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75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φωτεινού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φωτεινέ 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φωτεινή </a:t>
                      </a:r>
                      <a:endParaRPr lang="el-GR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φωτεινής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φωτεινού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φωτεινό 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  <a:tr h="17438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325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φωτεινοί φωτεινών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φωτεινούς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φωτεινοί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φωτεινές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φωτεινών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φωτεινές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φωτεινές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φωτεινά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φωτεινών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φωτεινά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φωτεινά 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94" marR="466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49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323809"/>
              </p:ext>
            </p:extLst>
          </p:nvPr>
        </p:nvGraphicFramePr>
        <p:xfrm>
          <a:off x="1218246" y="731043"/>
          <a:ext cx="9554528" cy="5364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23015"/>
                <a:gridCol w="646351"/>
                <a:gridCol w="1855653"/>
                <a:gridCol w="625501"/>
                <a:gridCol w="1641940"/>
                <a:gridCol w="860064"/>
                <a:gridCol w="2502004"/>
              </a:tblGrid>
              <a:tr h="23693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77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όγδοου / ογδόου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όγδοε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όγδοη / ογδόη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όγδοης / ογδόης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όγδοοη / ογδόη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όγδοη / ογδόη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όγδοου / ογδόου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93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77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όγδοων / ογδόων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όγδοους / ογδόους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όγδοοι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ογδόων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όγδοων / ογδόων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όγδοα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93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77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διαβασμένης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93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773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διαβασμένες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διαβασμένες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διαβασμένα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διαβασμένα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διαβασμένα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3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989715"/>
              </p:ext>
            </p:extLst>
          </p:nvPr>
        </p:nvGraphicFramePr>
        <p:xfrm>
          <a:off x="961073" y="873919"/>
          <a:ext cx="10411776" cy="5364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550690"/>
                <a:gridCol w="704343"/>
                <a:gridCol w="2022145"/>
                <a:gridCol w="681622"/>
                <a:gridCol w="3237705"/>
                <a:gridCol w="596419"/>
                <a:gridCol w="1618852"/>
              </a:tblGrid>
              <a:tr h="22076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07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5789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βέβαιου/βεβαίου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βέβαιη/βεβαία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βέβαιης/βεβαίας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βέβαιη/βεβαία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βέβαιη/βεβαία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βέβαιου/βεβαίου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076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45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βέβαιων/βεβαίων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βέβαιους/βεβαίους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βέβαιων/βεβαίων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βέβαιων/βεβαίων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βέβαια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076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07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304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αριστερού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ασριστερόν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αριστερέ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αριστερή / αριστερά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αριστερής / αριστεράς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ασριστερή / αριστερά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αριστερή / αριστερά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αριστερού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076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304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αριστεροί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αριστερών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ασριστερούς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αριστεροί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αριστερές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αριστερών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ασριστερές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αριστερές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αριστερά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αριστερών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ασριστερά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αριστερά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056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300535"/>
              </p:ext>
            </p:extLst>
          </p:nvPr>
        </p:nvGraphicFramePr>
        <p:xfrm>
          <a:off x="818197" y="1259020"/>
          <a:ext cx="10611804" cy="315581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580481"/>
                <a:gridCol w="717874"/>
                <a:gridCol w="2060994"/>
                <a:gridCol w="694717"/>
                <a:gridCol w="2778869"/>
                <a:gridCol w="921494"/>
                <a:gridCol w="1857375"/>
              </a:tblGrid>
              <a:tr h="401699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6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679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αθάνατου/αθανάτου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αθάνατη/ αθάνατος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αθάνατης/ αθάνατου/αθανάτου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αθάνατη/ αθάνατο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αθάνατη/αθάνατε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αθάνατου/αθανάτου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1699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136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 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αθάνατων/αθανάτων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αθάνατους/αθανάτους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αθάνατοι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αθάνατων/αθανάτων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αθάνατες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αθάνατων/αθανάτων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αθάνατα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5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0137" y="270867"/>
            <a:ext cx="101298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ΤΡΙΓΕΝΗ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ΤΡΙΚΑΤΑΛΗΚΤΑ ΕΠΙΘΕΤΑ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-ος –α –ο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κατηγορία αυτή ανήκουν όλα τα επίθετα σε -ος που το θέμα τους λήγει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υ, ει,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σε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άλλο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τονιζόμενο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φωνήεν.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νέος-νέα-νέο κλίνονται τα αιώνιος, γκρίζος, καινούριος, μοντέρνος,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σκούρος και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επίθετα που λήγουν στα επιθήματα -ούχος, -φόρος, -ούργος, π.χ. ταλαντούχος, κερδοφόρος, ραδιούργος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κ.ά.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τίμιος-τίμια-τίμιο κλίνονται τα άδειος, αστείος, κρύος, σπάνιος, τεράστιος κ.ά. καθώς και τα επίθετα σε -ένιος, -ίσιος, π.χ. μαρμαρένιος, βελουδένιος, αρνίσιος,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βουνίσιος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τόνος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διατηρείται σε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όλες τις πτώσεις κανονικά στην ίδια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συλλαβή, εκτός από τη γενική ενικού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πληθυντικού και την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αιτιατική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πληθυντικού,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προπαροξύτονα,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ορισμένες περιπτώσεις,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τυπικό ύφος, ο τόνος μετακινείται στην παραλήγουσα, π.χ.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μετακίνηση του τόνου στη γενική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ενικού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στη γενική και αιτιατική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πληθυντικού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θεωρείται κανονική, όταν το επίθετο χρησιμοποιείται ως ουσιαστικό, π.χ.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υπάλληλος του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Δημοσίου. 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Ορισμένα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επίθετα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βόρειος, έγγειος, ειδοποιός, νότιος, χρησιμοποιούνται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δικατάληκτα, με τους τύπους του θηλυκού να συμπίπτουν με τους τύπους του αρσενικού, π.χ. Η Βόρειος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Κορέα,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 και Η Βόρεια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Κορέα.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Στερεοτυπικά το επίθετο ειδοποιός στην έκφραση ειδοποιός δοαφορά συμπίπτει με το αρσενικό μορφολογικά.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9776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197</TotalTime>
  <Words>2020</Words>
  <Application>Microsoft Office PowerPoint</Application>
  <PresentationFormat>Widescreen</PresentationFormat>
  <Paragraphs>869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Comic Sans MS</vt:lpstr>
      <vt:lpstr>Times New Roman</vt:lpstr>
      <vt:lpstr>Tw Cen MT</vt:lpstr>
      <vt:lpstr>Wingdings</vt:lpstr>
      <vt:lpstr>Droplet</vt:lpstr>
      <vt:lpstr>ΕΠΙΘΕΤΑ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Πηγεσ: https://users.sch.gr/ipap/Ellinikos%20Politismos/eisodos.htm  https://www.lexigram.gr/  Νεοελληνική Γραμματική Του Μανόλη Τριανταφυλλίδη  Νεοελληνική Γραμματική Της Ε΄ Και Στ΄ Δημοτικού Του Χρ. Τσολάκη  Γραμματική Νέας Ελληνικής Γλώσσας Των Σ. Χατζησαββίδη Α. Χατζησαββίδου  Γραμματική Ε΄ Και Στ΄ Δημοτικού Των Ε. Φιλιππάκη-warburton Γ. Κοτζόγλου  Μ. Γεωργιαφέντη &amp; Μ. Λουκά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Νεα ελληνικα</dc:title>
  <dc:creator>EVI</dc:creator>
  <cp:lastModifiedBy>EVI</cp:lastModifiedBy>
  <cp:revision>28</cp:revision>
  <dcterms:created xsi:type="dcterms:W3CDTF">2024-11-07T15:11:22Z</dcterms:created>
  <dcterms:modified xsi:type="dcterms:W3CDTF">2024-11-14T21:15:14Z</dcterms:modified>
</cp:coreProperties>
</file>