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24"/>
  </p:notesMasterIdLst>
  <p:sldIdLst>
    <p:sldId id="256" r:id="rId2"/>
    <p:sldId id="279" r:id="rId3"/>
    <p:sldId id="277" r:id="rId4"/>
    <p:sldId id="278" r:id="rId5"/>
    <p:sldId id="280" r:id="rId6"/>
    <p:sldId id="281" r:id="rId7"/>
    <p:sldId id="259"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11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47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0D7213-6C33-4BFF-9604-D893DCDCC06D}" type="datetimeFigureOut">
              <a:rPr lang="el-GR" smtClean="0"/>
              <a:t>15/11/2024</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54E97D-304B-4940-B977-8D35648951F8}" type="slidenum">
              <a:rPr lang="el-GR" smtClean="0"/>
              <a:t>‹#›</a:t>
            </a:fld>
            <a:endParaRPr lang="el-GR"/>
          </a:p>
        </p:txBody>
      </p:sp>
    </p:spTree>
    <p:extLst>
      <p:ext uri="{BB962C8B-B14F-4D97-AF65-F5344CB8AC3E}">
        <p14:creationId xmlns:p14="http://schemas.microsoft.com/office/powerpoint/2010/main" val="14891906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30" name="Date Placeholder 29"/>
          <p:cNvSpPr>
            <a:spLocks noGrp="1"/>
          </p:cNvSpPr>
          <p:nvPr>
            <p:ph type="dt" sz="half" idx="10"/>
          </p:nvPr>
        </p:nvSpPr>
        <p:spPr/>
        <p:txBody>
          <a:bodyPr/>
          <a:lstStyle/>
          <a:p>
            <a:fld id="{7134C36D-7FF2-47E2-BCFA-C4D6BA6AB6BD}" type="datetime1">
              <a:rPr lang="el-GR" smtClean="0"/>
              <a:t>15/11/2024</a:t>
            </a:fld>
            <a:endParaRPr lang="el-GR"/>
          </a:p>
        </p:txBody>
      </p:sp>
      <p:sp>
        <p:nvSpPr>
          <p:cNvPr id="19" name="Footer Placeholder 18"/>
          <p:cNvSpPr>
            <a:spLocks noGrp="1"/>
          </p:cNvSpPr>
          <p:nvPr>
            <p:ph type="ftr" sz="quarter" idx="11"/>
          </p:nvPr>
        </p:nvSpPr>
        <p:spPr/>
        <p:txBody>
          <a:bodyPr/>
          <a:lstStyle/>
          <a:p>
            <a:r>
              <a:rPr lang="el-GR" smtClean="0"/>
              <a:t>ΕΠΙΜΕΛΕΙΑ: ΠΕΠΕ ΕΥΗ</a:t>
            </a:r>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139B3D69-C74C-477E-85DA-D42D74F69A28}" type="datetime1">
              <a:rPr lang="el-GR" smtClean="0"/>
              <a:t>15/11/2024</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9C4802C3-D7FD-4B69-8C04-CFC9B7491DF0}" type="datetime1">
              <a:rPr lang="el-GR" smtClean="0"/>
              <a:t>15/11/2024</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6ED07E5D-B1BF-4083-895B-4DF8703B73FD}" type="datetime1">
              <a:rPr lang="el-GR" smtClean="0"/>
              <a:t>15/11/2024</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Date Placeholder 3"/>
          <p:cNvSpPr>
            <a:spLocks noGrp="1"/>
          </p:cNvSpPr>
          <p:nvPr>
            <p:ph type="dt" sz="half" idx="10"/>
          </p:nvPr>
        </p:nvSpPr>
        <p:spPr/>
        <p:txBody>
          <a:bodyPr/>
          <a:lstStyle/>
          <a:p>
            <a:fld id="{32BE363B-A831-4E34-BE92-31FD2D14A067}" type="datetime1">
              <a:rPr lang="el-GR" smtClean="0"/>
              <a:t>15/11/2024</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smtClean="0"/>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A255440-10C6-4C17-A426-A1F63DF485FA}" type="datetime1">
              <a:rPr lang="el-GR" smtClean="0"/>
              <a:t>15/11/2024</a:t>
            </a:fld>
            <a:endParaRPr lang="el-GR"/>
          </a:p>
        </p:txBody>
      </p:sp>
      <p:sp>
        <p:nvSpPr>
          <p:cNvPr id="6" name="Footer Placeholder 5"/>
          <p:cNvSpPr>
            <a:spLocks noGrp="1"/>
          </p:cNvSpPr>
          <p:nvPr>
            <p:ph type="ftr" sz="quarter" idx="11"/>
          </p:nvPr>
        </p:nvSpPr>
        <p:spPr/>
        <p:txBody>
          <a:bodyPr/>
          <a:lstStyle/>
          <a:p>
            <a:r>
              <a:rPr lang="el-GR" smtClean="0"/>
              <a:t>ΕΠΙΜΕΛΕΙΑ: ΠΕΠΕ ΕΥΗ</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4CBA76DF-4BD9-49C8-83CB-AD24A88B82F1}" type="datetime1">
              <a:rPr lang="el-GR" smtClean="0"/>
              <a:t>15/11/2024</a:t>
            </a:fld>
            <a:endParaRPr lang="el-GR"/>
          </a:p>
        </p:txBody>
      </p:sp>
      <p:sp>
        <p:nvSpPr>
          <p:cNvPr id="8" name="Footer Placeholder 7"/>
          <p:cNvSpPr>
            <a:spLocks noGrp="1"/>
          </p:cNvSpPr>
          <p:nvPr>
            <p:ph type="ftr" sz="quarter" idx="11"/>
          </p:nvPr>
        </p:nvSpPr>
        <p:spPr/>
        <p:txBody>
          <a:bodyPr/>
          <a:lstStyle/>
          <a:p>
            <a:r>
              <a:rPr lang="el-GR" smtClean="0"/>
              <a:t>ΕΠΙΜΕΛΕΙΑ: ΠΕΠΕ ΕΥΗ</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Date Placeholder 2"/>
          <p:cNvSpPr>
            <a:spLocks noGrp="1"/>
          </p:cNvSpPr>
          <p:nvPr>
            <p:ph type="dt" sz="half" idx="10"/>
          </p:nvPr>
        </p:nvSpPr>
        <p:spPr/>
        <p:txBody>
          <a:bodyPr/>
          <a:lstStyle/>
          <a:p>
            <a:fld id="{0F40074C-3423-4F7A-8745-488D80581AC1}" type="datetime1">
              <a:rPr lang="el-GR" smtClean="0"/>
              <a:t>15/11/2024</a:t>
            </a:fld>
            <a:endParaRPr lang="el-GR"/>
          </a:p>
        </p:txBody>
      </p:sp>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6736F0-03AE-49A2-A704-ED004762F6B1}" type="datetime1">
              <a:rPr lang="el-GR" smtClean="0"/>
              <a:t>15/11/2024</a:t>
            </a:fld>
            <a:endParaRPr lang="el-GR"/>
          </a:p>
        </p:txBody>
      </p:sp>
      <p:sp>
        <p:nvSpPr>
          <p:cNvPr id="3" name="Footer Placeholder 2"/>
          <p:cNvSpPr>
            <a:spLocks noGrp="1"/>
          </p:cNvSpPr>
          <p:nvPr>
            <p:ph type="ftr" sz="quarter" idx="11"/>
          </p:nvPr>
        </p:nvSpPr>
        <p:spPr/>
        <p:txBody>
          <a:bodyPr/>
          <a:lstStyle/>
          <a:p>
            <a:r>
              <a:rPr lang="el-GR" smtClean="0"/>
              <a:t>ΕΠΙΜΕΛΕΙΑ: ΠΕΠΕ ΕΥΗ</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83A6F55B-05F7-4E8B-9DEA-1193BC594402}" type="datetime1">
              <a:rPr lang="el-GR" smtClean="0"/>
              <a:t>15/11/2024</a:t>
            </a:fld>
            <a:endParaRPr lang="el-GR"/>
          </a:p>
        </p:txBody>
      </p:sp>
      <p:sp>
        <p:nvSpPr>
          <p:cNvPr id="6" name="Footer Placeholder 5"/>
          <p:cNvSpPr>
            <a:spLocks noGrp="1"/>
          </p:cNvSpPr>
          <p:nvPr>
            <p:ph type="ftr" sz="quarter" idx="11"/>
          </p:nvPr>
        </p:nvSpPr>
        <p:spPr/>
        <p:txBody>
          <a:bodyPr/>
          <a:lstStyle/>
          <a:p>
            <a:r>
              <a:rPr lang="el-GR" smtClean="0"/>
              <a:t>ΕΠΙΜΕΛΕΙΑ: ΠΕΠΕ ΕΥΗ</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Date Placeholder 4"/>
          <p:cNvSpPr>
            <a:spLocks noGrp="1"/>
          </p:cNvSpPr>
          <p:nvPr>
            <p:ph type="dt" sz="half" idx="10"/>
          </p:nvPr>
        </p:nvSpPr>
        <p:spPr/>
        <p:txBody>
          <a:bodyPr/>
          <a:lstStyle/>
          <a:p>
            <a:fld id="{2C9F77D7-08DE-473E-98F6-938F00964259}" type="datetime1">
              <a:rPr lang="el-GR" smtClean="0"/>
              <a:t>15/11/2024</a:t>
            </a:fld>
            <a:endParaRPr lang="el-GR"/>
          </a:p>
        </p:txBody>
      </p:sp>
      <p:sp>
        <p:nvSpPr>
          <p:cNvPr id="6" name="Footer Placeholder 5"/>
          <p:cNvSpPr>
            <a:spLocks noGrp="1"/>
          </p:cNvSpPr>
          <p:nvPr>
            <p:ph type="ftr" sz="quarter" idx="11"/>
          </p:nvPr>
        </p:nvSpPr>
        <p:spPr/>
        <p:txBody>
          <a:bodyPr/>
          <a:lstStyle/>
          <a:p>
            <a:r>
              <a:rPr lang="el-GR" smtClean="0"/>
              <a:t>ΕΠΙΜΕΛΕΙΑ: ΠΕΠΕ ΕΥΗ</a:t>
            </a:r>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379CEB0-5DC3-46AB-BB5B-D0DE26714D99}" type="datetime1">
              <a:rPr lang="el-GR" smtClean="0"/>
              <a:t>15/11/2024</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l-GR" smtClean="0"/>
              <a:t>ΕΠΙΜΕΛΕΙΑ: ΠΕΠΕ ΕΥΗ</a:t>
            </a:r>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33400" y="1371600"/>
            <a:ext cx="7851648" cy="3713584"/>
          </a:xfrm>
        </p:spPr>
        <p:txBody>
          <a:bodyPr>
            <a:normAutofit fontScale="90000"/>
          </a:bodyPr>
          <a:lstStyle/>
          <a:p>
            <a:pPr algn="ctr"/>
            <a:r>
              <a:rPr lang="el-GR" sz="6000" dirty="0" smtClean="0">
                <a:latin typeface="Times New Roman" panose="02020603050405020304" pitchFamily="18" charset="0"/>
                <a:cs typeface="Times New Roman" panose="02020603050405020304" pitchFamily="18" charset="0"/>
              </a:rPr>
              <a:t>ΛΟΓΟΤΕΧΝΙΚΑ </a:t>
            </a:r>
            <a:br>
              <a:rPr lang="el-GR" sz="6000" dirty="0" smtClean="0">
                <a:latin typeface="Times New Roman" panose="02020603050405020304" pitchFamily="18" charset="0"/>
                <a:cs typeface="Times New Roman" panose="02020603050405020304" pitchFamily="18" charset="0"/>
              </a:rPr>
            </a:br>
            <a:r>
              <a:rPr lang="el-GR" sz="6000" dirty="0" smtClean="0">
                <a:latin typeface="Times New Roman" panose="02020603050405020304" pitchFamily="18" charset="0"/>
                <a:cs typeface="Times New Roman" panose="02020603050405020304" pitchFamily="18" charset="0"/>
              </a:rPr>
              <a:t>ΡΕΥΜΑΤΑ</a:t>
            </a:r>
            <a:br>
              <a:rPr lang="el-GR" sz="6000" dirty="0" smtClean="0">
                <a:latin typeface="Times New Roman" panose="02020603050405020304" pitchFamily="18" charset="0"/>
                <a:cs typeface="Times New Roman" panose="02020603050405020304" pitchFamily="18" charset="0"/>
              </a:rPr>
            </a:br>
            <a:r>
              <a:rPr lang="el-GR" sz="6000" dirty="0" smtClean="0">
                <a:latin typeface="Times New Roman" panose="02020603050405020304" pitchFamily="18" charset="0"/>
                <a:cs typeface="Times New Roman" panose="02020603050405020304" pitchFamily="18" charset="0"/>
              </a:rPr>
              <a:t/>
            </a:r>
            <a:br>
              <a:rPr lang="el-GR" sz="6000" dirty="0" smtClean="0">
                <a:latin typeface="Times New Roman" panose="02020603050405020304" pitchFamily="18" charset="0"/>
                <a:cs typeface="Times New Roman" panose="02020603050405020304" pitchFamily="18" charset="0"/>
              </a:rPr>
            </a:br>
            <a:r>
              <a:rPr lang="el-GR" sz="3600" dirty="0">
                <a:effectLst/>
                <a:latin typeface="Times New Roman" panose="02020603050405020304" pitchFamily="18" charset="0"/>
                <a:cs typeface="Times New Roman" panose="02020603050405020304" pitchFamily="18" charset="0"/>
              </a:rPr>
              <a:t>ΑΠΟ ΤΟ ΛΕΞΙΚΟ ΛΟΓΟΤΕΧΝΙΚΩΝ ΟΡΩΝ</a:t>
            </a:r>
            <a:endParaRPr lang="el-GR" sz="3600" dirty="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t>ΕΠΙΜΕΛΕΙΑ: ΠΕΠΕ ΕΥΗ</a:t>
            </a:r>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t>1</a:t>
            </a:fld>
            <a:endParaRPr lang="el-GR"/>
          </a:p>
        </p:txBody>
      </p:sp>
    </p:spTree>
    <p:extLst>
      <p:ext uri="{BB962C8B-B14F-4D97-AF65-F5344CB8AC3E}">
        <p14:creationId xmlns:p14="http://schemas.microsoft.com/office/powerpoint/2010/main" val="20223768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10</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2761652796"/>
              </p:ext>
            </p:extLst>
          </p:nvPr>
        </p:nvGraphicFramePr>
        <p:xfrm>
          <a:off x="251520" y="476673"/>
          <a:ext cx="8435280" cy="6039734"/>
        </p:xfrm>
        <a:graphic>
          <a:graphicData uri="http://schemas.openxmlformats.org/drawingml/2006/table">
            <a:tbl>
              <a:tblPr firstRow="1" firstCol="1" bandRow="1">
                <a:tableStyleId>{2D5ABB26-0587-4C30-8999-92F81FD0307C}</a:tableStyleId>
              </a:tblPr>
              <a:tblGrid>
                <a:gridCol w="8435280"/>
              </a:tblGrid>
              <a:tr h="85393">
                <a:tc>
                  <a:txBody>
                    <a:bodyPr/>
                    <a:lstStyle/>
                    <a:p>
                      <a:pPr marL="0" marR="0" algn="ctr">
                        <a:lnSpc>
                          <a:spcPct val="115000"/>
                        </a:lnSpc>
                        <a:spcBef>
                          <a:spcPts val="0"/>
                        </a:spcBef>
                        <a:spcAft>
                          <a:spcPts val="0"/>
                        </a:spcAft>
                      </a:pPr>
                      <a:r>
                        <a:rPr lang="el-GR" sz="900">
                          <a:effectLst/>
                        </a:rPr>
                        <a:t>ΗΘΟΓΡΑΦΙΑ</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31229" marR="31229" marT="0" marB="0"/>
                </a:tc>
              </a:tr>
              <a:tr h="5891271">
                <a:tc>
                  <a:txBody>
                    <a:bodyPr/>
                    <a:lstStyle/>
                    <a:p>
                      <a:pPr marL="0" marR="0">
                        <a:lnSpc>
                          <a:spcPct val="115000"/>
                        </a:lnSpc>
                        <a:spcBef>
                          <a:spcPts val="0"/>
                        </a:spcBef>
                        <a:spcAft>
                          <a:spcPts val="0"/>
                        </a:spcAft>
                      </a:pPr>
                      <a:r>
                        <a:rPr lang="el-GR" sz="900" dirty="0">
                          <a:effectLst/>
                        </a:rPr>
                        <a:t>Με τον όρο «ηθογραφία» χαρακτηρίζουμε μια τάση της νεοελληνικής πεζογραφίας, που ξεκινά λίγο μετά το 1880 και συνεχίζεται ως και τις πρώτες δεκαετίες του 20ού αιώνα. Όπως φαίνεται και από τις χρονολογίες αυτές, η ηθογραφία συνδέεται άμεσα με τη λογοτεχνική γενιά του 1880, καθώς και με την ανάπτυξη του νεοελληνικού διηγήματος.</a:t>
                      </a:r>
                      <a:endParaRPr lang="en-US" sz="900" dirty="0">
                        <a:effectLst/>
                      </a:endParaRPr>
                    </a:p>
                    <a:p>
                      <a:pPr marL="0" marR="0">
                        <a:lnSpc>
                          <a:spcPct val="115000"/>
                        </a:lnSpc>
                        <a:spcBef>
                          <a:spcPts val="0"/>
                        </a:spcBef>
                        <a:spcAft>
                          <a:spcPts val="0"/>
                        </a:spcAft>
                      </a:pPr>
                      <a:r>
                        <a:rPr lang="el-GR" sz="900" dirty="0">
                          <a:effectLst/>
                        </a:rPr>
                        <a:t>Τι ακριβώς σημαίνει «ηθογραφία» όμως; Σε σχέση με τη λογοτεχνία, ο όρος απαντάται για πρώτη φορά το 1770· και στα τελευταία χρόνια του 19ου αιώνα χρησιμοποιείται ήδη με το νόημα που του αποδίδουμε και σήμερα: για να προσδιορίσει μια συγκεκριμένη κατηγορία πεζών κειμένων με πολλά κοινά χαρακτηριστικά.</a:t>
                      </a:r>
                      <a:endParaRPr lang="en-US" sz="900" dirty="0">
                        <a:effectLst/>
                      </a:endParaRPr>
                    </a:p>
                    <a:p>
                      <a:pPr marL="0" marR="0">
                        <a:lnSpc>
                          <a:spcPct val="115000"/>
                        </a:lnSpc>
                        <a:spcBef>
                          <a:spcPts val="0"/>
                        </a:spcBef>
                        <a:spcAft>
                          <a:spcPts val="0"/>
                        </a:spcAft>
                      </a:pPr>
                      <a:r>
                        <a:rPr lang="el-GR" sz="900" dirty="0">
                          <a:effectLst/>
                        </a:rPr>
                        <a:t>Όλα τα ηθογραφικά κείμενα, λοιπόν, έχουν ως βασικό τους στόχο την όσο το δυνατόν πιο πιστή παρουσίαση της ζωής στην ελληνική ύπαιθρο και στο ελληνικό χωριό, με τις τοπικές παραδόσεις, τα ήθη και τα έθιμα, καθώς και τις συνήθειες, το χαρακτήρα και τη νοοτροπία του απλού ελληνικού λαού. Οι ήρωες της ηθογραφικής πεζογραφίας είναι σχεδόν πάντα οι απλοί άνθρωποι της υπαίθρου.</a:t>
                      </a:r>
                      <a:endParaRPr lang="en-US" sz="900" dirty="0">
                        <a:effectLst/>
                      </a:endParaRPr>
                    </a:p>
                    <a:p>
                      <a:pPr marL="0" marR="0">
                        <a:lnSpc>
                          <a:spcPct val="115000"/>
                        </a:lnSpc>
                        <a:spcBef>
                          <a:spcPts val="0"/>
                        </a:spcBef>
                        <a:spcAft>
                          <a:spcPts val="0"/>
                        </a:spcAft>
                      </a:pPr>
                      <a:r>
                        <a:rPr lang="el-GR" sz="900" dirty="0">
                          <a:effectLst/>
                        </a:rPr>
                        <a:t>Η ηθογραφία είναι ένα φαινόμενο καθαρά ελληνικό. Σε σχέση με τα όσα συμβαίνουν την εποχή εκείνη στις άλλες ευρωπαϊκές χώρες, μπορούμε να πούμε ότι η ηθογραφία είναι η ελληνική εκδοχή του ρεαλισμού και, ως ένα βαθμό, του νατουραλισμού. Παράλληλα, έχει επηρεαστεί από το πνεύμα του θετικισμού, καθώς και από την επιστήμη της λαογραφίας, που αρχίζει να αναπτύσσεται στη χώρα μας από το 1870 και μετά, με κυριότερο εκπρόσωπο το Νικόλαο Πολίτη.</a:t>
                      </a:r>
                      <a:endParaRPr lang="en-US" sz="900" dirty="0">
                        <a:effectLst/>
                      </a:endParaRPr>
                    </a:p>
                    <a:p>
                      <a:pPr marL="0" marR="0">
                        <a:lnSpc>
                          <a:spcPct val="115000"/>
                        </a:lnSpc>
                        <a:spcBef>
                          <a:spcPts val="0"/>
                        </a:spcBef>
                        <a:spcAft>
                          <a:spcPts val="0"/>
                        </a:spcAft>
                      </a:pPr>
                      <a:r>
                        <a:rPr lang="el-GR" sz="900" dirty="0">
                          <a:effectLst/>
                        </a:rPr>
                        <a:t>Από πλευράς λογοτεχνικής, το έργο που προετοιμάζει το έδαφος για την ηθογραφική πεζογραφία, είναι το μυθιστόρημα του Δημήτριου Βικέλα Λουκής Λάρας, που δημοσιεύεται το 1879. Η ηθογραφία, όμως, γεννιέται πραγματικά το 1883, όταν το περιοδικό Εστία, ένα από τα πλέον σημαντικά της εποχής, προκηρύσσει διαγωνισμό για συγγραφή διηγήματος «με θέμα ελληνικό». Ο διαγωνισμός αυτός κινεί το ενδιαφέρον πολλών νέων πεζογράφων, καθώς και των άλλων περιοδικών και εφημερίδων της εποχής, που αρχίζουν να ζητούν συνεχώς ελληνικά διηγήματα για δημοσίευση. Αυτό έχει ως αποτέλεσμα, μέσα στην πενταετία 1883-1888, να εμφανιστούν όλοι σχεδόν οι σημαντικοί εκπρόσωποι της ηθογραφίας: καταρχήν ο Γεώργιος Βιζυηνός, που θεωρείται ο βασικός εισηγητής του ηθογραφικού διηγήματος, καθώς και οι Γεώργιος Δροσίνης, Μιχαήλ Μητσάκης, Αλέξανδρος Παπαδιαμάντης, Κώστας Κρυστάλλης, Ανδρέας Καρκαβίτσας, Χρήστος Χρηστοβασίλης, Ιωάννης Κονδυλάκης, Γρηγόριος Ξενόπουλος, Γιάννης Βλαχογιάννης, Αργύρης Εφταλιώτης κ.ά.</a:t>
                      </a:r>
                      <a:endParaRPr lang="en-US" sz="900" dirty="0">
                        <a:effectLst/>
                      </a:endParaRPr>
                    </a:p>
                    <a:p>
                      <a:pPr marL="0" marR="0">
                        <a:lnSpc>
                          <a:spcPct val="115000"/>
                        </a:lnSpc>
                        <a:spcBef>
                          <a:spcPts val="0"/>
                        </a:spcBef>
                        <a:spcAft>
                          <a:spcPts val="0"/>
                        </a:spcAft>
                      </a:pPr>
                      <a:r>
                        <a:rPr lang="el-GR" sz="900" dirty="0">
                          <a:effectLst/>
                        </a:rPr>
                        <a:t>Οι ηθογράφοι καλλιέργησαν σχεδόν αποκλειστικά το διήγημα και δεν υπάρχει αμφιβολία ότι συνέβαλαν αποφασιστικά στην ανάπτυξη του είδους και στην καθιέρωσή του στη νεοελληνική λογοτεχνία. Εξάλλου, σε ό,τι αφορά τα ιδιαίτερα γνωρίσματα της ηθογραφίας, θα πρέπει να σημειώσουμε τα εξής:</a:t>
                      </a:r>
                      <a:endParaRPr lang="en-US" sz="900" dirty="0">
                        <a:effectLst/>
                      </a:endParaRPr>
                    </a:p>
                    <a:p>
                      <a:pPr marL="0" marR="0">
                        <a:lnSpc>
                          <a:spcPct val="115000"/>
                        </a:lnSpc>
                        <a:spcBef>
                          <a:spcPts val="0"/>
                        </a:spcBef>
                        <a:spcAft>
                          <a:spcPts val="0"/>
                        </a:spcAft>
                      </a:pPr>
                      <a:r>
                        <a:rPr lang="el-GR" sz="900" dirty="0">
                          <a:effectLst/>
                        </a:rPr>
                        <a:t>    — τα ηθογραφικά διηγήματα χαρακτηρίζονται συνήθως από έναν έντονο λυρισμό και εμπνέονται σε πολύ μεγάλο ποσοστό από τα προσωπικά βιώματα και τις εμπειρίες των ίδιων των συγγραφέων· πολύ συχνό, μάλιστα, είναι το φαινόμενο κάθε πεζογράφος να χρησιμοποιεί τον τόπο καταγωγής του ως πλαίσιο για τα έργα του</a:t>
                      </a:r>
                      <a:endParaRPr lang="en-US" sz="900" dirty="0">
                        <a:effectLst/>
                      </a:endParaRPr>
                    </a:p>
                    <a:p>
                      <a:pPr marL="0" marR="0">
                        <a:lnSpc>
                          <a:spcPct val="115000"/>
                        </a:lnSpc>
                        <a:spcBef>
                          <a:spcPts val="0"/>
                        </a:spcBef>
                        <a:spcAft>
                          <a:spcPts val="0"/>
                        </a:spcAft>
                      </a:pPr>
                      <a:r>
                        <a:rPr lang="el-GR" sz="900" dirty="0">
                          <a:effectLst/>
                        </a:rPr>
                        <a:t>    — οι περισσότεροι συγγραφείς αρέσκονται στην εθιμογραφία και τη λαογραφία, στην αναλυτική δηλαδή καταγραφή των εθίμων και των ηθών του λαού, που πολλές φορές αποβαίνει σε βάρος της λογοτεχνικής αξίας των έργων τους (υπάρχουν π.χ. διηγήματα που απλώς καταγράφουν έθιμα, χωρίς να πετυχαίνουν τίποτε περισσότερο)· σε άλλες περιπτώσεις, βέβαια, όταν τα έθιμα εντάσσονται φυσιολογικά στον αφηγηματικό κορμό και στο μύθο του διηγήματος, το αποτέλεσμα είναι πολύ επιτυχημένο</a:t>
                      </a:r>
                      <a:endParaRPr lang="en-US" sz="900" dirty="0">
                        <a:effectLst/>
                      </a:endParaRPr>
                    </a:p>
                    <a:p>
                      <a:pPr marL="0" marR="0">
                        <a:lnSpc>
                          <a:spcPct val="115000"/>
                        </a:lnSpc>
                        <a:spcBef>
                          <a:spcPts val="0"/>
                        </a:spcBef>
                        <a:spcAft>
                          <a:spcPts val="0"/>
                        </a:spcAft>
                      </a:pPr>
                      <a:r>
                        <a:rPr lang="el-GR" sz="900" dirty="0">
                          <a:effectLst/>
                        </a:rPr>
                        <a:t>    — δεν πρέπει να απορούμε που το ελληνικό διήγημα συνδέθηκε σχεδόν αμέσως με την απεικόνιση της ζωής στην ύπαιθρο και το χωριό· στα τέλη του 19ου αιώνα, αυτή είναι η κυρίαρχη εικόνα ελληνικής ζωής (αστική ζωή δεν έχει πραγματικά αρχίσει να υπάρχει στην Ελλάδα)</a:t>
                      </a:r>
                      <a:endParaRPr lang="en-US" sz="900" dirty="0">
                        <a:effectLst/>
                      </a:endParaRPr>
                    </a:p>
                    <a:p>
                      <a:pPr marL="0" marR="0">
                        <a:lnSpc>
                          <a:spcPct val="115000"/>
                        </a:lnSpc>
                        <a:spcBef>
                          <a:spcPts val="0"/>
                        </a:spcBef>
                        <a:spcAft>
                          <a:spcPts val="0"/>
                        </a:spcAft>
                      </a:pPr>
                      <a:r>
                        <a:rPr lang="el-GR" sz="900" dirty="0">
                          <a:effectLst/>
                        </a:rPr>
                        <a:t>    — η γενιά του 1880 συνδέεται με το γλωσσικό ζήτημα, στο οποίο πήρε θέση υπέρ του δημοτικισμού· δεν πρέπει να ξεχνάμε ότι το ηθογραφικό διήγημα συνιστά την πρώτη συστηματική προσπάθεια για συγγραφή πεζών λογοτεχνικών έργων στη δημοτική γλώσσα (σ' αυτό βοήθησε και το γεγονός ότι οι ήρωες είναι άνθρωποι του λαού, που φυσικά μιλούν μεταξύ τους στη δημοτική, χρησιμοποιώντας τους γλωσσικούς ιδιωματισμούς της περιοχής τους, τους οποίους οι συγγραφείς ενδιαφέρονται να αναπαράγουν πιστά)</a:t>
                      </a:r>
                      <a:endParaRPr lang="en-US" sz="900" dirty="0">
                        <a:effectLst/>
                      </a:endParaRPr>
                    </a:p>
                    <a:p>
                      <a:pPr marL="0" marR="0">
                        <a:lnSpc>
                          <a:spcPct val="115000"/>
                        </a:lnSpc>
                        <a:spcBef>
                          <a:spcPts val="0"/>
                        </a:spcBef>
                        <a:spcAft>
                          <a:spcPts val="0"/>
                        </a:spcAft>
                      </a:pPr>
                      <a:r>
                        <a:rPr lang="el-GR" sz="900" dirty="0">
                          <a:effectLst/>
                        </a:rPr>
                        <a:t>    — υπάρχουν αρκετοί ηθογράφοι συγγραφείς που το έργο τους δεν παρουσιάζει ουσιαστική εξέλιξη και μοιάζουν να επανέρχονται συνεχώς σε παραλλαγές του ίδιου θέματος· άλλοι, όμως, έδωσαν σπουδαία έργα και οδήγησαν σταδιακά στο πέρασμα από την ηθογραφία προς το ρεαλισμό και το νατουραλισμό</a:t>
                      </a:r>
                      <a:endParaRPr lang="en-US" sz="900" dirty="0">
                        <a:effectLst/>
                      </a:endParaRPr>
                    </a:p>
                    <a:p>
                      <a:pPr marL="0" marR="0">
                        <a:lnSpc>
                          <a:spcPct val="115000"/>
                        </a:lnSpc>
                        <a:spcBef>
                          <a:spcPts val="0"/>
                        </a:spcBef>
                        <a:spcAft>
                          <a:spcPts val="0"/>
                        </a:spcAft>
                      </a:pPr>
                      <a:r>
                        <a:rPr lang="el-GR" sz="900" dirty="0">
                          <a:effectLst/>
                        </a:rPr>
                        <a:t>    —  η ηθογραφία χρησιμοποιήθηκε συχνά ως μέσο για την επίτευξη στόχων εντελώς ξένων προς τη λογοτεχνία, όπως τα διάφορα ηθικοπλαστικά διδάγματα, η συστηματική καλλιέργεια ενός πατριωτικού φρονήματος και μιας εθνικής ιδεολογίας κτλ.· κι αυτό ισχύει τόσο για τους συγγραφείς όσο και για τους κριτικούς ή μελετητές</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1229" marR="31229" marT="0" marB="0"/>
                </a:tc>
              </a:tr>
            </a:tbl>
          </a:graphicData>
        </a:graphic>
      </p:graphicFrame>
    </p:spTree>
    <p:extLst>
      <p:ext uri="{BB962C8B-B14F-4D97-AF65-F5344CB8AC3E}">
        <p14:creationId xmlns:p14="http://schemas.microsoft.com/office/powerpoint/2010/main" val="17815145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11</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4077247326"/>
              </p:ext>
            </p:extLst>
          </p:nvPr>
        </p:nvGraphicFramePr>
        <p:xfrm>
          <a:off x="251520" y="693571"/>
          <a:ext cx="8568952" cy="5443474"/>
        </p:xfrm>
        <a:graphic>
          <a:graphicData uri="http://schemas.openxmlformats.org/drawingml/2006/table">
            <a:tbl>
              <a:tblPr firstRow="1" firstCol="1" bandRow="1">
                <a:tableStyleId>{2D5ABB26-0587-4C30-8999-92F81FD0307C}</a:tableStyleId>
              </a:tblPr>
              <a:tblGrid>
                <a:gridCol w="8568952"/>
              </a:tblGrid>
              <a:tr h="151360">
                <a:tc>
                  <a:txBody>
                    <a:bodyPr/>
                    <a:lstStyle/>
                    <a:p>
                      <a:pPr marL="0" marR="0" algn="ctr">
                        <a:lnSpc>
                          <a:spcPct val="115000"/>
                        </a:lnSpc>
                        <a:spcBef>
                          <a:spcPts val="0"/>
                        </a:spcBef>
                        <a:spcAft>
                          <a:spcPts val="0"/>
                        </a:spcAft>
                      </a:pPr>
                      <a:r>
                        <a:rPr lang="el-GR" sz="1200">
                          <a:effectLst/>
                        </a:rPr>
                        <a:t>ΚΛΑΣΙΚΙΣΜΟΣ</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r>
              <a:tr h="4238077">
                <a:tc>
                  <a:txBody>
                    <a:bodyPr/>
                    <a:lstStyle/>
                    <a:p>
                      <a:pPr marL="0" marR="0">
                        <a:lnSpc>
                          <a:spcPct val="115000"/>
                        </a:lnSpc>
                        <a:spcBef>
                          <a:spcPts val="0"/>
                        </a:spcBef>
                        <a:spcAft>
                          <a:spcPts val="0"/>
                        </a:spcAft>
                      </a:pPr>
                      <a:r>
                        <a:rPr lang="el-GR" sz="1200" dirty="0">
                          <a:effectLst/>
                        </a:rPr>
                        <a:t>Όπως και το επίθετο «κλασικός», από το οποίο προέρχεται, ο όρος «κλασικισμός» δεν αφορά αποκλειστικά στη λογοτεχνία αλλά σε όλες σχεδόν τις μορφές τέχνης. Σε γενικές γραμμές, μπορούμε να πούμε ότι «κλασικισμό» ή «κλασικιστική περίοδο» ονομάζουμε κάθε περίοδο κατά την οποία κυριαρχεί η προσπάθεια μίμησης ή επιστροφής σε παλαιοτέρα πρότυπα, που θεωρούνται κλασικά. Μ' άλλα λόγια, κλασικισμός είναι η τάση για μίμηση και προσέγγιση του κλασικού που, όπως έχει ιστορικά αποδειχθεί, επανέρχεται κάθε τόσο στη λογοτεχνία και την τέχνη.</a:t>
                      </a:r>
                      <a:endParaRPr lang="en-US" sz="1200" dirty="0">
                        <a:effectLst/>
                      </a:endParaRPr>
                    </a:p>
                    <a:p>
                      <a:pPr marL="0" marR="0">
                        <a:lnSpc>
                          <a:spcPct val="115000"/>
                        </a:lnSpc>
                        <a:spcBef>
                          <a:spcPts val="0"/>
                        </a:spcBef>
                        <a:spcAft>
                          <a:spcPts val="0"/>
                        </a:spcAft>
                      </a:pPr>
                      <a:r>
                        <a:rPr lang="el-GR" sz="1200" dirty="0">
                          <a:effectLst/>
                        </a:rPr>
                        <a:t>Όταν λέμε μίμηση, εννοούμε βέβαια τη χρησιμοποίηση θεμάτων που θεωρούνται κλασικά, καθώς και όλων των χαρακτηριστικών που συνδέονται με έργα κλασικά. Για παράδειγμα, μια κλασικιστική γαλλική τραγωδία του 17ου αιώνα, εκτός του ότι δανείζεται το θέμα της από την αρχαία ελληνική ή τη ρωμαϊκή τραγωδία, χρησιμοποιεί και τα ίδια μορφολογικά στοιχεία. Αυτή η μίμηση μπορεί τελικά να αποδειχθεί δουλική αντιγραφή, ενδέχεται όμως να είναι ιδιαίτερα δημιουργική και να οδηγήσει σε πολύ σημαντικά έργα. Σε ό,τι αφορά την ευρωπαϊκή τέχνη και λογοτεχνία, τα κλασικιστικά στοιχεία είναι έντονα από την Αναγέννηση ως και το 18ο αιώνα, ενώ σε μικρότερο βαθμό μπορούμε να τα ανιχνεύσουμε σε όλες τις εποχές.</a:t>
                      </a:r>
                      <a:endParaRPr lang="en-US" sz="1200" dirty="0">
                        <a:effectLst/>
                      </a:endParaRPr>
                    </a:p>
                    <a:p>
                      <a:pPr marL="0" marR="0">
                        <a:lnSpc>
                          <a:spcPct val="115000"/>
                        </a:lnSpc>
                        <a:spcBef>
                          <a:spcPts val="0"/>
                        </a:spcBef>
                        <a:spcAft>
                          <a:spcPts val="0"/>
                        </a:spcAft>
                      </a:pPr>
                      <a:r>
                        <a:rPr lang="el-GR" sz="1200" dirty="0">
                          <a:effectLst/>
                        </a:rPr>
                        <a:t>Κλασικός</a:t>
                      </a:r>
                      <a:endParaRPr lang="en-US" sz="1200" dirty="0">
                        <a:effectLst/>
                      </a:endParaRPr>
                    </a:p>
                    <a:p>
                      <a:pPr marL="0" marR="0">
                        <a:lnSpc>
                          <a:spcPct val="115000"/>
                        </a:lnSpc>
                        <a:spcBef>
                          <a:spcPts val="0"/>
                        </a:spcBef>
                        <a:spcAft>
                          <a:spcPts val="0"/>
                        </a:spcAft>
                      </a:pPr>
                      <a:r>
                        <a:rPr lang="el-GR" sz="1200" dirty="0">
                          <a:effectLst/>
                        </a:rPr>
                        <a:t>Το επίθετο «κλασικός» δε συνδέεται αποκλειστικά με τη λογοτεχνία αλλά είναι ένας χαρακτηρισμός που απαντάται και στις άλλες μορφές τέχνης ή ακόμη και στην καθημερινή ζωή. Κλασικό χαρακτηρίζουμε συνήθως αυτό το οποίο προσεγγίζει το τέλειο και, συνεπώς, λειτουργεί ως πρότυπο, που όλοι επιδιώκουν να το μιμηθούν. Ανάλογα με την περίπτωση, η μίμηση αυτή είναι πιθανό να αποδειχθεί είτε δουλική και εντελώς άγονη αντιγραφή είτε γνήσια και πρόσφορη δημιουργία. Το πραγματικά κλασικό έργο ξεχωρίζει, πάντως, διότι έχει διαχρονική αξία και παραμένει πάντοτε επίκαιρο, κεντρίζοντας το ενδιαφέρον των αναγνωστών.</a:t>
                      </a:r>
                      <a:endParaRPr lang="en-US" sz="1200" dirty="0">
                        <a:effectLst/>
                      </a:endParaRPr>
                    </a:p>
                    <a:p>
                      <a:pPr marL="0" marR="0">
                        <a:lnSpc>
                          <a:spcPct val="115000"/>
                        </a:lnSpc>
                        <a:spcBef>
                          <a:spcPts val="0"/>
                        </a:spcBef>
                        <a:spcAft>
                          <a:spcPts val="0"/>
                        </a:spcAft>
                      </a:pPr>
                      <a:r>
                        <a:rPr lang="el-GR" sz="1200" dirty="0">
                          <a:effectLst/>
                        </a:rPr>
                        <a:t>Ο όρος «κλασικός» χρησιμοποιήθηκε αρχικά από τους Λατίνους, για να χαρακτηρίσουν τα πιο σημαντικά έργα της αρχαίας ελληνικής γραμματείας, τα οποία θαύμαζαν και προσπαθούσαν να μιμηθούν. Στους κατοπινούς αιώνες, κλασικά θα θεωρούνται μόνο τα έργα της αρχαίας ελληνικής και λατινικής λογοτεχνίας, που θα αποτελέσουν τα πρότυπα ολόκληρης της λογοτεχνικής παραγωγής του Μεσαίωνα, ενώ θα εξακολουθήσουν να ασκούν πολύ έντονη επιρροή και στα νεότερα χρόνια, σχεδόν μέχρι την εποχή μας.</a:t>
                      </a:r>
                      <a:endParaRPr lang="en-US" sz="1200" dirty="0">
                        <a:effectLst/>
                      </a:endParaRPr>
                    </a:p>
                    <a:p>
                      <a:pPr marL="0" marR="0">
                        <a:lnSpc>
                          <a:spcPct val="115000"/>
                        </a:lnSpc>
                        <a:spcBef>
                          <a:spcPts val="0"/>
                        </a:spcBef>
                        <a:spcAft>
                          <a:spcPts val="0"/>
                        </a:spcAft>
                      </a:pPr>
                      <a:r>
                        <a:rPr lang="el-GR" sz="1200" dirty="0">
                          <a:effectLst/>
                        </a:rPr>
                        <a:t>Σήμερα, όμως, η έννοια του όρου «κλασικός» έχει διευρυνθεί. Όλοι πια αποδέχονται ότι κάθε λογοτεχνία και κάθε εποχή έχει τα δικά της κλασικά έργα και πρότυπα, στα οποία μπορεί να στηριχθεί, χωρίς να αναζητά την έμπνευσή της σε κείμενα εντελώς διαφορετικών εποχών και κοινωνιών.</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r>
            </a:tbl>
          </a:graphicData>
        </a:graphic>
      </p:graphicFrame>
    </p:spTree>
    <p:extLst>
      <p:ext uri="{BB962C8B-B14F-4D97-AF65-F5344CB8AC3E}">
        <p14:creationId xmlns:p14="http://schemas.microsoft.com/office/powerpoint/2010/main" val="309427888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12</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3236851672"/>
              </p:ext>
            </p:extLst>
          </p:nvPr>
        </p:nvGraphicFramePr>
        <p:xfrm>
          <a:off x="251520" y="291688"/>
          <a:ext cx="8712968" cy="5860924"/>
        </p:xfrm>
        <a:graphic>
          <a:graphicData uri="http://schemas.openxmlformats.org/drawingml/2006/table">
            <a:tbl>
              <a:tblPr firstRow="1" firstCol="1" bandRow="1">
                <a:tableStyleId>{2D5ABB26-0587-4C30-8999-92F81FD0307C}</a:tableStyleId>
              </a:tblPr>
              <a:tblGrid>
                <a:gridCol w="8712968"/>
              </a:tblGrid>
              <a:tr h="39354">
                <a:tc>
                  <a:txBody>
                    <a:bodyPr/>
                    <a:lstStyle/>
                    <a:p>
                      <a:pPr marL="0" marR="0" algn="ctr">
                        <a:lnSpc>
                          <a:spcPct val="115000"/>
                        </a:lnSpc>
                        <a:spcBef>
                          <a:spcPts val="0"/>
                        </a:spcBef>
                        <a:spcAft>
                          <a:spcPts val="0"/>
                        </a:spcAft>
                        <a:tabLst>
                          <a:tab pos="0" algn="l"/>
                        </a:tabLst>
                      </a:pPr>
                      <a:r>
                        <a:rPr lang="el-GR" sz="500" dirty="0">
                          <a:effectLst/>
                        </a:rPr>
                        <a:t>ΜΟΝΤΕΡΝΙΣΜΟΣ</a:t>
                      </a:r>
                      <a:endParaRPr lang="en-US" sz="500" dirty="0">
                        <a:effectLst/>
                        <a:latin typeface="Calibri" panose="020F0502020204030204" pitchFamily="34" charset="0"/>
                        <a:ea typeface="Calibri" panose="020F0502020204030204" pitchFamily="34" charset="0"/>
                        <a:cs typeface="Times New Roman" panose="02020603050405020304" pitchFamily="18" charset="0"/>
                      </a:endParaRPr>
                    </a:p>
                  </a:txBody>
                  <a:tcPr marL="10473" marR="10473" marT="0" marB="0"/>
                </a:tc>
              </a:tr>
              <a:tr h="4898158">
                <a:tc>
                  <a:txBody>
                    <a:bodyPr/>
                    <a:lstStyle/>
                    <a:p>
                      <a:pPr marL="0" marR="0" algn="just">
                        <a:lnSpc>
                          <a:spcPct val="115000"/>
                        </a:lnSpc>
                        <a:spcBef>
                          <a:spcPts val="0"/>
                        </a:spcBef>
                        <a:spcAft>
                          <a:spcPts val="0"/>
                        </a:spcAft>
                        <a:tabLst>
                          <a:tab pos="0" algn="l"/>
                        </a:tabLst>
                      </a:pPr>
                      <a:r>
                        <a:rPr lang="el-GR" sz="500" dirty="0">
                          <a:effectLst/>
                        </a:rPr>
                        <a:t>Με τον όρο «μοντερνισμός» δηλώνουμε συνήθως μια σειρά από τάσεις και κατευθύνσεις στην ιστορία της λογοτεχνίας και της τέχνης, που η αρχή τους τοποθετείται στο δεύτερο μισό του 19ου αιώνα και η πλήρης ανάπτυξή τους στις τέσσερις πρώτες δεκαετίες του 20ού αιώνα. Πρόκειται στην ουσία για ένα πνευματικό κίνημα, που εξεγέρθηκε ενάντια στον παραδοσιακό αστικό πολιτισμό, με στόχο την κατάλυση των αξιών του Διαφωτισμού και του ορθού λόγου. Για παράδειγμα, αμφισβήτησε τις παραδοσιακές αξίες και επιχείρησε να καταργήσει όλους τους καθιερωμένους κανόνες και συμβάσεις μέσα από ριζοσπαστικούς πειραματισμούς κάθε είδους, ενώ έδωσε ιδιαίτερη προσοχή στην υποκειμενική συνείδηση του ατόμου και την αλλοτρίωσή της.</a:t>
                      </a:r>
                      <a:endParaRPr lang="en-US" sz="500" dirty="0">
                        <a:effectLst/>
                      </a:endParaRPr>
                    </a:p>
                    <a:p>
                      <a:pPr marL="0" marR="0" algn="just">
                        <a:lnSpc>
                          <a:spcPct val="115000"/>
                        </a:lnSpc>
                        <a:spcBef>
                          <a:spcPts val="0"/>
                        </a:spcBef>
                        <a:spcAft>
                          <a:spcPts val="0"/>
                        </a:spcAft>
                        <a:tabLst>
                          <a:tab pos="0" algn="l"/>
                        </a:tabLst>
                      </a:pPr>
                      <a:r>
                        <a:rPr lang="el-GR" sz="500" dirty="0">
                          <a:effectLst/>
                        </a:rPr>
                        <a:t>Ο μοντερνισμός είναι ένα κίνημα διεθνές, που ξεπερνά κάθε είδους σύνορα ή όρια: εθνικά, ειδολογικά, πολιτισμικά κτλ. Μέσα σε διάστημα μερικών δεκαετιών, εμφανίζεται σε διάφορες χώρες και από την άποψη αυτή, μπορεί κανείς να μιλήσει για αγγλόφωνο, γαλλόφωνο ή και νεοελληνικό μοντερνισμό· ωστόσο, πίσω από τις τοπικές αυτές εκδηλώσεις, υπάρχει μια κοινή, «διεθνής» θα λέγαμε, βάση. Εξάλλου, οι μοντερνιστικές εξελίξεις είναι παράλληλες σε όλες σχεδόν τις μορφές τέχνης: λογοτεχνία, ζωγραφική, μουσική, θέατρο, αρχιτεκτονική κτλ.</a:t>
                      </a:r>
                      <a:endParaRPr lang="en-US" sz="500" dirty="0">
                        <a:effectLst/>
                      </a:endParaRPr>
                    </a:p>
                    <a:p>
                      <a:pPr marL="0" marR="0" algn="just">
                        <a:lnSpc>
                          <a:spcPct val="115000"/>
                        </a:lnSpc>
                        <a:spcBef>
                          <a:spcPts val="0"/>
                        </a:spcBef>
                        <a:spcAft>
                          <a:spcPts val="0"/>
                        </a:spcAft>
                        <a:tabLst>
                          <a:tab pos="0" algn="l"/>
                        </a:tabLst>
                      </a:pPr>
                      <a:r>
                        <a:rPr lang="el-GR" sz="500" dirty="0">
                          <a:effectLst/>
                        </a:rPr>
                        <a:t>Θα πρέπει ακόμη να πούμε ότι ο μοντερνισμός είναι ένα φαινόμενο που δεν περιορίζεται στο χώρο της λογοτεχνίας ή της τέχνης. Αντίστοιχες εξελίξεις παρατηρούνται την ίδια περίπου εποχή σε όλους σχεδόν τους τομείς της σκέψης, στις επιστήμες του ανθρώπου αλλά και στις φυσικές επιστήμες (π.χ. στη φιλοσοφία, ψυχανάλυση, γλωσσολογία, φυσική κτλ.). Οι εξελίξεις αυτές συνδέονται με τις σημαντικές ιστορικές και κοινωνικές αλλαγές που συμβαίνουν στον κόσμο με την έλευση του 20ού αιώνα.</a:t>
                      </a:r>
                      <a:endParaRPr lang="en-US" sz="500" dirty="0">
                        <a:effectLst/>
                      </a:endParaRPr>
                    </a:p>
                    <a:p>
                      <a:pPr marL="0" marR="0" algn="just">
                        <a:lnSpc>
                          <a:spcPct val="115000"/>
                        </a:lnSpc>
                        <a:spcBef>
                          <a:spcPts val="0"/>
                        </a:spcBef>
                        <a:spcAft>
                          <a:spcPts val="0"/>
                        </a:spcAft>
                        <a:tabLst>
                          <a:tab pos="0" algn="l"/>
                        </a:tabLst>
                      </a:pPr>
                      <a:r>
                        <a:rPr lang="el-GR" sz="500" dirty="0">
                          <a:effectLst/>
                        </a:rPr>
                        <a:t>Ποιες είναι, όμως, οι βασικές αρχές του μοντερνισμού, τουλάχιστον σ' ό,τι αφορά τη λογοτεχνία, και πού θα πρέπει να τις αναζητήσουμε; Υπάρχουν, βέβαια, αρκετά θεωρητικά και κριτικά κείμενα των ίδιων των μοντερνιστών συγγραφέων αλλά και πολλών κριτικών της εποχής τους· αλλά αν θέλουμε να αντλήσουμε τα πιο ενδιαφέροντα στοιχεία, θα πρέπει να στραφούμε στην ίδια τη μοντέρνα λογοτεχνική γραφή, δηλαδή στην πράξη και όχι στη θεωρία· θα πρέπει να εξετάσουμε προσεκτικά τη μοντέρνα ποίηση και πεζογραφία.</a:t>
                      </a:r>
                      <a:endParaRPr lang="en-US" sz="500" dirty="0">
                        <a:effectLst/>
                      </a:endParaRPr>
                    </a:p>
                    <a:p>
                      <a:pPr marL="0" marR="0" algn="just">
                        <a:lnSpc>
                          <a:spcPct val="115000"/>
                        </a:lnSpc>
                        <a:spcBef>
                          <a:spcPts val="0"/>
                        </a:spcBef>
                        <a:spcAft>
                          <a:spcPts val="0"/>
                        </a:spcAft>
                        <a:tabLst>
                          <a:tab pos="0" algn="l"/>
                        </a:tabLst>
                      </a:pPr>
                      <a:r>
                        <a:rPr lang="el-GR" sz="500" dirty="0">
                          <a:effectLst/>
                        </a:rPr>
                        <a:t>Προηγείται, βέβαια, η ποίηση. Ποιητές όπως οι Γάλλοι Charles Baudelaire, Lautréamont, Stéphane Mallarmé, Arthur Rimbaud, Paul Verlaine εγκαινιάζουν τη μοντέρνα ποιητική γραφή ήδη από το δεύτερο μισό του 19ου αιώνα. Εξάλλου, οι Γάλλοι Guillaume Apollinaire και Paul Valéry, ο Γερμανός Reiner Maria Rilke, ο Βρετανός Τ. S. Eliot, ο Αμερικανός Ezra Pound και ο Ιρλαν­δός W. Β. Yeats αποτελούν τους επιφανέστερους εκπροσώπους της ποίησης του μοντερνισμού στο πρώτο μισό του 20ού αιώνα. Τέλος, οι Γερμανοί εξπρεσιονιστές, οι Γάλλοι υπερρεαλιστές, ο Ρώσος φουτουριστής Vladimir Maïakovski και πολλοί ακόμη ποιητές τοποθετούνται άλλοτε στο εσωτερικό του μοντερνισμού και άλλοτε στους αντίποδές του, θεωρούμενοι ως βασικές φυσιογνωμίες της πρωτοπορίας.</a:t>
                      </a:r>
                      <a:endParaRPr lang="en-US" sz="500" dirty="0">
                        <a:effectLst/>
                      </a:endParaRPr>
                    </a:p>
                    <a:p>
                      <a:pPr marL="0" marR="0" algn="just">
                        <a:lnSpc>
                          <a:spcPct val="115000"/>
                        </a:lnSpc>
                        <a:spcBef>
                          <a:spcPts val="0"/>
                        </a:spcBef>
                        <a:spcAft>
                          <a:spcPts val="0"/>
                        </a:spcAft>
                        <a:tabLst>
                          <a:tab pos="0" algn="l"/>
                        </a:tabLst>
                      </a:pPr>
                      <a:r>
                        <a:rPr lang="el-GR" sz="500" dirty="0">
                          <a:effectLst/>
                        </a:rPr>
                        <a:t>Βασικό γνώρισμα της ποίησης του μοντερνισμού είναι η διάλυση της μορφής και η διάθεση για πειραματισμό. Ο ελεύθερος στίχος εξοστρακίζει το μέτρο και την ομοιοκαταληξία· οι γραμματικοί και οι συντακτικοί κανόνες παραβιάζονται· οι προτάσεις γίνονται αποσπασματικές και ελλειπτικές, τα σημεία στίξης καταργούνται. Τα διακοσμητικά στοιχεία και η φροντίδα για το «ωραίο ύφος» εγκαταλείπονται και συχνά επιλέγονται στοιχεία που ως τότε θεωρούνταν αντι-ποιητικά. Οι τολμηρές μεταφορές και οι απροσδόκητοι και ετερόκλητοι συνδυασμοί λέξεων κυριαρχούν· οι εικόνες ή οι ελεύθεροι συνειρμοί αφθονούν, ιδίως στην υπερρεαλιστική ποίηση. Η ποιητική γλώσσα γίνεται συμβολική, ελλειπτική, υπαινικτική, πολύσημη, ενώ αδιαφορεί για τις συμβάσεις και την ανάγκη κατανόησης.</a:t>
                      </a:r>
                      <a:endParaRPr lang="en-US" sz="500" dirty="0">
                        <a:effectLst/>
                      </a:endParaRPr>
                    </a:p>
                    <a:p>
                      <a:pPr marL="0" marR="0" algn="just">
                        <a:lnSpc>
                          <a:spcPct val="115000"/>
                        </a:lnSpc>
                        <a:spcBef>
                          <a:spcPts val="0"/>
                        </a:spcBef>
                        <a:spcAft>
                          <a:spcPts val="0"/>
                        </a:spcAft>
                        <a:tabLst>
                          <a:tab pos="0" algn="l"/>
                        </a:tabLst>
                      </a:pPr>
                      <a:r>
                        <a:rPr lang="el-GR" sz="500" dirty="0">
                          <a:effectLst/>
                        </a:rPr>
                        <a:t>Η θραύση —συχνά η ολοκληρωτική άρνηση— της παραδοσιακής μορφής, σε συνδυασμό με την έντονη επιρροή της ψυχανάλυσης σε πολλούς ποιητές, απελευθερώνει την καταλυτική λειτουργία της φαντασίας και του ονείρου, υποδηλώνοντας την κατάρρευση της λογικής συνοχής του κόσμου. Η αρχή της μίμησης, επάνω στην οποία θεμελιώθηκε η τέχνη του λόγου από την αρχαιότητα μέχρι τα τέλη του 18ου αιώνα, εγκαταλείπεται πλέον οριστικά. Η ποίηση παίρνει διαζύγιο από την αναφορά της στον εμπειρικό κόσμο και καθίσταται αυτάρκης και αυτόνομη. Φυσικά, το ποίημα εξακολουθεί να θεωρείται φορέας νοημάτων, με τη διαφορά ότι τα νοήματα αυτά δεν αναζητούνται πλέον στη σχέση του λογοτεχνικού έργου με την εξωτερική πραγματικότητα.</a:t>
                      </a:r>
                      <a:endParaRPr lang="en-US" sz="500" dirty="0">
                        <a:effectLst/>
                      </a:endParaRPr>
                    </a:p>
                    <a:p>
                      <a:pPr marL="0" marR="0" algn="just">
                        <a:lnSpc>
                          <a:spcPct val="115000"/>
                        </a:lnSpc>
                        <a:spcBef>
                          <a:spcPts val="0"/>
                        </a:spcBef>
                        <a:spcAft>
                          <a:spcPts val="0"/>
                        </a:spcAft>
                        <a:tabLst>
                          <a:tab pos="0" algn="l"/>
                        </a:tabLst>
                      </a:pPr>
                      <a:r>
                        <a:rPr lang="el-GR" sz="500" dirty="0">
                          <a:effectLst/>
                        </a:rPr>
                        <a:t>Δε θα πρέπει να θεωρήσουμε ότι η μοντέρνα ποίηση αδιαφόρησε για την αισθητική μέριμνα, παρά τις αντίθετες απόψεις που έχουν ακουστεί κατά καιρούς. Πραγματικά, η κατάλυση των καθιερωμένων συμβατικών μορφών γεννά ένα ξεχωριστό ενδιαφέρον για τα μορφολογικά ζητήματα. Η ποίηση του μοντερνισμού έχει να επιδείξει εκλεπτυσμένες, επεξεργασμένες αλλά και περίπλοκες φόρμες, ενώ η αυτοαναφορά, ο στοχασμός, δηλαδή, της ποιητικής γλώσσας επάνω στον ίδιο της τον εαυτό και τη λειτουργία της, αποτελεί μόνιμο γνώρισμά της.</a:t>
                      </a:r>
                      <a:endParaRPr lang="en-US" sz="500" dirty="0">
                        <a:effectLst/>
                      </a:endParaRPr>
                    </a:p>
                    <a:p>
                      <a:pPr marL="0" marR="0" algn="just">
                        <a:lnSpc>
                          <a:spcPct val="115000"/>
                        </a:lnSpc>
                        <a:spcBef>
                          <a:spcPts val="0"/>
                        </a:spcBef>
                        <a:spcAft>
                          <a:spcPts val="0"/>
                        </a:spcAft>
                        <a:tabLst>
                          <a:tab pos="0" algn="l"/>
                        </a:tabLst>
                      </a:pPr>
                      <a:r>
                        <a:rPr lang="el-GR" sz="500" dirty="0">
                          <a:effectLst/>
                        </a:rPr>
                        <a:t>Σε σχέση με την ποίηση, η μοντερνιστική πεζογραφία εμφανίζεται με κάποια καθυστέρηση. Ο σημαντικότερος πρόδρομός της κατά το 19ο αιώνα είναι ο Γάλλος Gustave Flaubert, ενώ μερικοί σπουδαίοι εκπρόσωποί της στον 20ό αιώνα είναι οι Γάλλοι Marcel Proust και André Gide, οι Άγγλοι D. Η. Lawrence και Virginia Woolf, ο Ιρλανδός James Joyce, ο Γαλλο-ιρλανδός Samuel Beckett, ο Αμερικανός William Faulkner, ο Γερμανός Tomas Mann, ο Τσέχος Franz Kafka και οι Αυστριακοί Robert Musil και Herman Broch.</a:t>
                      </a:r>
                      <a:endParaRPr lang="en-US" sz="500" dirty="0">
                        <a:effectLst/>
                      </a:endParaRPr>
                    </a:p>
                    <a:p>
                      <a:pPr marL="0" marR="0" algn="just">
                        <a:lnSpc>
                          <a:spcPct val="115000"/>
                        </a:lnSpc>
                        <a:spcBef>
                          <a:spcPts val="0"/>
                        </a:spcBef>
                        <a:spcAft>
                          <a:spcPts val="0"/>
                        </a:spcAft>
                        <a:tabLst>
                          <a:tab pos="0" algn="l"/>
                        </a:tabLst>
                      </a:pPr>
                      <a:r>
                        <a:rPr lang="el-GR" sz="500" dirty="0">
                          <a:effectLst/>
                        </a:rPr>
                        <a:t>Ο βασικός αντίπαλος με τον οποίο αναμετρήθηκε η μοντερνιστική πεζογραφία ήταν ο ρεαλισμός και οι συμβάσεις του. Βέβαια, αυτό δε σημαίνει ότι οι πεζογράφοι του μοντερνισμού εγκατέλειψαν οριστικά κάθε προσπάθεια να κατανοήσουν ή να αναπαραστήσουν τον εξω-λογοτεχνικό κόσμο. Κυρίως αμφισβήτησαν την αληθοφάνεια και τις σχετικές συμβάσεις ως κριτήριο για την αξία του λογοτεχνικού πεζού λόγου. Αν η ρεαλιστική πεζογραφία υπήρξε ο χώρος της αντικειμενικής αναπαράστασης, ο μοντερνισμός αποτέλεσε το πεδίο της υποκειμενικής εποπτείας και της συνείδησης. Αν ο ρεαλισμός έδειξε την προτίμησή του στις διαφανείς και κατανοητές αφηγηματικές μορφές, το μοντερνιστικό μυθιστόρημα δε δίστασε να θεματοποιήσει ακόμη και την ίδια τη διαδικασία κατασκευής του, αναγνωρίζοντας και αποκαλύπτοντας με τον τρόπο αυτό την τεχνητή φύση του λογοτεχνικού κειμένου και της τέχνης γενικότερα.</a:t>
                      </a:r>
                      <a:endParaRPr lang="en-US" sz="500" dirty="0">
                        <a:effectLst/>
                      </a:endParaRPr>
                    </a:p>
                    <a:p>
                      <a:pPr marL="0" marR="0" algn="just">
                        <a:lnSpc>
                          <a:spcPct val="115000"/>
                        </a:lnSpc>
                        <a:spcBef>
                          <a:spcPts val="0"/>
                        </a:spcBef>
                        <a:spcAft>
                          <a:spcPts val="0"/>
                        </a:spcAft>
                        <a:tabLst>
                          <a:tab pos="0" algn="l"/>
                        </a:tabLst>
                      </a:pPr>
                      <a:r>
                        <a:rPr lang="el-GR" sz="500" dirty="0">
                          <a:effectLst/>
                        </a:rPr>
                        <a:t>Η ανοιχτή και ελεύθερη μορφή του μοντέρνου μυθιστορήματος αποκλίνει από τις παραδοσιακές μορφές της πεζογραφίας. Η πλοκή παύει να είναι προσεκτικά διαρθρωμένη και συνεκτική, χαλαρώνει και, σε ορισμένες περιπτώσεις, εκλείπει εντελώς. Η διαδοχή των γεγονότων καταστρατηγεί τις αιτιολογικές και χρονολογικές σχέσεις, είναι αυθαίρετη, ασυνεχής και αντιφατική, γεμάτη χάσματα και κενά. Το μοντέρνο μυθιστόρημα συχνά δεν έχει αρχή με την παραδοσιακή έννοια του όρου: ο αναγνώστης «ρίχνεται» απευθείας στη ροή των συμβάντων και μόνο σταδιακά εξοικειώνεται με τις αφηγηματικές καταστάσεις.</a:t>
                      </a:r>
                      <a:endParaRPr lang="en-US" sz="500" dirty="0">
                        <a:effectLst/>
                      </a:endParaRPr>
                    </a:p>
                    <a:p>
                      <a:pPr marL="0" marR="0" algn="just">
                        <a:lnSpc>
                          <a:spcPct val="115000"/>
                        </a:lnSpc>
                        <a:spcBef>
                          <a:spcPts val="0"/>
                        </a:spcBef>
                        <a:spcAft>
                          <a:spcPts val="0"/>
                        </a:spcAft>
                        <a:tabLst>
                          <a:tab pos="0" algn="l"/>
                        </a:tabLst>
                      </a:pPr>
                      <a:r>
                        <a:rPr lang="el-GR" sz="500" dirty="0">
                          <a:effectLst/>
                        </a:rPr>
                        <a:t>Αυτή η αμφισβήτηση της πλοκής συνδυάζεται με την ολοκληρωτική άρνηση της πεζογραφίας να αναπαριστά τον κόσμο γύρω μας. Το γεγονός αυτό περιορίζει την —υποχρεωτική ως τότε— αναφορά στον κοινωνικό και ιστορικό περίγυρο μέσα στον οποίο εκτυλισσόταν η πλοκή. Το μυθιστόρημα δίνει πλέον προτεραιότητα στον εσωτερικό κόσμο και στην υποκειμενικότητα του ατόμου. Μάλιστα, η ανακάλυψη του υποσυνείδητου θα σφραγίσει τη μοντερνιστική πεζογραφία, αποκαλύπτοντας ανεξερεύνητους μέχρι τότε κόσμους. Η καλλιέργεια του εσωτερικού μονολόγου και η κυριαρχία των ελεύθερων συνειρμών συνιστούν ενδεικτικό παράδειγμα των νέων προσανατολισμών του μυθιστορήματος. Βέβαια, τα εξωτερικά συμβάντα δεν απουσιάζουν· εκείνο, όμως, που κυρίως ενδιαφέρει είναι η υποκειμενική τους πρόσληψη. Η ενδοσκόπηση, η ψυχολογική ανάλυση και ο στοχασμός έχουν πλέον το σταθερό προβάδισμα έναντι της αναπαράστασης της εξωτερικής πραγματικότητας. Ακόμη και ο χρόνος διαθλάται μέσα από τη συνείδηση των προσώπων, παραμορφώνεται, αλλοιώνεται, χάνει την αντικειμενική του διάσταση και γίνεται ψυχολογικός, συνειρμικός, ενώ θρυμματίζεται σε ποικίλους βιωματικούς χρόνους. Τα γεγονότα δεν παρουσιάζονται πλέον με βάση τη γραμμική χρονική ακολουθία τους, αλλά πολύ συχνά διασπώνται και ανασυγκροτούνται μέσα στη ροή της συνείδησης.</a:t>
                      </a:r>
                      <a:endParaRPr lang="en-US" sz="500" dirty="0">
                        <a:effectLst/>
                      </a:endParaRPr>
                    </a:p>
                    <a:p>
                      <a:pPr marL="0" marR="0" algn="just">
                        <a:lnSpc>
                          <a:spcPct val="115000"/>
                        </a:lnSpc>
                        <a:spcBef>
                          <a:spcPts val="0"/>
                        </a:spcBef>
                        <a:spcAft>
                          <a:spcPts val="0"/>
                        </a:spcAft>
                        <a:tabLst>
                          <a:tab pos="0" algn="l"/>
                        </a:tabLst>
                      </a:pPr>
                      <a:r>
                        <a:rPr lang="el-GR" sz="500" dirty="0">
                          <a:effectLst/>
                        </a:rPr>
                        <a:t>Εξάλλου, αντίθετα απ' ό,τι θα περίμενε κανείς, η συχνή προβολή του εσωτερικού κόσμου δε βοηθά στη συγκρότηση ολοκληρωμένων χαρακτήρων και προσωπικοτήτων κατά το ρεαλιστικό πρότυπο. Οι «ήρωες» του μοντέρνου μυθιστορήματος είναι τις πιο πολλές φορές λειψοί, χωρίς ολοκληρωμένη ή σταθερή ταυτότητα, έρμαια του τυχαίου, του άλογου και του ενστίκτου, με κατακερματισμένη εσωτερική ζωή.</a:t>
                      </a:r>
                      <a:endParaRPr lang="en-US" sz="500" dirty="0">
                        <a:effectLst/>
                      </a:endParaRPr>
                    </a:p>
                    <a:p>
                      <a:pPr marL="0" marR="0" algn="just">
                        <a:lnSpc>
                          <a:spcPct val="115000"/>
                        </a:lnSpc>
                        <a:spcBef>
                          <a:spcPts val="0"/>
                        </a:spcBef>
                        <a:spcAft>
                          <a:spcPts val="0"/>
                        </a:spcAft>
                        <a:tabLst>
                          <a:tab pos="0" algn="l"/>
                        </a:tabLst>
                      </a:pPr>
                      <a:r>
                        <a:rPr lang="el-GR" sz="500" dirty="0">
                          <a:effectLst/>
                        </a:rPr>
                        <a:t>Ανάλογη είναι και η εξέλιξη του αφηγητή, που στα μυθιστορήματα του μοντερνισμού εμφανίζεται παραιτημένος από την αξίωση για καθολική εποπτεία. Ο παντογνώστης αφηγητής του 19ου αιώνα παραχωρεί πλέον τη θέση του στον αφηγητή με περιορισμένη οπτική γωνία ή στην αφήγηση από διαφορετικές —συχνά αντικρουόμενες— σκοπιές. Με λίγα λόγια, η γνώση του αφηγητή είναι πλέον μεροληπτική, αβέβαιη, σχετική.</a:t>
                      </a:r>
                      <a:endParaRPr lang="en-US" sz="500" dirty="0">
                        <a:effectLst/>
                      </a:endParaRPr>
                    </a:p>
                    <a:p>
                      <a:pPr marL="0" marR="0" algn="just">
                        <a:lnSpc>
                          <a:spcPct val="115000"/>
                        </a:lnSpc>
                        <a:spcBef>
                          <a:spcPts val="0"/>
                        </a:spcBef>
                        <a:spcAft>
                          <a:spcPts val="0"/>
                        </a:spcAft>
                        <a:tabLst>
                          <a:tab pos="0" algn="l"/>
                        </a:tabLst>
                      </a:pPr>
                      <a:r>
                        <a:rPr lang="el-GR" sz="500" dirty="0">
                          <a:effectLst/>
                        </a:rPr>
                        <a:t>Προβάλλοντας τη δυσαρμονία, την αταξία, την αποσπασματικότητα, το μοντέρνο μυθιστόρημα επιχείρησε να υπονομεύσει τα καθιερωμένα ιδεώδη της αρμονίας, του ωραίου και της έλλογης τάξης και να καταδείξει ότι η ανθρώπινη εμπειρία είναι υποχρεωτικά κατακερματισμένη και δεν μπορεί να έχει συνολική εποπτεία του κόσμου. Ωστόσο, παρ' όλη την αμφισβήτηση των χρονικο-αιτιακών σχέσεων και τους πολλούς υφολογικούς πειραματισμούς, η μοντερνιστική πεζογραφία δεν εγκατέλειψε κάθε λογική ή αφηγηματική συνοχή. Η χαλάρωση της παραδοσιακής πλοκής αντισταθμίστηκε από την επίμονη παρουσία συμβόλων, αρχετύπων, επαναλαμβανόμενων μοτίβων, εικόνων, αναλογιών, με λίγα λόγια στοιχείων που εξασφαλίζουν μιαν άλλου είδους ενότητα, θεματική και υφολογική. Επίσης, το μοντέρνο μυθιστόρημα χαρακτηρίζεται συχνά από την ενότητα του χώρου και την προσπάθεια να πλάσει ένα ξεχωριστό πρόσωπο, έναν κεντρικό ήρωα.</a:t>
                      </a:r>
                      <a:endParaRPr lang="en-US" sz="500" dirty="0">
                        <a:effectLst/>
                      </a:endParaRPr>
                    </a:p>
                    <a:p>
                      <a:pPr marL="0" marR="0" algn="just">
                        <a:lnSpc>
                          <a:spcPct val="115000"/>
                        </a:lnSpc>
                        <a:spcBef>
                          <a:spcPts val="0"/>
                        </a:spcBef>
                        <a:spcAft>
                          <a:spcPts val="0"/>
                        </a:spcAft>
                        <a:tabLst>
                          <a:tab pos="0" algn="l"/>
                        </a:tabLst>
                      </a:pPr>
                      <a:r>
                        <a:rPr lang="el-GR" sz="500" dirty="0">
                          <a:effectLst/>
                        </a:rPr>
                        <a:t>Πράγματι, κάποιοι από τους εξέχοντες συγγραφείς του μοντερνισμού συνδέονται μ' ένα συγκεκριμένο αστικό χώρο, συνήθως μια μεγαλούπολη, όπου οι ίδιοι πέρασαν ένα μεγάλο μέρος της ζωής τους και στην οποία τοποθετούν τους μυθιστορηματικούς τους χαρακτήρες. Για παράδειγμα, ο Proust συνδέεται με το Cambray, ο Joyce με το Δουβλίνο, ο Musil με τη Βιέννη. Συνεπώς, η ενότητα του χώρου αναπληρώνει την κατάτμηση του χρόνου. Όπως υποστηρίζουν πολλοί μελετητές, το στοιχείο του χρόνου, που είχε την πρωτοκαθεδρία στο ρεαλιστικό μυθιστόρημα, παραχώρησε τη θέση του στο στοιχείο του χώρου στο μοντέρνο μυθιστόρημα.</a:t>
                      </a:r>
                      <a:endParaRPr lang="en-US" sz="500" dirty="0">
                        <a:effectLst/>
                      </a:endParaRPr>
                    </a:p>
                    <a:p>
                      <a:pPr marL="0" marR="0" algn="just">
                        <a:lnSpc>
                          <a:spcPct val="115000"/>
                        </a:lnSpc>
                        <a:spcBef>
                          <a:spcPts val="0"/>
                        </a:spcBef>
                        <a:spcAft>
                          <a:spcPts val="0"/>
                        </a:spcAft>
                        <a:tabLst>
                          <a:tab pos="0" algn="l"/>
                        </a:tabLst>
                      </a:pPr>
                      <a:r>
                        <a:rPr lang="el-GR" sz="500" dirty="0">
                          <a:effectLst/>
                        </a:rPr>
                        <a:t>Εξάλλου, η ύπαρξη ενός δεσπόζοντος μυθιστορηματικού χαρακτήρα, μιας κεντρικής συνείδησης ικανής να ρυθμίζει και να συνδέει τα αντιφατικά και αλληλοσυγκρουόμενα επίπεδα εμπειρίας, συνιστά χαρακτηριστικό γνώρισμα του μοντερνιστικού μυθιστορήματος. Πολύ συχνά, η ίδια η πραγματικότητα δε φαίνεται να υφίσταται παρά μόνο μέσα από την προοπτική της συνείδησης αυτής. Κατά παράδοξο, θα λέγαμε, τρόπο, η υποκειμενική συνείδηση αποκτά κυρίαρχο ρόλο, τη στιγμή ακριβώς που το άτομο, έρμαιο του τυχαίου και του ανορθολογικού, περνά βαθύτατη κρίση και απειλείται με οριστική διάλυση.</a:t>
                      </a:r>
                      <a:endParaRPr lang="en-US" sz="500" dirty="0">
                        <a:effectLst/>
                      </a:endParaRPr>
                    </a:p>
                    <a:p>
                      <a:pPr marL="0" marR="0" algn="just">
                        <a:lnSpc>
                          <a:spcPct val="115000"/>
                        </a:lnSpc>
                        <a:spcBef>
                          <a:spcPts val="0"/>
                        </a:spcBef>
                        <a:spcAft>
                          <a:spcPts val="0"/>
                        </a:spcAft>
                        <a:tabLst>
                          <a:tab pos="0" algn="l"/>
                        </a:tabLst>
                      </a:pPr>
                      <a:r>
                        <a:rPr lang="el-GR" sz="500" dirty="0">
                          <a:effectLst/>
                        </a:rPr>
                        <a:t>Τέλος, θα πρέπει να προσθέσουμε ότι η εγκατάλειψη του ιδεώδους της μίμησης της πραγματικότητας και η αυτονόμηση της πεζογραφίας απ' τις κάθε είδους εξωτερικές απαιτήσεις, έστρεψε την προσοχή των δημιουργών στον κόσμο της γλώσσας. Όπως ακριβώς και στην περίπτωση της ποίησης, η κατάλυση των καθιερωμένων μορφών δε συνεπάγεται διόλου την αδιαφορία για ζητήματα αισθητικής τάξεως. Το μοντερνιστικό μυθιστόρημα διακρίνεται για τις περίπλοκες υφολογικές του αναζητήσεις, ενώ η ίδια η συγγραφική δραστηριότητα καθίσταται συχνά το κεντρικό του θέμα. Μάλιστα, σε αρκετές περιπτώσεις, το μυθιστόρημα παύει ξαφνικά να αφηγείται την ιστορία την οποία ξεκίνησε να αφηγηθεί, και μετατρέπεται σε εξιστόρηση των δυσκολιών και των εμποδίων που συναντά η ίδια η αφήγηση. Σύμφωνα με την περίφημη φράση του Γάλλου μυθιστοριογράφου και θεωρητικού Jean Ricardou, ενώ η παραδοσιακή μυθοπλασία ταυτίζεται με την αφήγηση μιας περιπέτειας, το μοντέρνο μυθιστόρημα μπορεί να οριστεί ως η περιπέτεια μιας αφήγησης.</a:t>
                      </a:r>
                      <a:endParaRPr lang="en-US" sz="500" dirty="0">
                        <a:effectLst/>
                      </a:endParaRPr>
                    </a:p>
                    <a:p>
                      <a:pPr marL="0" marR="0" algn="just">
                        <a:lnSpc>
                          <a:spcPct val="115000"/>
                        </a:lnSpc>
                        <a:spcBef>
                          <a:spcPts val="0"/>
                        </a:spcBef>
                        <a:spcAft>
                          <a:spcPts val="0"/>
                        </a:spcAft>
                        <a:tabLst>
                          <a:tab pos="0" algn="l"/>
                        </a:tabLst>
                      </a:pPr>
                      <a:r>
                        <a:rPr lang="el-GR" sz="500" dirty="0">
                          <a:effectLst/>
                        </a:rPr>
                        <a:t>Με βάση όλα τα παραπάνω γνωρίσματα, τόσο στην ποίηση όσο και στην πεζογραφία, μπορούμε να πούμε ότι ο μοντερνισμός καλλιέργησε πιστά το ιδεώδες του κλειστού, εσωστρεφούς και αυτόνομου κειμένου. Αυτό είχε ως αποτέλεσμα να συγκεντρώσει τα πυρά των λεγόμενων πρωτοποριακών κινημάτων, που άνθησαν στις πρώτες δεκαετίες του 20ού αιώνα.</a:t>
                      </a:r>
                      <a:endParaRPr lang="en-US" sz="500" dirty="0">
                        <a:effectLst/>
                      </a:endParaRPr>
                    </a:p>
                    <a:p>
                      <a:pPr marL="0" marR="0" algn="just">
                        <a:lnSpc>
                          <a:spcPct val="115000"/>
                        </a:lnSpc>
                        <a:spcBef>
                          <a:spcPts val="0"/>
                        </a:spcBef>
                        <a:spcAft>
                          <a:spcPts val="0"/>
                        </a:spcAft>
                        <a:tabLst>
                          <a:tab pos="0" algn="l"/>
                        </a:tabLst>
                      </a:pPr>
                      <a:r>
                        <a:rPr lang="el-GR" sz="500" dirty="0">
                          <a:effectLst/>
                        </a:rPr>
                        <a:t>Συγκεκριμένα, κινήματα όπως ο εξπρεσιονισμός, ο φουτουρισμός, το νταντά και, κυρίως, ο υπερρεαλισμός, κατηγόρησαν τους εκπροσώπους του μοντερνισμού για φορμαλισμό, ελιτισμό και αδιαφορία για το κοινό και γενικά για τον κόσμο γύρω τους. Είναι, άλλωστε, γνωστές οι επιθέσεις των υπερρεαλιστών ενάντια στους Gide, Proust, Joyce κ.ά. Τα κινήματα της πρωτοπορίας πρεσβεύουν την ουσιαστική κατάργηση της έννοιας της τέχνης και την απορρόφησή της από την πραγματικότητα· αντίθετα, ο σχεδόν σύγχρονός τους μοντερνισμός δεν έπαψε ποτέ να διακηρύσσει την πίστη του στην έννοια του ολοκληρωμένου έργου τέχνης. Απορρίπτοντας την τέχνη ως αυτόνομο θεσμό και επιδιώκοντας να καταργήσει τη διάκριση μεταξύ κοινού και δημιουργού, στο βαθμό που αυτό είναι δυνατό, η πρωτοπορία θεώρησε ότι η λογοτεχνία του μοντερνισμού εξαντλείται σε μιαν απλή ανανέωση των παραδοσιακών εκφραστικών μέσων, σε ένα παιχνίδι αισθητικής τάξεως, ανίκανο να διαδραματίσει έναν επαναστατικό ρόλο.</a:t>
                      </a:r>
                      <a:endParaRPr lang="en-US" sz="500" dirty="0">
                        <a:effectLst/>
                      </a:endParaRPr>
                    </a:p>
                    <a:p>
                      <a:pPr marL="0" marR="0" algn="just">
                        <a:lnSpc>
                          <a:spcPct val="115000"/>
                        </a:lnSpc>
                        <a:spcBef>
                          <a:spcPts val="0"/>
                        </a:spcBef>
                        <a:spcAft>
                          <a:spcPts val="0"/>
                        </a:spcAft>
                        <a:tabLst>
                          <a:tab pos="0" algn="l"/>
                        </a:tabLst>
                      </a:pPr>
                      <a:r>
                        <a:rPr lang="el-GR" sz="500" dirty="0">
                          <a:effectLst/>
                        </a:rPr>
                        <a:t>Στο σημείο αυτό, θα πρέπει να διευκρινίσουμε ότι πολλοί μελετητές, ακόμη και σήμερα, δεν κάνουν διάκριση ανάμεσα στους όρους «πρωτοπορία» και «μοντερνισμός», θεωρώντας την πρώτη ως την πλέον ακραία εκδοχή του δεύτερου. Άλλοι, όμως, βασιζόμενοι σε στοιχεία όπως αυτά που αναφέραμε παραπάνω, διαχωρίζουν σαφώς τους δυο όρους και μιλούν συγκεκριμένα για τα πρωτοποριακά κινήματα των πρώτων δεκαετιών του 20ού αιώνα, στόχος των οποίων ήταν η ολοσχερής επίθεση σε κάθε είδους συμβατικά δεδομένα και συμπεριφορές και όχι μόνο στο χώρο της τέχνης. Μ' άλλα λόγια, φαίνεται ότι οι καλλιτεχνικές προσπάθειες των κινημάτων της πρωτοπορίας υπήρξαν μέρος μιας ευρύτερης πολιτισμικής και πολιτικής εκστρατείας, με στόχο την ολοκληρωτική ανατροπή των παραδοσιακών αστικών αξιών. Αυτός ο ανοικτά πολιτικός χαρακτήρας και το επιτακτικό κάλεσμα σε δράση είναι ίσως το πιο ασφαλές κριτήριο, ισχυρίζονται κάποιοι, για να διακρίνουμε την πρωτοπορία από το μοντερνισμό.</a:t>
                      </a:r>
                      <a:endParaRPr lang="en-US" sz="500" dirty="0">
                        <a:effectLst/>
                      </a:endParaRPr>
                    </a:p>
                    <a:p>
                      <a:pPr marL="0" marR="0" algn="just">
                        <a:lnSpc>
                          <a:spcPct val="115000"/>
                        </a:lnSpc>
                        <a:spcBef>
                          <a:spcPts val="0"/>
                        </a:spcBef>
                        <a:spcAft>
                          <a:spcPts val="0"/>
                        </a:spcAft>
                        <a:tabLst>
                          <a:tab pos="0" algn="l"/>
                        </a:tabLst>
                      </a:pPr>
                      <a:r>
                        <a:rPr lang="el-GR" sz="500" dirty="0">
                          <a:effectLst/>
                        </a:rPr>
                        <a:t>Σε ό,τι αφορά τη νεοελληνική λογοτεχνία, δείγματα πρωτοποριακών κινημάτων δεν παρατηρούνται. Ωστόσο, η εποχή της μοντέρνας ποίησης —ή νεοτερικής, όπως έχει επικρατήσει να ονομάζεται— ξεκινά με μια σχετική καθυστέρηση στις απαρχές της δεκαετίας του 1930, με ποιητές όπως ο Θεόδωρος Ντόρρος και ο Νίκος Καλαμάρης (ή Κάλας). Πριν τη σημαδιακή αυτή χρονολογία, προδρομικές μορφές του νεοτερικού ποιητικού λόγου μπορούν να θεωρηθούν ποιητές όπως ο Κ. Π. Καβάφης, ο Κ. Γ. Καρυωτάκης και ο Τάκης Παπατσώνης. Εξάλλου, η οριστική επικράτηση και καθιέρωση της μοντέρνας ποιητικής γραφής στη χώρα μας, έρχεται με τη λεγόμενη «Γενιά του Τριάντα». Μερικοί απ' τους πιο σημαντικούς ποιητές της γενιάς αυτής, που άφησε και αρκετά κριτικά κείμενα για τη μοντέρνα ποίηση, είναι οι Νικηφόρος Βρεττάκος, Οδυσσέας Ελύτης, Γιάννης Ρίτσος, Γιώργος Σεφέρης, καθώς και οι υπερρεαλιστές Νίκος Εγγονόπουλος και Ανδρέας Εμπειρίκος.</a:t>
                      </a:r>
                      <a:endParaRPr lang="en-US" sz="500" dirty="0">
                        <a:effectLst/>
                      </a:endParaRPr>
                    </a:p>
                    <a:p>
                      <a:pPr marL="0" marR="0" algn="just">
                        <a:lnSpc>
                          <a:spcPct val="115000"/>
                        </a:lnSpc>
                        <a:spcBef>
                          <a:spcPts val="0"/>
                        </a:spcBef>
                        <a:spcAft>
                          <a:spcPts val="0"/>
                        </a:spcAft>
                        <a:tabLst>
                          <a:tab pos="0" algn="l"/>
                        </a:tabLst>
                      </a:pPr>
                      <a:r>
                        <a:rPr lang="el-GR" sz="500" dirty="0">
                          <a:effectLst/>
                        </a:rPr>
                        <a:t>Εξάλλου, η δεκαετία του 1930 συνιστά ένα σημείο τομής και για τη νεοτερική μας πεζογραφία. Στη διάρκεια της δεκαετίας αυτής μεταφράζονται για πρώτη φορά στα ελληνικά κείμενα των Joyce, Kafka, Proust, Woolf. Την ίδια εποχή, η επονομαζόμενη «Σχολή της Θεσσαλονίκης» γίνεται το λίκνο του ελληνικού μοντερνιστικού μυθιστορήματος: συγκεκριμένα, οι πεζογράφοι Αλκιβιάδης Γιαννόπουλος, Γιώργος Δέλιος, Στέλιος Ξεφλούδας και Νίκος Γαβριήλ Πεντζίκης συνδέονται κυρίως με την εισαγωγή της τεχνικής του εσωτερικού μονολόγου στη νεοελληνική πεζογραφία· επίσης, πάντα στην ίδια δεκαετία, σημαντικά δείγματα μοντέρνας μυθιστορηματικής γραφής έχουν να επιδείξουν και οι Μέλπω Αξιώτη, Γιάννης Μπεράτης και Γιάννης Σκαρίμπας.</a:t>
                      </a:r>
                      <a:endParaRPr lang="en-US" sz="500" dirty="0">
                        <a:effectLst/>
                        <a:latin typeface="Calibri" panose="020F0502020204030204" pitchFamily="34" charset="0"/>
                        <a:ea typeface="Calibri" panose="020F0502020204030204" pitchFamily="34" charset="0"/>
                        <a:cs typeface="Times New Roman" panose="02020603050405020304" pitchFamily="18" charset="0"/>
                      </a:endParaRPr>
                    </a:p>
                  </a:txBody>
                  <a:tcPr marL="10473" marR="10473" marT="0" marB="0"/>
                </a:tc>
              </a:tr>
            </a:tbl>
          </a:graphicData>
        </a:graphic>
      </p:graphicFrame>
    </p:spTree>
    <p:extLst>
      <p:ext uri="{BB962C8B-B14F-4D97-AF65-F5344CB8AC3E}">
        <p14:creationId xmlns:p14="http://schemas.microsoft.com/office/powerpoint/2010/main" val="245937857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13</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1555348904"/>
              </p:ext>
            </p:extLst>
          </p:nvPr>
        </p:nvGraphicFramePr>
        <p:xfrm>
          <a:off x="179512" y="548680"/>
          <a:ext cx="8507288" cy="5870404"/>
        </p:xfrm>
        <a:graphic>
          <a:graphicData uri="http://schemas.openxmlformats.org/drawingml/2006/table">
            <a:tbl>
              <a:tblPr firstRow="1" firstCol="1" bandRow="1">
                <a:tableStyleId>{2D5ABB26-0587-4C30-8999-92F81FD0307C}</a:tableStyleId>
              </a:tblPr>
              <a:tblGrid>
                <a:gridCol w="8507288"/>
              </a:tblGrid>
              <a:tr h="102239">
                <a:tc>
                  <a:txBody>
                    <a:bodyPr/>
                    <a:lstStyle/>
                    <a:p>
                      <a:pPr marL="0" marR="0" algn="ctr">
                        <a:lnSpc>
                          <a:spcPct val="115000"/>
                        </a:lnSpc>
                        <a:spcBef>
                          <a:spcPts val="0"/>
                        </a:spcBef>
                        <a:spcAft>
                          <a:spcPts val="0"/>
                        </a:spcAft>
                        <a:tabLst>
                          <a:tab pos="0" algn="l"/>
                        </a:tabLst>
                      </a:pPr>
                      <a:r>
                        <a:rPr lang="el-GR" sz="1000">
                          <a:effectLst/>
                        </a:rPr>
                        <a:t>ΝΑΤΟΥΡΑΛΙΣΜΟΣ</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9036" marR="39036" marT="0" marB="0"/>
                </a:tc>
              </a:tr>
              <a:tr h="5705431">
                <a:tc>
                  <a:txBody>
                    <a:bodyPr/>
                    <a:lstStyle/>
                    <a:p>
                      <a:pPr marL="0" marR="0">
                        <a:lnSpc>
                          <a:spcPct val="115000"/>
                        </a:lnSpc>
                        <a:spcBef>
                          <a:spcPts val="0"/>
                        </a:spcBef>
                        <a:spcAft>
                          <a:spcPts val="0"/>
                        </a:spcAft>
                      </a:pPr>
                      <a:r>
                        <a:rPr lang="el-GR" sz="1000" dirty="0">
                          <a:effectLst/>
                        </a:rPr>
                        <a:t>Ο νατουραλισμός είναι ένα λογοτεχνικό κίνημα που εμφανίζεται στη Γαλλία, τις τελευταίες δεκαετίες του 19ου αιώνα. Εισηγητής και πιο διάσημος εκπρόσωπός του είναι ο πεζογράφος Émile Zola. </a:t>
                      </a:r>
                      <a:endParaRPr lang="en-US" sz="1000" dirty="0">
                        <a:effectLst/>
                      </a:endParaRPr>
                    </a:p>
                    <a:p>
                      <a:pPr marL="0" marR="0">
                        <a:lnSpc>
                          <a:spcPct val="115000"/>
                        </a:lnSpc>
                        <a:spcBef>
                          <a:spcPts val="0"/>
                        </a:spcBef>
                        <a:spcAft>
                          <a:spcPts val="0"/>
                        </a:spcAft>
                      </a:pPr>
                      <a:r>
                        <a:rPr lang="el-GR" sz="1000" dirty="0">
                          <a:effectLst/>
                        </a:rPr>
                        <a:t>Ο νατουραλισμός συνδέεται αποκλειστικά με την πεζογραφία και πιο συγκεκριμένα με το μυθιστόρημα. Στην ουσία, συνιστά το αποκορύφωμα, την πιο ακραία εκδοχή του ρεαλισμού, με τον οποίο μοιράζεται ορισμένα κοινά στοιχεία. Για παράδειγμα, τόσο στο ρεαλισμό όσο και στο νατουραλισμό, ο συγγραφέας επιλέγει απλά θέματα από την καθημερινή ζωή και προσπαθεί να μιμηθεί, να αναπαραστήσει δηλαδή πιστά την πραγματικότητα. Κοινό στοιχείο είναι και η κριτική απέναντι στην κοινωνία της εποχής, η οποία όμως στο νατουραλισμό γίνεται ο πρώτος στόχος και εμφανίζεται πραγματικά πολύ σκληρή.</a:t>
                      </a:r>
                      <a:endParaRPr lang="en-US" sz="1000" dirty="0">
                        <a:effectLst/>
                      </a:endParaRPr>
                    </a:p>
                    <a:p>
                      <a:pPr marL="0" marR="0">
                        <a:lnSpc>
                          <a:spcPct val="115000"/>
                        </a:lnSpc>
                        <a:spcBef>
                          <a:spcPts val="0"/>
                        </a:spcBef>
                        <a:spcAft>
                          <a:spcPts val="0"/>
                        </a:spcAft>
                      </a:pPr>
                      <a:r>
                        <a:rPr lang="el-GR" sz="1000" dirty="0">
                          <a:effectLst/>
                        </a:rPr>
                        <a:t>Συγκεκριμένα, ο νατουραλιστής συγγραφέας καταγγέλλει μέσα από το έργο του την κοινωνική εξαθλίωση και, γενικά, τις απαράδεκτες συνθήκες στις οποίες είναι αναγκασμένοι να ζουν οι περισσότεροι άνθρωποι. Η κοινωνία μας και ο πολιτισμός της, υποστηρίζουν οι νατουραλιστές, δεν είναι αντάξια του ανθρώπου· γι' αυτό και στα έργα τους υπερτονίζουν τις πιο αρνητικές και άσχημες καταστάσεις της ζωής, παρουσιάζοντας την πραγματικότητα γυμνή, χωρίς καμία προσπάθεια για ωραιοποίηση ή συγκάλυψη των αποκρουστικών πλευρών της, χωρίς πρόσθετα σχόλια ή συναισθηματισμούς. Με αυτόν τον τρόπο, φιλοδοξούν να προκαλέσουν την έντονη αντίδραση του κοινού, ίσως και τη διαμαρτυρία ή την εξέγερση.</a:t>
                      </a:r>
                      <a:endParaRPr lang="en-US" sz="1000" dirty="0">
                        <a:effectLst/>
                      </a:endParaRPr>
                    </a:p>
                    <a:p>
                      <a:pPr marL="0" marR="0">
                        <a:lnSpc>
                          <a:spcPct val="115000"/>
                        </a:lnSpc>
                        <a:spcBef>
                          <a:spcPts val="0"/>
                        </a:spcBef>
                        <a:spcAft>
                          <a:spcPts val="0"/>
                        </a:spcAft>
                      </a:pPr>
                      <a:r>
                        <a:rPr lang="el-GR" sz="1000" dirty="0">
                          <a:effectLst/>
                        </a:rPr>
                        <a:t>Για να επιτύχουν όλα αυτά, οι νατουραλιστές επιδιώκουν την πιστή, τη φωτογραφική σχεδόν απόδοση της πραγματικότητας, μέσα από πληθώρα λεπτομερειών και εξονυχιστική παρατήρηση. Όπως λέει ο ίδιος ο Zola, κάθε μυθιστόρημα πρέπει να είναι μια «φέτα ζωής», ένα κομμάτι αληθινής ζωής. Οι εξαντλητικές περιγραφές, λοιπόν, χώρων, ανθρώπων, φυσιογνωμιών αλλά και καταστάσεων είναι ένα από τα βασικά χαρακτηριστικά του νατουραλισμού.</a:t>
                      </a:r>
                      <a:endParaRPr lang="en-US" sz="1000" dirty="0">
                        <a:effectLst/>
                      </a:endParaRPr>
                    </a:p>
                    <a:p>
                      <a:pPr marL="0" marR="0">
                        <a:lnSpc>
                          <a:spcPct val="115000"/>
                        </a:lnSpc>
                        <a:spcBef>
                          <a:spcPts val="0"/>
                        </a:spcBef>
                        <a:spcAft>
                          <a:spcPts val="0"/>
                        </a:spcAft>
                      </a:pPr>
                      <a:r>
                        <a:rPr lang="el-GR" sz="1000" dirty="0">
                          <a:effectLst/>
                        </a:rPr>
                        <a:t>Ένα δεύτερο γνώρισμα, απόλυτα ταιριαστό με τα παραπάνω, είναι η επιλογή ιδιαίτερα προκλητικών θεμάτων από το περιθώριο της κοινωνικής ζωής. Οι ήρωες του νατουραλισμού είναι οι απόκληροι και τα θύματα της κοινωνίας, οι καταπιεσμένοι και οι αδικημένοι, άτομα του υπόκοσμου, ψυχικά και σωματικά άρρωστοι κτλ. Οι νατουραλιστές, μάλιστα, επιμένουν ιδιαίτερα στους τρόπους με τους οποίους διαμορφώνεται η συμπεριφορά και η ηθική του ανθρώπου. Σύμφωνα με τον Zola, η ελευθερία αλλά και η ηθική ευθύνη του ανθρώπου περιορίζονται δραματικά εξαιτίας των δυνάμεων που επιδρούν επάνω του. Οι δυνάμεις αυτές είναι τόσο εξωτερικές, όπως λ.χ. η κοινωνία, οι περιστάσεις ή η φύση, όσο και εσωτερικές, όπως οι βιολογικές καταβολές και η κληρονομικότητα, οι έμφυτες ορμές, το ένστικτο και γενικά οι δυνάμεις του ασυνείδητου. Μ' άλλα λόγια, ο άνθρωπος δεν έχει πολλά περιθώρια επιλογής και δρα κάτω από συνεχείς καταναγκασμούς.</a:t>
                      </a:r>
                      <a:endParaRPr lang="en-US" sz="1000" dirty="0">
                        <a:effectLst/>
                      </a:endParaRPr>
                    </a:p>
                    <a:p>
                      <a:pPr marL="0" marR="0">
                        <a:lnSpc>
                          <a:spcPct val="115000"/>
                        </a:lnSpc>
                        <a:spcBef>
                          <a:spcPts val="0"/>
                        </a:spcBef>
                        <a:spcAft>
                          <a:spcPts val="0"/>
                        </a:spcAft>
                      </a:pPr>
                      <a:r>
                        <a:rPr lang="el-GR" sz="1000" dirty="0">
                          <a:effectLst/>
                        </a:rPr>
                        <a:t>Οι απόψεις αυτές του Zola είναι, βέβαια, επηρεασμένες απ' τις θεωρίες της εποχής, και κυρίως απ' τον ντετερμινισμό και το θετικισμό. Άνθρωποι όπως ο Δαρβίνος, ο Auguste Comte και ο Hippolyte Taine τόνιζαν τότε τη σημασία των κληρονομικών χαρακτηριστικών και των επιρροών του περιβάλλοντος για τον άνθρωπο. Δεν πρέπει να ξεχνάμε ότι σύμφωνα με το Δαρβίνο, η ζωή είναι ένας συνεχής αγώνας για επιβίωση, στον οποίο επικρατεί τελικά ο πιο ισχυρός. Υιοθετώντας τις απόψεις αυτές, ο Zola χαρακτηρίζει κάθε κοινωνικό πρόβλημα ως αναγκαίο κακό που δεν μπορεί να διορθωθεί, αφού τα αίτια που το προκαλούν είναι φυσικά. Το μυθιστόρημα, λέει ο Zola, πρέπει να αποτελεί ένα είδος πειραματισμού που θα καταδεικνύει τα φαινόμενα αυτά και θα προσπαθεί να τα εξηγήσει, ακριβώς όπως γίνεται και στις θετικές επιστήμες.</a:t>
                      </a:r>
                      <a:endParaRPr lang="en-US" sz="1000" dirty="0">
                        <a:effectLst/>
                      </a:endParaRPr>
                    </a:p>
                    <a:p>
                      <a:pPr marL="0" marR="0">
                        <a:lnSpc>
                          <a:spcPct val="115000"/>
                        </a:lnSpc>
                        <a:spcBef>
                          <a:spcPts val="0"/>
                        </a:spcBef>
                        <a:spcAft>
                          <a:spcPts val="0"/>
                        </a:spcAft>
                      </a:pPr>
                      <a:r>
                        <a:rPr lang="el-GR" sz="1000" dirty="0">
                          <a:effectLst/>
                        </a:rPr>
                        <a:t>Θα πρέπει να πούμε ότι η κοινωνική κατάσταση της εποχής, όπως είχε διαμορφωθεί από τη βίαιη εκβιομηχάνιση και την ανεξέλεγκτη λειτουργία της οικονομίας της αγοράς, πρόσφερε άφθονο υλικό στους νατουραλιστές. Στη χώρα μας, δεν υπήρχαν, βέβαια, οι ίδιες συνθήκες. Πάντως, ο νατουραλισμός κάνει την εμφάνισή του και στη νεοελληνική λογοτεχνία, χωρίς πάντοτε να μπορεί να διακριθεί από την ηθογραφία. Πιο συγκεκριμένα, νατουραλιστικά στοιχεία συναντάμε σε πολλά πεζά έργα της εποχής (τέλη 19ου - αρχές 20ού αιώνα), με κυριότερο το Ζητιάνο  του Ανδρέα Καρκαβίτσα (1896).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9036" marR="39036" marT="0" marB="0"/>
                </a:tc>
              </a:tr>
            </a:tbl>
          </a:graphicData>
        </a:graphic>
      </p:graphicFrame>
    </p:spTree>
    <p:extLst>
      <p:ext uri="{BB962C8B-B14F-4D97-AF65-F5344CB8AC3E}">
        <p14:creationId xmlns:p14="http://schemas.microsoft.com/office/powerpoint/2010/main" val="15089820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14</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895609628"/>
              </p:ext>
            </p:extLst>
          </p:nvPr>
        </p:nvGraphicFramePr>
        <p:xfrm>
          <a:off x="251520" y="260648"/>
          <a:ext cx="8435280" cy="6159638"/>
        </p:xfrm>
        <a:graphic>
          <a:graphicData uri="http://schemas.openxmlformats.org/drawingml/2006/table">
            <a:tbl>
              <a:tblPr firstRow="1" firstCol="1" bandRow="1">
                <a:tableStyleId>{2D5ABB26-0587-4C30-8999-92F81FD0307C}</a:tableStyleId>
              </a:tblPr>
              <a:tblGrid>
                <a:gridCol w="8435280"/>
              </a:tblGrid>
              <a:tr h="84527">
                <a:tc>
                  <a:txBody>
                    <a:bodyPr/>
                    <a:lstStyle/>
                    <a:p>
                      <a:pPr marL="0" marR="0" algn="ctr">
                        <a:lnSpc>
                          <a:spcPct val="115000"/>
                        </a:lnSpc>
                        <a:spcBef>
                          <a:spcPts val="0"/>
                        </a:spcBef>
                        <a:spcAft>
                          <a:spcPts val="0"/>
                        </a:spcAft>
                      </a:pPr>
                      <a:r>
                        <a:rPr lang="el-GR" sz="900">
                          <a:effectLst/>
                        </a:rPr>
                        <a:t>ΝΤΑΝΤΑΪΣΜΟΣ</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31808" marR="31808" marT="0" marB="0"/>
                </a:tc>
              </a:tr>
              <a:tr h="6011175">
                <a:tc>
                  <a:txBody>
                    <a:bodyPr/>
                    <a:lstStyle/>
                    <a:p>
                      <a:pPr marL="0" marR="0">
                        <a:lnSpc>
                          <a:spcPct val="115000"/>
                        </a:lnSpc>
                        <a:spcBef>
                          <a:spcPts val="0"/>
                        </a:spcBef>
                        <a:spcAft>
                          <a:spcPts val="0"/>
                        </a:spcAft>
                      </a:pPr>
                      <a:r>
                        <a:rPr lang="el-GR" sz="900" dirty="0">
                          <a:effectLst/>
                        </a:rPr>
                        <a:t>Με τους όρους «νταντά» ή «ντανταϊσμός» ονομάζουμε το λογοτεχνικό και καλλιτεχνικό κίνημα που γεννήθηκε στη διάρκεια του Α΄ Παγκοσμίου πολέμου, το 1916, στο Cabaret Voltaire της Ζυρίχης. Στην ουδέτερη ελβετική πόλη σύχναζαν τότε πολλοί νέοι πρωτοποριακοί καλλιτέχνες απ' όλη σχεδόν την Ευρώπη, όπως ο Ρουμάνος Tristan Tzara, που έμελλε να αναδειχθεί σε αρχηγό του νέου κινήματος, ο Αλσατός Jean Arp, ο Γάλλος Francis Picabia, οι Γερμανοί Hugo Ball, Richard Huelsenbeck, Emmy Hennings και Hans Richter, ο Αυστριακός Walter Serner, ο Ουκρανός Marcel Slodki κ.ά. Όλοι αυτοί έχουν γνωρίσει ως ένα βαθμό τον εξπρεσιονισμό και το φουτουρισμό και είναι έτοιμοι για νέες αναζητήσεις. Συνεπώς, το νταντά είναι ένα από τα τέσσερα πρωτοποριακά κινήματα που με αποκορύφωμα τον υπερρεαλισμό, συγκλόνισαν τον κόσμο της τέχνης στις πρώτες δεκαετίες του 20ού αιώνα.</a:t>
                      </a:r>
                      <a:endParaRPr lang="en-US" sz="900" dirty="0">
                        <a:effectLst/>
                      </a:endParaRPr>
                    </a:p>
                    <a:p>
                      <a:pPr marL="0" marR="0">
                        <a:lnSpc>
                          <a:spcPct val="115000"/>
                        </a:lnSpc>
                        <a:spcBef>
                          <a:spcPts val="0"/>
                        </a:spcBef>
                        <a:spcAft>
                          <a:spcPts val="0"/>
                        </a:spcAft>
                      </a:pPr>
                      <a:r>
                        <a:rPr lang="el-GR" sz="900" dirty="0">
                          <a:effectLst/>
                        </a:rPr>
                        <a:t>To νταντά γεννιέται κυριολεκτικά μέσα από τις στάχτες του Α΄ Παγκοσμίου πολέμου. Πράγματι, το κοινό στοιχείο που ωθεί τους παραπάνω καλλιτέχνες προς τη δημιουργία είναι το μίσος ενάντια στον παραλογισμό και τη φρίκη του πολέμου: διαπιστώνοντας ότι η λογική, η ηθική, η θρησκεία, οι παλαιές αξίες, τα ιδανικά και η υπάρχουσα τέχνη δεν κατόρθωσαν να αποτρέψουν τελικά τον πόλεμο, νιώθουν βαθιά απογοήτευση και θεωρούν ότι ο κόσμος βρίσκεται σε ηθική και πνευματική παρακμή και ότι το πολιτικό, κοινωνικό και πνευματικό σύστημα έχει καταρρεύσει· οργανώνουν, λοιπόν, ποιητικές βραδιές και επεισοδιακές καλλιτεχνικές εκδηλώσεις (που πολλές φορές καταλήγουν σε διαδηλώσεις), προκειμένου να διακηρύξουν με τον πιο φανερό τρόπο την αντίθεσή τους σε όλη αυτή την κατάσταση. Από αυτή την άποψη, το νταντά είναι ένα λογοτεχνικό και καλλιτεχνικό κίνημα, με όλη τη σημασία της λέξης: συνδέοντας άμεσα την τέχνη με τη ζωή, θεωρεί ότι, για να έρθει κάτι εντελώς νέο, θα πρέπει η πρώτη να δείξει το δρόμο στη δεύτερη.</a:t>
                      </a:r>
                      <a:endParaRPr lang="en-US" sz="900" dirty="0">
                        <a:effectLst/>
                      </a:endParaRPr>
                    </a:p>
                    <a:p>
                      <a:pPr marL="0" marR="0">
                        <a:lnSpc>
                          <a:spcPct val="115000"/>
                        </a:lnSpc>
                        <a:spcBef>
                          <a:spcPts val="0"/>
                        </a:spcBef>
                        <a:spcAft>
                          <a:spcPts val="0"/>
                        </a:spcAft>
                      </a:pPr>
                      <a:r>
                        <a:rPr lang="el-GR" sz="900" dirty="0">
                          <a:effectLst/>
                        </a:rPr>
                        <a:t>Η αρχική αντίδραση των ντανταϊστών είναι η άρνηση κάθε παλαιάς ιδέας, πνευματικής ή καλλιτεχνικής, και ο μηδενισμός (=η πίστη στο τίποτε). Δίνουν, λοιπόν, στο κίνη­μά τους μια ονομασία επιλεγμένη στην τύχη, χωρίς κανένα ιδιαίτερο νόημα και επιτίθενται σε καθετί καθιερωμένο, τόσο στο χώρο της τέχνης όσο και σε άλλους τομείς της ζωής. Προσπαθούν με κάθε τρόπο να προκαλέσουν το κοινό, ώστε να ξεφύγει από την προσήλωση και την αδικαιολόγητη πίστη του σε αξίες πεπαλαιωμένες· θέλουν να καταστρέψουν την παραδοσιακή κοινωνία, παιδεία και τέχνη, για να φτάσουν να αγγίξουν ξανά την αυθεντική πραγματικότητα.</a:t>
                      </a:r>
                      <a:endParaRPr lang="en-US" sz="900" dirty="0">
                        <a:effectLst/>
                      </a:endParaRPr>
                    </a:p>
                    <a:p>
                      <a:pPr marL="0" marR="0">
                        <a:lnSpc>
                          <a:spcPct val="115000"/>
                        </a:lnSpc>
                        <a:spcBef>
                          <a:spcPts val="0"/>
                        </a:spcBef>
                        <a:spcAft>
                          <a:spcPts val="0"/>
                        </a:spcAft>
                      </a:pPr>
                      <a:r>
                        <a:rPr lang="el-GR" sz="900" dirty="0">
                          <a:effectLst/>
                        </a:rPr>
                        <a:t>Τελικά, προτείνουν μια νέου τύπου ευαισθησία, η οποία περιλαμβάνει την απόλυτη καλλιτεχνική ελευθερία και αποδέχεται τη διακωμώδηση των πάντων με το βίαιο χιούμορ και την καταλυτική ειρωνεία. Οι ντανταϊστές θεωρούν ότι η τέχνη δεν μπορεί και δεν πρέπει να έχει ως στόχο την απόδοση ή την απεικόνιση της εξωτερικής πραγματικότητας· γι' αυτό και απορρίπτουν σύσσωμη την παλαιότερη τέχνη. Οι ίδιοι, σε μια προσπάθεια να ξεφύγουν από τον κόσμο των αισθήσεων, ενσωματώνουν στα έργα τους το στοιχείο του πηγαίου, του τυχαίου και του παράλογου, την ενορατική και διαισθητική αντίληψη των πραγμάτων και του κόσμου: τόσο τα ποιήματα όσο και τα μανιφέστα που δημοσιεύουν, δεν έχουν λογικό ειρμό, η μορφή και η δομή τους είναι αποσπασματική και το περιεχόμενο σχεδόν ακατανόητο. Με λίγα λόγια, στη θέση της πραγματικότητας και της λογικής της μίμησης, το νταντά προτείνει μια καλλιτεχνική και αισθητική αναρχία.</a:t>
                      </a:r>
                      <a:endParaRPr lang="en-US" sz="900" dirty="0">
                        <a:effectLst/>
                      </a:endParaRPr>
                    </a:p>
                    <a:p>
                      <a:pPr marL="0" marR="0">
                        <a:lnSpc>
                          <a:spcPct val="115000"/>
                        </a:lnSpc>
                        <a:spcBef>
                          <a:spcPts val="0"/>
                        </a:spcBef>
                        <a:spcAft>
                          <a:spcPts val="0"/>
                        </a:spcAft>
                      </a:pPr>
                      <a:r>
                        <a:rPr lang="el-GR" sz="900" dirty="0">
                          <a:effectLst/>
                        </a:rPr>
                        <a:t>Όπως ήδη έγινε φανερό, το νταντά δε συνδέεται αποκλειστικά με τη λογοτεχνία αλλά βλέπει την τέχνη ως ένα αδιάσπαστο σύνολο· γι' αυτό και πολύ συχνά οι ντανταϊστές οργανώνουν εκδηλώσεις που εμπεριέχουν όλες σχεδόν τις μορφές τέχνης (σήμερα θα μιλούσαμε για happenings). Ειδικά σε ό,τι αφορά τη λογοτεχνία, ασχολήθηκαν κυρίως με την ποίηση και ως βασικά τους χαρακτηριστικά μπορούμε να θεωρήσουμε τους εντελώς απρόσμενους συνδυασμούς λέξεων και φράσεων, το μοντάζ και το κολάζ και, γενικά, την πρωτότυπη παρουσίαση, την ειρωνεία, τη σάτιρα και το βίαιο χιούμορ, καθώς και την έντονη προκλητική διάθεση προς το κοινό. Δεν πρέπει να ξεχνάμε ότι τα ποιήματα των ντανταϊστών γράφονταν κυρίως για να διαβαστούν ενώπιον του κοινού και να προκαλέσουν την αντίδρασή του.</a:t>
                      </a:r>
                      <a:endParaRPr lang="en-US" sz="900" dirty="0">
                        <a:effectLst/>
                      </a:endParaRPr>
                    </a:p>
                    <a:p>
                      <a:pPr marL="0" marR="0">
                        <a:lnSpc>
                          <a:spcPct val="115000"/>
                        </a:lnSpc>
                        <a:spcBef>
                          <a:spcPts val="0"/>
                        </a:spcBef>
                        <a:spcAft>
                          <a:spcPts val="0"/>
                        </a:spcAft>
                      </a:pPr>
                      <a:r>
                        <a:rPr lang="el-GR" sz="900" dirty="0">
                          <a:effectLst/>
                        </a:rPr>
                        <a:t>Μετά το τέλος του πολέμου, το νταντά εξαπλώθηκε και σε άλλες χώρες και μέχρι το 1921 συναντάμε ντανταϊστικές καλλιτεχνικές εκδηλώσεις στη Νέα Υόρκη, στο Βερολίνο και, κυρίως, στο Παρίσι· στην ουσία, όμως, μετά τη χρονιά αυτή, το κίνημα χάνει το δυναμισμό και την ορμητικότητά του και αρχίζει να μεταλλάσσεται, οδηγώντας σταδιακά προς τον υπερρεαλισμό, την τελευταία και πιο σημαντική από τις πρωτοπορίες (πράγματι, ορισμένοι από τους πιο βασικούς εκπροσώπους του γαλλικού υπερρεαλισμού συμμετείχαν αρχικά στο κίνημα του νταντά).</a:t>
                      </a:r>
                      <a:endParaRPr lang="en-US" sz="900" dirty="0">
                        <a:effectLst/>
                      </a:endParaRPr>
                    </a:p>
                    <a:p>
                      <a:pPr marL="0" marR="0">
                        <a:lnSpc>
                          <a:spcPct val="115000"/>
                        </a:lnSpc>
                        <a:spcBef>
                          <a:spcPts val="0"/>
                        </a:spcBef>
                        <a:spcAft>
                          <a:spcPts val="0"/>
                        </a:spcAft>
                      </a:pPr>
                      <a:r>
                        <a:rPr lang="el-GR" sz="900" dirty="0">
                          <a:effectLst/>
                        </a:rPr>
                        <a:t>Συμπερασματικά, μπορούμε να πούμε ότι το νταντά επηρέασε σε αρκετά μεγάλο βαθμό όχι μόνο τον υπερρεαλισμό αλλά γενικά τη σύγχρονη ποίηση, ακόμη και ποιητές όπως τον Αμερικανοβρετανό Τ. S. Eliot ή τον Αμερικανό Ezra Pound. Για παράδειγμα, καθιέρωσε το στοιχείο του παράλογου και της έλλειψης νοήματος, που μέχρι τις αρχές του αιώνα μας δεν ήταν αποδεκτό στην τέχνη. Στη χώρα μας, όμως, το νταντά έγινε γνωστό με πολύ μεγάλη καθυστέρηση και ουσιαστικά δεν επηρέασε τη σύγχρονη ελληνική ποίηση.</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1808" marR="31808" marT="0" marB="0"/>
                </a:tc>
              </a:tr>
            </a:tbl>
          </a:graphicData>
        </a:graphic>
      </p:graphicFrame>
    </p:spTree>
    <p:extLst>
      <p:ext uri="{BB962C8B-B14F-4D97-AF65-F5344CB8AC3E}">
        <p14:creationId xmlns:p14="http://schemas.microsoft.com/office/powerpoint/2010/main" val="308050456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15</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2702801788"/>
              </p:ext>
            </p:extLst>
          </p:nvPr>
        </p:nvGraphicFramePr>
        <p:xfrm>
          <a:off x="251520" y="404664"/>
          <a:ext cx="8435280" cy="6235192"/>
        </p:xfrm>
        <a:graphic>
          <a:graphicData uri="http://schemas.openxmlformats.org/drawingml/2006/table">
            <a:tbl>
              <a:tblPr firstRow="1" firstCol="1" bandRow="1">
                <a:tableStyleId>{2D5ABB26-0587-4C30-8999-92F81FD0307C}</a:tableStyleId>
              </a:tblPr>
              <a:tblGrid>
                <a:gridCol w="8435280"/>
              </a:tblGrid>
              <a:tr h="113481">
                <a:tc>
                  <a:txBody>
                    <a:bodyPr/>
                    <a:lstStyle/>
                    <a:p>
                      <a:pPr marL="0" marR="0" algn="ctr">
                        <a:lnSpc>
                          <a:spcPct val="115000"/>
                        </a:lnSpc>
                        <a:spcBef>
                          <a:spcPts val="0"/>
                        </a:spcBef>
                        <a:spcAft>
                          <a:spcPts val="0"/>
                        </a:spcAft>
                      </a:pPr>
                      <a:r>
                        <a:rPr lang="el-GR" sz="1050" dirty="0" smtClean="0">
                          <a:effectLst/>
                        </a:rPr>
                        <a:t>ΠΑΡΝΑΣΣΙΣΜΟΣΩ</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9944" marR="39944" marT="0" marB="0"/>
                </a:tc>
              </a:tr>
              <a:tr h="5838205">
                <a:tc>
                  <a:txBody>
                    <a:bodyPr/>
                    <a:lstStyle/>
                    <a:p>
                      <a:pPr marL="0" marR="0" algn="just">
                        <a:lnSpc>
                          <a:spcPct val="115000"/>
                        </a:lnSpc>
                        <a:spcBef>
                          <a:spcPts val="0"/>
                        </a:spcBef>
                        <a:spcAft>
                          <a:spcPts val="0"/>
                        </a:spcAft>
                      </a:pPr>
                      <a:r>
                        <a:rPr lang="el-GR" sz="1050" dirty="0">
                          <a:effectLst/>
                        </a:rPr>
                        <a:t>Ο παρνασσισμός είναι ένα λογοτεχνικό κίνημα που εμφανίζεται στη Γαλλία γύρω στα μέσα του 19ου αιώνα, ως αντίδραση προς το ρομαντισμό, ο οποίος εκείνη την εποχή βρίσκεται ήδη στη φάση της παρακμής. Το νέο λογοτεχνικό κίνημα θα διατηρήσει τη σημασία του για τρεις περίπου δεκαετίες (1850-1880) και σιγά σιγά θα εξαπλωθεί σε μερικές ακόμη χώρες, μεταξύ των οποίων και στη δική μας.</a:t>
                      </a:r>
                      <a:endParaRPr lang="en-US" sz="1050" dirty="0">
                        <a:effectLst/>
                      </a:endParaRPr>
                    </a:p>
                    <a:p>
                      <a:pPr marL="0" marR="0" algn="just">
                        <a:lnSpc>
                          <a:spcPct val="115000"/>
                        </a:lnSpc>
                        <a:spcBef>
                          <a:spcPts val="0"/>
                        </a:spcBef>
                        <a:spcAft>
                          <a:spcPts val="0"/>
                        </a:spcAft>
                      </a:pPr>
                      <a:r>
                        <a:rPr lang="el-GR" sz="1050" dirty="0">
                          <a:effectLst/>
                        </a:rPr>
                        <a:t>Η ονομασία «παρνασσισμός» οφείλεται σε μια ποιητική ανθολογία που εκδόθηκε στη Γαλλία με τον τίτλο «Σύγχρονος Παρνασσός», και περιλάμβανε ποιήματα της δεκαετίας 1866-1876 με συγκεκριμένα χαρακτηριστικά. Με βάση αυτή την ανθολογία αλλά και τις δημοσιεύσεις των αμέσως επόμενων ετών, μπορούμε να πούμε ότι στη Γαλλία, τη χώρα της γέννησής του, ο παρνασσισμός εκπροσωπείται από ποιητές όπως οι Leconte de Lisle, Théophile Gautier, François Coppée, Théodore de Banville, Sully Prudhomme, ενώ κάποια παρνασσικά στοιχεία μπορούμε να εντοπίσουμε και σε ορισμένους πολύ σημαντικούς ποιητές του 19ου αιώνα, όπως στο Charles Baudelaire, το Stéphane Mallarmé, το Lautréamont κ.ά.</a:t>
                      </a:r>
                      <a:endParaRPr lang="en-US" sz="1050" dirty="0">
                        <a:effectLst/>
                      </a:endParaRPr>
                    </a:p>
                    <a:p>
                      <a:pPr marL="0" marR="0" algn="just">
                        <a:lnSpc>
                          <a:spcPct val="115000"/>
                        </a:lnSpc>
                        <a:spcBef>
                          <a:spcPts val="0"/>
                        </a:spcBef>
                        <a:spcAft>
                          <a:spcPts val="0"/>
                        </a:spcAft>
                      </a:pPr>
                      <a:r>
                        <a:rPr lang="el-GR" sz="1050" dirty="0">
                          <a:effectLst/>
                        </a:rPr>
                        <a:t>Ο παρνασσισμός δίνει μεγάλη σημασία στην ακρίβεια της έκφρασης και στη λεπτομέρεια, καθώς προσπαθεί να καλλιεργήσει μιαν απρόσωπη και αντικειμενική ποίηση, εκφράζοντας με τον τρόπο αυτό το επιστημονικό πνεύμα της εποχής. Σε ό,τι αφορά την επεξεργασία του στίχου, σέβεται τους ρυθμικούς, μετρικούς και στιχουργικούς κανόνες, καθώς και την ομοιοκαταληξία, και γενικά ενδιαφέρεται υπερβολικά για τη μορφή.</a:t>
                      </a:r>
                      <a:endParaRPr lang="en-US" sz="1050" dirty="0">
                        <a:effectLst/>
                      </a:endParaRPr>
                    </a:p>
                    <a:p>
                      <a:pPr marL="0" marR="0" algn="just">
                        <a:lnSpc>
                          <a:spcPct val="115000"/>
                        </a:lnSpc>
                        <a:spcBef>
                          <a:spcPts val="0"/>
                        </a:spcBef>
                        <a:spcAft>
                          <a:spcPts val="0"/>
                        </a:spcAft>
                      </a:pPr>
                      <a:r>
                        <a:rPr lang="el-GR" sz="1050" dirty="0">
                          <a:effectLst/>
                        </a:rPr>
                        <a:t>Οι παρνασσικοί ποιητές αντλούν τα θέματα και τις εικόνες τους απ' τη μυθολογία και την ιστορία και αναζητούν την έμπνευσή τους στους χαμένους πολιτισμούς της αρχαιότητας, ιδίως στον ελληνικό και τον ινδικό. Αυτό που τελικά επιδιώκουν είναι η απουσία κάθε συναισθήματος, πάθους ή έντασης· θέλουν κυρίως να εκφράσουν την ηρεμία, τη γαλήνη, την απάθεια και γι' αυτό το σκοπό υιοθετούν ως ένα βαθμό την πλαστικότητα και την αρμονία της κλασικής τέχνης. Για τους παρνασσικούς ποιητές, το ποίημα πρέπει να έχει την ομορφιά ενός αρχαίου αγάλματος.</a:t>
                      </a:r>
                      <a:endParaRPr lang="en-US" sz="1050" dirty="0">
                        <a:effectLst/>
                      </a:endParaRPr>
                    </a:p>
                    <a:p>
                      <a:pPr marL="0" marR="0" algn="just">
                        <a:lnSpc>
                          <a:spcPct val="115000"/>
                        </a:lnSpc>
                        <a:spcBef>
                          <a:spcPts val="0"/>
                        </a:spcBef>
                        <a:spcAft>
                          <a:spcPts val="0"/>
                        </a:spcAft>
                      </a:pPr>
                      <a:r>
                        <a:rPr lang="el-GR" sz="1050" dirty="0">
                          <a:effectLst/>
                        </a:rPr>
                        <a:t>Ωστόσο, στην προσπάθειά τους να καλλιεργήσουν με τον καλύτερο δυνατό τρόπο αυτή την απρόσωπη και αντικειμενική έκφραση, αυτόν τον απόλυτα ισορροπημένο και ψυχρό ποιητικό τόνο και ύφος, οι παρνασσικοί δημιούργησαν μια ποίηση χωρίς αληθινή ζωή ή ανθρώπινη παρουσία, μακριά από κάθε συναίσθημα. Αρνούμενοι, δηλαδή, το ρομαντισμό, έφτασαν τελικά στους αντίποδές του.</a:t>
                      </a:r>
                      <a:endParaRPr lang="en-US" sz="1050" dirty="0">
                        <a:effectLst/>
                      </a:endParaRPr>
                    </a:p>
                    <a:p>
                      <a:pPr marL="0" marR="0" algn="just">
                        <a:lnSpc>
                          <a:spcPct val="115000"/>
                        </a:lnSpc>
                        <a:spcBef>
                          <a:spcPts val="0"/>
                        </a:spcBef>
                        <a:spcAft>
                          <a:spcPts val="0"/>
                        </a:spcAft>
                      </a:pPr>
                      <a:r>
                        <a:rPr lang="el-GR" sz="1050" dirty="0">
                          <a:effectLst/>
                        </a:rPr>
                        <a:t>Σε ό,τι αφορά τη νεοελληνική λογοτεχνία, ο παρνασσισμός κάνει την εμφάνισή του με την ποιητική γενιά του 1880, τη λεγόμενη Νέα Αθηναϊκή Σχολή. Και στη χώρα μας εμφανίζεται στο προσκήνιο ως αντίδραση προς το ρομαντισμό, ενώ έχει όλα τα χαρακτηριστικά του γαλλικού παρνασσισμού, τόσο τα θετικά όσο και τα αρνητικά. Ένα πολύ σημαντικό στοιχείο σε σχέση με το ρομαντισμό, είναι ότι ο παρνασσισμός αρνείται την καθαρεύουσα και στρέφεται προς τη δημοτική (οι Έλληνες παρνασσικοί ποιητές ανήκουν στη λεγόμενη γενιά του δημοτικισμού).</a:t>
                      </a:r>
                      <a:endParaRPr lang="en-US" sz="1050" dirty="0">
                        <a:effectLst/>
                      </a:endParaRPr>
                    </a:p>
                    <a:p>
                      <a:pPr marL="0" marR="0" algn="just">
                        <a:lnSpc>
                          <a:spcPct val="115000"/>
                        </a:lnSpc>
                        <a:spcBef>
                          <a:spcPts val="0"/>
                        </a:spcBef>
                        <a:spcAft>
                          <a:spcPts val="0"/>
                        </a:spcAft>
                      </a:pPr>
                      <a:r>
                        <a:rPr lang="el-GR" sz="1050" dirty="0">
                          <a:effectLst/>
                        </a:rPr>
                        <a:t>Οι Έλληνες ποιητές εμπνεύστηκαν απευθείας από τη γαλλική ποίηση· προσπάθησαν, όμως, να προσαρμόσουν τα θέματα και τις ποιητικές τους ιδέες στα ελληνικά δεδομένα. Παρνασσικά ποιήματα έγραψαν κυρίως οι Κωστής Παλαμάς, Ιωάννης Γρυπάρης, Γεώργιος Δροσίνης, Ν. Καμπάς, Αριστομένης Προβελέγγιος, Λορέντζος Μαβίλης κ.ά., καθώς και οι κάπως μεταγενέστεροι Άγγελος Σικελιανός και Κώστας Βάρναλης.</a:t>
                      </a:r>
                      <a:endParaRPr lang="en-US" sz="1050" dirty="0">
                        <a:effectLst/>
                      </a:endParaRPr>
                    </a:p>
                    <a:p>
                      <a:pPr marL="0" marR="0" algn="just">
                        <a:lnSpc>
                          <a:spcPct val="115000"/>
                        </a:lnSpc>
                        <a:spcBef>
                          <a:spcPts val="0"/>
                        </a:spcBef>
                        <a:spcAft>
                          <a:spcPts val="0"/>
                        </a:spcAft>
                      </a:pPr>
                      <a:r>
                        <a:rPr lang="el-GR" sz="1050" dirty="0">
                          <a:effectLst/>
                        </a:rPr>
                        <a:t>Συμπερασματικά, μπορούμε να πούμε ότι με τον παρνασσισμό, η ποίηση, και ιδιαίτερα η ελληνική, επανέρχεται σε μια ισορροπία, μετά το ξέφρενο συναισθηματικό και πολύ συχνά αρρωστημένο ξέσπασμα του ρομαντισμού. Από την άποψη αυτή, ο παρνασσισμός συνιστά ένα είδος νεοκλασικισμού. Έπαιξε σημαντικό ρόλο στην εποχή του αλλά δεν είχε μεγάλη διάρκεια ή συνέχεια, ούτε στην Ευρώπη ούτε στη χώρα μας. Εξάλλου, περιορίστηκε στην ποίηση ορισμένων μόνο χωρών και δε γνώρισε τη μεγάλη διάδοση του ρομαντισμού σε πολλές χώρες ή σε πολλές τέχνες. Ειδικά για τη νεοελληνική λογοτεχνία, ιδιαίτερη σημασία έχει η υιοθέτηση της δημοτικής γλώσσας, καθώς και η επεξεργασία του στίχου, στοιχείων που απέρριπταν ή δε φρόντιζαν οι ρομαντικοί.</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9944" marR="39944" marT="0" marB="0"/>
                </a:tc>
              </a:tr>
            </a:tbl>
          </a:graphicData>
        </a:graphic>
      </p:graphicFrame>
    </p:spTree>
    <p:extLst>
      <p:ext uri="{BB962C8B-B14F-4D97-AF65-F5344CB8AC3E}">
        <p14:creationId xmlns:p14="http://schemas.microsoft.com/office/powerpoint/2010/main" val="5465788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16</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688302764"/>
              </p:ext>
            </p:extLst>
          </p:nvPr>
        </p:nvGraphicFramePr>
        <p:xfrm>
          <a:off x="179512" y="188640"/>
          <a:ext cx="8507288" cy="6389934"/>
        </p:xfrm>
        <a:graphic>
          <a:graphicData uri="http://schemas.openxmlformats.org/drawingml/2006/table">
            <a:tbl>
              <a:tblPr firstRow="1" firstCol="1" bandRow="1">
                <a:tableStyleId>{2D5ABB26-0587-4C30-8999-92F81FD0307C}</a:tableStyleId>
              </a:tblPr>
              <a:tblGrid>
                <a:gridCol w="8507288"/>
              </a:tblGrid>
              <a:tr h="95233">
                <a:tc>
                  <a:txBody>
                    <a:bodyPr/>
                    <a:lstStyle/>
                    <a:p>
                      <a:pPr marL="0" marR="0" algn="ctr">
                        <a:lnSpc>
                          <a:spcPct val="115000"/>
                        </a:lnSpc>
                        <a:spcBef>
                          <a:spcPts val="0"/>
                        </a:spcBef>
                        <a:spcAft>
                          <a:spcPts val="0"/>
                        </a:spcAft>
                      </a:pPr>
                      <a:r>
                        <a:rPr lang="el-GR" sz="900">
                          <a:effectLst/>
                        </a:rPr>
                        <a:t>ΡΕΑΛΙΣΜΟΣ</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32408" marR="32408" marT="0" marB="0"/>
                </a:tc>
              </a:tr>
              <a:tr h="6241471">
                <a:tc>
                  <a:txBody>
                    <a:bodyPr/>
                    <a:lstStyle/>
                    <a:p>
                      <a:pPr marL="0" marR="0">
                        <a:lnSpc>
                          <a:spcPct val="115000"/>
                        </a:lnSpc>
                        <a:spcBef>
                          <a:spcPts val="0"/>
                        </a:spcBef>
                        <a:spcAft>
                          <a:spcPts val="0"/>
                        </a:spcAft>
                      </a:pPr>
                      <a:r>
                        <a:rPr lang="el-GR" sz="900" dirty="0">
                          <a:effectLst/>
                        </a:rPr>
                        <a:t>Η πεποίθηση ότι η λογοτεχνία και, γενικά, η τέχνη έχει τη δυνατότητα και πρέπει να προσπαθεί να αντανακλά την πραγματικότητα απαντάται ήδη από την αρχαιότητα, στα έργα του Πλάτωνα και του Αριστοτέλη. Μ'  αυτή την έννοια, ο ρεαλισμός, η προσπάθεια δηλαδή για μια όσο το δυνατόν πιο πιστή και αντικειμενική απόδοση του εξω-κειμενικού κόσμου, υπήρχε ανέκαθεν στη λογοτεχνία ή, τουλάχιστον, σε ένα πολύ μεγάλο μέρος της. Και θα πρέπει να πούμε ότι αυτή η γενική έννοια του ρεαλισμού συνδέεται με δύο άλλα πολύ σημαντικά ζητήματα: της μυθοπλασίας (βλ. λέξη) και της αναφορικότητας (βλ. «λειτουργίες της γλώσσας»).</a:t>
                      </a:r>
                      <a:endParaRPr lang="en-US" sz="900" dirty="0">
                        <a:effectLst/>
                      </a:endParaRPr>
                    </a:p>
                    <a:p>
                      <a:pPr marL="0" marR="0">
                        <a:lnSpc>
                          <a:spcPct val="115000"/>
                        </a:lnSpc>
                        <a:spcBef>
                          <a:spcPts val="0"/>
                        </a:spcBef>
                        <a:spcAft>
                          <a:spcPts val="0"/>
                        </a:spcAft>
                      </a:pPr>
                      <a:r>
                        <a:rPr lang="el-GR" sz="900" dirty="0">
                          <a:effectLst/>
                        </a:rPr>
                        <a:t>Ωστόσο, ο όρος «ρεαλισμός» έχει και μία άλλη, ειδικότερη έννοια. Πιο συγκεκριμένα, τον χρησιμοποιούμε για να δηλώσουμε μια τεχνοτροπία που εμφανίστηκε στην τέχνη γύρω στα μισά του 19ου αιώνα. Με αυτή την έννοια, ο ρεαλισμός δεν αναφέρεται αποκλειστικά στη λογοτεχνία αλλά και σε άλλες μορφές τέχνης, όπως για παράδειγμα στη ζωγραφική. Πάντως, σε ό,τι αφορά τη λογοτεχνία, η τάση που ονομάζουμε «ρεαλισμός», εκδηλώνεται αρχικά στη Γαλλία, με πρώτο και σημαντικότερο εκπρόσωπο τον Gustave Flaubert, συγγραφέα του περίφημου μυθιστορήματος Μαντάμ Μποβαρί.</a:t>
                      </a:r>
                      <a:endParaRPr lang="en-US" sz="900" dirty="0">
                        <a:effectLst/>
                      </a:endParaRPr>
                    </a:p>
                    <a:p>
                      <a:pPr marL="0" marR="0">
                        <a:lnSpc>
                          <a:spcPct val="115000"/>
                        </a:lnSpc>
                        <a:spcBef>
                          <a:spcPts val="0"/>
                        </a:spcBef>
                        <a:spcAft>
                          <a:spcPts val="0"/>
                        </a:spcAft>
                      </a:pPr>
                      <a:r>
                        <a:rPr lang="el-GR" sz="900" dirty="0">
                          <a:effectLst/>
                        </a:rPr>
                        <a:t>Με το ρεαλισμό, η λογοτεχνία θέτει πλέον ως πρώτο στόχο της την πιστή απόδοση της πραγματικότητας, όπως βέβαια την αντιλαμβάνεται και τη βιώνει ο δημιουργός. Οι ρεαλιστές πεζογράφοι καλλιεργούν κυρίως το είδος του μυθιστορήματος και θεωρητικά επιδιώκουν την αντικειμενικότητα· αλλά όπως είναι φυσικό, όσο και αν αποφεύγουν τις συναισθηματικές εξάρσεις, τις κρίσεις και τις προσωπικές ερμηνείες, τα όσα γράφουν επηρεάζονται έστω και έμμεσα από τις πεποιθήσεις τους. Για το ρεαλιστικό μυθιστόρημα, θετικά στοιχεία θεωρούνται η αληθοφάνεια και η πειστικότητα. Οι συγγραφείς δε στοχεύουν καθόλου στον εντυπωσιασμό αλλά αφήνουν την πραγματικότητα να μιλήσει από μόνη της. Επιλέγουν θέματα οικεία στον αναγνώστη και σε γενικές γραμμές συνηθισμένα, προβάλλοντας τις εμπειρίες της καθημερινής ζωής. Οι ήρωές τους είναι κατά κάποιο τρόπο εκπρόσωποι της κοινωνίας και του πολιτισμού στον οποίο υποτίθεται ότι ανήκουν, και μολονότι πλαστοί, δεν παύουν να είναι αληθοφανείς.</a:t>
                      </a:r>
                      <a:endParaRPr lang="en-US" sz="900" dirty="0">
                        <a:effectLst/>
                      </a:endParaRPr>
                    </a:p>
                    <a:p>
                      <a:pPr marL="0" marR="0">
                        <a:lnSpc>
                          <a:spcPct val="115000"/>
                        </a:lnSpc>
                        <a:spcBef>
                          <a:spcPts val="0"/>
                        </a:spcBef>
                        <a:spcAft>
                          <a:spcPts val="0"/>
                        </a:spcAft>
                      </a:pPr>
                      <a:r>
                        <a:rPr lang="el-GR" sz="900" dirty="0">
                          <a:effectLst/>
                        </a:rPr>
                        <a:t>Ο ρεαλισμός μπορεί να πάρει πολλές επιμέρους μορφές, ανάλογα με το συγκεκριμένο τομέα στον οποίο ρίχνει το βάρος της αναπαράστασής του ο συγγραφέας. Για παράδειγμα, με συγγραφείς όπως ο Ντοστογιέφσκι, έχουμε το λεγόμενο ψυχολογικό ρεαλισμό, με τον οποίο απεικονίζεται και την ίδια στιγμή διερευνάται ο ψυχικός κόσμος του ανθρώπου, ακόμη και στις πιο ακραίες εκδηλώσεις του. Από την άλλη πλευρά, όταν ο συγγραφέας επιμένει κυρίως στην απεικόνιση των κοινωνικών σχέσεων και προβλημάτων και αντιμετωπίζει κριτικά την ίδια την κοινωνία, γεννιέται ο λεγόμενος κοινωνικός ρεαλισμός, μέσα από τον οποίο θα προκύψει τελικά ο νατουραλισμός.</a:t>
                      </a:r>
                      <a:endParaRPr lang="en-US" sz="900" dirty="0">
                        <a:effectLst/>
                      </a:endParaRPr>
                    </a:p>
                    <a:p>
                      <a:pPr marL="0" marR="0">
                        <a:lnSpc>
                          <a:spcPct val="115000"/>
                        </a:lnSpc>
                        <a:spcBef>
                          <a:spcPts val="0"/>
                        </a:spcBef>
                        <a:spcAft>
                          <a:spcPts val="0"/>
                        </a:spcAft>
                      </a:pPr>
                      <a:r>
                        <a:rPr lang="el-GR" sz="900" dirty="0">
                          <a:effectLst/>
                        </a:rPr>
                        <a:t>Τέλος, μια ιδιαίτερη και μάλλον ακραία μορφή ρεαλισμού είναι ο λεγόμενος σοσιαλιστικός ρεαλισμός, που καθιερώθηκε επίσημα στη Σοβιετική Ένωση από το 1934 και μετά, με απόφαση του κόμματος. Σύμφωνα με τους Σοβιετικούς θεωρητικούς, ένα λογοτεχνικό έργο ήταν αξιόλογο μόνο εφόσον αναπαριστούσε την ιστορική πραγματικότητα μέσα από την προοπτική της επανάστασης, με τελικό στόχο την εξύμνηση των ιδανικών του σοσιαλισμού κα την ηθική και πολιτική διαπαιδαγώγηση του λαού. Καθώς, λοιπόν, είναι μια τέχνη που απευθύνεται στον απλό λαό, πρέπει να προβάλλει τις θετικές πλευρές της σοβιετικής ζωής, μέσα από μορφές και είδη απλά και κατανοητά σε όλους (αυτός είναι και ο λόγος που στη Σοβιετική Ένωση καταδίκασαν τα έργα του μοντερνισμού, τα οποία θεωρούσαν ως ένδειξη παρακμής της Δύσης). Φυσικά, ο σοσιαλιστικός ρεαλισμός ήταν μια μορφή όχι μόνο στρατευμένης αλλά και ελεγχόμενης λογοτεχνίας και δεν ανέδειξε έργα υψηλής λογοτεχνικής αξίας, με μόνη ίσως εξαίρεση το μυθιστόρημα Ο ήρεμος Ντον του Μιχαήλ Σολόχοφ. Επιπλέον, καθήλωσε τη λογοτεχνική παραγωγή στη Σοβιετική Ένωση σε αυτό το μοναδικό πρότυπο, αποκλείοντας κάθε δυνατότητα ή ελπίδα για εξέλιξη. Τέλος, θα πρέπει να πούμε ότι, εξαιτίας των διασυνδέσεων της Σοβιετικής Ένωσης με όλα σχεδόν τα κομμουνιστικά κόμματα του κόσμου, ο σοσιαλιστικός ρεαλισμός επηρέασε ως ένα βαθμό τους αριστερούς συγγραφείς σε πολλές χώρες, μεταξύ των οποίων και στην Ελλάδα, ιδίως κατά τη μεταπολεμική περίοδο.</a:t>
                      </a:r>
                      <a:endParaRPr lang="en-US" sz="900" dirty="0">
                        <a:effectLst/>
                      </a:endParaRPr>
                    </a:p>
                    <a:p>
                      <a:pPr marL="0" marR="0">
                        <a:lnSpc>
                          <a:spcPct val="115000"/>
                        </a:lnSpc>
                        <a:spcBef>
                          <a:spcPts val="0"/>
                        </a:spcBef>
                        <a:spcAft>
                          <a:spcPts val="0"/>
                        </a:spcAft>
                      </a:pPr>
                      <a:r>
                        <a:rPr lang="el-GR" sz="900" dirty="0">
                          <a:effectLst/>
                        </a:rPr>
                        <a:t>Σε ό,τι αφορά τη νεοελληνική λογοτεχνία, ο ρεαλισμός εμφανίζεται στo δεύτερο μισό του 19ου αιώνα, με πολύ μικρή καθυστέρηση σε σχέση με τη Γαλλία. Πρόδρομοι της ρεαλιστικής πεζογραφίας μπορούν να θεωρηθούν τα μυθιστορήματα Θάνος Βλέκας  του Παύλου Καλλιγά και Πάπισσα Ιωάννα του Εμμανουήλ Ροΐδη, που δημοσιεύθηκαν το 1855 και το 1866 αντίστοιχα. Από εκεί και πέρα, το αγνώστου συγγραφέα Στρατιωτική ζωή εν Ελλάδι  (1870) και ο Λουκής Λάρας του Δημήτριου Βικέλα, το 1879, συνιστούν τα πρώτα ρεαλιστικά αφηγήματα στη νεοελληνική λογοτεχνία. Στη συνέχεια, από την εποχή της ηθογραφίας και μετά, η νεοελληνική λογοτεχνία καλλιεργεί συστηματικά το ρεαλισμό σε όλες του σχεδόν τις μορφές και παραλλαγές, μέχρι και σήμερα.</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2408" marR="32408" marT="0" marB="0"/>
                </a:tc>
              </a:tr>
            </a:tbl>
          </a:graphicData>
        </a:graphic>
      </p:graphicFrame>
    </p:spTree>
    <p:extLst>
      <p:ext uri="{BB962C8B-B14F-4D97-AF65-F5344CB8AC3E}">
        <p14:creationId xmlns:p14="http://schemas.microsoft.com/office/powerpoint/2010/main" val="266944279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17</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2335600377"/>
              </p:ext>
            </p:extLst>
          </p:nvPr>
        </p:nvGraphicFramePr>
        <p:xfrm>
          <a:off x="285028" y="188640"/>
          <a:ext cx="8607452" cy="6346211"/>
        </p:xfrm>
        <a:graphic>
          <a:graphicData uri="http://schemas.openxmlformats.org/drawingml/2006/table">
            <a:tbl>
              <a:tblPr firstRow="1" firstCol="1" bandRow="1">
                <a:tableStyleId>{2D5ABB26-0587-4C30-8999-92F81FD0307C}</a:tableStyleId>
              </a:tblPr>
              <a:tblGrid>
                <a:gridCol w="8607452"/>
              </a:tblGrid>
              <a:tr h="188486">
                <a:tc>
                  <a:txBody>
                    <a:bodyPr/>
                    <a:lstStyle/>
                    <a:p>
                      <a:pPr marL="0" marR="0" algn="ctr">
                        <a:lnSpc>
                          <a:spcPct val="115000"/>
                        </a:lnSpc>
                        <a:spcBef>
                          <a:spcPts val="0"/>
                        </a:spcBef>
                        <a:spcAft>
                          <a:spcPts val="0"/>
                        </a:spcAft>
                      </a:pPr>
                      <a:r>
                        <a:rPr lang="el-GR" sz="1200">
                          <a:effectLst/>
                        </a:rPr>
                        <a:t>ΡΕΑΛΙΣΜΟΣ (ΜΑΓΙΚΟΣ)</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5407" marR="55407" marT="0" marB="0"/>
                </a:tc>
              </a:tr>
              <a:tr h="6148218">
                <a:tc>
                  <a:txBody>
                    <a:bodyPr/>
                    <a:lstStyle/>
                    <a:p>
                      <a:pPr marL="0" marR="0">
                        <a:lnSpc>
                          <a:spcPct val="115000"/>
                        </a:lnSpc>
                        <a:spcBef>
                          <a:spcPts val="0"/>
                        </a:spcBef>
                        <a:spcAft>
                          <a:spcPts val="0"/>
                        </a:spcAft>
                      </a:pPr>
                      <a:r>
                        <a:rPr lang="el-GR" sz="1200" dirty="0">
                          <a:effectLst/>
                        </a:rPr>
                        <a:t>Ο όρος «μαγικός ρεαλισμός» προέρχεται από τις εικαστικές τέχνες και πιο συγκεκριμένα από τη ζωγραφική. Τον επινόησε το 1925 ο Γερμανός τεχνοκριτικός Franz Roh, στην προσπάθειά του να χαρακτηρίσει την τάση ορισμένων Γερμανών εξπρεσιονιστών ζωγράφων (Georg Grosz, Otto Dix, Max Beckmann κ.ά.), οι οποίοι παρουσίαζαν την πραγματικότητα με υπερβολική ακρίβεια και ταυτόχρονα με μια επιθετικότητα και μια ωμότητα, που οδηγούσε στην παραμόρφωση. Σε ό,τι αφορά τη λογοτεχνία, η χρήση του όρου είναι πιο πρόσφατη και το περιεχόμενό του κάπως διαφορετικό. Συγκεκριμένα, λέγοντας «μαγικός ρεαλισμός» στη λογοτεχνία, και κυρίως στην πεζογραφία, εννοούμε ένα μίγμα φαντασιακών στοιχείων από τη μια πλευρά, και ρεαλισμού από την άλλη. Μ' άλλα λόγια, στα πεζογραφικά έργα του μαγικού ρεαλισμού, υπάρχουν άφθονα μη ρεαλιστικά στοιχεία, τα οποία προβάλλονται πάνω σ' ένα ρεαλιστικό φόντο.</a:t>
                      </a:r>
                      <a:endParaRPr lang="en-US" sz="1400" dirty="0">
                        <a:effectLst/>
                      </a:endParaRPr>
                    </a:p>
                    <a:p>
                      <a:pPr marL="0" marR="0">
                        <a:lnSpc>
                          <a:spcPct val="115000"/>
                        </a:lnSpc>
                        <a:spcBef>
                          <a:spcPts val="0"/>
                        </a:spcBef>
                        <a:spcAft>
                          <a:spcPts val="0"/>
                        </a:spcAft>
                      </a:pPr>
                      <a:r>
                        <a:rPr lang="el-GR" sz="1200" dirty="0">
                          <a:effectLst/>
                        </a:rPr>
                        <a:t>Μακρινός πρόγονος του μαγικού ρεαλισμού μπορούν να θεωρηθούν τα φανταστικά ή υπερβολικά στοιχεία που συναντάμε σε ορισμένα έργα του ρομαντισμού. Σήμερα, όμως, ο όρος «μαγικός ρεαλισμός» αναφέρεται κυρίως στη λατινο-αμερικανική πεζογραφία, με πιο διάσημο εκπρόσωπο τον μεγάλο Κολομβιανό συγγραφέα Gabriel Garcia Marquez. Το πιο γνωστό μυθιστόρημά του, με τον τίτλο Εκατό χρονιά μοναξιά είναι το πιο χαρακτηριστικό δείγμα μαγικού ρεαλισμού: ο μύθος του έχει υπόβαθρο ρεαλιστικό αλλά συναντάμε πολλά στοιχεία εντελώς εξωπραγματικά: ήρωες με ακαθόριστη ηλικία που φαίνεται να ζουν μέχρι και διακόσια χρόνια, άνθρωποι που ζουν δεμένοι σ' έναν κορμό δέντρου για χρόνια ολόκληρα κτλ. Πέρα από τον Marquez, πολλά στοιχεία μαγικού ρεαλισμού μπορούμε να εντοπίσουμε σε αρκετούς ακόμη πεζογράφους από τη Λατινική Αμερική (Ernesto Sabbato, Mario Vargas Llossa, Carlos Fuentes, Isabelle Allende κ.ά), καθώς και σε αρκετούς Ευρωπαίους, όπως για παράδειγμα στο Γερμανό Günther Grass. Τέλος, σε πιο πρόσφατα χρόνια, μυθιστορήματα όπως το Άρωμα του Patrick Süskind ή το Πάθος της νέας Εύας της Αγγλίδας φεμινίστριας Angela Carter, καταδεικνύουν ίσως την ισχυρή επίδραση που έχει δεχθεί η ευρωπαϊκή πεζογραφία από τη λατινοαμερικανική λογοτεχνία γενικά και το μαγικό ρεαλισμό ειδικότερα. Ακόμη, ένας διάσημος συγγραφέας της εποχής μας που κινείται πολύ κοντά στα όρια του μαγικού ρεαλισμού είναι ο πακιστανικής καταγωγής Salman Rushdie.</a:t>
                      </a:r>
                      <a:endParaRPr lang="en-US" sz="1400" dirty="0">
                        <a:effectLst/>
                      </a:endParaRPr>
                    </a:p>
                    <a:p>
                      <a:pPr marL="0" marR="0">
                        <a:lnSpc>
                          <a:spcPct val="115000"/>
                        </a:lnSpc>
                        <a:spcBef>
                          <a:spcPts val="0"/>
                        </a:spcBef>
                        <a:spcAft>
                          <a:spcPts val="0"/>
                        </a:spcAft>
                      </a:pPr>
                      <a:r>
                        <a:rPr lang="el-GR" sz="1200" dirty="0">
                          <a:effectLst/>
                        </a:rPr>
                        <a:t>Παρόμοιες επιδράσεις μπορούμε ίσως να αναζητήσουμε και στην πρόσφατη νεοελληνική πεζογραφική παραγωγή. Φυσικά, στην περίπτωση αυτή δεν μπορούμε να μιλάμε πραγματικά για «μαγικό ρεαλισμό» αλλά για κάποια δάνεια στοιχεία, τα οποία άλλωστε δε χρησιμοποιούνται πάντοτε με τον πιο επιτυχημένο τρόπο. Σχετικά επιτυχημένη εκμετάλλευση φαντασιακών στοιχείων επάνω σ' έναν κατά τ' άλλα ρεαλιστικό ιστό έχουμε στα μυθιστορήματα Ο υπνοβάτης της Μαργαρίτας Καραπάνου και Με το φως του λύκου επανέρχονται της Ζυράννας Ζατέλη, που μοιάζει αρκετά επηρεασμένη από τον Marquez.</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5407" marR="55407" marT="0" marB="0"/>
                </a:tc>
              </a:tr>
            </a:tbl>
          </a:graphicData>
        </a:graphic>
      </p:graphicFrame>
    </p:spTree>
    <p:extLst>
      <p:ext uri="{BB962C8B-B14F-4D97-AF65-F5344CB8AC3E}">
        <p14:creationId xmlns:p14="http://schemas.microsoft.com/office/powerpoint/2010/main" val="3090275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18</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1728879621"/>
              </p:ext>
            </p:extLst>
          </p:nvPr>
        </p:nvGraphicFramePr>
        <p:xfrm>
          <a:off x="251520" y="167702"/>
          <a:ext cx="8280920" cy="6423823"/>
        </p:xfrm>
        <a:graphic>
          <a:graphicData uri="http://schemas.openxmlformats.org/drawingml/2006/table">
            <a:tbl>
              <a:tblPr firstRow="1" firstCol="1" bandRow="1">
                <a:tableStyleId>{2D5ABB26-0587-4C30-8999-92F81FD0307C}</a:tableStyleId>
              </a:tblPr>
              <a:tblGrid>
                <a:gridCol w="8280920"/>
              </a:tblGrid>
              <a:tr h="65836">
                <a:tc>
                  <a:txBody>
                    <a:bodyPr/>
                    <a:lstStyle/>
                    <a:p>
                      <a:pPr marL="0" marR="0" algn="ctr">
                        <a:lnSpc>
                          <a:spcPct val="115000"/>
                        </a:lnSpc>
                        <a:spcBef>
                          <a:spcPts val="0"/>
                        </a:spcBef>
                        <a:spcAft>
                          <a:spcPts val="0"/>
                        </a:spcAft>
                      </a:pPr>
                      <a:r>
                        <a:rPr lang="el-GR" sz="800">
                          <a:effectLst/>
                        </a:rPr>
                        <a:t>ΡΟΜΑΝΤΙΣΜΟΣ</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24537" marR="24537" marT="0" marB="0"/>
                </a:tc>
              </a:tr>
              <a:tr h="6291806">
                <a:tc>
                  <a:txBody>
                    <a:bodyPr/>
                    <a:lstStyle/>
                    <a:p>
                      <a:pPr marL="0" marR="0">
                        <a:lnSpc>
                          <a:spcPct val="115000"/>
                        </a:lnSpc>
                        <a:spcBef>
                          <a:spcPts val="0"/>
                        </a:spcBef>
                        <a:spcAft>
                          <a:spcPts val="0"/>
                        </a:spcAft>
                      </a:pPr>
                      <a:r>
                        <a:rPr lang="el-GR" sz="800" dirty="0">
                          <a:effectLst/>
                        </a:rPr>
                        <a:t>Ο ρομαντισμός είναι ένα από τα πιο σημαντικά κινήματα όλων των εποχών κι αυτό ισχύει τόσο για τη λογοτεχνία και την τέχνη όσο και για το χώρο του πνεύματος και των ιδεών γενικότερα. Συγκεκριμένα, ο ρομαντισμός επηρεάζει, εκτός από τη λογοτεχνία, όλες σχεδόν τις τέχνες, όπως για παράδειγμα τη ζωγραφική (Delacroix, Géricault, Ingres, Friedrich. </a:t>
                      </a:r>
                      <a:r>
                        <a:rPr lang="en-US" sz="800" dirty="0">
                          <a:effectLst/>
                        </a:rPr>
                        <a:t>Turner </a:t>
                      </a:r>
                      <a:r>
                        <a:rPr lang="el-GR" sz="800" dirty="0">
                          <a:effectLst/>
                        </a:rPr>
                        <a:t>κ</a:t>
                      </a:r>
                      <a:r>
                        <a:rPr lang="en-US" sz="800" dirty="0">
                          <a:effectLst/>
                        </a:rPr>
                        <a:t>.</a:t>
                      </a:r>
                      <a:r>
                        <a:rPr lang="el-GR" sz="800" dirty="0">
                          <a:effectLst/>
                        </a:rPr>
                        <a:t>ά</a:t>
                      </a:r>
                      <a:r>
                        <a:rPr lang="en-US" sz="800" dirty="0">
                          <a:effectLst/>
                        </a:rPr>
                        <a:t>.) </a:t>
                      </a:r>
                      <a:r>
                        <a:rPr lang="el-GR" sz="800" dirty="0">
                          <a:effectLst/>
                        </a:rPr>
                        <a:t>και τη μουσική</a:t>
                      </a:r>
                      <a:r>
                        <a:rPr lang="en-US" sz="800" dirty="0">
                          <a:effectLst/>
                        </a:rPr>
                        <a:t> (Beethoven, Schubert, Berlioz, Chopin, Verdi, Wagner </a:t>
                      </a:r>
                      <a:r>
                        <a:rPr lang="el-GR" sz="800" dirty="0">
                          <a:effectLst/>
                        </a:rPr>
                        <a:t>κ</a:t>
                      </a:r>
                      <a:r>
                        <a:rPr lang="en-US" sz="800" dirty="0">
                          <a:effectLst/>
                        </a:rPr>
                        <a:t>.</a:t>
                      </a:r>
                      <a:r>
                        <a:rPr lang="el-GR" sz="800" dirty="0">
                          <a:effectLst/>
                        </a:rPr>
                        <a:t>ά</a:t>
                      </a:r>
                      <a:r>
                        <a:rPr lang="en-US" sz="800" dirty="0">
                          <a:effectLst/>
                        </a:rPr>
                        <a:t>.). </a:t>
                      </a:r>
                      <a:r>
                        <a:rPr lang="el-GR" sz="800" dirty="0">
                          <a:effectLst/>
                        </a:rPr>
                        <a:t>Γενικότερα, ο ρομαντισμός ξεφεύγει από τα «στενά» πλαίσια της τέχνης και διαμορφώνει μια στάση ζωής (γι' αυτό και δεν είναι απλά ένα λογοτεχνικό ή καλλιτεχνικό ρεύμα αλλά ένα αληθινό κίνημα, μια πνευματική επανάσταση).</a:t>
                      </a:r>
                      <a:endParaRPr lang="en-US" sz="800" dirty="0">
                        <a:effectLst/>
                      </a:endParaRPr>
                    </a:p>
                    <a:p>
                      <a:pPr marL="0" marR="0">
                        <a:lnSpc>
                          <a:spcPct val="115000"/>
                        </a:lnSpc>
                        <a:spcBef>
                          <a:spcPts val="0"/>
                        </a:spcBef>
                        <a:spcAft>
                          <a:spcPts val="0"/>
                        </a:spcAft>
                      </a:pPr>
                      <a:r>
                        <a:rPr lang="el-GR" sz="800" dirty="0">
                          <a:effectLst/>
                        </a:rPr>
                        <a:t>Ο ρομαντισμός κυριαρχεί στις τρεις μεγάλες ευρωπαϊκές λογοτεχνίες (αγγλική, γαλλική, γερμανική) από τα τέλη του 18ου ως τα μέσα περίπου του 19ου αιώνα, ενώ με κάποια καθυστέρηση εμφανίζεται και σε πολλές άλλες χώρες, μεταξύ των οποίων και στην Ελλάδα.</a:t>
                      </a:r>
                      <a:endParaRPr lang="en-US" sz="800" dirty="0">
                        <a:effectLst/>
                      </a:endParaRPr>
                    </a:p>
                    <a:p>
                      <a:pPr marL="0" marR="0">
                        <a:lnSpc>
                          <a:spcPct val="115000"/>
                        </a:lnSpc>
                        <a:spcBef>
                          <a:spcPts val="0"/>
                        </a:spcBef>
                        <a:spcAft>
                          <a:spcPts val="0"/>
                        </a:spcAft>
                      </a:pPr>
                      <a:r>
                        <a:rPr lang="el-GR" sz="800" dirty="0">
                          <a:effectLst/>
                        </a:rPr>
                        <a:t>Συγκεκριμένοι πρόδρομοι του ρομαντικού κινήματος, οι λεγόμενοι προρομαντικοί, έχουν εντοπιστεί σε όλες τις χώρες όπου αναπτύχθηκε στη συνέχεια ο ρομαντισμός· καλύπτουν τη σταδιακή μετάβαση από τον κόσμο του κλασικισμού και του διαφωτισμού στο νέο ρομαντικό πνεύμα. Καθαυτό ρομαντικοί μπορούν να θεωρηθούν οι Ρ. Β. Shelley, John Keats, William Wordsworth, Byron κ.ά. στην Αγγλία, η ομάδα Sturm und Drang (=Θύελλα και Ορμή) και οι Novalis, E. Τ. Α. Hoffman, Friedrich Schiller, Goethe κ.ά. στη Γερμανία, καθώς και οι Victor Hugo, Lamartin, Madame de Staël, Chateaubriand κ.ά. στη Γαλλία.</a:t>
                      </a:r>
                      <a:endParaRPr lang="en-US" sz="800" dirty="0">
                        <a:effectLst/>
                      </a:endParaRPr>
                    </a:p>
                    <a:p>
                      <a:pPr marL="0" marR="0">
                        <a:lnSpc>
                          <a:spcPct val="115000"/>
                        </a:lnSpc>
                        <a:spcBef>
                          <a:spcPts val="0"/>
                        </a:spcBef>
                        <a:spcAft>
                          <a:spcPts val="0"/>
                        </a:spcAft>
                      </a:pPr>
                      <a:r>
                        <a:rPr lang="el-GR" sz="800" dirty="0">
                          <a:effectLst/>
                        </a:rPr>
                        <a:t>Ο ρομαντισμός παρουσιάζει συγκεκριμένες διαφορές και ιδιομορφίες, ανάλογα με τη χώρα και τη λογοτεχνία για την οποία μιλάμε. Ωστόσο, δεν είναι δύσκολο να ανιχνεύσουμε έναν πυρήνα βασικών χαρακτηριστικών. Πρώτα απ' όλα, ο ρομαντικός ποιητής συγκρούεται με τον κλασικισμό και με το ορθολογικό πνεύμα του διαφωτισμού. Αμφισβητεί όλους τους κανόνες, την τυποποίηση, τις ηθικές αξίες του κλασικού παρελθόντος και, γενικά, την παράδοση. Στη θέση όλων αυτών τοποθετεί το συναίσθημα και τη φαντασία, το απόλυτο και το υπερβολικό, το συγκινησιακό και το ιδανικό. Ο δημιουργός αισθάνεται πλέον απόλυτα ελεύθερος να αποκαλύψει μέσα από την τέχνη την προσωπική του ιδιοφυία και κάθε του διαίσθηση.</a:t>
                      </a:r>
                      <a:endParaRPr lang="en-US" sz="800" dirty="0">
                        <a:effectLst/>
                      </a:endParaRPr>
                    </a:p>
                    <a:p>
                      <a:pPr marL="0" marR="0">
                        <a:lnSpc>
                          <a:spcPct val="115000"/>
                        </a:lnSpc>
                        <a:spcBef>
                          <a:spcPts val="0"/>
                        </a:spcBef>
                        <a:spcAft>
                          <a:spcPts val="0"/>
                        </a:spcAft>
                      </a:pPr>
                      <a:r>
                        <a:rPr lang="el-GR" sz="800" dirty="0">
                          <a:effectLst/>
                        </a:rPr>
                        <a:t>Όλα αυτά οδηγούν το ρομαντισμό στο παράδοξο και το μυστηριώδες, το όνειρο, το υπερφυσικό και τον εξωτισμό, το ασαφές και το συγκεχυμένο, σε συνδυασμό με μια διάχυτη μελαγχολία και απαισιοδοξία, καθώς και μια νοσταλγική διάθεση για τα περασμένα (όχι όμως για το κλασικό παρελθόν).</a:t>
                      </a:r>
                      <a:endParaRPr lang="en-US" sz="800" dirty="0">
                        <a:effectLst/>
                      </a:endParaRPr>
                    </a:p>
                    <a:p>
                      <a:pPr marL="0" marR="0">
                        <a:lnSpc>
                          <a:spcPct val="115000"/>
                        </a:lnSpc>
                        <a:spcBef>
                          <a:spcPts val="0"/>
                        </a:spcBef>
                        <a:spcAft>
                          <a:spcPts val="0"/>
                        </a:spcAft>
                      </a:pPr>
                      <a:r>
                        <a:rPr lang="el-GR" sz="800" dirty="0">
                          <a:effectLst/>
                        </a:rPr>
                        <a:t>Από πλευράς μορφής, καταργούνται πολλοί παραδοσιακοί κανόνες και βλέπουμε ποιητικό ρυθμό στην πεζογραφία ή το αντίστροφο· το λεξιλόγιο διευρύνεται και η εικόνα μετατρέπεται σε βασικό στοιχείο του έργου, μαζί με τον έντονο ρυθμό και τα ηχητικά τεχνάσματα.</a:t>
                      </a:r>
                      <a:endParaRPr lang="en-US" sz="800" dirty="0">
                        <a:effectLst/>
                      </a:endParaRPr>
                    </a:p>
                    <a:p>
                      <a:pPr marL="0" marR="0">
                        <a:lnSpc>
                          <a:spcPct val="115000"/>
                        </a:lnSpc>
                        <a:spcBef>
                          <a:spcPts val="0"/>
                        </a:spcBef>
                        <a:spcAft>
                          <a:spcPts val="0"/>
                        </a:spcAft>
                      </a:pPr>
                      <a:r>
                        <a:rPr lang="el-GR" sz="800" dirty="0">
                          <a:effectLst/>
                        </a:rPr>
                        <a:t>Σε ό,τι αφορά τη θεματογραφία, υπάρχει καταρχήν μια ιδιαίτερη επιμονή στο «εγώ» του δημιουργού ή του ήρωα, ένας έντονος δηλαδή ατομικισμός και εγωκεντρισμός. Κατά τα άλλα, οι ρομαντικοί δείχνουν μια προτίμηση για θέματα όπως η προσωπική εμπειρία της φύσης, ο θεός, η περιπέτεια, ο έρωτας (συνήθως μελαγχολικός ή καταδικασμένος), ο ηρωισμός και οι αγώνες για την ελευθερία κτλ. Επίσης, με το ρομαντισμό έχουμε μια στροφή προς τους μεσαιωνικούς ευρωπαϊκούς θρύλους και τις παραδόσεις ή προς τη μυθολογία κάθε λαού για άντληση θεμάτων. Τέλος, οι ρομαντικοί αρέσκονται στη χρησιμοποίηση υποβλητικών σκηνικών, όπως τα νυχτερινά φεγγαρόλουστα τοπία, τα ερείπια, οι τάφοι, οι μακάβριες εικόνες θανάτου κτλ.</a:t>
                      </a:r>
                      <a:endParaRPr lang="en-US" sz="800" dirty="0">
                        <a:effectLst/>
                      </a:endParaRPr>
                    </a:p>
                    <a:p>
                      <a:pPr marL="0" marR="0">
                        <a:lnSpc>
                          <a:spcPct val="115000"/>
                        </a:lnSpc>
                        <a:spcBef>
                          <a:spcPts val="0"/>
                        </a:spcBef>
                        <a:spcAft>
                          <a:spcPts val="0"/>
                        </a:spcAft>
                      </a:pPr>
                      <a:r>
                        <a:rPr lang="el-GR" sz="800" dirty="0">
                          <a:effectLst/>
                        </a:rPr>
                        <a:t>Θα πρέπει επίσης να πούμε ότι ως γνήσιο κίνημα, ο ρομαντισμός ενδιαφέρεται για τη σύνδεση τέχνης και ζωής. Γι' αυτό και αγκαλιάζει τους αγώνες των λαών για ελευθερία, δημοκρατία και εθνική ανεξαρτησία, πιστεύει στα ιδανικά της επανάστασης και, γενικά, επιδιώκει την πολιτική δράση. Ακόμη, καλλιεργώντας το πάθος για τον περιηγητισμό, την περιπέτεια και το ταξίδι, ο ρομαντισμός δίνει την ευκαιρία στους Ευρωπαίους να ανακαλύψουν μακρινές περιοχές και πολιτισμούς, και ιδιαίτερα τον κόσμο της Αφρικής και της Μέσης Ανατολής.</a:t>
                      </a:r>
                      <a:endParaRPr lang="en-US" sz="800" dirty="0">
                        <a:effectLst/>
                      </a:endParaRPr>
                    </a:p>
                    <a:p>
                      <a:pPr marL="0" marR="0">
                        <a:lnSpc>
                          <a:spcPct val="115000"/>
                        </a:lnSpc>
                        <a:spcBef>
                          <a:spcPts val="0"/>
                        </a:spcBef>
                        <a:spcAft>
                          <a:spcPts val="0"/>
                        </a:spcAft>
                      </a:pPr>
                      <a:r>
                        <a:rPr lang="el-GR" sz="800" dirty="0">
                          <a:effectLst/>
                        </a:rPr>
                        <a:t>Σε ό,τι αφορά τη νεοελληνική λογοτεχνία, ο ρομαντισμός κυριαρχεί ανάμεσα στα χρόνια 1830-1880. Εμπνέεται απευθείας από τον ευρωπαϊκό αλλά η πραγματικότητα στη χώρα μας είναι πολύ διαφορετική: μολονότι οι Έλληνες ρομαντικοί θα βρουν ανταπόκριση από το κοινό της εποχής τους, δε θα μπορέσουν να προσφέρουν σημαντικά λογοτεχνικά έργα. Γρήγορα θα ξεπέσουν σε μια πολύ επιτηδευμένη μελαγχολία και προσποιητή ερωτική θλίψη, ενώ οι πατριωτικές τους εξάρσεις θα συνοδεύονται από μεγαλοστομία και βερμπαλισμό. Η χρήση της καθαρεύουσας ως μοναδικής κατάλληλης για την τέχνη γλώσσας, θα τους φέρει πολύ πιο κοντά στην παράδοση παρά στην ανανέωση, ενώ θα τους οδηγήσει σε πολυλογία, αμετροέπεια, υπερβολή και αβασάνιστη στιχουργία.</a:t>
                      </a:r>
                      <a:endParaRPr lang="en-US" sz="800" dirty="0">
                        <a:effectLst/>
                      </a:endParaRPr>
                    </a:p>
                    <a:p>
                      <a:pPr marL="0" marR="0">
                        <a:lnSpc>
                          <a:spcPct val="115000"/>
                        </a:lnSpc>
                        <a:spcBef>
                          <a:spcPts val="0"/>
                        </a:spcBef>
                        <a:spcAft>
                          <a:spcPts val="0"/>
                        </a:spcAft>
                      </a:pPr>
                      <a:r>
                        <a:rPr lang="el-GR" sz="800" dirty="0">
                          <a:effectLst/>
                        </a:rPr>
                        <a:t>Ο νεοελληνικός ρομαντισμός εκπροσωπείται κυρίως από τη λεγόμενη «Παλαιά Αθηναϊκή Σχολή» ή τους Φαναριώτες, όπως συνηθίζουμε να λέμε, αφού πρόκειται για οικογένειες που κατάγονται κυρίως από το Φανάρι, την περίφημη συνοικία της Κωνσταντινούπολης. Ενδεικτικά αναφέρουμε τους αδελφούς Παναγιώτη και Αλέξανδρο Σούτσο, τον Αλέξανδρο Ρίζο Ραγκαβή, το Δημήτριο Παπαρρηγόπουλο, τον Ιωάννη Καρασούτσα, το Γεώργιο Ζαλοκώστα, το Θεόδωρο Ορφανίδη, το Σπυρίδωνα Βασιλειάδη, τον Αχιλλέα Παράσχο κ.ά. Εξάλλου, κάποια ρομαντικά στοιχεία μπορούμε να βρούμε και στην ποίηση ορισμένων Επτανήσιων ποιητών, όπως ο Διονύσιος Σολωμός, ο Ανδρέας Κάλβος και ο Αριστοτέλης Βαλαωρίτης. Μάλιστα, κατά ένα περίεργο τρόπο, σ' αυτούς έχουμε και την πιο επιτυχημένη και υγιή εκμετάλλευση των ρομαντικών αυτών στοιχείων.</a:t>
                      </a:r>
                      <a:endParaRPr lang="en-US" sz="800" dirty="0">
                        <a:effectLst/>
                      </a:endParaRPr>
                    </a:p>
                    <a:p>
                      <a:pPr marL="0" marR="0">
                        <a:lnSpc>
                          <a:spcPct val="115000"/>
                        </a:lnSpc>
                        <a:spcBef>
                          <a:spcPts val="0"/>
                        </a:spcBef>
                        <a:spcAft>
                          <a:spcPts val="0"/>
                        </a:spcAft>
                      </a:pPr>
                      <a:r>
                        <a:rPr lang="el-GR" sz="800" dirty="0">
                          <a:effectLst/>
                        </a:rPr>
                        <a:t>Συμπερασματικά, μπορούμε να πούμε ότι ο ρομαντισμός συνιστά ένα πολύ σημαντικό κίνημα, που ακόμη και σήμερα επηρεάζει όχι μόνο την τέχνη αλλά και την αντίληψη μας για τη ζωή (ήταν, άλλωστε, η πρώτη φορά που τέχνη και ζωή συνδέθηκαν τόσο στενά). Αν θεωρήσουμε ότι ο Διαφωτισμός εκφράζει τη μια διάσταση του ανθρώπου, τη λογική-νοητική, ο ρομαντισμός είναι αυτός που αναλαμβάνει να δώσει διέξοδο και στην άλλη του διάσταση, τη συναισθηματική-ψυχολογική.</a:t>
                      </a:r>
                      <a:endParaRPr lang="en-US" sz="800" dirty="0">
                        <a:effectLst/>
                      </a:endParaRPr>
                    </a:p>
                    <a:p>
                      <a:pPr marL="0" marR="0">
                        <a:lnSpc>
                          <a:spcPct val="115000"/>
                        </a:lnSpc>
                        <a:spcBef>
                          <a:spcPts val="0"/>
                        </a:spcBef>
                        <a:spcAft>
                          <a:spcPts val="0"/>
                        </a:spcAft>
                      </a:pPr>
                      <a:r>
                        <a:rPr lang="el-GR" sz="800" dirty="0">
                          <a:effectLst/>
                        </a:rPr>
                        <a:t>Φυσικά, καθώς ολοκλήρωνε τον κύκλο του, ο ρομαντισμός έφτασε πολλές φορές όχι μόνο στην υπερβολή αλλά και στην αποτυχία ως προς το αισθητικό και καλλιτεχνικό αποτέλεσμα, σε σημείο ώστε ορισμένοι να τον αποκαλέσουν «αρρώστια του αιώνα». Αυτό ισχύει σε πολύ μεγάλο βαθμό για τον ελληνικό ρομαντισμό, ο οποίος άλλωστε δε γεννήθηκε από πραγματικές πνευματικές ανάγκες των Ελλήνων αλλά επιβλήθηκε, θα λέγαμε, από έξω, χωρίς όμως να διατηρήσει τον πολυδιάστατο ευρωπαϊκό του χαρακτήρα. Η σημασία του για τη νεοελληνική λογοτεχνία είναι μάλλον μικρή, παρά τα πενήντα σχεδόν χρόνια της κυριαρχίας του.</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4537" marR="24537" marT="0" marB="0"/>
                </a:tc>
              </a:tr>
            </a:tbl>
          </a:graphicData>
        </a:graphic>
      </p:graphicFrame>
    </p:spTree>
    <p:extLst>
      <p:ext uri="{BB962C8B-B14F-4D97-AF65-F5344CB8AC3E}">
        <p14:creationId xmlns:p14="http://schemas.microsoft.com/office/powerpoint/2010/main" val="11269444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19</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2676791736"/>
              </p:ext>
            </p:extLst>
          </p:nvPr>
        </p:nvGraphicFramePr>
        <p:xfrm>
          <a:off x="323528" y="260648"/>
          <a:ext cx="8363272" cy="6230971"/>
        </p:xfrm>
        <a:graphic>
          <a:graphicData uri="http://schemas.openxmlformats.org/drawingml/2006/table">
            <a:tbl>
              <a:tblPr firstRow="1" firstCol="1" bandRow="1">
                <a:tableStyleId>{2D5ABB26-0587-4C30-8999-92F81FD0307C}</a:tableStyleId>
              </a:tblPr>
              <a:tblGrid>
                <a:gridCol w="8363272"/>
              </a:tblGrid>
              <a:tr h="60713">
                <a:tc>
                  <a:txBody>
                    <a:bodyPr/>
                    <a:lstStyle/>
                    <a:p>
                      <a:pPr marL="0" marR="0" algn="ctr">
                        <a:lnSpc>
                          <a:spcPct val="115000"/>
                        </a:lnSpc>
                        <a:spcBef>
                          <a:spcPts val="0"/>
                        </a:spcBef>
                        <a:spcAft>
                          <a:spcPts val="0"/>
                        </a:spcAft>
                      </a:pPr>
                      <a:r>
                        <a:rPr lang="el-GR" sz="600">
                          <a:effectLst/>
                        </a:rPr>
                        <a:t>ΣΥΜΒΟΛΙΣΜΟΣ</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16839" marR="16839" marT="0" marB="0"/>
                </a:tc>
              </a:tr>
              <a:tr h="6131974">
                <a:tc>
                  <a:txBody>
                    <a:bodyPr/>
                    <a:lstStyle/>
                    <a:p>
                      <a:pPr marL="0" marR="0" algn="just">
                        <a:lnSpc>
                          <a:spcPct val="115000"/>
                        </a:lnSpc>
                        <a:spcBef>
                          <a:spcPts val="0"/>
                        </a:spcBef>
                        <a:spcAft>
                          <a:spcPts val="0"/>
                        </a:spcAft>
                      </a:pPr>
                      <a:r>
                        <a:rPr lang="el-GR" sz="600" dirty="0">
                          <a:effectLst/>
                        </a:rPr>
                        <a:t>Το Σεπτέμβριο του 1886, ο Γάλλος ποιητής Jean Μοréas (πρόκειται για τον ελληνικής καταγωγής Ιωάννη Παπαδιαμαντόπουλο), δημοσιεύει το μανιφέστο του συμβολισμού στην παρισινή εφημερίδα Le Figaro. Αυτή είναι η επίσημη εμφάνιση μιας νέας λογοτεχνικής σχολής, που θα κυριαρχήσει στη γαλλική ποίηση ως και τις πρώτες δεκαετίες του 20ού αιώνα.</a:t>
                      </a:r>
                      <a:endParaRPr lang="en-US" sz="700" dirty="0">
                        <a:effectLst/>
                      </a:endParaRPr>
                    </a:p>
                    <a:p>
                      <a:pPr marL="0" marR="0" algn="just">
                        <a:lnSpc>
                          <a:spcPct val="115000"/>
                        </a:lnSpc>
                        <a:spcBef>
                          <a:spcPts val="0"/>
                        </a:spcBef>
                        <a:spcAft>
                          <a:spcPts val="0"/>
                        </a:spcAft>
                      </a:pPr>
                      <a:r>
                        <a:rPr lang="el-GR" sz="600" dirty="0">
                          <a:effectLst/>
                        </a:rPr>
                        <a:t>Σε ό,τι αφορά τη λογοτεχνία, ο συμβολισμός καλλιέργησε κυρίως την ποίηση, ενώ επηρέασε πολύ λιγότερο την πεζογραφία και το θέατρο. Από τις άλλες μορφές τέχνης, το συμβολισμό υιοθέτησαν ως ένα βαθμό η μουσική (Claude Debussy) και η ζωγραφική (Gustave Moreau). Τέλος, ο συμβολισμός συνδέεται με τη φιλοσοφία του υποσυνείδητου του Γάλλου φιλοσόφου Henri Bergson, καθώς και με τους ιμπρεσιονιστές ζωγράφους.</a:t>
                      </a:r>
                      <a:endParaRPr lang="en-US" sz="700" dirty="0">
                        <a:effectLst/>
                      </a:endParaRPr>
                    </a:p>
                    <a:p>
                      <a:pPr marL="0" marR="0" algn="just">
                        <a:lnSpc>
                          <a:spcPct val="115000"/>
                        </a:lnSpc>
                        <a:spcBef>
                          <a:spcPts val="0"/>
                        </a:spcBef>
                        <a:spcAft>
                          <a:spcPts val="0"/>
                        </a:spcAft>
                      </a:pPr>
                      <a:r>
                        <a:rPr lang="el-GR" sz="600" dirty="0">
                          <a:effectLst/>
                        </a:rPr>
                        <a:t>Η ονομασία «συμβολισμός» προέρχεται από τη συχνή και ιδιόμορφη χρήση των συμβόλων, στην οποία πιστεύουν ιδιαίτερα οι εκπρόσωποι του κινήματος. Ωστόσο, δε θα πρέπει να συγχέουμε την ευρύτερη έννοια του συμβόλου και του συμβολισμού με το συγκεκριμένο κίνημα: σύμβολα και συμβολισμοί κάθε είδους υπάρχουν χιλιάδες στην καθημερινή μας ζωή, όπως και στην ποίηση όλων των εποχών (π.χ. η σημαία είναι ένα σύμβολο, το περιστέρι συμβολίζει την ειρήνη). Οι συμβολιστές ποιητές και η συμβολιστική ποίηση είναι κάτι πιο ειδικό και πιο συγκεκριμένο.</a:t>
                      </a:r>
                      <a:endParaRPr lang="en-US" sz="700" dirty="0">
                        <a:effectLst/>
                      </a:endParaRPr>
                    </a:p>
                    <a:p>
                      <a:pPr marL="0" marR="0" algn="just">
                        <a:lnSpc>
                          <a:spcPct val="115000"/>
                        </a:lnSpc>
                        <a:spcBef>
                          <a:spcPts val="0"/>
                        </a:spcBef>
                        <a:spcAft>
                          <a:spcPts val="0"/>
                        </a:spcAft>
                      </a:pPr>
                      <a:r>
                        <a:rPr lang="el-GR" sz="600" dirty="0">
                          <a:effectLst/>
                        </a:rPr>
                        <a:t>Οι δύο πιο σημαντικές προδρομικές μορφές του συμβολισμού είναι ο Γάλλος Charles Baudelaire και ο Αμερικανός Edgar Allan Poe. Στη Γαλλία, ο συμβολισμός συνδέθηκε αρκετά στενά με τους λεγόμενους «ποιητές της παρακμής» (decadents), όπως τον Arthur Rimbaud, τον Paul Verlain και το Stephan Mallarmé, ενώ αργότερα σπουδαίοι συμβολιστές ποιητές υπήρξαν ο Paul Claudel και ο Paul Valéry. Εξάλλου, εκτός Γαλλίας, ο συμβολισμός επηρέασε πολλούς ποιητές, μεταξύ των οποίων:</a:t>
                      </a:r>
                      <a:endParaRPr lang="en-US" sz="700" dirty="0">
                        <a:effectLst/>
                      </a:endParaRPr>
                    </a:p>
                    <a:p>
                      <a:pPr marL="0" marR="0" algn="just">
                        <a:lnSpc>
                          <a:spcPct val="115000"/>
                        </a:lnSpc>
                        <a:spcBef>
                          <a:spcPts val="0"/>
                        </a:spcBef>
                        <a:spcAft>
                          <a:spcPts val="0"/>
                        </a:spcAft>
                      </a:pPr>
                      <a:r>
                        <a:rPr lang="el-GR" sz="600" dirty="0">
                          <a:effectLst/>
                        </a:rPr>
                        <a:t>    -  τους Rainer Maria Rilke και Stefan George στο γερμανόφωνο χώρο</a:t>
                      </a:r>
                      <a:endParaRPr lang="en-US" sz="700" dirty="0">
                        <a:effectLst/>
                      </a:endParaRPr>
                    </a:p>
                    <a:p>
                      <a:pPr marL="0" marR="0" algn="just">
                        <a:lnSpc>
                          <a:spcPct val="115000"/>
                        </a:lnSpc>
                        <a:spcBef>
                          <a:spcPts val="0"/>
                        </a:spcBef>
                        <a:spcAft>
                          <a:spcPts val="0"/>
                        </a:spcAft>
                      </a:pPr>
                      <a:r>
                        <a:rPr lang="el-GR" sz="600" dirty="0">
                          <a:effectLst/>
                        </a:rPr>
                        <a:t>    -   τους W. Β. Yeats, Τ. Ε. Hulme, Ezra Pound και Τ. S. Eliot στον αγγλόφωνο χώρο</a:t>
                      </a:r>
                      <a:endParaRPr lang="en-US" sz="700" dirty="0">
                        <a:effectLst/>
                      </a:endParaRPr>
                    </a:p>
                    <a:p>
                      <a:pPr marL="0" marR="0" algn="just">
                        <a:lnSpc>
                          <a:spcPct val="115000"/>
                        </a:lnSpc>
                        <a:spcBef>
                          <a:spcPts val="0"/>
                        </a:spcBef>
                        <a:spcAft>
                          <a:spcPts val="0"/>
                        </a:spcAft>
                      </a:pPr>
                      <a:r>
                        <a:rPr lang="el-GR" sz="600" dirty="0">
                          <a:effectLst/>
                        </a:rPr>
                        <a:t>    -   το Federico Garcia Lorca στην Ισπανία.</a:t>
                      </a:r>
                      <a:endParaRPr lang="en-US" sz="700" dirty="0">
                        <a:effectLst/>
                      </a:endParaRPr>
                    </a:p>
                    <a:p>
                      <a:pPr marL="0" marR="0" algn="just">
                        <a:lnSpc>
                          <a:spcPct val="115000"/>
                        </a:lnSpc>
                        <a:spcBef>
                          <a:spcPts val="0"/>
                        </a:spcBef>
                        <a:spcAft>
                          <a:spcPts val="0"/>
                        </a:spcAft>
                      </a:pPr>
                      <a:r>
                        <a:rPr lang="el-GR" sz="600" dirty="0">
                          <a:effectLst/>
                        </a:rPr>
                        <a:t>Ο συμβολισμός εμφανίζεται ως διπλή αντίδραση τόσο στο ρομαντικό στόμφο και τη ρητορεία όσο και στην παρνασσική απάθεια, αντικειμενικότητα και ακαμψία στο στίχο. Επιπλέον, διαφοροποιείται και από το ρεαλισμό και, κυρίως, από το νατουραλισμό, που αρέσκεται στη λεπτομερή περιγραφή του πραγματικού κόσμου και έχει κοινωνικούς στόχους.</a:t>
                      </a:r>
                      <a:endParaRPr lang="en-US" sz="700" dirty="0">
                        <a:effectLst/>
                      </a:endParaRPr>
                    </a:p>
                    <a:p>
                      <a:pPr marL="0" marR="0" algn="just">
                        <a:lnSpc>
                          <a:spcPct val="115000"/>
                        </a:lnSpc>
                        <a:spcBef>
                          <a:spcPts val="0"/>
                        </a:spcBef>
                        <a:spcAft>
                          <a:spcPts val="0"/>
                        </a:spcAft>
                      </a:pPr>
                      <a:r>
                        <a:rPr lang="el-GR" sz="600" dirty="0">
                          <a:effectLst/>
                        </a:rPr>
                        <a:t>Για το συμβολιστή ποιητή, η πραγματικότητα που αντιλαμβανόμαστε με τις αισθήσεις μας, δηλαδή ο εξωτερικός κόσμος, δεν έχει κανένα ποιητικό ενδιαφέρον. Ωστόσο, τα πράγματα αυτού του κόσμου η ποίηση μπορεί να τα χρησιμοποιήσει ως διαμεσολαβητές, ως σύμβολα, για να φτάσει στο αληθινό της αντικείμενο: στην έκφραση ιδεών, ψυχικών ή νοητικών καταστάσεων, συναισθημάτων κτλ.· ή, μ' άλλα λόγια, στο ασυνείδητο και στο μυστήριο του εσωτερικού μας κόσμου.</a:t>
                      </a:r>
                      <a:endParaRPr lang="en-US" sz="700" dirty="0">
                        <a:effectLst/>
                      </a:endParaRPr>
                    </a:p>
                    <a:p>
                      <a:pPr marL="0" marR="0" algn="just">
                        <a:lnSpc>
                          <a:spcPct val="115000"/>
                        </a:lnSpc>
                        <a:spcBef>
                          <a:spcPts val="0"/>
                        </a:spcBef>
                        <a:spcAft>
                          <a:spcPts val="0"/>
                        </a:spcAft>
                      </a:pPr>
                      <a:r>
                        <a:rPr lang="el-GR" sz="600" dirty="0">
                          <a:effectLst/>
                        </a:rPr>
                        <a:t>Με βάση αυτή τη γενική αρχή, τα χαρακτηριστικά της συμβολιστικής ποίησης μπορούν να καθοριστούν ως εξής:</a:t>
                      </a:r>
                      <a:endParaRPr lang="en-US" sz="700" dirty="0">
                        <a:effectLst/>
                      </a:endParaRPr>
                    </a:p>
                    <a:p>
                      <a:pPr marL="0" marR="0" algn="just">
                        <a:lnSpc>
                          <a:spcPct val="115000"/>
                        </a:lnSpc>
                        <a:spcBef>
                          <a:spcPts val="0"/>
                        </a:spcBef>
                        <a:spcAft>
                          <a:spcPts val="0"/>
                        </a:spcAft>
                      </a:pPr>
                      <a:r>
                        <a:rPr lang="el-GR" sz="600" dirty="0">
                          <a:effectLst/>
                        </a:rPr>
                        <a:t>    -   η προσπάθεια απόδοσης των ψυχικών καταστάσεων με τρόπο έμμεσο και συμβολικό, δηλαδή μέσα από τη χρήση των συμβόλων· αυτή η προσπάθεια οδηγεί σε μια υπαινικτική και υποβλητική χρήση της γλώσσας, σε συνδυασμό με μια διαισθητική σύλληψη των πραγμάτων και μιαν αφθονία εικόνων και μεταφορών (όλα αυτά τα στοιχεία μαζί κάνουν ασφαλώς το ποίημα πιο δυσνόητο)</a:t>
                      </a:r>
                      <a:endParaRPr lang="en-US" sz="700" dirty="0">
                        <a:effectLst/>
                      </a:endParaRPr>
                    </a:p>
                    <a:p>
                      <a:pPr marL="0" marR="0" algn="just">
                        <a:lnSpc>
                          <a:spcPct val="115000"/>
                        </a:lnSpc>
                        <a:spcBef>
                          <a:spcPts val="0"/>
                        </a:spcBef>
                        <a:spcAft>
                          <a:spcPts val="0"/>
                        </a:spcAft>
                      </a:pPr>
                      <a:r>
                        <a:rPr lang="el-GR" sz="600" dirty="0">
                          <a:effectLst/>
                        </a:rPr>
                        <a:t>    -  η αποφυγή της σαφήνειας και η προσπάθεια για τη δημιουργία ενός κλίματος ρευστού, συγκεχυμένου, ασαφούς και θολού, που συνυπάρχει με μια διάθεση ρεμβασμού, μελαγχολίας και ονειροπόλησης</a:t>
                      </a:r>
                      <a:endParaRPr lang="en-US" sz="700" dirty="0">
                        <a:effectLst/>
                      </a:endParaRPr>
                    </a:p>
                    <a:p>
                      <a:pPr marL="0" marR="0" algn="just">
                        <a:lnSpc>
                          <a:spcPct val="115000"/>
                        </a:lnSpc>
                        <a:spcBef>
                          <a:spcPts val="0"/>
                        </a:spcBef>
                        <a:spcAft>
                          <a:spcPts val="0"/>
                        </a:spcAft>
                      </a:pPr>
                      <a:r>
                        <a:rPr lang="el-GR" sz="600" dirty="0">
                          <a:effectLst/>
                        </a:rPr>
                        <a:t>    -     η έντονη πνευματικότητα, ο ιδεαλισμός και, σε πολλές περιπτώσεις, ο μυστικισμός</a:t>
                      </a:r>
                      <a:endParaRPr lang="en-US" sz="700" dirty="0">
                        <a:effectLst/>
                      </a:endParaRPr>
                    </a:p>
                    <a:p>
                      <a:pPr marL="0" marR="0" algn="just">
                        <a:lnSpc>
                          <a:spcPct val="115000"/>
                        </a:lnSpc>
                        <a:spcBef>
                          <a:spcPts val="0"/>
                        </a:spcBef>
                        <a:spcAft>
                          <a:spcPts val="0"/>
                        </a:spcAft>
                      </a:pPr>
                      <a:r>
                        <a:rPr lang="el-GR" sz="600" dirty="0">
                          <a:effectLst/>
                        </a:rPr>
                        <a:t>    -  η προσπάθεια να ταυτιστεί η ποίηση με τη μουσική, που εκδηλώνεται με την έντονη μουσικότητα και τον υποβλητικό χαρακτήρα του στίχου (απευθύνεται ταυτόχρονα στην ακοή και στο συναίσθημα)</a:t>
                      </a:r>
                      <a:endParaRPr lang="en-US" sz="700" dirty="0">
                        <a:effectLst/>
                      </a:endParaRPr>
                    </a:p>
                    <a:p>
                      <a:pPr marL="0" marR="0" algn="just">
                        <a:lnSpc>
                          <a:spcPct val="115000"/>
                        </a:lnSpc>
                        <a:spcBef>
                          <a:spcPts val="0"/>
                        </a:spcBef>
                        <a:spcAft>
                          <a:spcPts val="0"/>
                        </a:spcAft>
                      </a:pPr>
                      <a:r>
                        <a:rPr lang="el-GR" sz="600" dirty="0">
                          <a:effectLst/>
                        </a:rPr>
                        <a:t>    -  οι πολλές τεχνικές, μορφολογικές και εκφραστικές καινοτομίες: χαλαρή ομοιοκαταληξία, ανομοιοκατάληκτος ή ελεύθερος στίχος, πολλά και πρωτότυπα σχήματα λόγου, ιδιόρρυθμη σύνταξη, νέο λεξιλόγιο κτλ.</a:t>
                      </a:r>
                      <a:endParaRPr lang="en-US" sz="700" dirty="0">
                        <a:effectLst/>
                      </a:endParaRPr>
                    </a:p>
                    <a:p>
                      <a:pPr marL="0" marR="0" algn="just">
                        <a:lnSpc>
                          <a:spcPct val="115000"/>
                        </a:lnSpc>
                        <a:spcBef>
                          <a:spcPts val="0"/>
                        </a:spcBef>
                        <a:spcAft>
                          <a:spcPts val="0"/>
                        </a:spcAft>
                      </a:pPr>
                      <a:r>
                        <a:rPr lang="el-GR" sz="600" dirty="0">
                          <a:effectLst/>
                        </a:rPr>
                        <a:t>    -  ο περιορισμός του νοηματικού περιεχομένου του ποιήματος στο ελάχιστο: η ποίηση απαλλάσσεται από κάθε φιλοσοφικό και ηθικο-διδακτικό στοιχείο, καθώς και από ρητορισμούς ή θέματα του δημόσιου βίου· γίνεται αυτό που θα έπρεπε πάντοτε να είναι, δηλαδή καθαρή ποίηση (poésie pure), γεμάτη μαγεία και γοητεία.</a:t>
                      </a:r>
                      <a:endParaRPr lang="en-US" sz="700" dirty="0">
                        <a:effectLst/>
                      </a:endParaRPr>
                    </a:p>
                    <a:p>
                      <a:pPr marL="0" marR="0" algn="just">
                        <a:lnSpc>
                          <a:spcPct val="115000"/>
                        </a:lnSpc>
                        <a:spcBef>
                          <a:spcPts val="0"/>
                        </a:spcBef>
                        <a:spcAft>
                          <a:spcPts val="0"/>
                        </a:spcAft>
                      </a:pPr>
                      <a:r>
                        <a:rPr lang="el-GR" sz="600" dirty="0">
                          <a:effectLst/>
                        </a:rPr>
                        <a:t>Με λίγα λόγια, ο συμβολισμός φέρνει μια επανάσταση στην ποίηση, τόσο στο περιεχόμενο όσο και στη μορφή: το ποίημα δεν έχει πλέον ως στόχο τη μίμηση της φύσης, του εξωτερικού κόσμου ή της πραγματικότητας αλλά τη δημιουργία ενός άλλου, διαφορετικού, ποιητικού κόσμου· εξάλλου, ως προς τα μορφολογικά ή τα δομικά χαρακτηριστικά, οδηγούμαστε μακριά από κάθε περιορισμό, προς τη διάλυση του ποιήματος.</a:t>
                      </a:r>
                      <a:endParaRPr lang="en-US" sz="700" dirty="0">
                        <a:effectLst/>
                      </a:endParaRPr>
                    </a:p>
                    <a:p>
                      <a:pPr marL="0" marR="0" algn="just">
                        <a:lnSpc>
                          <a:spcPct val="115000"/>
                        </a:lnSpc>
                        <a:spcBef>
                          <a:spcPts val="0"/>
                        </a:spcBef>
                        <a:spcAft>
                          <a:spcPts val="0"/>
                        </a:spcAft>
                      </a:pPr>
                      <a:r>
                        <a:rPr lang="el-GR" sz="600" dirty="0">
                          <a:effectLst/>
                        </a:rPr>
                        <a:t>Γενικότερα, ο συμβολισμός φέρνει μια νέα άποψη για την ποίηση: τα ποιήματα δε χρησιμεύουν πλέον για να πούμε κάτι για τον κόσμο γύρω μας αλλά γίνονται ένας αυτόνομος κλάδος, ένας κόσμος ξεχωριστός, που διαφέρει από καθετί άλλο και υπάρχει πρώτα για τον εαυτό του. Η άποψη που έχουμε σήμερα για την τέχνη δε διαφέρει και πολύ από αυτήν.</a:t>
                      </a:r>
                      <a:endParaRPr lang="en-US" sz="700" dirty="0">
                        <a:effectLst/>
                      </a:endParaRPr>
                    </a:p>
                    <a:p>
                      <a:pPr marL="0" marR="0" algn="just">
                        <a:lnSpc>
                          <a:spcPct val="115000"/>
                        </a:lnSpc>
                        <a:spcBef>
                          <a:spcPts val="0"/>
                        </a:spcBef>
                        <a:spcAft>
                          <a:spcPts val="0"/>
                        </a:spcAft>
                      </a:pPr>
                      <a:r>
                        <a:rPr lang="el-GR" sz="600" dirty="0">
                          <a:effectLst/>
                        </a:rPr>
                        <a:t>Τέλος, είναι ιδιαίτερα σημαντικό ότι οι καινοτομίες του συμβολισμού λειτούργησαν ως πρώτο βήμα για να ξεφύγουμε από την παραδοσιακή και να πορευθούμε προς τη νεοτερική ποίηση. Ακόμη και το γεγονός ότι με το συμβολισμό το ποίημα αρχίζει να γίνεται δυσπρόσιτο ή και ακατανόητο, ακόμη και αυτό μας φέρνει πιο κοντά στο μοντερνισμό, που ως βασικό του χαρακτηριστικό έχει ακριβώς αυτή την ερμητικότητα, αυτή τη δυσκολία στην προσέγγιση.</a:t>
                      </a:r>
                      <a:endParaRPr lang="en-US" sz="700" dirty="0">
                        <a:effectLst/>
                      </a:endParaRPr>
                    </a:p>
                    <a:p>
                      <a:pPr marL="0" marR="0" algn="just">
                        <a:lnSpc>
                          <a:spcPct val="115000"/>
                        </a:lnSpc>
                        <a:spcBef>
                          <a:spcPts val="0"/>
                        </a:spcBef>
                        <a:spcAft>
                          <a:spcPts val="0"/>
                        </a:spcAft>
                      </a:pPr>
                      <a:r>
                        <a:rPr lang="el-GR" sz="600" dirty="0">
                          <a:effectLst/>
                        </a:rPr>
                        <a:t>Ο συμβολισμός δε γνώρισε την εξάπλωση του ρομαντισμού αλλά έχοντας ως αφετηρία τη Γαλλία, επηρέασε την ποίηση σε αρκετές χώρες, μεταξύ των οποίων και στην Ελλάδα. Συγκεκριμένα, το νέο ρεύμα κάνει την εμφάνιση του στη νεοελληνική λογοτεχνία στα πρώτα χρόνια του 20ού αιώνα, λίγο μετά τον παρνασσισμό. Ο ελληνικός συμβολισμός έχει όλα τα βασικά χαρακτηριστικά του γαλλικού, αν και μπορούμε να πούμε ότι οι Έλληνες ποιητές οικειοποιούνται κυρίως δύο από τις βασικές αρχές του γαλλικού κινήματος:</a:t>
                      </a:r>
                      <a:endParaRPr lang="en-US" sz="700" dirty="0">
                        <a:effectLst/>
                      </a:endParaRPr>
                    </a:p>
                    <a:p>
                      <a:pPr marL="0" marR="0" algn="just">
                        <a:lnSpc>
                          <a:spcPct val="115000"/>
                        </a:lnSpc>
                        <a:spcBef>
                          <a:spcPts val="0"/>
                        </a:spcBef>
                        <a:spcAft>
                          <a:spcPts val="0"/>
                        </a:spcAft>
                      </a:pPr>
                      <a:r>
                        <a:rPr lang="el-GR" sz="600" dirty="0">
                          <a:effectLst/>
                        </a:rPr>
                        <a:t>    α) τον υπαινικτικό και υποβλητικό χαρακτήρα της ποίησης, που στρέφει νου και αισθήματα προς την υψηλότερη σφαίρα των ιδεών</a:t>
                      </a:r>
                      <a:endParaRPr lang="en-US" sz="700" dirty="0">
                        <a:effectLst/>
                      </a:endParaRPr>
                    </a:p>
                    <a:p>
                      <a:pPr marL="0" marR="0" algn="just">
                        <a:lnSpc>
                          <a:spcPct val="115000"/>
                        </a:lnSpc>
                        <a:spcBef>
                          <a:spcPts val="0"/>
                        </a:spcBef>
                        <a:spcAft>
                          <a:spcPts val="0"/>
                        </a:spcAft>
                      </a:pPr>
                      <a:r>
                        <a:rPr lang="el-GR" sz="600" dirty="0">
                          <a:effectLst/>
                        </a:rPr>
                        <a:t>     β) την αίσθηση του ποιητή (ενδεχομένως και του αναγνώστη) ότι, όταν κάποιος μπορέσει να φτάσει σ' αυτή τη σφαίρα, θεωρεί πλέον την πραγματικότητα ως έναν ταπεινό τόπο μελαγχολίας και απελπισίας.</a:t>
                      </a:r>
                      <a:endParaRPr lang="en-US" sz="700" dirty="0">
                        <a:effectLst/>
                      </a:endParaRPr>
                    </a:p>
                    <a:p>
                      <a:pPr marL="0" marR="0" algn="just">
                        <a:lnSpc>
                          <a:spcPct val="115000"/>
                        </a:lnSpc>
                        <a:spcBef>
                          <a:spcPts val="0"/>
                        </a:spcBef>
                        <a:spcAft>
                          <a:spcPts val="0"/>
                        </a:spcAft>
                      </a:pPr>
                      <a:r>
                        <a:rPr lang="el-GR" sz="600" dirty="0">
                          <a:effectLst/>
                        </a:rPr>
                        <a:t>Όπως στη γαλλική έτσι και στη νεοελληνική λογοτεχνία, ο συμβολισμός έρχεται να απαλλάξει οριστικά την ποίηση από τη φλυαρία και τη μεγαλοστομία του ρομαντισμού αλλά και από την απάθεια του παρνασσισμού.  Η ποίηση περνά πλέον σε μια όλο και πιο γνήσια έκφραση του συναισθήματος. Ωστόσο, οι Έλληνες ποιητές υιοθετούν λίγες από τις εκφραστικές καινοτομίες των Γάλλων.</a:t>
                      </a:r>
                      <a:endParaRPr lang="en-US" sz="700" dirty="0">
                        <a:effectLst/>
                      </a:endParaRPr>
                    </a:p>
                    <a:p>
                      <a:pPr marL="0" marR="0" algn="just">
                        <a:lnSpc>
                          <a:spcPct val="115000"/>
                        </a:lnSpc>
                        <a:spcBef>
                          <a:spcPts val="0"/>
                        </a:spcBef>
                        <a:spcAft>
                          <a:spcPts val="0"/>
                        </a:spcAft>
                      </a:pPr>
                      <a:r>
                        <a:rPr lang="el-GR" sz="600" dirty="0">
                          <a:effectLst/>
                        </a:rPr>
                        <a:t>Οι αυθεντικοί συμβολιστές στη χώρα μας είναι ελάχιστοι και αξίζει ίσως να αναφέρουμε τους Γιάννη Καμπύση, Σπήλιο Πασαγιάννη και Κωνσταντίνο Χατζόπουλο. Ο τελευταίος είναι και ο μόνος που προσπάθησε να εφαρμόσει το συμβολισμό στην πεζογραφία, στο μυθιστόρημά του Το φθινόπωρο (1917).</a:t>
                      </a:r>
                      <a:endParaRPr lang="en-US" sz="700" dirty="0">
                        <a:effectLst/>
                      </a:endParaRPr>
                    </a:p>
                    <a:p>
                      <a:pPr marL="0" marR="0" algn="just">
                        <a:lnSpc>
                          <a:spcPct val="115000"/>
                        </a:lnSpc>
                        <a:spcBef>
                          <a:spcPts val="0"/>
                        </a:spcBef>
                        <a:spcAft>
                          <a:spcPts val="0"/>
                        </a:spcAft>
                      </a:pPr>
                      <a:r>
                        <a:rPr lang="el-GR" sz="600" dirty="0">
                          <a:effectLst/>
                        </a:rPr>
                        <a:t> </a:t>
                      </a:r>
                      <a:endParaRPr lang="en-US" sz="700" dirty="0">
                        <a:effectLst/>
                      </a:endParaRPr>
                    </a:p>
                    <a:p>
                      <a:pPr marL="0" marR="0" algn="just">
                        <a:lnSpc>
                          <a:spcPct val="115000"/>
                        </a:lnSpc>
                        <a:spcBef>
                          <a:spcPts val="0"/>
                        </a:spcBef>
                        <a:spcAft>
                          <a:spcPts val="0"/>
                        </a:spcAft>
                      </a:pPr>
                      <a:r>
                        <a:rPr lang="el-GR" sz="600" dirty="0">
                          <a:effectLst/>
                        </a:rPr>
                        <a:t>Πέρα όμως από τους παραπάνω, συμβολιστικά στοιχεία ή επιρροές μπορούμε να εντοπίσουμε σε πολλούς ακόμη ποιητές, όχι μόνο στις αρχές του αιώνα μας αλλά και αργότερα· χαρακτηριστικά αναφέρουμε τους Λορέντζο Μαβίλη, Ιωάννη Γρυπάρη, Λάμπρο Πορφύρα, Κωστή Παλαμά, Κ. Π. Καβάφη, Μιλτιάδη Μαλακάση, Ζαχαρία Παπαντωνίου, Απόστολο Μελαχροινό κ.ά. Εξάλλου, γύρω στα 1920, κάνουν την εμφάνισή τους ορισμένοι ποιητές βαθύτατα επηρεασμένοι απ' το γαλλικό συμβολισμό, τους οποίους συνήθως κατατάσσουμε στη λεγόμενη ομάδα του νεοσυμβολισμού. Οι κυριότεροι εκπρόσωποι αυτής της ομάδας είναι οι Κώστας Ουράνης, Ναπολέων Λαπαθιώτης, Τέλλος Άγρας, Μήτσος Παπανικολάου, Μαρία Πολυδούρη, Κώστας Γ. Καρυωτάκης, καθώς και ορισμένοι άλλοι ελάσσονες ποιητές.</a:t>
                      </a:r>
                      <a:endParaRPr lang="en-US" sz="700" dirty="0">
                        <a:effectLst/>
                      </a:endParaRPr>
                    </a:p>
                    <a:p>
                      <a:pPr marL="0" marR="0" algn="just">
                        <a:lnSpc>
                          <a:spcPct val="115000"/>
                        </a:lnSpc>
                        <a:spcBef>
                          <a:spcPts val="0"/>
                        </a:spcBef>
                        <a:spcAft>
                          <a:spcPts val="0"/>
                        </a:spcAft>
                      </a:pPr>
                      <a:r>
                        <a:rPr lang="el-GR" sz="600" dirty="0">
                          <a:effectLst/>
                        </a:rPr>
                        <a:t>Όλοι αυτοί, κυρίως στο διάστημα της δεκαετίας 1920-1930, γίνονται συντελεστές ορισμένων ουσιαστικών αλλαγών στο χώρο της νεοελληνικής ποίησης, την οποία ανανεώνουν και θεματικά και μορφικά. Πιο συγκεκριμένα:</a:t>
                      </a:r>
                      <a:endParaRPr lang="en-US" sz="700" dirty="0">
                        <a:effectLst/>
                      </a:endParaRPr>
                    </a:p>
                    <a:p>
                      <a:pPr marL="0" marR="0" algn="just">
                        <a:lnSpc>
                          <a:spcPct val="115000"/>
                        </a:lnSpc>
                        <a:spcBef>
                          <a:spcPts val="0"/>
                        </a:spcBef>
                        <a:spcAft>
                          <a:spcPts val="0"/>
                        </a:spcAft>
                      </a:pPr>
                      <a:r>
                        <a:rPr lang="el-GR" sz="600" dirty="0">
                          <a:effectLst/>
                        </a:rPr>
                        <a:t>    -   απομακρύνονται και αποδεσμεύονται από την παλαμική μεγαλοστομία και από τον ποιητικό ρητορισμό</a:t>
                      </a:r>
                      <a:endParaRPr lang="en-US" sz="700" dirty="0">
                        <a:effectLst/>
                      </a:endParaRPr>
                    </a:p>
                    <a:p>
                      <a:pPr marL="0" marR="0" algn="just">
                        <a:lnSpc>
                          <a:spcPct val="115000"/>
                        </a:lnSpc>
                        <a:spcBef>
                          <a:spcPts val="0"/>
                        </a:spcBef>
                        <a:spcAft>
                          <a:spcPts val="0"/>
                        </a:spcAft>
                      </a:pPr>
                      <a:r>
                        <a:rPr lang="el-GR" sz="600" dirty="0">
                          <a:effectLst/>
                        </a:rPr>
                        <a:t>    -   εισάγουν το χαμηλόφωνο και ιδιαίτερα μουσικό τόνο στην ποίησή τους και γίνονται εκφραστές κυρίως τραυματικών συναισθημάτων και ψυχικών καταστάσεων.</a:t>
                      </a:r>
                      <a:endParaRPr lang="en-US" sz="700" dirty="0">
                        <a:effectLst/>
                      </a:endParaRPr>
                    </a:p>
                    <a:p>
                      <a:pPr marL="0" marR="0" algn="just">
                        <a:lnSpc>
                          <a:spcPct val="115000"/>
                        </a:lnSpc>
                        <a:spcBef>
                          <a:spcPts val="0"/>
                        </a:spcBef>
                        <a:spcAft>
                          <a:spcPts val="0"/>
                        </a:spcAft>
                      </a:pPr>
                      <a:r>
                        <a:rPr lang="el-GR" sz="600" dirty="0">
                          <a:effectLst/>
                        </a:rPr>
                        <a:t>Οι ποιητές αυτοί, επειδή ακριβώς έχουν επηρεαστεί έντονα από το κλίμα και την ατμόσφαιρα του γαλλικού συμβολισμού, είναι οπαδοί του χαμηλού και ήπιου λυρισμού, που εκφράζει κυρίως τους εσωτερικούς ψυχικούς κυματισμούς του μεμονωμένου και μοναχικού ατόμου. Ο ποιητικός, δηλαδή, νεοσυμβολισμός, ως ποιητική πράξη, εκφράζει το άτομο το τραυματισμένο από τη γύρω σκληρή πραγματικότητα, που όμως αποσύρθηκε στον εαυτό του και αναζητά τη λύτρωση στη φυγή προς το παρελθόν και στη νοσταλγία για ό,τι έχει περάσει και χαθεί οριστικά. Απ' αυτό το κλίμα της νεο-ρομαντικής και ουτοπικής νοσταλγίας ξεφεύγει κάπως μόνον ο Καρυωτάκης, ο οποίος δε γράφει ποίηση ερήμην της ιστορίας και της τραυματικής πραγματικότητας που τον περιβάλλει. Σε αντίθεση με τους άλλους νεοσυμβολιστές, γίνεται εκφραστής αυτής της πραγματικότητας που τη σατιρίζει και τη σαρκάζει. Γι' αυτό και είναι ο κορυφαίος ποιητής του νεοσυμβολισμού.</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6839" marR="16839" marT="0" marB="0"/>
                </a:tc>
              </a:tr>
            </a:tbl>
          </a:graphicData>
        </a:graphic>
      </p:graphicFrame>
    </p:spTree>
    <p:extLst>
      <p:ext uri="{BB962C8B-B14F-4D97-AF65-F5344CB8AC3E}">
        <p14:creationId xmlns:p14="http://schemas.microsoft.com/office/powerpoint/2010/main" val="13034232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2</a:t>
            </a:fld>
            <a:endParaRPr lang="el-GR"/>
          </a:p>
        </p:txBody>
      </p:sp>
      <p:sp>
        <p:nvSpPr>
          <p:cNvPr id="4" name="Rectangle 3"/>
          <p:cNvSpPr/>
          <p:nvPr/>
        </p:nvSpPr>
        <p:spPr>
          <a:xfrm>
            <a:off x="1547664" y="2492896"/>
            <a:ext cx="5973302" cy="523220"/>
          </a:xfrm>
          <a:prstGeom prst="rect">
            <a:avLst/>
          </a:prstGeom>
        </p:spPr>
        <p:txBody>
          <a:bodyPr wrap="none">
            <a:spAutoFit/>
          </a:bodyPr>
          <a:lstStyle/>
          <a:p>
            <a:r>
              <a:rPr lang="el-GR" sz="2800" dirty="0"/>
              <a:t>ΛΟΓΟΤΕΧΝΙΚΕΣ ΓΕΝΙΕΣ / ΣΧΟΛΕΣ:</a:t>
            </a:r>
            <a:endParaRPr lang="en-US" sz="2800" dirty="0"/>
          </a:p>
        </p:txBody>
      </p:sp>
    </p:spTree>
    <p:extLst>
      <p:ext uri="{BB962C8B-B14F-4D97-AF65-F5344CB8AC3E}">
        <p14:creationId xmlns:p14="http://schemas.microsoft.com/office/powerpoint/2010/main" val="217642103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20</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69463827"/>
              </p:ext>
            </p:extLst>
          </p:nvPr>
        </p:nvGraphicFramePr>
        <p:xfrm>
          <a:off x="179512" y="260648"/>
          <a:ext cx="8507288" cy="6139066"/>
        </p:xfrm>
        <a:graphic>
          <a:graphicData uri="http://schemas.openxmlformats.org/drawingml/2006/table">
            <a:tbl>
              <a:tblPr firstRow="1" firstCol="1" bandRow="1">
                <a:tableStyleId>{2D5ABB26-0587-4C30-8999-92F81FD0307C}</a:tableStyleId>
              </a:tblPr>
              <a:tblGrid>
                <a:gridCol w="8507288"/>
              </a:tblGrid>
              <a:tr h="105098">
                <a:tc>
                  <a:txBody>
                    <a:bodyPr/>
                    <a:lstStyle/>
                    <a:p>
                      <a:pPr marL="0" marR="0" algn="ctr">
                        <a:lnSpc>
                          <a:spcPct val="115000"/>
                        </a:lnSpc>
                        <a:spcBef>
                          <a:spcPts val="0"/>
                        </a:spcBef>
                        <a:spcAft>
                          <a:spcPts val="0"/>
                        </a:spcAft>
                      </a:pPr>
                      <a:r>
                        <a:rPr lang="el-GR" sz="900">
                          <a:effectLst/>
                        </a:rPr>
                        <a:t>ΥΠΕΡΡΕΑΛΙΣΜΟΣ</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29614" marR="29614" marT="0" marB="0"/>
                </a:tc>
              </a:tr>
              <a:tr h="5990603">
                <a:tc>
                  <a:txBody>
                    <a:bodyPr/>
                    <a:lstStyle/>
                    <a:p>
                      <a:pPr marL="0" marR="0">
                        <a:lnSpc>
                          <a:spcPct val="115000"/>
                        </a:lnSpc>
                        <a:spcBef>
                          <a:spcPts val="0"/>
                        </a:spcBef>
                        <a:spcAft>
                          <a:spcPts val="0"/>
                        </a:spcAft>
                      </a:pPr>
                      <a:r>
                        <a:rPr lang="el-GR" sz="900" dirty="0">
                          <a:effectLst/>
                        </a:rPr>
                        <a:t>Ο υπερρεαλισμός είναι το τελευταίο και χωρίς αμφιβολία το πλέον σημαντικό από τα κινήματα της πρωτοπορίας. Γεννιέται το 1924 στη Γαλλία, ως συνέχεια του γαλλικού νταντά. Όπως ακριβώς και οι άλλες πρωτοπορίες, δεν περιορίστηκε στη λογοτεχνία αλλά αναπτύχθηκε σε όλες σχεδόν τις τέχνες. Αρχηγός του κινήματος και συγγραφέας του υπερρεαλιστικού μανιφέστου είναι ο André Breton, ενώ μεταξύ των σημαντικών εκπροσώπων του κινήματος θα είναι οι ποιητές Louis Aragon, Paul Eluard, Antonin Artaud και Philippe Soupault, οι ζωγράφοι Max Ernst, Salvador Dali, André Masson και Juan Miró, ο σκηνοθέτης Luis Buñuel κ.ά.</a:t>
                      </a:r>
                      <a:endParaRPr lang="en-US" sz="1000" dirty="0">
                        <a:effectLst/>
                      </a:endParaRPr>
                    </a:p>
                    <a:p>
                      <a:pPr marL="0" marR="0">
                        <a:lnSpc>
                          <a:spcPct val="115000"/>
                        </a:lnSpc>
                        <a:spcBef>
                          <a:spcPts val="0"/>
                        </a:spcBef>
                        <a:spcAft>
                          <a:spcPts val="0"/>
                        </a:spcAft>
                      </a:pPr>
                      <a:r>
                        <a:rPr lang="el-GR" sz="900" dirty="0">
                          <a:effectLst/>
                        </a:rPr>
                        <a:t>Οι υπερρεαλιστές αξιοποιούν τα διδάγματα όχι μόνο του νταντά αλλά και του συμβολισμού, ενώ είναι έντονα επηρεασμένοι από την ψυχανάλυση: σύμφωνα με τους υπερρεαλιστές, ο καλλιτέχνης —αλλά και ο άνθρωπος γενικότερα— δεν πρέπει να μένει εγκλωβισμένος στην πραγματικότητα της καθημερινής ζωής αλλά να χρησιμοποιεί τη φαντασία, την τύχη, το όνειρο και το ασυνείδητο, σπάζοντας τα δεσμά του ρεαλισμού, της αληθοφάνειας και της ευλογοφάνειας· μόνον έτσι θα μπορέσει να αντικρίσει νέους ορίζοντες, να φτάσει σε μια «υπερ-πραγματικότητα», ξεφεύγοντας οριστικά από τον έλεγχο της λογικής και από τις κάθε είδους προκαταλήψεις, τόσο στη ζωή όσο και στην τέχνη.</a:t>
                      </a:r>
                      <a:endParaRPr lang="en-US" sz="1000" dirty="0">
                        <a:effectLst/>
                      </a:endParaRPr>
                    </a:p>
                    <a:p>
                      <a:pPr marL="0" marR="0">
                        <a:lnSpc>
                          <a:spcPct val="115000"/>
                        </a:lnSpc>
                        <a:spcBef>
                          <a:spcPts val="0"/>
                        </a:spcBef>
                        <a:spcAft>
                          <a:spcPts val="0"/>
                        </a:spcAft>
                      </a:pPr>
                      <a:r>
                        <a:rPr lang="el-GR" sz="900" dirty="0">
                          <a:effectLst/>
                        </a:rPr>
                        <a:t>Ειδικά σε ό,τι αφορά τη λογοτεχνία, οι υπερρεαλιστές καλλιέργησαν κυρίως την ποίηση. Για να επιτύχουν τους στόχους τους, χρησιμοποιούν κάθε μέσο που θα μπορούσε να τους φέρει σε άμεση επαφή με το υποσυνείδητο: καταγραφή ονείρων, ύπνωση, καθώς και τη λεγόμενη αυτόματη γραφή, στην οποία υποτίθεται ότι ο δημιουργός καταγράφει χωρίς καμία παρέμβαση της λογικής ό,τι του υπαγορεύει το υποσυνείδητό του. Πολύ γρήγορα, βέβαια, οι υπερρεαλιστές θα συνειδητοποιήσουν ότι η —ελάχιστη, έστω— παρέμβαση της λογικής είναι αναπόφευκτη. Πάντως, η ποίησή τους θα συνεχίσει να φημίζεται για την άρνηση κάθε περιορισμού, την απόλυτη ελευθερία στο λεξιλόγιο και τη στιχουργική, τους απρόσμενους συνδυασμούς λέξεων και τις εντυπωσιακές εικόνες, καθώς και για στοιχεία όπως το όνειρο, ο έρωτας, το χιούμορ, το παράλογο. Ανάλογες καινοτομίες συναντάμε, βέβαια, και στην υπερρεαλιστική πεζογραφία, η οποία κόβει κάθε δεσμό με την παράδοση.</a:t>
                      </a:r>
                      <a:endParaRPr lang="en-US" sz="1000" dirty="0">
                        <a:effectLst/>
                      </a:endParaRPr>
                    </a:p>
                    <a:p>
                      <a:pPr marL="0" marR="0">
                        <a:lnSpc>
                          <a:spcPct val="115000"/>
                        </a:lnSpc>
                        <a:spcBef>
                          <a:spcPts val="0"/>
                        </a:spcBef>
                        <a:spcAft>
                          <a:spcPts val="0"/>
                        </a:spcAft>
                      </a:pPr>
                      <a:r>
                        <a:rPr lang="el-GR" sz="900" dirty="0">
                          <a:effectLst/>
                        </a:rPr>
                        <a:t>Πιστοί στον κανόνα που λέει ότι οι πρωτοπορίες συνδέουν άμεσα την τέχνη με τη ζωή, οι Γάλλοι υπερρεαλιστές προσπάθησαν να συνδυάσουν την καλλιτεχνική με την πολιτική δράση, θεωρώντας ότι η επανάστασή τους δεν μπορεί να περιοριστεί μόνο στην ποίηση αλλά θα πρέπει να αλλάξει την ίδια τη ζωή: συνδέθηκαν, λοιπόν, στενά με τα σοσιαλιστικά και κομμουνιστικά κόμματα της εποχής, καθώς και με το νεοσύστατο τότε κράτος της Σοβιετικής Ένωσης· γρήγορα, όμως, ήδη από το 1930, απογοητευμένοι από τις πολιτικές εξελίξεις και από την αντιμετώπιση που τους επιφύλαξαν οι δήθεν πολιτικοί τους σύμμαχοι, αναγκάστηκαν να εγκαταλείψουν αυτή την προσπάθεια (από εκεί και μετά, οι όποιες πολιτικές τους παρεμβάσεις υπήρξαν ελάχιστες και ανεξάρτητες από συγκεκριμένα πολιτικά κόμματα).</a:t>
                      </a:r>
                      <a:endParaRPr lang="en-US" sz="1000" dirty="0">
                        <a:effectLst/>
                      </a:endParaRPr>
                    </a:p>
                    <a:p>
                      <a:pPr marL="0" marR="0">
                        <a:lnSpc>
                          <a:spcPct val="115000"/>
                        </a:lnSpc>
                        <a:spcBef>
                          <a:spcPts val="0"/>
                        </a:spcBef>
                        <a:spcAft>
                          <a:spcPts val="0"/>
                        </a:spcAft>
                      </a:pPr>
                      <a:r>
                        <a:rPr lang="el-GR" sz="900" dirty="0">
                          <a:effectLst/>
                        </a:rPr>
                        <a:t>Όπως ήδη αναφέραμε, ο υπερρεαλισμός υπήρξε χωρίς αμφιβολία το μακροβιότερο αλλά και το πιο σημαντικό από τα πρωτοποριακά κινήματα και επηρέασε σε πολύ μεγάλο βαθμό την καλλιτεχνική έκφραση του 20ού αιώνα σε όλους τους τομείς. Είναι, άλλωστε, και το μόνο κίνημα που εξαπλώθηκε σε ολόκληρο σχεδόν τον κόσμο και παρά τις αρχικές αντιδράσεις, είχε τελικά τεράστια απήχηση. Γενικά, ο υπερρεαλισμός διαμόρφωσε σε μεγάλο βαθμό τον τρόπο σκέψης του σύγχρονου ανθρώπου: μας έκανε πολύ πιο δεκτικούς σε κάθε πειραματισμό, έδωσε σημαντική θέση στο χιούμορ και την ελευθερία του πνευματικού ανθρώπου, συμφιλίωσε κατά κάποιο τρόπο το όνειρο με την πραγματικότητα, το υποσυνείδητο με τη λογική και τη φαντασία με την καλλιτεχνική οργάνωση, ανανεώνοντας την ανθρώπινη έκφραση (από την άλλη πλευρά, βέβαια, καταργώντας οριστικά κάθε περιορισμό έδωσε ίσως την εντύπωση ότι η καλλιτεχνική δημιουργία είναι κάτι πολύ απλό και εύκολο, πράγμα που ασφαλώς και δεν αληθεύει).</a:t>
                      </a:r>
                      <a:endParaRPr lang="en-US" sz="1000" dirty="0">
                        <a:effectLst/>
                      </a:endParaRPr>
                    </a:p>
                    <a:p>
                      <a:pPr marL="0" marR="0">
                        <a:lnSpc>
                          <a:spcPct val="115000"/>
                        </a:lnSpc>
                        <a:spcBef>
                          <a:spcPts val="0"/>
                        </a:spcBef>
                        <a:spcAft>
                          <a:spcPts val="0"/>
                        </a:spcAft>
                      </a:pPr>
                      <a:r>
                        <a:rPr lang="el-GR" sz="900" dirty="0">
                          <a:effectLst/>
                        </a:rPr>
                        <a:t>Ο υπερρεαλισμός είναι και το μόνο από τα πρωτοποριακά κινήματα που είχε σημαντική επιρροή στη νεοελληνική λογοτεχνία, ιδιαίτερα από το 1935 και μετά. Πριν από αυτή τη χρονιά, ο υπερρεαλισμός είναι απλά γνωστός στη χώρα μας, κυρίως από σύντομα άρθρα στις εφημερίδες και τα περιοδικά της εποχής, ενώ δύο μόνο ποιητές, ο Θεόδωρος Ντόρρος και ο Νικήτας Ράντος, κάνουν μια προσπάθεια να καλλιεργήσουν τους ποιητικούς τρόπους που προτείνουν οι υπερρεαλιστές. Το 1935, ο Ανδρέας Εμπειρίκος, έχοντας σπουδάσει ψυχανάλυση στο Παρίσι και έχοντας γνωρίσει από κοντά τον Breton και τους άλλους Γάλλους υπερρεαλιστές, δίνει μια διάλεξη για το νέο κίνημα και σχεδόν ταυτόχρονα δημοσιεύει την πρώτη του ποιητική συλλογή με τον τίτλο Υψικάμινος, γραμμένη εξ ολοκλήρου με την τεχνική της αυτόματης γραφής. Παρά τις θυελλώδεις αντιδράσεις που προκάλεσαν τα πρώτα αυτά ποιήματα, ο υπερρεαλισμός βρήκε γόνιμο έδαφος στη χώρα μας, καθώς τον υιοθέτησαν σημαντικοί ποιητές, όπως ο Νίκος Εγγονόπουλος, ο Νίκος Γκάτσος και ως ένα σημείο ο Οδυσσέας Ελύτης. Υπερρεαλιστικά στοιχεία μπορούμε, άλλωστε, να βρούμε σε πολλούς ακόμη ποιητές, μέχρι και σήμερα: τον Έκτορα Κακναβάτο, το Μίλτο Σαχτούρη, το Δ. Π. Παπαδίτσα, το Νάνο Βαλαωρίτη κ.ά. Αλλά και στην πεζογραφία, συγγραφείς όπως η Μέλπω Αξιώτη είναι βέβαιο ότι επηρεάστηκαν έντονα από τον υπερρεαλισμό. Θα πρέπει, όμως, να πούμε ότι ορισμένες μόνο πλευρές του υπερρεαλιστικού κινήματος έφτασαν ως την Ελλάδα: για παράδειγμα, η πολιτική και κοινωνική χροιά που είχε το γαλλικό κίνημα, δεν εκφράστηκε σχεδόν καθόλου στη χώρα μας.</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9614" marR="29614" marT="0" marB="0"/>
                </a:tc>
              </a:tr>
            </a:tbl>
          </a:graphicData>
        </a:graphic>
      </p:graphicFrame>
    </p:spTree>
    <p:extLst>
      <p:ext uri="{BB962C8B-B14F-4D97-AF65-F5344CB8AC3E}">
        <p14:creationId xmlns:p14="http://schemas.microsoft.com/office/powerpoint/2010/main" val="223763216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21</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1043996958"/>
              </p:ext>
            </p:extLst>
          </p:nvPr>
        </p:nvGraphicFramePr>
        <p:xfrm>
          <a:off x="251520" y="332656"/>
          <a:ext cx="8435280" cy="6050684"/>
        </p:xfrm>
        <a:graphic>
          <a:graphicData uri="http://schemas.openxmlformats.org/drawingml/2006/table">
            <a:tbl>
              <a:tblPr firstRow="1" firstCol="1" bandRow="1">
                <a:tableStyleId>{2D5ABB26-0587-4C30-8999-92F81FD0307C}</a:tableStyleId>
              </a:tblPr>
              <a:tblGrid>
                <a:gridCol w="8435280"/>
              </a:tblGrid>
              <a:tr h="146238">
                <a:tc>
                  <a:txBody>
                    <a:bodyPr/>
                    <a:lstStyle/>
                    <a:p>
                      <a:pPr marL="0" marR="0" algn="ctr">
                        <a:lnSpc>
                          <a:spcPct val="115000"/>
                        </a:lnSpc>
                        <a:spcBef>
                          <a:spcPts val="0"/>
                        </a:spcBef>
                        <a:spcAft>
                          <a:spcPts val="0"/>
                        </a:spcAft>
                      </a:pPr>
                      <a:r>
                        <a:rPr lang="el-GR" sz="1050">
                          <a:effectLst/>
                        </a:rPr>
                        <a:t>ΦΟΥΤΟΥΡΙΣΜΟΣ</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2940" marR="42940" marT="0" marB="0"/>
                </a:tc>
              </a:tr>
              <a:tr h="5877456">
                <a:tc>
                  <a:txBody>
                    <a:bodyPr/>
                    <a:lstStyle/>
                    <a:p>
                      <a:pPr marL="0" marR="0">
                        <a:lnSpc>
                          <a:spcPct val="115000"/>
                        </a:lnSpc>
                        <a:spcBef>
                          <a:spcPts val="0"/>
                        </a:spcBef>
                        <a:spcAft>
                          <a:spcPts val="0"/>
                        </a:spcAft>
                      </a:pPr>
                      <a:r>
                        <a:rPr lang="el-GR" sz="1050" dirty="0">
                          <a:effectLst/>
                        </a:rPr>
                        <a:t>Με τον όρο «φουτουρισμός» χαρακτηρίζουμε ένα από τα τέσσερα πρωτοποριακά κινήματα που εκδηλώθηκαν στις πρώτες δεκαετίες του αιώνα μας και κυριολεκτικά άλλαξαν το περιεχόμενο, τη μορφή αλλά και το ρόλο της τέχνης (οι άλλες τρεις πρωτοπορίες είναι ο εξπρεσιονισμός, το νταντά και ο υπερρεαλισμός). Η ονομασία «φουτουρισμός» προέρχεται από την ιταλική λέξη futurismo, που θα μπορούσε να μεταφραστεί ως «μελλοντισμός».</a:t>
                      </a:r>
                      <a:endParaRPr lang="en-US" sz="1100" dirty="0">
                        <a:effectLst/>
                      </a:endParaRPr>
                    </a:p>
                    <a:p>
                      <a:pPr marL="0" marR="0">
                        <a:lnSpc>
                          <a:spcPct val="115000"/>
                        </a:lnSpc>
                        <a:spcBef>
                          <a:spcPts val="0"/>
                        </a:spcBef>
                        <a:spcAft>
                          <a:spcPts val="0"/>
                        </a:spcAft>
                      </a:pPr>
                      <a:r>
                        <a:rPr lang="el-GR" sz="1050" dirty="0">
                          <a:effectLst/>
                        </a:rPr>
                        <a:t>Το φουτουριστικό κίνημα γεννιέται ουσιαστικά στις 20 Φεβρουαρίου 1909, όταν ο εισηγητής του, ο Ιταλός ποιητής F. Τ. Marinetti δημοσιεύει στην παρισινή εφημερίδα Le Figaro το φουτουριστικό μανιφέστο (το Παρίσι είναι εκείνη την εποχή το επίκεντρο κάθε νέας καλλιτεχνικής και λογοτεχνικής προσπάθειας).</a:t>
                      </a:r>
                      <a:endParaRPr lang="en-US" sz="1100" dirty="0">
                        <a:effectLst/>
                      </a:endParaRPr>
                    </a:p>
                    <a:p>
                      <a:pPr marL="0" marR="0">
                        <a:lnSpc>
                          <a:spcPct val="115000"/>
                        </a:lnSpc>
                        <a:spcBef>
                          <a:spcPts val="0"/>
                        </a:spcBef>
                        <a:spcAft>
                          <a:spcPts val="0"/>
                        </a:spcAft>
                      </a:pPr>
                      <a:r>
                        <a:rPr lang="el-GR" sz="1050" dirty="0">
                          <a:effectLst/>
                        </a:rPr>
                        <a:t>Όπως όλες οι πρωτοπορίες, ο φουτουρισμός δε συνδέεται μόνο με τη λογοτεχνία. Μάλιστα, μπορούμε να πούμε ότι επηρέασε κυρίως τις εικαστικές τέχνες (π.χ. ζωγραφική, γλυπτική, αρχιτεκτονική) και λιγότερο τη λογοτεχνία ή το θέατρο. Ωστόσο, ειδικά σε ό,τι αφορά τη λογοτεχνία, που μας ενδιαφέρει ιδιαίτερα εδώ, τα βασικά χαρακτηριστικά του φουτουρισμού είναι τα εξής:</a:t>
                      </a:r>
                      <a:endParaRPr lang="en-US" sz="1100" dirty="0">
                        <a:effectLst/>
                      </a:endParaRPr>
                    </a:p>
                    <a:p>
                      <a:pPr marL="0" marR="0">
                        <a:lnSpc>
                          <a:spcPct val="115000"/>
                        </a:lnSpc>
                        <a:spcBef>
                          <a:spcPts val="0"/>
                        </a:spcBef>
                        <a:spcAft>
                          <a:spcPts val="0"/>
                        </a:spcAft>
                      </a:pPr>
                      <a:r>
                        <a:rPr lang="el-GR" sz="1050" dirty="0">
                          <a:effectLst/>
                        </a:rPr>
                        <a:t>     - έντονη αντίδραση σε καθετί παραδοσιακό και ολοκληρωτική απόρριψη του παρελθόντος και όλων όσων το αντιπροσωπεύουν, όπως είναι τα μουσεία, οι ακαδημίες και το σύνολο της παλαιότερης τέχνης</a:t>
                      </a:r>
                      <a:endParaRPr lang="en-US" sz="1100" dirty="0">
                        <a:effectLst/>
                      </a:endParaRPr>
                    </a:p>
                    <a:p>
                      <a:pPr marL="0" marR="0">
                        <a:lnSpc>
                          <a:spcPct val="115000"/>
                        </a:lnSpc>
                        <a:spcBef>
                          <a:spcPts val="0"/>
                        </a:spcBef>
                        <a:spcAft>
                          <a:spcPts val="0"/>
                        </a:spcAft>
                      </a:pPr>
                      <a:r>
                        <a:rPr lang="el-GR" sz="1050" dirty="0">
                          <a:effectLst/>
                        </a:rPr>
                        <a:t>    -   όπως λέει και το όνομά του, μέσα από αυτή την απόρριψη του παρελθόντος, ο φουτουρισμός επιθυμεί να υμνήσει το μέλλον και ειδικά αυτό που θα προσφέρει στην ανθρωπότητα ο σύγχρονος τεχνολογικός και βιομηχανικός πολιτισμός· γι' αυτό και φουτουριστές καλλιτέχνες υμνούν τη δύναμη, την ταχύτητα, τη μηχανή, ακόμη και τα πολυβόλα ή τον πόλεμο, αφού με αυτά αλλάζει ο κόσμος: έμβλημά τους είναι το τετράπτυχο «ελευθερία, δράση, ταχύτητα, μηχανή»</a:t>
                      </a:r>
                      <a:endParaRPr lang="en-US" sz="1100" dirty="0">
                        <a:effectLst/>
                      </a:endParaRPr>
                    </a:p>
                    <a:p>
                      <a:pPr marL="0" marR="0">
                        <a:lnSpc>
                          <a:spcPct val="115000"/>
                        </a:lnSpc>
                        <a:spcBef>
                          <a:spcPts val="0"/>
                        </a:spcBef>
                        <a:spcAft>
                          <a:spcPts val="0"/>
                        </a:spcAft>
                      </a:pPr>
                      <a:r>
                        <a:rPr lang="el-GR" sz="1050" dirty="0">
                          <a:effectLst/>
                        </a:rPr>
                        <a:t>    -   προσπάθεια για τη δημιουργία μιας νέας αισθητικής, η οποία θα μεταμορφώσει κυριολεκτικά την τέχνη· για τους φουτουριστές, όλα τα θέματα και όλες οι μορφές είναι κατάλληλες για την τέχνη και τίποτε δεν πρέπει να αποκλείεται εξαρχής</a:t>
                      </a:r>
                      <a:endParaRPr lang="en-US" sz="1100" dirty="0">
                        <a:effectLst/>
                      </a:endParaRPr>
                    </a:p>
                    <a:p>
                      <a:pPr marL="0" marR="0">
                        <a:lnSpc>
                          <a:spcPct val="115000"/>
                        </a:lnSpc>
                        <a:spcBef>
                          <a:spcPts val="0"/>
                        </a:spcBef>
                        <a:spcAft>
                          <a:spcPts val="0"/>
                        </a:spcAft>
                      </a:pPr>
                      <a:r>
                        <a:rPr lang="el-GR" sz="1050" dirty="0">
                          <a:effectLst/>
                        </a:rPr>
                        <a:t>    -   συστηματική προσπάθεια για δημιουργία νέων μορφών τέχνης· οι φουτουριστές εγκαταλείπουν όλους τους καθιερωμένους ποιητικούς ρυθμούς και προωθούν τον ελεύθερο στίχο, τη χαλαρή και ανορθόδοξη πολλές φορές σύνταξη, την ολοκληρωτική απουσία στίξης, τα λεγόμενα γεωμετρικά ή σχηματικά ποιήματα, τις τεχνικές του κολλάζ και του μοντάζ, τη μέθοδο των ελεύθερων λέξεων σε συνδυασμό με τις πιο αναπάντεχες και συναρπαστικές εικόνες, ένα εντελώς νέο ποιητικό λεξιλόγιο το οποίο περιλαμβάνει ακόμη και μαθηματικά σύμβολα κτλ.</a:t>
                      </a:r>
                      <a:endParaRPr lang="en-US" sz="1100" dirty="0">
                        <a:effectLst/>
                      </a:endParaRPr>
                    </a:p>
                    <a:p>
                      <a:pPr marL="0" marR="0">
                        <a:lnSpc>
                          <a:spcPct val="115000"/>
                        </a:lnSpc>
                        <a:spcBef>
                          <a:spcPts val="0"/>
                        </a:spcBef>
                        <a:spcAft>
                          <a:spcPts val="0"/>
                        </a:spcAft>
                      </a:pPr>
                      <a:r>
                        <a:rPr lang="el-GR" sz="1050" dirty="0">
                          <a:effectLst/>
                        </a:rPr>
                        <a:t>Όπως όλες οι πρωτοπορίες, ο φουτουρισμός χαρακτηρίζεται επίσης από μια προκλητική διάθεση προς το κοινό, που πολλές φορές αγγίζει και την περιφρόνηση. Στην προσπάθειά τους να προκαλέσουν αλλά και να συνδέσουν την τέχνη με τη ζωή, οι φουτουριστές οργανώνουν δημόσιες εκδηλώσεις που πολλές φορές έχουν επεισοδιακό χαρακτήρα. Τελικά, με την καθοδήγηση του Marinetti, θα οδηγηθούν στην πολιτική δράση και μετά το 1920 θα συνδεθούν με το φασισμό του Μουσολίνι. Ήδη, όμως, την εποχή αυτή ο φουτουρισμός βρίσκεται σε κάμψη· ειδικά στο χώρο της λογοτεχνίας, μπορούμε να πούμε ότι έχει ουσιαστικά σβήσει. Είναι, άλλωστε, χαρακτηριστικό ότι το κίνημα αυτό δεν μπόρεσε να εξαπλωθεί πραγματικά εκτός Ιταλίας. Μόνο στη Ρωσία συναντάμε μια ορισμένη εκδοχή του φουτουρισμού, κάπως διαφορετική από την ιταλική: περίπου την εποχή της ρωσικής Επανάστασης του 1917, ποιητές όπως ο Βλαντιμίρ Μαγιακόφσκι και ο Βίκτορ Χλέμπνικοφ, δίνουν τα καλύτερα δείγματα φουτουριστικής ποίησης. Τέλος, θα πρέπει να πούμε ότι στη χώρα μας ο φουτουρισμός έγινε ελάχιστα γνωστός και ουσιαστικά δεν επηρέασε τη νεοελληνική λογοτεχνία.</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940" marR="42940" marT="0" marB="0"/>
                </a:tc>
              </a:tr>
            </a:tbl>
          </a:graphicData>
        </a:graphic>
      </p:graphicFrame>
    </p:spTree>
    <p:extLst>
      <p:ext uri="{BB962C8B-B14F-4D97-AF65-F5344CB8AC3E}">
        <p14:creationId xmlns:p14="http://schemas.microsoft.com/office/powerpoint/2010/main" val="336403272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22</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1826450702"/>
              </p:ext>
            </p:extLst>
          </p:nvPr>
        </p:nvGraphicFramePr>
        <p:xfrm>
          <a:off x="0" y="-3891"/>
          <a:ext cx="9143999" cy="6679387"/>
        </p:xfrm>
        <a:graphic>
          <a:graphicData uri="http://schemas.openxmlformats.org/drawingml/2006/table">
            <a:tbl>
              <a:tblPr firstRow="1" firstCol="1" bandRow="1">
                <a:tableStyleId>{10A1B5D5-9B99-4C35-A422-299274C87663}</a:tableStyleId>
              </a:tblPr>
              <a:tblGrid>
                <a:gridCol w="2771800"/>
                <a:gridCol w="3323542"/>
                <a:gridCol w="3048657"/>
              </a:tblGrid>
              <a:tr h="152070">
                <a:tc gridSpan="3">
                  <a:txBody>
                    <a:bodyPr/>
                    <a:lstStyle/>
                    <a:p>
                      <a:pPr marL="0" marR="0" algn="ctr">
                        <a:lnSpc>
                          <a:spcPct val="115000"/>
                        </a:lnSpc>
                        <a:spcBef>
                          <a:spcPts val="0"/>
                        </a:spcBef>
                        <a:spcAft>
                          <a:spcPts val="0"/>
                        </a:spcAft>
                      </a:pPr>
                      <a:r>
                        <a:rPr lang="el-GR" sz="900">
                          <a:solidFill>
                            <a:schemeClr val="tx1"/>
                          </a:solidFill>
                          <a:effectLst/>
                        </a:rPr>
                        <a:t>ΣΥΓΚΡΙΣΗ ΒΑΣΙΚΩΝ ΛΟΓΟΤΕΧΝΙΚΩΝ ΡΕΥΜΑΤΩΝ</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8118" marR="18118" marT="0" marB="0"/>
                </a:tc>
                <a:tc hMerge="1">
                  <a:txBody>
                    <a:bodyPr/>
                    <a:lstStyle/>
                    <a:p>
                      <a:endParaRPr lang="en-US"/>
                    </a:p>
                  </a:txBody>
                  <a:tcPr/>
                </a:tc>
                <a:tc hMerge="1">
                  <a:txBody>
                    <a:bodyPr/>
                    <a:lstStyle/>
                    <a:p>
                      <a:endParaRPr lang="en-US"/>
                    </a:p>
                  </a:txBody>
                  <a:tcPr/>
                </a:tc>
              </a:tr>
              <a:tr h="152070">
                <a:tc>
                  <a:txBody>
                    <a:bodyPr/>
                    <a:lstStyle/>
                    <a:p>
                      <a:pPr marL="0" marR="0">
                        <a:lnSpc>
                          <a:spcPct val="115000"/>
                        </a:lnSpc>
                        <a:spcBef>
                          <a:spcPts val="0"/>
                        </a:spcBef>
                        <a:spcAft>
                          <a:spcPts val="0"/>
                        </a:spcAft>
                      </a:pPr>
                      <a:r>
                        <a:rPr lang="el-GR" sz="900">
                          <a:solidFill>
                            <a:schemeClr val="tx1"/>
                          </a:solidFill>
                          <a:effectLst/>
                        </a:rPr>
                        <a:t>ΡΕΥΜΑ </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8118" marR="18118" marT="0" marB="0"/>
                </a:tc>
                <a:tc>
                  <a:txBody>
                    <a:bodyPr/>
                    <a:lstStyle/>
                    <a:p>
                      <a:pPr marL="0" marR="0">
                        <a:lnSpc>
                          <a:spcPct val="115000"/>
                        </a:lnSpc>
                        <a:spcBef>
                          <a:spcPts val="0"/>
                        </a:spcBef>
                        <a:spcAft>
                          <a:spcPts val="0"/>
                        </a:spcAft>
                      </a:pPr>
                      <a:r>
                        <a:rPr lang="el-GR" sz="900">
                          <a:solidFill>
                            <a:schemeClr val="tx1"/>
                          </a:solidFill>
                          <a:effectLst/>
                        </a:rPr>
                        <a:t>ΜΟΡΦΗ</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8118" marR="18118" marT="0" marB="0"/>
                </a:tc>
                <a:tc>
                  <a:txBody>
                    <a:bodyPr/>
                    <a:lstStyle/>
                    <a:p>
                      <a:pPr marL="0" marR="0">
                        <a:lnSpc>
                          <a:spcPct val="115000"/>
                        </a:lnSpc>
                        <a:spcBef>
                          <a:spcPts val="0"/>
                        </a:spcBef>
                        <a:spcAft>
                          <a:spcPts val="0"/>
                        </a:spcAft>
                      </a:pPr>
                      <a:r>
                        <a:rPr lang="el-GR" sz="900">
                          <a:solidFill>
                            <a:schemeClr val="tx1"/>
                          </a:solidFill>
                          <a:effectLst/>
                        </a:rPr>
                        <a:t>ΠΕΡΙΕΧΟΜΕΝΟ</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8118" marR="18118" marT="0" marB="0"/>
                </a:tc>
              </a:tr>
              <a:tr h="1121469">
                <a:tc>
                  <a:txBody>
                    <a:bodyPr/>
                    <a:lstStyle/>
                    <a:p>
                      <a:pPr marL="0" marR="0">
                        <a:lnSpc>
                          <a:spcPct val="115000"/>
                        </a:lnSpc>
                        <a:spcBef>
                          <a:spcPts val="0"/>
                        </a:spcBef>
                        <a:spcAft>
                          <a:spcPts val="0"/>
                        </a:spcAft>
                      </a:pPr>
                      <a:r>
                        <a:rPr lang="el-GR" sz="900" dirty="0">
                          <a:solidFill>
                            <a:schemeClr val="tx1"/>
                          </a:solidFill>
                          <a:effectLst/>
                        </a:rPr>
                        <a:t>ΚΛΑΣΙΚΙΣΜΟΣ:</a:t>
                      </a:r>
                      <a:endParaRPr lang="en-US" sz="900" dirty="0">
                        <a:solidFill>
                          <a:schemeClr val="tx1"/>
                        </a:solidFill>
                        <a:effectLst/>
                      </a:endParaRPr>
                    </a:p>
                    <a:p>
                      <a:pPr marL="0" marR="0">
                        <a:lnSpc>
                          <a:spcPct val="115000"/>
                        </a:lnSpc>
                        <a:spcBef>
                          <a:spcPts val="0"/>
                        </a:spcBef>
                        <a:spcAft>
                          <a:spcPts val="0"/>
                        </a:spcAft>
                      </a:pPr>
                      <a:r>
                        <a:rPr lang="el-GR" sz="900" dirty="0">
                          <a:solidFill>
                            <a:schemeClr val="tx1"/>
                          </a:solidFill>
                          <a:effectLst/>
                        </a:rPr>
                        <a:t>Εμφανίστηκε με την Αναγέννηση (1400-1800). </a:t>
                      </a:r>
                      <a:endPar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8118" marR="18118" marT="0" marB="0"/>
                </a:tc>
                <a:tc>
                  <a:txBody>
                    <a:bodyPr/>
                    <a:lstStyle/>
                    <a:p>
                      <a:pPr marL="0" marR="0">
                        <a:lnSpc>
                          <a:spcPct val="115000"/>
                        </a:lnSpc>
                        <a:spcBef>
                          <a:spcPts val="0"/>
                        </a:spcBef>
                        <a:spcAft>
                          <a:spcPts val="0"/>
                        </a:spcAft>
                      </a:pPr>
                      <a:r>
                        <a:rPr lang="el-GR" sz="900" dirty="0">
                          <a:solidFill>
                            <a:schemeClr val="tx1"/>
                          </a:solidFill>
                          <a:effectLst/>
                        </a:rPr>
                        <a:t>Το  λεξιλόγιο είναι αυστηρά επιλεγμένο και επιτηδευμένο. Χρησιμοποιούνται αφηρημένες έννοιες.</a:t>
                      </a:r>
                      <a:endParaRPr lang="en-US" sz="900" dirty="0">
                        <a:solidFill>
                          <a:schemeClr val="tx1"/>
                        </a:solidFill>
                        <a:effectLst/>
                      </a:endParaRPr>
                    </a:p>
                    <a:p>
                      <a:pPr marL="0" marR="0">
                        <a:lnSpc>
                          <a:spcPct val="115000"/>
                        </a:lnSpc>
                        <a:spcBef>
                          <a:spcPts val="0"/>
                        </a:spcBef>
                        <a:spcAft>
                          <a:spcPts val="0"/>
                        </a:spcAft>
                      </a:pPr>
                      <a:r>
                        <a:rPr lang="el-GR" sz="900" dirty="0">
                          <a:solidFill>
                            <a:schemeClr val="tx1"/>
                          </a:solidFill>
                          <a:effectLst/>
                        </a:rPr>
                        <a:t>Αποφεύγονται εκφράσεις πεζολογικού ύφους, της καθημερινότητας τις πεζές και των απλών και αμόρφωτων ανθρώπων. Αποφεύγονται τα εκφραστικά μέσα και το ύφος καθίσταται λιτό, για να συνάδει με τη νοοτροπία που εκφράζει το ελληνικό μέτρο.</a:t>
                      </a:r>
                      <a:endPar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8118" marR="18118" marT="0" marB="0"/>
                </a:tc>
                <a:tc>
                  <a:txBody>
                    <a:bodyPr/>
                    <a:lstStyle/>
                    <a:p>
                      <a:pPr marL="0" marR="0">
                        <a:lnSpc>
                          <a:spcPct val="115000"/>
                        </a:lnSpc>
                        <a:spcBef>
                          <a:spcPts val="0"/>
                        </a:spcBef>
                        <a:spcAft>
                          <a:spcPts val="0"/>
                        </a:spcAft>
                      </a:pPr>
                      <a:r>
                        <a:rPr lang="el-GR" sz="900">
                          <a:solidFill>
                            <a:schemeClr val="tx1"/>
                          </a:solidFill>
                          <a:effectLst/>
                        </a:rPr>
                        <a:t>Αντλεί τα θέματά του από την κλασική αρχαιότητα (ελληνική και ρωμαϊκή). Ως προς το περιεχόμενο ο κλασικισμός εστιάζει στον άνθρωπο -όπως οι αρχαίοι- και τον αντιμετωπίζει σαν ιδανική / ιδεατή μορφή και όχι ως πρόσωπο με αδυναμίες και ελαττώματα. Το συναίσθημα υποτάσσεται στη λογική, κυριαρχούν τα υψηλά νοήματα, ενώ οι ήρωες είναι εξιδανικευμένοι.  </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8118" marR="18118" marT="0" marB="0"/>
                </a:tc>
              </a:tr>
              <a:tr h="636770">
                <a:tc>
                  <a:txBody>
                    <a:bodyPr/>
                    <a:lstStyle/>
                    <a:p>
                      <a:pPr marL="0" marR="0">
                        <a:lnSpc>
                          <a:spcPct val="115000"/>
                        </a:lnSpc>
                        <a:spcBef>
                          <a:spcPts val="0"/>
                        </a:spcBef>
                        <a:spcAft>
                          <a:spcPts val="0"/>
                        </a:spcAft>
                      </a:pPr>
                      <a:r>
                        <a:rPr lang="el-GR" sz="900">
                          <a:solidFill>
                            <a:schemeClr val="tx1"/>
                          </a:solidFill>
                          <a:effectLst/>
                        </a:rPr>
                        <a:t>ΝΑΤΟΥΡΑΛΙΣΜΟΣ:</a:t>
                      </a:r>
                      <a:endParaRPr lang="en-US" sz="900">
                        <a:solidFill>
                          <a:schemeClr val="tx1"/>
                        </a:solidFill>
                        <a:effectLst/>
                      </a:endParaRPr>
                    </a:p>
                    <a:p>
                      <a:pPr marL="0" marR="0">
                        <a:lnSpc>
                          <a:spcPct val="115000"/>
                        </a:lnSpc>
                        <a:spcBef>
                          <a:spcPts val="0"/>
                        </a:spcBef>
                        <a:spcAft>
                          <a:spcPts val="0"/>
                        </a:spcAft>
                      </a:pPr>
                      <a:r>
                        <a:rPr lang="el-GR" sz="900">
                          <a:solidFill>
                            <a:schemeClr val="tx1"/>
                          </a:solidFill>
                          <a:effectLst/>
                        </a:rPr>
                        <a:t>Αποτελεί την ακραία μορφή του ρεαλισμού. Εστιάζει στα αρνητικά και παρουσιάζει τα τρωτά σημεία των ανθρώπων.</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8118" marR="18118" marT="0" marB="0"/>
                </a:tc>
                <a:tc>
                  <a:txBody>
                    <a:bodyPr/>
                    <a:lstStyle/>
                    <a:p>
                      <a:pPr marL="0" marR="0">
                        <a:lnSpc>
                          <a:spcPct val="115000"/>
                        </a:lnSpc>
                        <a:spcBef>
                          <a:spcPts val="0"/>
                        </a:spcBef>
                        <a:spcAft>
                          <a:spcPts val="0"/>
                        </a:spcAft>
                      </a:pPr>
                      <a:r>
                        <a:rPr lang="el-GR" sz="900" dirty="0">
                          <a:solidFill>
                            <a:schemeClr val="tx1"/>
                          </a:solidFill>
                          <a:effectLst/>
                        </a:rPr>
                        <a:t>Απεικονίζει φωτογραφικά τη φύση και την πραγματικότητα εστιάζοντας και στις πιο ασήμαντες λεπτομέρειες.  </a:t>
                      </a:r>
                      <a:endPar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8118" marR="18118" marT="0" marB="0"/>
                </a:tc>
                <a:tc>
                  <a:txBody>
                    <a:bodyPr/>
                    <a:lstStyle/>
                    <a:p>
                      <a:pPr marL="0" marR="0">
                        <a:lnSpc>
                          <a:spcPct val="115000"/>
                        </a:lnSpc>
                        <a:spcBef>
                          <a:spcPts val="0"/>
                        </a:spcBef>
                        <a:spcAft>
                          <a:spcPts val="0"/>
                        </a:spcAft>
                      </a:pPr>
                      <a:r>
                        <a:rPr lang="el-GR" sz="900">
                          <a:solidFill>
                            <a:schemeClr val="tx1"/>
                          </a:solidFill>
                          <a:effectLst/>
                        </a:rPr>
                        <a:t>Θέμα του είναι η ανθρώπινη ζωή, κυρίως η κακή της όψη και προβάλλει την αποτροπιαστική πραγματικότητα.</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8118" marR="18118" marT="0" marB="0"/>
                </a:tc>
              </a:tr>
              <a:tr h="798336">
                <a:tc>
                  <a:txBody>
                    <a:bodyPr/>
                    <a:lstStyle/>
                    <a:p>
                      <a:pPr marL="0" marR="0">
                        <a:lnSpc>
                          <a:spcPct val="115000"/>
                        </a:lnSpc>
                        <a:spcBef>
                          <a:spcPts val="0"/>
                        </a:spcBef>
                        <a:spcAft>
                          <a:spcPts val="0"/>
                        </a:spcAft>
                      </a:pPr>
                      <a:r>
                        <a:rPr lang="el-GR" sz="900">
                          <a:solidFill>
                            <a:schemeClr val="tx1"/>
                          </a:solidFill>
                          <a:effectLst/>
                        </a:rPr>
                        <a:t>ΠΑΡΝΑΣΣΙΣΜΟΣ:</a:t>
                      </a:r>
                      <a:endParaRPr lang="en-US" sz="900">
                        <a:solidFill>
                          <a:schemeClr val="tx1"/>
                        </a:solidFill>
                        <a:effectLst/>
                      </a:endParaRPr>
                    </a:p>
                    <a:p>
                      <a:pPr marL="0" marR="0">
                        <a:lnSpc>
                          <a:spcPct val="115000"/>
                        </a:lnSpc>
                        <a:spcBef>
                          <a:spcPts val="0"/>
                        </a:spcBef>
                        <a:spcAft>
                          <a:spcPts val="0"/>
                        </a:spcAft>
                      </a:pPr>
                      <a:r>
                        <a:rPr lang="el-GR" sz="900">
                          <a:solidFill>
                            <a:schemeClr val="tx1"/>
                          </a:solidFill>
                          <a:effectLst/>
                        </a:rPr>
                        <a:t>Αποτελεί αντίδραση στο ρομαντισμό. Εμφανίζεται στα μέσα του 19ου αιώνα.</a:t>
                      </a:r>
                      <a:endParaRPr lang="en-US" sz="900">
                        <a:solidFill>
                          <a:schemeClr val="tx1"/>
                        </a:solidFill>
                        <a:effectLst/>
                      </a:endParaRPr>
                    </a:p>
                    <a:p>
                      <a:pPr marL="0" marR="0">
                        <a:lnSpc>
                          <a:spcPct val="115000"/>
                        </a:lnSpc>
                        <a:spcBef>
                          <a:spcPts val="0"/>
                        </a:spcBef>
                        <a:spcAft>
                          <a:spcPts val="0"/>
                        </a:spcAft>
                      </a:pPr>
                      <a:r>
                        <a:rPr lang="el-GR" sz="900">
                          <a:solidFill>
                            <a:schemeClr val="tx1"/>
                          </a:solidFill>
                          <a:effectLst/>
                        </a:rPr>
                        <a:t> </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8118" marR="18118" marT="0" marB="0"/>
                </a:tc>
                <a:tc>
                  <a:txBody>
                    <a:bodyPr/>
                    <a:lstStyle/>
                    <a:p>
                      <a:pPr marL="0" marR="0">
                        <a:lnSpc>
                          <a:spcPct val="115000"/>
                        </a:lnSpc>
                        <a:spcBef>
                          <a:spcPts val="0"/>
                        </a:spcBef>
                        <a:spcAft>
                          <a:spcPts val="0"/>
                        </a:spcAft>
                      </a:pPr>
                      <a:r>
                        <a:rPr lang="el-GR" sz="900">
                          <a:solidFill>
                            <a:schemeClr val="tx1"/>
                          </a:solidFill>
                          <a:effectLst/>
                        </a:rPr>
                        <a:t>Δίνει σημασία στη μορφή (του ποιήματος).</a:t>
                      </a:r>
                      <a:endParaRPr lang="en-US" sz="900">
                        <a:solidFill>
                          <a:schemeClr val="tx1"/>
                        </a:solidFill>
                        <a:effectLst/>
                      </a:endParaRPr>
                    </a:p>
                    <a:p>
                      <a:pPr marL="0" marR="0">
                        <a:lnSpc>
                          <a:spcPct val="115000"/>
                        </a:lnSpc>
                        <a:spcBef>
                          <a:spcPts val="0"/>
                        </a:spcBef>
                        <a:spcAft>
                          <a:spcPts val="0"/>
                        </a:spcAft>
                      </a:pPr>
                      <a:r>
                        <a:rPr lang="el-GR" sz="900">
                          <a:solidFill>
                            <a:schemeClr val="tx1"/>
                          </a:solidFill>
                          <a:effectLst/>
                        </a:rPr>
                        <a:t>Παρατηρείται επιμελημένη επεξεργασία του στίχου, του μέτρου και της ομοιοκαταληξίας, για να υπάρχει μουσικότητα.  Χρησιμοποιείται η ακριβολογία και όχι τόσο τα σχήματα λόγου. </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8118" marR="18118" marT="0" marB="0"/>
                </a:tc>
                <a:tc>
                  <a:txBody>
                    <a:bodyPr/>
                    <a:lstStyle/>
                    <a:p>
                      <a:pPr marL="0" marR="0">
                        <a:lnSpc>
                          <a:spcPct val="115000"/>
                        </a:lnSpc>
                        <a:spcBef>
                          <a:spcPts val="0"/>
                        </a:spcBef>
                        <a:spcAft>
                          <a:spcPts val="0"/>
                        </a:spcAft>
                      </a:pPr>
                      <a:r>
                        <a:rPr lang="el-GR" sz="900">
                          <a:solidFill>
                            <a:schemeClr val="tx1"/>
                          </a:solidFill>
                          <a:effectLst/>
                        </a:rPr>
                        <a:t>Αντλεί τα θέματά  του από την ιστορία και τη μυθολογία.</a:t>
                      </a:r>
                      <a:endParaRPr lang="en-US" sz="900">
                        <a:solidFill>
                          <a:schemeClr val="tx1"/>
                        </a:solidFill>
                        <a:effectLst/>
                      </a:endParaRPr>
                    </a:p>
                    <a:p>
                      <a:pPr marL="0" marR="0">
                        <a:lnSpc>
                          <a:spcPct val="115000"/>
                        </a:lnSpc>
                        <a:spcBef>
                          <a:spcPts val="0"/>
                        </a:spcBef>
                        <a:spcAft>
                          <a:spcPts val="0"/>
                        </a:spcAft>
                      </a:pPr>
                      <a:r>
                        <a:rPr lang="el-GR" sz="900">
                          <a:solidFill>
                            <a:schemeClr val="tx1"/>
                          </a:solidFill>
                          <a:effectLst/>
                        </a:rPr>
                        <a:t> </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8118" marR="18118" marT="0" marB="0"/>
                </a:tc>
              </a:tr>
              <a:tr h="636770">
                <a:tc>
                  <a:txBody>
                    <a:bodyPr/>
                    <a:lstStyle/>
                    <a:p>
                      <a:pPr marL="0" marR="0">
                        <a:lnSpc>
                          <a:spcPct val="115000"/>
                        </a:lnSpc>
                        <a:spcBef>
                          <a:spcPts val="0"/>
                        </a:spcBef>
                        <a:spcAft>
                          <a:spcPts val="0"/>
                        </a:spcAft>
                      </a:pPr>
                      <a:r>
                        <a:rPr lang="el-GR" sz="900">
                          <a:solidFill>
                            <a:schemeClr val="tx1"/>
                          </a:solidFill>
                          <a:effectLst/>
                        </a:rPr>
                        <a:t>ΡΕΑΛΙΣΜΟΣ:</a:t>
                      </a:r>
                      <a:endParaRPr lang="en-US" sz="900">
                        <a:solidFill>
                          <a:schemeClr val="tx1"/>
                        </a:solidFill>
                        <a:effectLst/>
                      </a:endParaRPr>
                    </a:p>
                    <a:p>
                      <a:pPr marL="0" marR="0">
                        <a:lnSpc>
                          <a:spcPct val="115000"/>
                        </a:lnSpc>
                        <a:spcBef>
                          <a:spcPts val="0"/>
                        </a:spcBef>
                        <a:spcAft>
                          <a:spcPts val="0"/>
                        </a:spcAft>
                      </a:pPr>
                      <a:r>
                        <a:rPr lang="el-GR" sz="900">
                          <a:solidFill>
                            <a:schemeClr val="tx1"/>
                          </a:solidFill>
                          <a:effectLst/>
                        </a:rPr>
                        <a:t>Εμφανίζεται κατά τα μέσα του 19ου αιώνα στη Γαλλία ως αντίδραση στο ρομαντισμό. </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8118" marR="18118" marT="0" marB="0"/>
                </a:tc>
                <a:tc>
                  <a:txBody>
                    <a:bodyPr/>
                    <a:lstStyle/>
                    <a:p>
                      <a:pPr marL="0" marR="0">
                        <a:lnSpc>
                          <a:spcPct val="115000"/>
                        </a:lnSpc>
                        <a:spcBef>
                          <a:spcPts val="0"/>
                        </a:spcBef>
                        <a:spcAft>
                          <a:spcPts val="0"/>
                        </a:spcAft>
                      </a:pPr>
                      <a:r>
                        <a:rPr lang="el-GR" sz="900">
                          <a:solidFill>
                            <a:schemeClr val="tx1"/>
                          </a:solidFill>
                          <a:effectLst/>
                        </a:rPr>
                        <a:t>Απουσιάζουν τα εκφραστικά στολίδια.</a:t>
                      </a:r>
                      <a:endParaRPr lang="en-US" sz="900">
                        <a:solidFill>
                          <a:schemeClr val="tx1"/>
                        </a:solidFill>
                        <a:effectLst/>
                      </a:endParaRPr>
                    </a:p>
                    <a:p>
                      <a:pPr marL="0" marR="0">
                        <a:lnSpc>
                          <a:spcPct val="115000"/>
                        </a:lnSpc>
                        <a:spcBef>
                          <a:spcPts val="0"/>
                        </a:spcBef>
                        <a:spcAft>
                          <a:spcPts val="0"/>
                        </a:spcAft>
                      </a:pPr>
                      <a:r>
                        <a:rPr lang="el-GR" sz="900">
                          <a:solidFill>
                            <a:schemeClr val="tx1"/>
                          </a:solidFill>
                          <a:effectLst/>
                        </a:rPr>
                        <a:t>Χαρακτηρίζεται από εκτενείς περιγραφές και τη λεπτομερειακή εξιστόρηση των γεγονότων. </a:t>
                      </a:r>
                      <a:endParaRPr lang="en-US" sz="900">
                        <a:solidFill>
                          <a:schemeClr val="tx1"/>
                        </a:solidFill>
                        <a:effectLst/>
                      </a:endParaRPr>
                    </a:p>
                    <a:p>
                      <a:pPr marL="0" marR="0">
                        <a:lnSpc>
                          <a:spcPct val="115000"/>
                        </a:lnSpc>
                        <a:spcBef>
                          <a:spcPts val="0"/>
                        </a:spcBef>
                        <a:spcAft>
                          <a:spcPts val="0"/>
                        </a:spcAft>
                      </a:pPr>
                      <a:r>
                        <a:rPr lang="el-GR" sz="900">
                          <a:solidFill>
                            <a:schemeClr val="tx1"/>
                          </a:solidFill>
                          <a:effectLst/>
                        </a:rPr>
                        <a:t>Το ύφος, έτσι, καθίσταται κουραστικό και μονότονο.</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8118" marR="18118" marT="0" marB="0"/>
                </a:tc>
                <a:tc>
                  <a:txBody>
                    <a:bodyPr/>
                    <a:lstStyle/>
                    <a:p>
                      <a:pPr marL="0" marR="0">
                        <a:lnSpc>
                          <a:spcPct val="115000"/>
                        </a:lnSpc>
                        <a:spcBef>
                          <a:spcPts val="0"/>
                        </a:spcBef>
                        <a:spcAft>
                          <a:spcPts val="0"/>
                        </a:spcAft>
                      </a:pPr>
                      <a:r>
                        <a:rPr lang="el-GR" sz="900">
                          <a:solidFill>
                            <a:schemeClr val="tx1"/>
                          </a:solidFill>
                          <a:effectLst/>
                        </a:rPr>
                        <a:t>Τα θέματά του έχουν σχέση με τη σύγχρονη ζωή και με τον κοινό άνθρωπο. </a:t>
                      </a:r>
                      <a:endParaRPr lang="en-US" sz="900">
                        <a:solidFill>
                          <a:schemeClr val="tx1"/>
                        </a:solidFill>
                        <a:effectLst/>
                      </a:endParaRPr>
                    </a:p>
                    <a:p>
                      <a:pPr marL="0" marR="0">
                        <a:lnSpc>
                          <a:spcPct val="115000"/>
                        </a:lnSpc>
                        <a:spcBef>
                          <a:spcPts val="0"/>
                        </a:spcBef>
                        <a:spcAft>
                          <a:spcPts val="0"/>
                        </a:spcAft>
                      </a:pPr>
                      <a:r>
                        <a:rPr lang="el-GR" sz="900">
                          <a:solidFill>
                            <a:schemeClr val="tx1"/>
                          </a:solidFill>
                          <a:effectLst/>
                        </a:rPr>
                        <a:t>Αναπαριστπα την πραγματικότητα αντικειμενικά, χωρίς εξωραϊσμούς κι εξιδανικεύεσεις</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8118" marR="18118" marT="0" marB="0"/>
                </a:tc>
              </a:tr>
              <a:tr h="572150">
                <a:tc>
                  <a:txBody>
                    <a:bodyPr/>
                    <a:lstStyle/>
                    <a:p>
                      <a:pPr marL="0" marR="0">
                        <a:lnSpc>
                          <a:spcPct val="115000"/>
                        </a:lnSpc>
                        <a:spcBef>
                          <a:spcPts val="0"/>
                        </a:spcBef>
                        <a:spcAft>
                          <a:spcPts val="0"/>
                        </a:spcAft>
                      </a:pPr>
                      <a:r>
                        <a:rPr lang="el-GR" sz="900">
                          <a:solidFill>
                            <a:schemeClr val="tx1"/>
                          </a:solidFill>
                          <a:effectLst/>
                        </a:rPr>
                        <a:t>ΡΟΜΑΝΤΙΣΜΟΣ:</a:t>
                      </a:r>
                      <a:endParaRPr lang="en-US" sz="900">
                        <a:solidFill>
                          <a:schemeClr val="tx1"/>
                        </a:solidFill>
                        <a:effectLst/>
                      </a:endParaRPr>
                    </a:p>
                    <a:p>
                      <a:pPr marL="0" marR="0">
                        <a:lnSpc>
                          <a:spcPct val="115000"/>
                        </a:lnSpc>
                        <a:spcBef>
                          <a:spcPts val="0"/>
                        </a:spcBef>
                        <a:spcAft>
                          <a:spcPts val="0"/>
                        </a:spcAft>
                      </a:pPr>
                      <a:r>
                        <a:rPr lang="el-GR" sz="900">
                          <a:solidFill>
                            <a:schemeClr val="tx1"/>
                          </a:solidFill>
                          <a:effectLst/>
                        </a:rPr>
                        <a:t>Εμφανίζεται το 18ο αιώνα ως αντίδραση στον κλασικισμό.</a:t>
                      </a:r>
                      <a:endParaRPr lang="en-US" sz="900">
                        <a:solidFill>
                          <a:schemeClr val="tx1"/>
                        </a:solidFill>
                        <a:effectLst/>
                      </a:endParaRPr>
                    </a:p>
                    <a:p>
                      <a:pPr marL="0" marR="0">
                        <a:lnSpc>
                          <a:spcPct val="115000"/>
                        </a:lnSpc>
                        <a:spcBef>
                          <a:spcPts val="0"/>
                        </a:spcBef>
                        <a:spcAft>
                          <a:spcPts val="0"/>
                        </a:spcAft>
                      </a:pPr>
                      <a:r>
                        <a:rPr lang="el-GR" sz="900">
                          <a:solidFill>
                            <a:schemeClr val="tx1"/>
                          </a:solidFill>
                          <a:effectLst/>
                        </a:rPr>
                        <a:t> </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8118" marR="18118" marT="0" marB="0"/>
                </a:tc>
                <a:tc>
                  <a:txBody>
                    <a:bodyPr/>
                    <a:lstStyle/>
                    <a:p>
                      <a:pPr marL="0" marR="0">
                        <a:lnSpc>
                          <a:spcPct val="115000"/>
                        </a:lnSpc>
                        <a:spcBef>
                          <a:spcPts val="0"/>
                        </a:spcBef>
                        <a:spcAft>
                          <a:spcPts val="0"/>
                        </a:spcAft>
                      </a:pPr>
                      <a:r>
                        <a:rPr lang="el-GR" sz="900">
                          <a:solidFill>
                            <a:schemeClr val="tx1"/>
                          </a:solidFill>
                          <a:effectLst/>
                        </a:rPr>
                        <a:t>Χρησιμοποιείται η γλώσσα του λαού.</a:t>
                      </a:r>
                      <a:endParaRPr lang="en-US" sz="900">
                        <a:solidFill>
                          <a:schemeClr val="tx1"/>
                        </a:solidFill>
                        <a:effectLst/>
                      </a:endParaRPr>
                    </a:p>
                    <a:p>
                      <a:pPr marL="0" marR="0">
                        <a:lnSpc>
                          <a:spcPct val="115000"/>
                        </a:lnSpc>
                        <a:spcBef>
                          <a:spcPts val="0"/>
                        </a:spcBef>
                        <a:spcAft>
                          <a:spcPts val="0"/>
                        </a:spcAft>
                      </a:pPr>
                      <a:r>
                        <a:rPr lang="el-GR" sz="900">
                          <a:solidFill>
                            <a:schemeClr val="tx1"/>
                          </a:solidFill>
                          <a:effectLst/>
                        </a:rPr>
                        <a:t>Χρησιμοποιεί πληθώρα εκφραστικών μέσων. </a:t>
                      </a:r>
                      <a:endParaRPr lang="en-US" sz="900">
                        <a:solidFill>
                          <a:schemeClr val="tx1"/>
                        </a:solidFill>
                        <a:effectLst/>
                      </a:endParaRPr>
                    </a:p>
                    <a:p>
                      <a:pPr marL="0" marR="0">
                        <a:lnSpc>
                          <a:spcPct val="115000"/>
                        </a:lnSpc>
                        <a:spcBef>
                          <a:spcPts val="0"/>
                        </a:spcBef>
                        <a:spcAft>
                          <a:spcPts val="0"/>
                        </a:spcAft>
                      </a:pPr>
                      <a:r>
                        <a:rPr lang="el-GR" sz="900">
                          <a:solidFill>
                            <a:schemeClr val="tx1"/>
                          </a:solidFill>
                          <a:effectLst/>
                        </a:rPr>
                        <a:t>Το ύφος, έτσι, καθίσταται γλαφυρό και διεγείρει συναισθηματικά τον αναγνώστη.</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8118" marR="18118" marT="0" marB="0"/>
                </a:tc>
                <a:tc>
                  <a:txBody>
                    <a:bodyPr/>
                    <a:lstStyle/>
                    <a:p>
                      <a:pPr marL="0" marR="0">
                        <a:lnSpc>
                          <a:spcPct val="115000"/>
                        </a:lnSpc>
                        <a:spcBef>
                          <a:spcPts val="0"/>
                        </a:spcBef>
                        <a:spcAft>
                          <a:spcPts val="0"/>
                        </a:spcAft>
                      </a:pPr>
                      <a:r>
                        <a:rPr lang="el-GR" sz="900" dirty="0">
                          <a:solidFill>
                            <a:schemeClr val="tx1"/>
                          </a:solidFill>
                          <a:effectLst/>
                        </a:rPr>
                        <a:t>Τα θέματά του αντλούνται από την εποχή του Μεσαίωνα. Χαρακτηριστικά της εποχής ήταν η βαθιά θρησκευτικότητα των ανθρώπων ενώ οι λαϊκές παραδόσεις για τους εθνικούς ήρωες και για τους αγώνες των καταπιεσμένων λαών αποτελούσαν βασικά στοιχεία της παράδοσης. </a:t>
                      </a:r>
                      <a:endParaRPr lang="en-US" sz="900" dirty="0">
                        <a:solidFill>
                          <a:schemeClr val="tx1"/>
                        </a:solidFill>
                        <a:effectLst/>
                      </a:endParaRPr>
                    </a:p>
                    <a:p>
                      <a:pPr marL="0" marR="0">
                        <a:lnSpc>
                          <a:spcPct val="115000"/>
                        </a:lnSpc>
                        <a:spcBef>
                          <a:spcPts val="0"/>
                        </a:spcBef>
                        <a:spcAft>
                          <a:spcPts val="0"/>
                        </a:spcAft>
                      </a:pPr>
                      <a:r>
                        <a:rPr lang="el-GR" sz="900" dirty="0">
                          <a:solidFill>
                            <a:schemeClr val="tx1"/>
                          </a:solidFill>
                          <a:effectLst/>
                        </a:rPr>
                        <a:t>Το ενδιαφέρον του δεν περιορίζεται στον άνθρωπο, αλλά και στη φύση.</a:t>
                      </a:r>
                      <a:endPar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8118" marR="18118" marT="0" marB="0"/>
                </a:tc>
              </a:tr>
              <a:tr h="1283035">
                <a:tc>
                  <a:txBody>
                    <a:bodyPr/>
                    <a:lstStyle/>
                    <a:p>
                      <a:pPr marL="0" marR="0">
                        <a:lnSpc>
                          <a:spcPct val="115000"/>
                        </a:lnSpc>
                        <a:spcBef>
                          <a:spcPts val="0"/>
                        </a:spcBef>
                        <a:spcAft>
                          <a:spcPts val="0"/>
                        </a:spcAft>
                      </a:pPr>
                      <a:r>
                        <a:rPr lang="el-GR" sz="900">
                          <a:solidFill>
                            <a:schemeClr val="tx1"/>
                          </a:solidFill>
                          <a:effectLst/>
                        </a:rPr>
                        <a:t>ΣΥΜΒΟΛΙΣΜΟΣ:</a:t>
                      </a:r>
                      <a:endParaRPr lang="en-US" sz="900">
                        <a:solidFill>
                          <a:schemeClr val="tx1"/>
                        </a:solidFill>
                        <a:effectLst/>
                      </a:endParaRPr>
                    </a:p>
                    <a:p>
                      <a:pPr marL="0" marR="0">
                        <a:lnSpc>
                          <a:spcPct val="115000"/>
                        </a:lnSpc>
                        <a:spcBef>
                          <a:spcPts val="0"/>
                        </a:spcBef>
                        <a:spcAft>
                          <a:spcPts val="0"/>
                        </a:spcAft>
                      </a:pPr>
                      <a:r>
                        <a:rPr lang="el-GR" sz="900">
                          <a:solidFill>
                            <a:schemeClr val="tx1"/>
                          </a:solidFill>
                          <a:effectLst/>
                        </a:rPr>
                        <a:t>Παρουσιάστηκε στη Γαλλία κατά τις δύο τελευταίες δεκαετίες του 19ου αιώνα.</a:t>
                      </a:r>
                      <a:endParaRPr lang="en-US" sz="900">
                        <a:solidFill>
                          <a:schemeClr val="tx1"/>
                        </a:solidFill>
                        <a:effectLst/>
                      </a:endParaRPr>
                    </a:p>
                    <a:p>
                      <a:pPr marL="0" marR="0">
                        <a:lnSpc>
                          <a:spcPct val="115000"/>
                        </a:lnSpc>
                        <a:spcBef>
                          <a:spcPts val="0"/>
                        </a:spcBef>
                        <a:spcAft>
                          <a:spcPts val="0"/>
                        </a:spcAft>
                      </a:pPr>
                      <a:r>
                        <a:rPr lang="el-GR" sz="900">
                          <a:solidFill>
                            <a:schemeClr val="tx1"/>
                          </a:solidFill>
                          <a:effectLst/>
                        </a:rPr>
                        <a:t> </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8118" marR="18118" marT="0" marB="0"/>
                </a:tc>
                <a:tc>
                  <a:txBody>
                    <a:bodyPr/>
                    <a:lstStyle/>
                    <a:p>
                      <a:pPr marL="0" marR="0">
                        <a:lnSpc>
                          <a:spcPct val="115000"/>
                        </a:lnSpc>
                        <a:spcBef>
                          <a:spcPts val="0"/>
                        </a:spcBef>
                        <a:spcAft>
                          <a:spcPts val="0"/>
                        </a:spcAft>
                      </a:pPr>
                      <a:r>
                        <a:rPr lang="el-GR" sz="900" dirty="0">
                          <a:solidFill>
                            <a:schemeClr val="tx1"/>
                          </a:solidFill>
                          <a:effectLst/>
                        </a:rPr>
                        <a:t>Το συμβολισμό τον απασχολεί η λέξη ως ήχος και όχι ως νόημα: Υποβαθμίζει, λοιπόν,  τη σημασία των λέξεων και ασχολείται με τη μουσικότητά τους και την υποβλητικότητα τους. Οι λέξεις αποτελούν σύμβολα ψυχικών καταστάσεων ιδεών κλπ.  Χαρακτηριστικό του είναι ο σύντομος στίχος, και η χρήση σχημάτων λόγου της μεταφράς και της παρομοίωσης. Ενότε χαρακτηρίζεται και από νοηματική ασάφεια.</a:t>
                      </a:r>
                      <a:endPar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8118" marR="18118" marT="0" marB="0"/>
                </a:tc>
                <a:tc>
                  <a:txBody>
                    <a:bodyPr/>
                    <a:lstStyle/>
                    <a:p>
                      <a:pPr marL="0" marR="0">
                        <a:lnSpc>
                          <a:spcPct val="115000"/>
                        </a:lnSpc>
                        <a:spcBef>
                          <a:spcPts val="0"/>
                        </a:spcBef>
                        <a:spcAft>
                          <a:spcPts val="0"/>
                        </a:spcAft>
                      </a:pPr>
                      <a:r>
                        <a:rPr lang="el-GR" sz="900" dirty="0">
                          <a:solidFill>
                            <a:schemeClr val="tx1"/>
                          </a:solidFill>
                          <a:effectLst/>
                        </a:rPr>
                        <a:t>Αντλεί τα θέματά του από την υποκειμενική ζωή και τον εσωτερικό κόσμο του λογοτέχνη (συναισθήματα, τις ιδέες, μεταφυσικές ανησυχίες). Στην υπερβολή του παρουσιάζεται ο ποιητής να θεωρεί τον εξωτερικό κόσμο σύμβολο της ατομικής του ζωής.   </a:t>
                      </a:r>
                      <a:endPar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8118" marR="18118" marT="0" marB="0"/>
                </a:tc>
              </a:tr>
              <a:tr h="798336">
                <a:tc>
                  <a:txBody>
                    <a:bodyPr/>
                    <a:lstStyle/>
                    <a:p>
                      <a:pPr marL="0" marR="0">
                        <a:lnSpc>
                          <a:spcPct val="115000"/>
                        </a:lnSpc>
                        <a:spcBef>
                          <a:spcPts val="0"/>
                        </a:spcBef>
                        <a:spcAft>
                          <a:spcPts val="0"/>
                        </a:spcAft>
                      </a:pPr>
                      <a:r>
                        <a:rPr lang="el-GR" sz="900">
                          <a:solidFill>
                            <a:schemeClr val="tx1"/>
                          </a:solidFill>
                          <a:effectLst/>
                        </a:rPr>
                        <a:t>ΥΠΕΡΡΕΑΛΙΣΜΟΣ:</a:t>
                      </a:r>
                      <a:endParaRPr lang="en-US" sz="900">
                        <a:solidFill>
                          <a:schemeClr val="tx1"/>
                        </a:solidFill>
                        <a:effectLst/>
                      </a:endParaRPr>
                    </a:p>
                    <a:p>
                      <a:pPr marL="0" marR="0">
                        <a:lnSpc>
                          <a:spcPct val="115000"/>
                        </a:lnSpc>
                        <a:spcBef>
                          <a:spcPts val="0"/>
                        </a:spcBef>
                        <a:spcAft>
                          <a:spcPts val="0"/>
                        </a:spcAft>
                      </a:pPr>
                      <a:r>
                        <a:rPr lang="el-GR" sz="900">
                          <a:solidFill>
                            <a:schemeClr val="tx1"/>
                          </a:solidFill>
                          <a:effectLst/>
                        </a:rPr>
                        <a:t>Έχει επιρροές από φροϋδικές για το υποσυνείδητο και την ψυχανάλυση. Ξεκίνησε ως επαναστατικό κίνημα κατά του βιομηχανικού πολιτισμού αποσκοπώντας στην αλλαγή του τρόπου ζωής.    </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8118" marR="18118" marT="0" marB="0"/>
                </a:tc>
                <a:tc>
                  <a:txBody>
                    <a:bodyPr/>
                    <a:lstStyle/>
                    <a:p>
                      <a:pPr marL="0" marR="0">
                        <a:lnSpc>
                          <a:spcPct val="115000"/>
                        </a:lnSpc>
                        <a:spcBef>
                          <a:spcPts val="0"/>
                        </a:spcBef>
                        <a:spcAft>
                          <a:spcPts val="0"/>
                        </a:spcAft>
                      </a:pPr>
                      <a:r>
                        <a:rPr lang="el-GR" sz="900">
                          <a:solidFill>
                            <a:schemeClr val="tx1"/>
                          </a:solidFill>
                          <a:effectLst/>
                        </a:rPr>
                        <a:t>Στηρίζεται στο σύστημα της αυτόματης γραφής.  Ο δημιουργός καταγράφει όσες παραστάσεις του έρχονται μόνες τους στο νου σε κάποια συγκεκριμένη στιγμή, χωρίς καμία σύνδεση μεταξύ τους. </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8118" marR="18118" marT="0" marB="0"/>
                </a:tc>
                <a:tc>
                  <a:txBody>
                    <a:bodyPr/>
                    <a:lstStyle/>
                    <a:p>
                      <a:pPr marL="0" marR="0">
                        <a:lnSpc>
                          <a:spcPct val="115000"/>
                        </a:lnSpc>
                        <a:spcBef>
                          <a:spcPts val="0"/>
                        </a:spcBef>
                        <a:spcAft>
                          <a:spcPts val="0"/>
                        </a:spcAft>
                      </a:pPr>
                      <a:r>
                        <a:rPr lang="el-GR" sz="900" dirty="0">
                          <a:solidFill>
                            <a:schemeClr val="tx1"/>
                          </a:solidFill>
                          <a:effectLst/>
                        </a:rPr>
                        <a:t>Το περιεχόμενο του υπερρεαλισμού δεν είναι η πραγματικότητα αλλά ο κόσμος του υποσυνειδήτου.</a:t>
                      </a:r>
                      <a:endPar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8118" marR="18118" marT="0" marB="0"/>
                </a:tc>
              </a:tr>
            </a:tbl>
          </a:graphicData>
        </a:graphic>
      </p:graphicFrame>
    </p:spTree>
    <p:extLst>
      <p:ext uri="{BB962C8B-B14F-4D97-AF65-F5344CB8AC3E}">
        <p14:creationId xmlns:p14="http://schemas.microsoft.com/office/powerpoint/2010/main" val="306728588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3</a:t>
            </a:fld>
            <a:endParaRPr lang="el-GR"/>
          </a:p>
        </p:txBody>
      </p:sp>
      <p:sp>
        <p:nvSpPr>
          <p:cNvPr id="5" name="Rectangle 4"/>
          <p:cNvSpPr/>
          <p:nvPr/>
        </p:nvSpPr>
        <p:spPr>
          <a:xfrm>
            <a:off x="179512" y="548680"/>
            <a:ext cx="8655496" cy="5808513"/>
          </a:xfrm>
          <a:prstGeom prst="rect">
            <a:avLst/>
          </a:prstGeom>
        </p:spPr>
        <p:txBody>
          <a:bodyPr wrap="square">
            <a:spAutoFit/>
          </a:bodyPr>
          <a:lstStyle/>
          <a:p>
            <a:pPr algn="just">
              <a:lnSpc>
                <a:spcPct val="115000"/>
              </a:lnSpc>
            </a:pPr>
            <a:r>
              <a:rPr lang="el-GR" sz="1200" dirty="0">
                <a:latin typeface="Times New Roman" panose="02020603050405020304" pitchFamily="18" charset="0"/>
                <a:ea typeface="Calibri" panose="020F0502020204030204" pitchFamily="34" charset="0"/>
                <a:cs typeface="Times New Roman" panose="02020603050405020304" pitchFamily="18" charset="0"/>
              </a:rPr>
              <a:t>Ανάμεσα σε μια ομάδα συγγραφέων, ποιητών, διανοουμένων κτλ. που εμφανίζονται την ίδια πάνω κάτω εποχή είναι δυνατόν να υπάρχουν ορισμένα κοινά χαρακτηριστικά. Συνήθως οι λογοτέχνες που απαρτίζουν, έστω και άτυπα, μια τέτοια ομάδα:</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el-GR" sz="1200" b="1" dirty="0">
                <a:latin typeface="Times New Roman" panose="02020603050405020304" pitchFamily="18" charset="0"/>
                <a:ea typeface="Calibri" panose="020F0502020204030204" pitchFamily="34" charset="0"/>
                <a:cs typeface="Times New Roman" panose="02020603050405020304" pitchFamily="18" charset="0"/>
              </a:rPr>
              <a:t>α)  είναι περίπου συνομήλικοι, στοιχείο που ηλικιακά τους κατατάσσει στην ίδια γενιά</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el-GR" sz="1200" b="1" dirty="0">
                <a:latin typeface="Times New Roman" panose="02020603050405020304" pitchFamily="18" charset="0"/>
                <a:ea typeface="Calibri" panose="020F0502020204030204" pitchFamily="34" charset="0"/>
                <a:cs typeface="Times New Roman" panose="02020603050405020304" pitchFamily="18" charset="0"/>
              </a:rPr>
              <a:t>β) έχουν δεχθεί από την περιρρέουσα ατμόσφαιρα της εποχής τους κοινές επιδράσεις και βιώματα, που τους διαμόρφωσαν ως πρόσωπα και χαρακτήρες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el-GR" sz="1200" b="1" dirty="0">
                <a:latin typeface="Times New Roman" panose="02020603050405020304" pitchFamily="18" charset="0"/>
                <a:ea typeface="Calibri" panose="020F0502020204030204" pitchFamily="34" charset="0"/>
                <a:cs typeface="Times New Roman" panose="02020603050405020304" pitchFamily="18" charset="0"/>
              </a:rPr>
              <a:t>γ) συχνά τους διακρίνει μια κοινή όραση και αντίληψη για τη ζωή και εξίσου συχνά τους θερμαίνουν τα ίδια οράματα και οι ίδιοι στόχοι</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el-GR" sz="1200" b="1" dirty="0">
                <a:latin typeface="Times New Roman" panose="02020603050405020304" pitchFamily="18" charset="0"/>
                <a:ea typeface="Calibri" panose="020F0502020204030204" pitchFamily="34" charset="0"/>
                <a:cs typeface="Times New Roman" panose="02020603050405020304" pitchFamily="18" charset="0"/>
              </a:rPr>
              <a:t>δ) το έργο τους, η αφηγηματική και ποιητική τους γραφή, παρουσιάζει κάποια κοινά τεχνοτροπικά χαρακτηριστικά ή και μια κοινή αντίληψη για το ρόλο και τη λειτουργία της τέχνης στη ζωή. Βέβαια, όλα αυτά δε σημαίνουν ότι ο καθένας δε διατηρεί τα αυστηρά προσωπικά χαρακτηριστικά (γλώσσα, ύφος, θέματα κτλ.).</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el-GR" sz="1200" dirty="0">
                <a:latin typeface="Times New Roman" panose="02020603050405020304" pitchFamily="18" charset="0"/>
                <a:ea typeface="Calibri" panose="020F0502020204030204" pitchFamily="34" charset="0"/>
                <a:cs typeface="Times New Roman" panose="02020603050405020304" pitchFamily="18" charset="0"/>
              </a:rPr>
              <a:t>Όταν συντρέχουν οι προαναφερόμενες προϋποθέσεις (ή και κάποιες άλλες), οι λογοτέχνες που «συνδέονται» με κάποιους τέτοιους κοινούς δεσμούς, λέμε ότι απαρτίζουν μια λογοτεχνική γενιά, δηλαδή μια ομάδα πνευματικών ανθρώπων που συνδέονται με ορισμένα, συνήθως ευδιάκριτα, κοινά χαρακτηριστικά. Για να γίνουν περισσότερο κατανοητά τα προαναφερόμενα, ας δούμε με ποιον τρόπο ο Γ. Π. Σαββίδης προσπάθησε να καθορίσει τα κοινά γνωρίσματα και τα χαρακτηριστικά των ποιητών που απαρτίζουν την πρώτη μεταπολεμική ποιητική γενιά. Συγκεκριμένα ο Σαββίδης, προσδιορίζοντας τα ληξιαρχικά στοιχεία αλλά και τους κοινούς δεσμούς των ποιητών που ανήκουν στην πρώτη μεταπολεμική γενιά, καταλήγει στα εξής:</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el-GR" sz="1200" i="1" u="sng" dirty="0">
                <a:latin typeface="Times New Roman" panose="02020603050405020304" pitchFamily="18" charset="0"/>
                <a:ea typeface="Calibri" panose="020F0502020204030204" pitchFamily="34" charset="0"/>
                <a:cs typeface="Times New Roman" panose="02020603050405020304" pitchFamily="18" charset="0"/>
              </a:rPr>
              <a:t>α) οι ποιητές αυτοί έχουν γεννηθεί ανάμεσα στο 1918 και το 1928 και η ενηλικίωσή τους συντελείται, ανάλογα με το έτος γεννήσεως, από το 1939 ως το 1949 (αυτό είναι το ληξιαρχικό κριτήριο για την ένταξη ενός ποιητή στη συγκεκριμένη γενιά)</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el-GR" sz="1200" i="1" u="sng" dirty="0">
                <a:latin typeface="Times New Roman" panose="02020603050405020304" pitchFamily="18" charset="0"/>
                <a:ea typeface="Calibri" panose="020F0502020204030204" pitchFamily="34" charset="0"/>
                <a:cs typeface="Times New Roman" panose="02020603050405020304" pitchFamily="18" charset="0"/>
              </a:rPr>
              <a:t>β) έχουν εκδώσει την πρώτη τους ποιητική συλλογή μετά το 1940, έτος που για την Ελλάδα αρχίζει ο Β΄ Παγκόσμιος πόλεμος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el-GR" sz="1200" i="1" u="sng" dirty="0">
                <a:latin typeface="Times New Roman" panose="02020603050405020304" pitchFamily="18" charset="0"/>
                <a:ea typeface="Calibri" panose="020F0502020204030204" pitchFamily="34" charset="0"/>
                <a:cs typeface="Times New Roman" panose="02020603050405020304" pitchFamily="18" charset="0"/>
              </a:rPr>
              <a:t>γ) η παιδική και η εφηβική τους ηλικία (ανάλογα και με το έτος γεννήσεως) σημαδεύεται από το Διχασμό, τη Μικρασιατική καταστροφή, τη Δικτατορία της 4ης Αυγούστου, τη Σοβιετική Επανάσταση, την παγκόσμια οικονομική κρίση και τη σκιά του επερχόμενου Β' Παγκοσμίου πολέμου</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el-GR" sz="1200" i="1" u="sng" dirty="0">
                <a:latin typeface="Times New Roman" panose="02020603050405020304" pitchFamily="18" charset="0"/>
                <a:ea typeface="Calibri" panose="020F0502020204030204" pitchFamily="34" charset="0"/>
                <a:cs typeface="Times New Roman" panose="02020603050405020304" pitchFamily="18" charset="0"/>
              </a:rPr>
              <a:t>δ) η εφηβική και η πρώτη ώριμη ηλικία των ποιητών αυτών σημαδεύεται από τον πόλεμο, την Κατοχή, τον Εμφύλιο και την πυρηνική ισορροπία του τρόμου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el-GR" sz="1200" i="1" u="sng" dirty="0">
                <a:latin typeface="Times New Roman" panose="02020603050405020304" pitchFamily="18" charset="0"/>
                <a:ea typeface="Calibri" panose="020F0502020204030204" pitchFamily="34" charset="0"/>
                <a:cs typeface="Times New Roman" panose="02020603050405020304" pitchFamily="18" charset="0"/>
              </a:rPr>
              <a:t>ε) η πρώτη και η μέση ώριμη ηλικία των ποιητών αυτών σημαδεύεται από ποικίλες αλλαγές που μεταβάλλουν γενικά τον τρόπο διαβίωσης</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el-GR" sz="1200" i="1" u="sng" dirty="0">
                <a:latin typeface="Times New Roman" panose="02020603050405020304" pitchFamily="18" charset="0"/>
                <a:ea typeface="Calibri" panose="020F0502020204030204" pitchFamily="34" charset="0"/>
                <a:cs typeface="Times New Roman" panose="02020603050405020304" pitchFamily="18" charset="0"/>
              </a:rPr>
              <a:t>στ) έχουν δεχθεί έντονες επιδράσεις από τους ποιητές της Γενιάς του '30, καθώς και από τον Καβάφη, το Σικελιανό και τον Καρυωτάκη</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el-GR" sz="1200" i="1" u="sng" dirty="0">
                <a:latin typeface="Times New Roman" panose="02020603050405020304" pitchFamily="18" charset="0"/>
                <a:ea typeface="Calibri" panose="020F0502020204030204" pitchFamily="34" charset="0"/>
                <a:cs typeface="Times New Roman" panose="02020603050405020304" pitchFamily="18" charset="0"/>
              </a:rPr>
              <a:t>ζ) γράφουν συνήθως ολιγόστιχα ποιήματα που τα χαρακτηρίζει μια εσωστρέφεια και ένας ελεγειακός τόνος.</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4532606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4</a:t>
            </a:fld>
            <a:endParaRPr lang="el-GR"/>
          </a:p>
        </p:txBody>
      </p:sp>
      <p:sp>
        <p:nvSpPr>
          <p:cNvPr id="4" name="Rectangle 3"/>
          <p:cNvSpPr/>
          <p:nvPr/>
        </p:nvSpPr>
        <p:spPr>
          <a:xfrm>
            <a:off x="108074" y="117693"/>
            <a:ext cx="8572500" cy="6740307"/>
          </a:xfrm>
          <a:prstGeom prst="rect">
            <a:avLst/>
          </a:prstGeom>
        </p:spPr>
        <p:txBody>
          <a:bodyPr wrap="square">
            <a:spAutoFit/>
          </a:bodyPr>
          <a:lstStyle/>
          <a:p>
            <a:r>
              <a:rPr lang="el-GR" sz="1600" dirty="0"/>
              <a:t>Ο όρος «λογοτεχνική γενιά» καθιερώθηκε στις αρχές της δεκαετίας του '30. Στην καθιέρωσή του συνέτεινε κατά πολύ και ο Γ. Θεοτοκάς με το βιβλίο του Ελεύθερο πνεύμα στο οποίο αναφέρεται συχνά ο όρος «γενιά». Συγκεκριμένα, στη δεκαετία του '30, μια ομάδα κυρίως ποιητών αλλά και πεζογράφων που εξέφραζε τις νέες τάσεις στα λογοτεχνικά πράγματα, συσπειρώθηκε γύρω από το περιοδικό Τα Νέα Γράμματα (πρωτοεκδόθηκε το 1935). Η ομάδα αυτών των λογοτεχνών, με πολλά κοινά χαρακτηριστικά και με κοινές αντιλήψεις και οράματα, είναι σήμερα γνωστή με το χαρακτηρισμό «Γενιά του '30». Είναι η πιο σημαντική λογοτεχνική γενιά του 20ού αιώνα από την οποία και ξεκίνησαν τα νεοτερικά ρεύματα στη λογοτεχνία μας (νεοτερική ποίηση, υπερρεαλισμός), καθώς και οι μεγαλύτεροι νεοτερικοί ποιητές (Σεφέρης, Ρίτσος, Ελύτης, Εμπειρίκος, Εγγονόπουλος).  Παρ' όλο που ο όρος «γενιά» είναι ήδη καθιερωμένος, δε γίνεται καθολικά αποδεκτός και υπάρχουν πολλοί σήμερα που τον αμφισβητούν. Ο όρος, βέβαια, προσφέρει μια πρακτική διευκόλυνση: υποδιαιρεί τη γραμματολογική ύλη σε μικρότερες περιόδους, πράγμα που διευκολύνει τη μεθοδική μελέτη και σπουδή των λογοτεχνικών πραγμάτων. Παράλληλα, αποθαρρύνει τη μονοδιάστατη μελέτη και εξέταση του έργου των διαφόρων ποιητών και λογοτεχνών, γιατί τους συνεξετάζει σε ευρύτερα σύνολα και ομάδες αναζητώντας τα κοινά χαρακτηριστικά των έργων τους και της εποχής μέσα στην οποία γράφτηκαν. Όσοι όμως αμφισβητούν τον όρο και την πρακτική του χρησιμότητα, ισχυρίζονται ότι η χρήση του κατακερματίζει τη λογοτεχνική παραγωγή σχεδόν ανά δεκαετίες και, τελικά, μπερδεύει τα πράγματα και προκαλεί συγχύσεις. Αυτός ο υπερβολικός χρονικά κατακερματισμός φαίνεται καθαρά στις υποδιαιρέσεις που έχουν καθιερωθεί γενικά για τη μεταπολεμική ποίηση. Συγκεκριμένα, για το χρονικό διάστημα 1940-1980, έχει προταθεί και καθιερωθεί η κατανομή των ποιητών σε τέσσερις ποιητικές γενιές:</a:t>
            </a:r>
          </a:p>
          <a:p>
            <a:r>
              <a:rPr lang="el-GR" sz="1600" dirty="0"/>
              <a:t>α) πρώτη μεταπολεμική ποιητική γενιά (1940-1960)</a:t>
            </a:r>
          </a:p>
          <a:p>
            <a:r>
              <a:rPr lang="el-GR" sz="1600" dirty="0"/>
              <a:t>β) δεύτερη μεταπολεμική ποιητική γενιά, η οποία και κυριαρχεί στη δεκαετία του '60</a:t>
            </a:r>
          </a:p>
          <a:p>
            <a:r>
              <a:rPr lang="el-GR" sz="1600" dirty="0"/>
              <a:t>γ) τρίτη μεταπολεμική ποιητική γενιά ή η γενιά του '70 (λέγεται και γενιά της αμφισβήτησης)</a:t>
            </a:r>
          </a:p>
          <a:p>
            <a:r>
              <a:rPr lang="el-GR" sz="1600" dirty="0"/>
              <a:t>δ) τέταρτη μεταπολεμική ποιητική γενιά ή γενιά του '80 (λέγεται και γενιά του ιδιωτικού οράματος).</a:t>
            </a:r>
          </a:p>
        </p:txBody>
      </p:sp>
    </p:spTree>
    <p:extLst>
      <p:ext uri="{BB962C8B-B14F-4D97-AF65-F5344CB8AC3E}">
        <p14:creationId xmlns:p14="http://schemas.microsoft.com/office/powerpoint/2010/main" val="35137370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5</a:t>
            </a:fld>
            <a:endParaRPr lang="el-GR"/>
          </a:p>
        </p:txBody>
      </p:sp>
      <p:sp>
        <p:nvSpPr>
          <p:cNvPr id="4" name="Rectangle 3"/>
          <p:cNvSpPr/>
          <p:nvPr/>
        </p:nvSpPr>
        <p:spPr>
          <a:xfrm>
            <a:off x="163563" y="435139"/>
            <a:ext cx="8151440" cy="6286336"/>
          </a:xfrm>
          <a:prstGeom prst="rect">
            <a:avLst/>
          </a:prstGeom>
        </p:spPr>
        <p:txBody>
          <a:bodyPr wrap="square">
            <a:spAutoFit/>
          </a:bodyPr>
          <a:lstStyle/>
          <a:p>
            <a:pPr algn="just">
              <a:lnSpc>
                <a:spcPct val="115000"/>
              </a:lnSpc>
            </a:pPr>
            <a:r>
              <a:rPr lang="el-GR" sz="1400" dirty="0">
                <a:latin typeface="Times New Roman" panose="02020603050405020304" pitchFamily="18" charset="0"/>
                <a:ea typeface="Calibri" panose="020F0502020204030204" pitchFamily="34" charset="0"/>
                <a:cs typeface="Times New Roman" panose="02020603050405020304" pitchFamily="18" charset="0"/>
              </a:rPr>
              <a:t>Πέρα όμως από το μειονέκτημα του χρονικού κατακερματισμού, οι αρνητές του όρου πιστεύουν ότι προκαλεί και ποικίλες συγχύσεις. Φρονούν δηλαδή ότι τα όρια των λογοτεχνικών γενεών δεν είναι ευδιάκριτα και απόλυτα στεγανοποιημένα. Οι ποιητές της μιας γενιάς «διεισδύουν» με το έργο τους στις επόμενες γενιές και «αλλοιώνουν» το χαρακτήρα και τη φυσιογνωμία της κάθε επόμενης γενιάς. Ο Σεφέρης λ.χ. και ο Ελύτης, ενώ ανήκουν στη γενιά του '30, εξακολουθούν να ζουν και να παράγουν έργο· ο πρώτος μέχρι το 1971 και ο δεύτερος μέχρι το 1996.</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el-GR" sz="1400" dirty="0">
                <a:latin typeface="Times New Roman" panose="02020603050405020304" pitchFamily="18" charset="0"/>
                <a:ea typeface="Calibri" panose="020F0502020204030204" pitchFamily="34" charset="0"/>
                <a:cs typeface="Times New Roman" panose="02020603050405020304" pitchFamily="18" charset="0"/>
              </a:rPr>
              <a:t>Σήμερα, πάντως, το γεγονός είναι ένα: ο όρος «γενιά» είναι οριστικά καθιερωμένος, χρησιμοποιείται ευρύτατα στις σύγχρονες ιστορίες της λογοτεχνίας και είναι ιδιαίτερα εύχρηστος στη λογοτεχνική και τη φιλολογική κριτική.</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el-GR" sz="1400" dirty="0">
                <a:latin typeface="Times New Roman" panose="02020603050405020304" pitchFamily="18" charset="0"/>
                <a:ea typeface="Calibri" panose="020F0502020204030204" pitchFamily="34" charset="0"/>
                <a:cs typeface="Times New Roman" panose="02020603050405020304" pitchFamily="18" charset="0"/>
              </a:rPr>
              <a:t>[Σύμφωνα με τον Mario Vitti, έναν από τους πιο σημαντικούς μελετητές της νεοελληνικής λογοτεχνίας, ο όρος «λογοτεχνική γενιά» απαντάται καταρχήν στα 1920, σε ένα κείμενο του κριτικού Κλέωνα Παράσχου δημοσιευμένο στο περιοδικό Μούσα. Λίγα χρόνια αργότερα, στα 1929, ο Γιώργος Θεοτοκάς χρησιμοποιεί ευρέως τον ίδιο όρο στο περίφημο δοκίμιό του με τον τίτλο Ελεύθερο πνεύμα, που έκτοτε θεωρείται το μανιφέστο της γενιάς του τριάντα.</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el-GR" sz="1400" dirty="0">
                <a:latin typeface="Times New Roman" panose="02020603050405020304" pitchFamily="18" charset="0"/>
                <a:ea typeface="Calibri" panose="020F0502020204030204" pitchFamily="34" charset="0"/>
                <a:cs typeface="Times New Roman" panose="02020603050405020304" pitchFamily="18" charset="0"/>
              </a:rPr>
              <a:t>Στην ουσία, πρόκειται για μεταφορά στα ελληνικά του αντίστοιχου γαλλικού κριτικού όρου (génération littéraire). Ας μην ξεχνάμε ότι ήδη από τις αρχές του 20ού αιώνα, κι ακόμη νωρίτερα, η ελληνική πνευματική ζωή επηρεάζεται έντονα από τη γαλλική σε όλα σχεδόν τα επίπεδα. Πράγματι, στη Γαλλία, ο κριτικός και ιστορικός της λογοτεχνίας Albert Thibaudet έχει κατά κάποιο τρόπο καθιερώσει πρώτος τον όρο, ως απαραίτητο για τη μελέτη της ιστορίας της γαλλικής λογοτεχνίας. Από τότε, ο όρος εξακολουθεί να θεωρείται δόκιμος, παρ' όλο που αρκετοί σύγχρονοι μελετητές έχουν εκφράσει αντιρρήσεις ή επιφυλάξεις ως προς τη χρησιμότητα και την ακρίβειά του.</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el-GR" sz="1400" dirty="0">
                <a:latin typeface="Times New Roman" panose="02020603050405020304" pitchFamily="18" charset="0"/>
                <a:ea typeface="Calibri" panose="020F0502020204030204" pitchFamily="34" charset="0"/>
                <a:cs typeface="Times New Roman" panose="02020603050405020304" pitchFamily="18" charset="0"/>
              </a:rPr>
              <a:t>Σε ό,τι αφορά τη νεοελληνική λογοτεχνία, ο όρος χρησιμοποιείται σήμερα ευρέως για τη γενιά του 1880, του 1920, του 1930, της κατοχής και του εμφυλίου, καθώς και για τις τέσσερις μεταπολεμικές γενιές που ήδη αναφέραμε. Ωστόσο, νεότεροι μελετητές έχουν ήδη εκφράσει έντονες αντιρρήσεις γι' αυτό τον κατακερματισμό της ιστορίας της νεοελληνικής λογοτεχνίας σε γενιές, σχεδόν ανά δεκαετία.]</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608454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6</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2844123353"/>
              </p:ext>
            </p:extLst>
          </p:nvPr>
        </p:nvGraphicFramePr>
        <p:xfrm>
          <a:off x="1187624" y="836712"/>
          <a:ext cx="5919470" cy="5362956"/>
        </p:xfrm>
        <a:graphic>
          <a:graphicData uri="http://schemas.openxmlformats.org/drawingml/2006/table">
            <a:tbl>
              <a:tblPr firstRow="1" firstCol="1" bandRow="1">
                <a:tableStyleId>{2D5ABB26-0587-4C30-8999-92F81FD0307C}</a:tableStyleId>
              </a:tblPr>
              <a:tblGrid>
                <a:gridCol w="5919470"/>
              </a:tblGrid>
              <a:tr h="0">
                <a:tc>
                  <a:txBody>
                    <a:bodyPr/>
                    <a:lstStyle/>
                    <a:p>
                      <a:pPr marL="0" marR="0" algn="ctr">
                        <a:lnSpc>
                          <a:spcPct val="115000"/>
                        </a:lnSpc>
                        <a:spcBef>
                          <a:spcPts val="0"/>
                        </a:spcBef>
                        <a:spcAft>
                          <a:spcPts val="0"/>
                        </a:spcAft>
                      </a:pPr>
                      <a:r>
                        <a:rPr lang="el-GR" sz="1800" b="1" dirty="0" smtClean="0">
                          <a:effectLst/>
                        </a:rPr>
                        <a:t>ΛΟΓΟΤΕΧΝΙΚΑ ΡΕΥΜΑΤΑ / ΚΙΝΗΜΑΤΑ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1800" dirty="0">
                          <a:effectLst/>
                        </a:rPr>
                        <a:t>Λογοτεχνικό Ρεύμα: Χαρακτηρίζει μία τάση, κυρίαρχη ή όχι, η οποία εμφανίστηκε κάποια στιγμή και όχι μία οργανωμένη ομάδα καλλιτεχνών. Δεν παρατηρείται το στοιχείο της συνειδητής κοινής δράσης από μία ομάδα ανθρώπων. Συγγενικός όρος θεωρείται αυτός της «περιόδου». Λογοτεχνικά ρεύματα λέγονται οι τεχνοτροπίες, οι αισθητικές παρουσιάσεις των έργων της λογοτεχνίας. Οι επιστημονικές, οι φιλοσοφικές και οι κοινωνικοοικονομικές αντιλήψεις των λογοτεχνών  ή οι διαμορφωτικοί παράγοντες που επηρεάζουν το  συγγραφέα ή  τον κάθε δημιουργό στην αισθητική παρουσίαση του έργου του. </a:t>
                      </a:r>
                      <a:endParaRPr lang="en-US" sz="1600" dirty="0">
                        <a:effectLst/>
                      </a:endParaRPr>
                    </a:p>
                    <a:p>
                      <a:pPr marL="0" marR="0">
                        <a:lnSpc>
                          <a:spcPct val="115000"/>
                        </a:lnSpc>
                        <a:spcBef>
                          <a:spcPts val="0"/>
                        </a:spcBef>
                        <a:spcAft>
                          <a:spcPts val="0"/>
                        </a:spcAft>
                      </a:pPr>
                      <a:r>
                        <a:rPr lang="el-GR" sz="1800" dirty="0">
                          <a:effectLst/>
                        </a:rPr>
                        <a:t>Λογοτεχνικό Κίνημα: Χαρακτηρίζει μια ομάδα επαναστατημένων λογοτεχνών με ορισμένο πρόγραμμα που αγωνίζονται να το επιβάλλουν.</a:t>
                      </a:r>
                      <a:endParaRPr lang="en-US" sz="1600" dirty="0">
                        <a:effectLst/>
                      </a:endParaRPr>
                    </a:p>
                    <a:p>
                      <a:pPr marL="0" marR="0" algn="r">
                        <a:lnSpc>
                          <a:spcPct val="115000"/>
                        </a:lnSpc>
                        <a:spcBef>
                          <a:spcPts val="0"/>
                        </a:spcBef>
                        <a:spcAft>
                          <a:spcPts val="0"/>
                        </a:spcAft>
                      </a:pPr>
                      <a:r>
                        <a:rPr lang="el-GR" sz="1800" dirty="0">
                          <a:effectLst/>
                        </a:rPr>
                        <a:t>(πηγή: Λεξικό Λογοτεχνικών όρων)</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1078235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υποσέλιδου 2"/>
          <p:cNvSpPr>
            <a:spLocks noGrp="1"/>
          </p:cNvSpPr>
          <p:nvPr>
            <p:ph type="ftr" sz="quarter" idx="11"/>
          </p:nvPr>
        </p:nvSpPr>
        <p:spPr/>
        <p:txBody>
          <a:bodyPr/>
          <a:lstStyle/>
          <a:p>
            <a:pPr algn="ctr"/>
            <a:r>
              <a:rPr lang="el-GR" dirty="0" smtClean="0"/>
              <a:t>ΕΠΙΜΕΛΕΙΑ: ΠΕΠΕ ΕΥΗ</a:t>
            </a:r>
            <a:endParaRPr lang="el-GR" dirty="0"/>
          </a:p>
        </p:txBody>
      </p:sp>
      <p:sp>
        <p:nvSpPr>
          <p:cNvPr id="4" name="Θέση αριθμού διαφάνειας 3"/>
          <p:cNvSpPr>
            <a:spLocks noGrp="1"/>
          </p:cNvSpPr>
          <p:nvPr>
            <p:ph type="sldNum" sz="quarter" idx="12"/>
          </p:nvPr>
        </p:nvSpPr>
        <p:spPr/>
        <p:txBody>
          <a:bodyPr/>
          <a:lstStyle/>
          <a:p>
            <a:fld id="{3DF53439-851E-44AD-84B1-B6BFC3D0C743}" type="slidenum">
              <a:rPr lang="el-GR" smtClean="0"/>
              <a:t>7</a:t>
            </a:fld>
            <a:endParaRPr lang="el-GR"/>
          </a:p>
        </p:txBody>
      </p:sp>
      <p:graphicFrame>
        <p:nvGraphicFramePr>
          <p:cNvPr id="2" name="Table 1"/>
          <p:cNvGraphicFramePr>
            <a:graphicFrameLocks noGrp="1"/>
          </p:cNvGraphicFramePr>
          <p:nvPr>
            <p:extLst>
              <p:ext uri="{D42A27DB-BD31-4B8C-83A1-F6EECF244321}">
                <p14:modId xmlns:p14="http://schemas.microsoft.com/office/powerpoint/2010/main" val="1325419002"/>
              </p:ext>
            </p:extLst>
          </p:nvPr>
        </p:nvGraphicFramePr>
        <p:xfrm>
          <a:off x="251520" y="356125"/>
          <a:ext cx="8435280" cy="6011464"/>
        </p:xfrm>
        <a:graphic>
          <a:graphicData uri="http://schemas.openxmlformats.org/drawingml/2006/table">
            <a:tbl>
              <a:tblPr firstRow="1" firstCol="1" bandRow="1">
                <a:tableStyleId>{2D5ABB26-0587-4C30-8999-92F81FD0307C}</a:tableStyleId>
              </a:tblPr>
              <a:tblGrid>
                <a:gridCol w="8435280"/>
              </a:tblGrid>
              <a:tr h="80429">
                <a:tc>
                  <a:txBody>
                    <a:bodyPr/>
                    <a:lstStyle/>
                    <a:p>
                      <a:pPr marL="0" marR="0" algn="ctr">
                        <a:lnSpc>
                          <a:spcPct val="115000"/>
                        </a:lnSpc>
                        <a:spcBef>
                          <a:spcPts val="0"/>
                        </a:spcBef>
                        <a:spcAft>
                          <a:spcPts val="0"/>
                        </a:spcAft>
                      </a:pPr>
                      <a:r>
                        <a:rPr lang="el-GR" sz="800">
                          <a:effectLst/>
                          <a:latin typeface="Times New Roman" panose="02020603050405020304" pitchFamily="18" charset="0"/>
                          <a:cs typeface="Times New Roman" panose="02020603050405020304" pitchFamily="18" charset="0"/>
                        </a:rPr>
                        <a:t>ΔΙΑΦΩΤΙΣΜΟΣ</a:t>
                      </a:r>
                      <a:endParaRPr lang="en-US" sz="900">
                        <a:effectLst/>
                        <a:latin typeface="Times New Roman" panose="02020603050405020304" pitchFamily="18" charset="0"/>
                        <a:ea typeface="Calibri" panose="020F0502020204030204" pitchFamily="34" charset="0"/>
                        <a:cs typeface="Times New Roman" panose="02020603050405020304" pitchFamily="18" charset="0"/>
                      </a:endParaRPr>
                    </a:p>
                  </a:txBody>
                  <a:tcPr marL="23211" marR="23211" marT="0" marB="0"/>
                </a:tc>
              </a:tr>
              <a:tr h="5871256">
                <a:tc>
                  <a:txBody>
                    <a:bodyPr/>
                    <a:lstStyle/>
                    <a:p>
                      <a:pPr marL="0" marR="0">
                        <a:lnSpc>
                          <a:spcPct val="115000"/>
                        </a:lnSpc>
                        <a:spcBef>
                          <a:spcPts val="0"/>
                        </a:spcBef>
                        <a:spcAft>
                          <a:spcPts val="0"/>
                        </a:spcAft>
                      </a:pPr>
                      <a:r>
                        <a:rPr lang="el-GR" sz="800" dirty="0">
                          <a:effectLst/>
                          <a:latin typeface="Times New Roman" panose="02020603050405020304" pitchFamily="18" charset="0"/>
                          <a:cs typeface="Times New Roman" panose="02020603050405020304" pitchFamily="18" charset="0"/>
                        </a:rPr>
                        <a:t>Με τον όρο «διαφωτισμός» δηλώνουμε καταρχήν την πνευματική και ιδεολογική κίνηση που παρουσιάστηκε στην Ευρώπη κυρίως κατά το 17ο και 18ο αιώνα (περ. 1688-1789), με πρωταγωνιστές τους Βολταίρο (Voltaire), Ντενίς Ντιντερό (Denis Diderot), Ντ' Αλαμπέρ (D' Alembert), Μοντεσκιέ (Montesquieu), Ζαν-Ζακ Ρουσό (Jean-Jacques Rousseau), Άνταμ Σμιθ (Adam Smith) κ.ά.</a:t>
                      </a:r>
                      <a:endParaRPr lang="en-US" sz="900" dirty="0">
                        <a:effectLst/>
                        <a:latin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l-GR" sz="800" dirty="0">
                          <a:effectLst/>
                          <a:latin typeface="Times New Roman" panose="02020603050405020304" pitchFamily="18" charset="0"/>
                          <a:cs typeface="Times New Roman" panose="02020603050405020304" pitchFamily="18" charset="0"/>
                        </a:rPr>
                        <a:t>Ο Διαφωτισμός υπήρξε ένα πολύ σημαντικό κίνημα, που κυριολεκτικά άλλαξε τις νοοτροπίες και τον τρόπο σκέψης σε ολόκληρη την Ευρώπη, επηρεάζοντας όλους σχεδόν τους τομείς (οικονομία, κοινωνία, πολιτική ζωή, επιστήμες κτλ.) και οδηγώντας τελικά στη Γαλλική Επανάσταση (1789). Οι διαφωτιστές δεν είχαν, βέβαια, όλοι τις ίδιες ακριβώς αντιλήψεις· υπάρχουν, όμως, συγκεκριμένα σημεία στα οποία οι απόψεις τους συγκλίνουν. Για παράδειγμα, ο γενικός στόχος του Διαφωτισμού υπήρξε η ουσιαστική βελτίωση της καθημερινής ζωής των ανθρώπων αλλά και της ανθρώπινης κοινωνίας γενικότερα. Πιο συγκεκριμένα, οι διαφωτιστές σε όλη την Ευρώπη:</a:t>
                      </a:r>
                      <a:endParaRPr lang="en-US" sz="900" dirty="0">
                        <a:effectLst/>
                        <a:latin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l-GR" sz="800" dirty="0">
                          <a:effectLst/>
                          <a:latin typeface="Times New Roman" panose="02020603050405020304" pitchFamily="18" charset="0"/>
                          <a:cs typeface="Times New Roman" panose="02020603050405020304" pitchFamily="18" charset="0"/>
                        </a:rPr>
                        <a:t>    - πίστευαν ότι ο άνθρωπος έχει τη δυνατότητα να φτάσει στην ευτυχία, μέσα από τη συνεχή βελτίωση και εξέλιξη τόσο σε ατομικό όσο και σε συλλογικό επίπεδο (π.χ. κοινωνία, πολιτισμός)</a:t>
                      </a:r>
                      <a:endParaRPr lang="en-US" sz="900" dirty="0">
                        <a:effectLst/>
                        <a:latin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l-GR" sz="800" dirty="0">
                          <a:effectLst/>
                          <a:latin typeface="Times New Roman" panose="02020603050405020304" pitchFamily="18" charset="0"/>
                          <a:cs typeface="Times New Roman" panose="02020603050405020304" pitchFamily="18" charset="0"/>
                        </a:rPr>
                        <a:t>    -    για να μπορέσει, όμως, να το επιτύχει αυτό ο άνθρωπος, πρέπει πρώτα να απαλλαγεί από κάθε πρόληψη και δεισιδαιμονία και να μάθει να βασίζεται μόνο στην ικανότητα και τη δύναμη της λογικής και της μάθησης (φωτισμός)· πρέπει να ελέγχει κριτικά κάθε παράδοση και κάθε αυθεντία και να ασκεί κριτική σε όλες τις θεωρίες για τη φύση, τη γνώση, την κοινωνία, τη θρησκεία, την πολιτική οργάνωση, τους θεσμούς κτλ.</a:t>
                      </a:r>
                      <a:endParaRPr lang="en-US" sz="900" dirty="0">
                        <a:effectLst/>
                        <a:latin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l-GR" sz="800" dirty="0">
                          <a:effectLst/>
                          <a:latin typeface="Times New Roman" panose="02020603050405020304" pitchFamily="18" charset="0"/>
                          <a:cs typeface="Times New Roman" panose="02020603050405020304" pitchFamily="18" charset="0"/>
                        </a:rPr>
                        <a:t>    -     μόνο εξασκώντας ελεύθερα το ερευνητικό και κριτικό πνεύμα του θα μπορέσει ο άνθρωπος να γνωρίσει πραγματικά τόσο το φυσικό κόσμο όσο και τον ίδιο του τον εαυτό, ώστε να μπορέσει τελικά να αναπλάσει και να αναμορφώσει την ανθρώπινη κοινωνία προς το καλύτερο (στο σημείο αυτό, είναι εμφανής η επιρροή των διαφωτιστών από τις φυσικές επιστήμες, που την εποχή εκείνη έχουν ήδη αρχίσει να σημειώνουν σημαντική πρόοδο).</a:t>
                      </a:r>
                      <a:endParaRPr lang="en-US" sz="900" dirty="0">
                        <a:effectLst/>
                        <a:latin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l-GR" sz="800" dirty="0">
                          <a:effectLst/>
                          <a:latin typeface="Times New Roman" panose="02020603050405020304" pitchFamily="18" charset="0"/>
                          <a:cs typeface="Times New Roman" panose="02020603050405020304" pitchFamily="18" charset="0"/>
                        </a:rPr>
                        <a:t>Θέτοντας τέτοιους στόχους, ήταν απόλυτα φυσικό οι διαφωτιστές να δείξουν ξεχωριστό ενδιαφέρον για τις επιστήμες και τα συστήματα αγωγής, αφού η μάθηση και ο φωτισμός των ανθρώπων ήταν απαραίτητη προϋπόθεση για όλα τα υπόλοιπα. Παράλληλα, οι διαφωτιστές κηρύσσουν την προστασία της αξιοπρέπειας του ανθρώπου, την ανεξιθρησκεία και, γενικά, την ελευθερία και την απαλλαγή του ανθρώπου από κάθε καταναγκασμό. Αναζητούν συχνά την έμπνευσή τους στην κλασική αρχαιότητα και, παράλληλα, προάγουν την καλλιέργεια των ζωντανών γλωσσών και των εθνικών ιδιωμάτων, αφού μόνο μέσα από αυτά μπορεί να επιτευχθεί η πνευματική αφύπνιση των πληθυσμών.</a:t>
                      </a:r>
                      <a:endParaRPr lang="en-US" sz="900" dirty="0">
                        <a:effectLst/>
                        <a:latin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l-GR" sz="800" dirty="0">
                          <a:effectLst/>
                          <a:latin typeface="Times New Roman" panose="02020603050405020304" pitchFamily="18" charset="0"/>
                          <a:cs typeface="Times New Roman" panose="02020603050405020304" pitchFamily="18" charset="0"/>
                        </a:rPr>
                        <a:t>Όπως ήταν φυσικό, ο Διαφωτισμός επηρέασε κάποια στιγμή και τον ελληνισμό, τόσο στις τουρκοκρατούμενες περιοχές όσο και στις παροικίες. Σταδιακά, λοιπόν, διαμορφώθηκε μια ιδιαίτερη πνευματική κίνηση, την οποία ονομάζουμε «Νεοελληνικό Διαφωτισμό». Χρονολογικά, τα ακραία όρια αυτής της κίνησης είναι το 1669 και το 1821 και μπορούμε να τη χωρίσουμε σε δύο περιόδους: η πρώτη είναι η περίοδος της προετοιμασίας (1669-1774) και η δεύτερη η περίοδος της ακμής (1774-1821), φυσικά με κάποια καθυστέρηση σε σχέση με τον ευρωπαϊκό διαφωτισμό.</a:t>
                      </a:r>
                      <a:endParaRPr lang="en-US" sz="900" dirty="0">
                        <a:effectLst/>
                        <a:latin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l-GR" sz="800" dirty="0">
                          <a:effectLst/>
                          <a:latin typeface="Times New Roman" panose="02020603050405020304" pitchFamily="18" charset="0"/>
                          <a:cs typeface="Times New Roman" panose="02020603050405020304" pitchFamily="18" charset="0"/>
                        </a:rPr>
                        <a:t>Οι φιλελεύθερες ιδέες του ευρωπαϊκού Διαφωτισμού φτάνουν στον ελληνικό χώρο καταρχήν χάρη στους Έλληνες που σπουδάζουν την εποχή εκείνη στην Ευρώπη (π.χ. οι Φαναριώτες συγκαταλέγονται ανάμεσα στους πιο μορφωμένους ανθρώπους της εποχής, γι' αυτό και καταλαμβάνουν υψηλές θέσεις στην οθωμανική αυτοκρατορία). Επίσης, σημαντικός είναι και ο ρόλος των Ελλήνων εμπόρων, που συνήθως συνδυάζουν τη μόρφωση και τα πνευματικά ενδιαφέροντα με τις συνεχείς μετακινήσεις και την οικονομική ευρωστία. Ως ενδιάμεσοι σταθμοί για τη μεταφορά αυτή των ιδεών του Διαφωτισμού, λειτουργούν οι ελληνικές παροικίες της Ευρώπης (π.χ. Βιένη,  Βενετία, Τεργέστη) και οι παραδουνάβιες ηγεμονίες, όπου το πνευματικό επίπεδο είναι σαφώς υψηλότερο απ' ό,τι στον ελλαδικό χώρο.</a:t>
                      </a:r>
                      <a:endParaRPr lang="en-US" sz="900" dirty="0">
                        <a:effectLst/>
                        <a:latin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l-GR" sz="800" dirty="0">
                          <a:effectLst/>
                          <a:latin typeface="Times New Roman" panose="02020603050405020304" pitchFamily="18" charset="0"/>
                          <a:cs typeface="Times New Roman" panose="02020603050405020304" pitchFamily="18" charset="0"/>
                        </a:rPr>
                        <a:t> Εξαιτίας των ιδιαίτερων συνθηκών στις οποίες ζει τότε ο ελληνισμός, ο Νεοελληνικός Διαφωτισμός παρουσιάζει ορισμένες ιδιομορφίες και δεν έχει ακριβώς τα ίδια χαρακτηριστικά με τον ευρωπαϊκό Διαφωτισμό. Μπορούμε να πούμε ότι, σε γενικές γραμμές, πρόκειται για μια εποχή έντονων πνευματικών ζυμώσεων, προβληματισμών και αντιπαραθέσεων. Το έντονο ενδιαφέρον για την αγωγή, τις φυσικές επιστήμες, τον ορθό λόγο, το κριτικό πνεύμα και τις νέες φιλοσοφικές και ηθικές απόψεις υπάρχει, βέβαια, και στο νεοελληνικό διαφωτισμό. Ωστόσο, τελικοί στόχοι του κινήματος είναι, κυρίως, η εθνική αφύπνιση και η προσπάθεια για απελευθέρωση του Γένους, που σύμφωνα με τους διαφωτιστές μπορούν να επιτευχθούν μόνο αν προηγηθεί η πνευματική καλλιέργεια και αφύπνιση.</a:t>
                      </a:r>
                      <a:endParaRPr lang="en-US" sz="900" dirty="0">
                        <a:effectLst/>
                        <a:latin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l-GR" sz="800" dirty="0">
                          <a:effectLst/>
                          <a:latin typeface="Times New Roman" panose="02020603050405020304" pitchFamily="18" charset="0"/>
                          <a:cs typeface="Times New Roman" panose="02020603050405020304" pitchFamily="18" charset="0"/>
                        </a:rPr>
                        <a:t>Στα χρόνια του Νεοελληνικού Διαφωτισμού, λοιπόν, παρατηρείται ένα συνεχές ενδιαφέρον για την έκδοση των αρχαίων συγγραφέων, καθώς και για μεταφράσεις ευρωπαϊκών έργων της εποχής. Παράλληλα, ιδρύονται νέα σχολεία και εκπαιδευτήρια, ενώ σημαντικός είναι ο ρόλος των ελληνόφωνων εφημερίδων και περιοδικών, που εκδίδονται στις παροικίες, ιδιαίτερα κατά τα τελευταία χρόνια πριν την επανάσταση. Τέλος, το ενδιαφέρον για τις φυσικές επιστήμες, την ιστορία, τη γεωγραφία, την ηθική και τη φιλοσοφία, καθώς και για την ανανέωση της λογοτεχνίας, πρέπει να θεωρείται δεδομένο. Μέσα σε όλα αυτά, βέβαια, ένα σημαντικό ζήτημα που απασχολεί τους εκπροσώπους του Νεοελληνικού Διαφωτισμού είναι αυτό της γλώσσας: οι πιο προοδευτικοί και φιλελεύθεροι θεωρούν ότι οι νέες ιδέες θα έχουν κάποιο αποτέλεσμα μόνο αν αγγίξουν το σύνολο του ελληνικού λαού, πράγμα που μπορεί να επιτευχθεί μόνο με τη λαϊκή γλώσσα· από την άλλη πλευρά, όσοι τρέφουν μια σχετική δυσπιστία απέναντι στις νέες ιδέες επιμένουν κυρίως στη χρήση της αρχαΐζουσας, ώστε οι Έλληνες να μην παρεκκλίνουν από το αρχαϊκό τους παρελθόν.</a:t>
                      </a:r>
                      <a:endParaRPr lang="en-US" sz="900" dirty="0">
                        <a:effectLst/>
                        <a:latin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l-GR" sz="800" dirty="0">
                          <a:effectLst/>
                          <a:latin typeface="Times New Roman" panose="02020603050405020304" pitchFamily="18" charset="0"/>
                          <a:cs typeface="Times New Roman" panose="02020603050405020304" pitchFamily="18" charset="0"/>
                        </a:rPr>
                        <a:t>Όλοι σχεδόν οι εκπρόσωποι του Νεοελληνικού Διαφωτισμού υπήρξαν λόγιοι, κληρικοί ή έμποροι και στράφηκαν κυρίως προς τη γαλλική παιδεία· γι' αυτό και ο Νεοελληνικός Διαφωτισμός επηρεάζεται με τη σειρά από τις ιδέες του Βολταίρου, του Ντιντερό και των Εγκυκλοπαιδιστών, καθώς και των Ιδεολόγων της Γαλλικής Επανάστασης. Ως πιο σημαντικούς φορείς του Νεοελληνικού Διαφωτισμού μπορούμε να αναφέρουμε καταρχήν τους Φαναριώτες και στη συνέχεια τον Κοσμά τον Αιτωλό, τον Ευγένιο Βούλγαρη, τον Ιώσηπο Μοισιόδακα, το Δημήτριο Καταρτζή, τον Αδαμάντιο Κοραή, που είναι ασφαλώς η κορυφαία μορφή του Νεοελληνικού Διαφωτισμού, τους Δανιήλ Φιλιππίδη και Γρηγόριο Κωσταντά, το Ρήγα, τον Παναγιώτη Κοδρικά, το Νεόφυτο Δούκα, τον Αθανάσιο Ψαλίδα, τον Άνθιμο Γαζή, τον Κωνσταντίνο Κούμα, το Θεόφιλο Καΐρη κ.ά. Τέλος, θα πρέπει να πούμε ότι ορισμένα από τα πιο σημαντικά έργα του Νεοελληνικού Διαφωτισμού, όπως ο «Ανώνυμος του 1789» και η «Ελληνική Νομαρχία», εκδόθηκαν ανώνυμα και, συνεπώς, δεν μπορούμε να είμαστε βέβαιοι για τους συγγραφείς τους.</a:t>
                      </a:r>
                      <a:endParaRPr lang="en-US" sz="9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3211" marR="23211" marT="0" marB="0"/>
                </a:tc>
              </a:tr>
            </a:tbl>
          </a:graphicData>
        </a:graphic>
      </p:graphicFrame>
    </p:spTree>
    <p:extLst>
      <p:ext uri="{BB962C8B-B14F-4D97-AF65-F5344CB8AC3E}">
        <p14:creationId xmlns:p14="http://schemas.microsoft.com/office/powerpoint/2010/main" val="161147228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8</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3144361412"/>
              </p:ext>
            </p:extLst>
          </p:nvPr>
        </p:nvGraphicFramePr>
        <p:xfrm>
          <a:off x="179512" y="281940"/>
          <a:ext cx="8507288" cy="6074410"/>
        </p:xfrm>
        <a:graphic>
          <a:graphicData uri="http://schemas.openxmlformats.org/drawingml/2006/table">
            <a:tbl>
              <a:tblPr firstRow="1" firstCol="1" bandRow="1">
                <a:tableStyleId>{2D5ABB26-0587-4C30-8999-92F81FD0307C}</a:tableStyleId>
              </a:tblPr>
              <a:tblGrid>
                <a:gridCol w="8507288"/>
              </a:tblGrid>
              <a:tr h="143428">
                <a:tc>
                  <a:txBody>
                    <a:bodyPr/>
                    <a:lstStyle/>
                    <a:p>
                      <a:pPr marL="0" marR="0" algn="ctr">
                        <a:lnSpc>
                          <a:spcPct val="115000"/>
                        </a:lnSpc>
                        <a:spcBef>
                          <a:spcPts val="0"/>
                        </a:spcBef>
                        <a:spcAft>
                          <a:spcPts val="0"/>
                        </a:spcAft>
                      </a:pPr>
                      <a:r>
                        <a:rPr lang="el-GR" sz="1200" dirty="0">
                          <a:effectLst/>
                        </a:rPr>
                        <a:t>ΕΜΠΡΕΣΙΟΝΙΣΜΟΣ</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049" marR="52049" marT="0" marB="0"/>
                </a:tc>
              </a:tr>
              <a:tr h="5736250">
                <a:tc>
                  <a:txBody>
                    <a:bodyPr/>
                    <a:lstStyle/>
                    <a:p>
                      <a:pPr marL="0" marR="0">
                        <a:lnSpc>
                          <a:spcPct val="115000"/>
                        </a:lnSpc>
                        <a:spcBef>
                          <a:spcPts val="0"/>
                        </a:spcBef>
                        <a:spcAft>
                          <a:spcPts val="0"/>
                        </a:spcAft>
                      </a:pPr>
                      <a:r>
                        <a:rPr lang="el-GR" sz="1200" dirty="0">
                          <a:effectLst/>
                        </a:rPr>
                        <a:t>Ο όρος "εμπρεσιονισμός" ή "ιμπρεσιονισμός" αποτελεί απόδοση στα ελληνικά του γαλλικού όρου impressionisme, που κι αυτός με τη σειρά του προέρχεται από τη γαλλική λέξη impression (=εντύπωση). Πρόκειται για έναν όρο ο οποίος χρησιμοποιείται κυρίως για τη ζωγραφική και πιο συγκεκριμένα για μια τάση που εμφανίστηκε στη Γαλλία στα τέλη του 19ου αιώνα (από το 1870 και μετά), με κυριότερους εκπροσώπους ορισμένους από τους πλέον διάσημους σήμερα ζωγράφους, όπως τον Claude Monet, τον Paul Cezanne, τον Camille Pissarro, τον Auguste Renoir, τον Alfred Sisley, τον Edouard Manet κ.ά. Μάλιστα, θα πρέπει να πούμε ότι ο όρος "impressionisme" δημιουργήθηκε με αφορμή τον πίνακα του Monet με τίτλο "Impression, soleil levant" (=Εντύπωση, ανατολή ηλίου).</a:t>
                      </a:r>
                      <a:endParaRPr lang="en-US" sz="1200" dirty="0">
                        <a:effectLst/>
                      </a:endParaRPr>
                    </a:p>
                    <a:p>
                      <a:pPr marL="0" marR="0">
                        <a:lnSpc>
                          <a:spcPct val="115000"/>
                        </a:lnSpc>
                        <a:spcBef>
                          <a:spcPts val="0"/>
                        </a:spcBef>
                        <a:spcAft>
                          <a:spcPts val="0"/>
                        </a:spcAft>
                      </a:pPr>
                      <a:r>
                        <a:rPr lang="el-GR" sz="1200" dirty="0">
                          <a:effectLst/>
                        </a:rPr>
                        <a:t>Βασικός στόχος των εμπρεσιονιστών είναι να αναπαραστήσουν την πραγματικότητα όχι με τρόπο αντικειμενικό, ακριβή και ρεαλιστικό αλλά όπως την αντιλαμβάνονται οι αισθήσεις· προσπαθούν, δηλαδή, να αποδώσουν την εντύπωση που αποκομίζει ο παρατηρητής μιας οποιασδήποτε σκηνής ή ενός τοπίου, με βάση το παιχνίδι του φωτός και των χρωμάτων. Με άλλα λόγια, ο εμπρεσιονισμός επιδιώκει την όσο το δυνατόν πιο αυθόρμητη και πηγαία έκφραση, καθώς και την απόδοση των συναισθημάτων που προκαλεί η φευγαλέα εντύπωση μιας εικόνας, ενός προσώπου ή ενός τοπίου σε μιαν απόλυτα συγκεκριμένη στιγμή.</a:t>
                      </a:r>
                      <a:endParaRPr lang="en-US" sz="1200" dirty="0">
                        <a:effectLst/>
                      </a:endParaRPr>
                    </a:p>
                    <a:p>
                      <a:pPr marL="0" marR="0">
                        <a:lnSpc>
                          <a:spcPct val="115000"/>
                        </a:lnSpc>
                        <a:spcBef>
                          <a:spcPts val="0"/>
                        </a:spcBef>
                        <a:spcAft>
                          <a:spcPts val="0"/>
                        </a:spcAft>
                      </a:pPr>
                      <a:r>
                        <a:rPr lang="el-GR" sz="1200" dirty="0">
                          <a:effectLst/>
                        </a:rPr>
                        <a:t>Από τη ζωγραφική, ο όρος "εμπρεσιονισμός" μεταφέρθηκε και στη λογοτεχνία αλλά με περιεχόμενο μάλλον ασαφές. Υπάρχουν εμπρεσιονιστές λογοτέχνες; Κατά καιρούς, ο χαρακτηρισμός αυτός έχει αποδοθεί σε πολύ διαφορετικούς ποιητές, όπως π.χ. στους Γάλλους συμβολιστές ή σε κάποιους Άγγλους ή Αμερικανούς, όπως ο Oscar Wilde, ο Ezra Pound κ.ά., ενώ σε ό,τι αφορά την πεζογραφία, χρησιμοποιείται συχνά για να χαρακτηρίσει όσους καλλιεργούν την τεχνική του εσωτερικού μονολόγου. Γενικά, θα μπορούσαμε να πούμε ότι όποιος δείχνει να αμφισβητεί το ρεαλισμό και την προσπάθεια για ακριβή και λεπτομερειακή ανάπλαση της πραγματικότητας, μπορεί να θεωρηθεί εμπρεσιονιστής, με την έννοια ότι μας προσφέρει μια υποκειμενική, εφήμερη και φευγαλέα εντύπωση για τον κόσμο γύρω μας. Είναι, όμως, φανερό ότι αυτός ο ορισμός είναι υπερβολικά γενικός και δεν προσφέρεται πραγματικά για κάποια κατηγοριοποίηση· γι' αυτό, άλλωστε, και ο όρος δεν επικράτησε ποτέ πραγματικά σε σχέση με τη λογοτεχνία αλλά εξακολουθεί να συνδέεται κυρίως με τη ζωγραφική.</a:t>
                      </a:r>
                      <a:endParaRPr lang="en-US" sz="1200" dirty="0">
                        <a:effectLst/>
                      </a:endParaRPr>
                    </a:p>
                    <a:p>
                      <a:pPr marL="0" marR="0">
                        <a:lnSpc>
                          <a:spcPct val="115000"/>
                        </a:lnSpc>
                        <a:spcBef>
                          <a:spcPts val="0"/>
                        </a:spcBef>
                        <a:spcAft>
                          <a:spcPts val="0"/>
                        </a:spcAft>
                      </a:pPr>
                      <a:r>
                        <a:rPr lang="el-GR" sz="1200" dirty="0">
                          <a:effectLst/>
                        </a:rPr>
                        <a:t>Ωστόσο, θα πρέπει να πούμε ότι ο ίδιος όρος χρησιμοποιείται αρκετά συχνά για να χαρακτηρίσει ένα ορισμένο είδος λογοτεχνικής κριτικής. Ειδικά στη χώρα μας, μιλάμε συχνά για εμπρεσιονιστική κριτική. Πρόκειται για έναν χαρακτηρισμό με αρνητική χροιά: ο  εμπρεσιονιστής κριτικός βασίζεται κυρίως στην εντύπωση που του προκαλεί η ανάγνωση ενός έργου, αντιμετωπίζει τη λογοτεχνία ως προσωπικό βίωμα και δεν προχωρά πέρα από ζητήματα που αγγίζουν τις δικές του ευαισθησίες. Με άλλα λόγια, δεν κάνει κανενός είδους προσπάθεια να υπερβεί την υποκειμενικότητά του: δεν επιζητεί την ερμηνεία του έργου ούτε την επιστημονική του προσέγγιση, με βάση παρατηρήσεις που να μπορούν να αιτιολογηθούν και να αποδειχθούν αντικειμενικά, στο βαθμό που αυτό είναι δυνατόν.</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049" marR="52049" marT="0" marB="0"/>
                </a:tc>
              </a:tr>
            </a:tbl>
          </a:graphicData>
        </a:graphic>
      </p:graphicFrame>
    </p:spTree>
    <p:extLst>
      <p:ext uri="{BB962C8B-B14F-4D97-AF65-F5344CB8AC3E}">
        <p14:creationId xmlns:p14="http://schemas.microsoft.com/office/powerpoint/2010/main" val="157808776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ΕΠΙΜΕΛΕΙΑ: ΠΕΠΕ ΕΥΗ</a:t>
            </a:r>
            <a:endParaRPr lang="el-GR"/>
          </a:p>
        </p:txBody>
      </p:sp>
      <p:sp>
        <p:nvSpPr>
          <p:cNvPr id="3" name="Slide Number Placeholder 2"/>
          <p:cNvSpPr>
            <a:spLocks noGrp="1"/>
          </p:cNvSpPr>
          <p:nvPr>
            <p:ph type="sldNum" sz="quarter" idx="12"/>
          </p:nvPr>
        </p:nvSpPr>
        <p:spPr/>
        <p:txBody>
          <a:bodyPr/>
          <a:lstStyle/>
          <a:p>
            <a:fld id="{3DF53439-851E-44AD-84B1-B6BFC3D0C743}" type="slidenum">
              <a:rPr lang="el-GR" smtClean="0"/>
              <a:t>9</a:t>
            </a:fld>
            <a:endParaRPr lang="el-GR"/>
          </a:p>
        </p:txBody>
      </p:sp>
      <p:graphicFrame>
        <p:nvGraphicFramePr>
          <p:cNvPr id="4" name="Table 3"/>
          <p:cNvGraphicFramePr>
            <a:graphicFrameLocks noGrp="1"/>
          </p:cNvGraphicFramePr>
          <p:nvPr>
            <p:extLst>
              <p:ext uri="{D42A27DB-BD31-4B8C-83A1-F6EECF244321}">
                <p14:modId xmlns:p14="http://schemas.microsoft.com/office/powerpoint/2010/main" val="1660331521"/>
              </p:ext>
            </p:extLst>
          </p:nvPr>
        </p:nvGraphicFramePr>
        <p:xfrm>
          <a:off x="107504" y="260648"/>
          <a:ext cx="8579295" cy="6292978"/>
        </p:xfrm>
        <a:graphic>
          <a:graphicData uri="http://schemas.openxmlformats.org/drawingml/2006/table">
            <a:tbl>
              <a:tblPr firstRow="1" firstCol="1" bandRow="1">
                <a:tableStyleId>{2D5ABB26-0587-4C30-8999-92F81FD0307C}</a:tableStyleId>
              </a:tblPr>
              <a:tblGrid>
                <a:gridCol w="8579295"/>
              </a:tblGrid>
              <a:tr h="81276">
                <a:tc>
                  <a:txBody>
                    <a:bodyPr/>
                    <a:lstStyle/>
                    <a:p>
                      <a:pPr marL="0" marR="0" algn="ctr">
                        <a:lnSpc>
                          <a:spcPct val="115000"/>
                        </a:lnSpc>
                        <a:spcBef>
                          <a:spcPts val="0"/>
                        </a:spcBef>
                        <a:spcAft>
                          <a:spcPts val="0"/>
                        </a:spcAft>
                      </a:pPr>
                      <a:r>
                        <a:rPr lang="el-GR" sz="800">
                          <a:effectLst/>
                        </a:rPr>
                        <a:t>ΕΞΠΡΕΣΙΟΝΙΣΜΟΣ</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22901" marR="22901" marT="0" marB="0"/>
                </a:tc>
              </a:tr>
              <a:tr h="6014425">
                <a:tc>
                  <a:txBody>
                    <a:bodyPr/>
                    <a:lstStyle/>
                    <a:p>
                      <a:pPr marL="0" marR="0">
                        <a:lnSpc>
                          <a:spcPct val="115000"/>
                        </a:lnSpc>
                        <a:spcBef>
                          <a:spcPts val="0"/>
                        </a:spcBef>
                        <a:spcAft>
                          <a:spcPts val="0"/>
                        </a:spcAft>
                      </a:pPr>
                      <a:r>
                        <a:rPr lang="el-GR" sz="800" dirty="0">
                          <a:effectLst/>
                        </a:rPr>
                        <a:t>Καλλιτεχνικό και λογοτεχνικό κίνημα που αναπτύχθηκε στις τρεις πρώτες δεκαετίες του 20ού αιώνα, αρχικά με επίκεντρο τη Γερμανία, και πιο συγκεκριμένα τις πόλεις Δρέσδη, Βερολίνο και Μόναχο, και στη συνέχεια σε πολλές ακόμη κέντρο-ευρωπαϊκές πόλεις, όπως η Βιέννη, η Πράγα κτλ. Μαζί με ορισμένα άλλα κινήματα της ίδιας περίπου εποχής, όπως ο φουτουρισμός, το νταντά και ο υπερρεαλισμός, συγκροτεί αυτό που σήμερα ονομάζουμε καλλιτεχνική πρωτοπορία των αρχών του αιώνα μας και, φυσικά, συνδέεται άμεσα με το ευρύτερο μοντερνιστικό ρεύμα, που την εποχή εκείνη είχε ήδη κάνει την εμφάνισή του. Ο εξπρεσιονισμός εκφράστηκε μέσα απ' όλες σχεδόν τις μορφές της τέχνης: πρώτα με τη ζωγραφική, έπειτα με τη λογοτεχνία και το θέατρο και, τέλος, με τη μουσική, τον κινηματογράφο ή ακόμη και την αρχιτεκτονική. Μάλιστα, θα μπορούσαμε να πούμε ότι η λογοτεχνία δεν αποτελεί το κατεξοχήν μέσο έκφρασης του εξπρεσιονισμού και έχει μάλλον δευτερεύοντα ρόλο στο ευρύτερο εξπρεσιονιστικό κίνημα.</a:t>
                      </a:r>
                      <a:endParaRPr lang="en-US" sz="900" dirty="0">
                        <a:effectLst/>
                      </a:endParaRPr>
                    </a:p>
                    <a:p>
                      <a:pPr marL="0" marR="0">
                        <a:lnSpc>
                          <a:spcPct val="115000"/>
                        </a:lnSpc>
                        <a:spcBef>
                          <a:spcPts val="0"/>
                        </a:spcBef>
                        <a:spcAft>
                          <a:spcPts val="0"/>
                        </a:spcAft>
                      </a:pPr>
                      <a:r>
                        <a:rPr lang="el-GR" sz="800" dirty="0">
                          <a:effectLst/>
                        </a:rPr>
                        <a:t>Ωστόσο, βασικό χαρακτηριστικό του εξπρεσιονιστικού κινήματος είναι οι πολύ στενοί δεσμοί ανάμεσα στις διάφορες μορφές τέχνης και δε θα πρέπει να θεωρήσουμε καθόλου τυχαίο το γεγονός ότι υπάρχουν ζωγράφοι που την ίδια στιγμή είναι και θεατρικοί συγγραφείς, ποιητές που συνθέτουν μουσική κτλ. Γενικά, όπως όλοι οι εκπρόσωποι των πρωτοποριών, οι εξπρεσιονιστές έδρασαν συνειδητά ως οργανωμένη ομάδα και έδωσαν συλλογικό χαρακτήρα σε όλες σχεδόν τις προσπάθειές τους: ίδρυσαν σχολές και περιοδικά μέσα απ' τα οποία εξέφρασαν τις ιδέες και τους στόχους τους, οργάνωσαν ομαδικές εκθέσεις και άλλες κοινές εκδηλώσεις, ακόμη και στα καφενεία ή τα καμπαρέ της εποχής.</a:t>
                      </a:r>
                      <a:endParaRPr lang="en-US" sz="900" dirty="0">
                        <a:effectLst/>
                      </a:endParaRPr>
                    </a:p>
                    <a:p>
                      <a:pPr marL="0" marR="0">
                        <a:lnSpc>
                          <a:spcPct val="115000"/>
                        </a:lnSpc>
                        <a:spcBef>
                          <a:spcPts val="0"/>
                        </a:spcBef>
                        <a:spcAft>
                          <a:spcPts val="0"/>
                        </a:spcAft>
                      </a:pPr>
                      <a:r>
                        <a:rPr lang="el-GR" sz="800" dirty="0">
                          <a:effectLst/>
                        </a:rPr>
                        <a:t>Ειδικά σε ό,τι αφορά τη λογοτεχνία, ο εξπρεσιονισμός εμφανίζεται ως αντίδραση στο ρεαλισμό, το νατουραλισμό και το συμβολισμό. Το πρώτο και κυριότερο χαρακτηριστικό του εξπρεσιονισμού είναι ο διακαής πόθος για επανάσταση ενάντια σε όλα όσα αντιπροσωπεύουν την παράδοση, καθώς και μια λαχτάρα για καθετί καινούριο. Οι εξπρεσιονιστές θέλουν να αναδειχθούν σε κήρυκες ενός ριζικά νέου κόσμου, μέσα από μια ριζικά νέα τέχνη. Την ίδια στιγμή, δίνουν ιδιαίτερη σημασία στην κοινωνική διάσταση των έργων τους, αφού η κοινωνική κριτική αποτελεί γι' αυτούς στάση ζωής (αυτή η σύνδεση τέχνης και ζωής, σε συνδυασμό με το αίτημα για μια νέα τέχνη που θα αλλάξει και τη ζωή, αποτελεί κοινό τόπο για όλα τα πρωτοποριακά κινήματα).</a:t>
                      </a:r>
                      <a:endParaRPr lang="en-US" sz="900" dirty="0">
                        <a:effectLst/>
                      </a:endParaRPr>
                    </a:p>
                    <a:p>
                      <a:pPr marL="0" marR="0">
                        <a:lnSpc>
                          <a:spcPct val="115000"/>
                        </a:lnSpc>
                        <a:spcBef>
                          <a:spcPts val="0"/>
                        </a:spcBef>
                        <a:spcAft>
                          <a:spcPts val="0"/>
                        </a:spcAft>
                      </a:pPr>
                      <a:r>
                        <a:rPr lang="el-GR" sz="800" dirty="0">
                          <a:effectLst/>
                        </a:rPr>
                        <a:t>Το πρώτο βήμα προς τη νέα τέχνη, σύμφωνα με τους εξπρεσιονιστές, είναι η άρνηση κάθε αληθοφάνειας ή ευλογοφάνειας και η εγκατάλειψη κάθε προσπάθειας για πιστή και ρεαλιστική απόδοση της πραγματικότητας. Πιο συγκεκριμένα, οι εξπρεσιονιστές δεν επιδιώκουν την αντικειμενική απεικόνιση του εμπειρικού κόσμου αλλά θέλουν να εκφράσουν εσωτερικά αισθήματα και βιώματα: τους ενδιαφέρει η προβολή του κόσμου όπως αυτός εμφανίζεται στη φαντασία του καλλιτέχνη, ή όπως τον φαντάζονται ή τον νιώθουν τα πρόσωπα του έργου. Στην πράξη, αυτό μεταφράζεται σε μια συμβολική και αφαιρετική αναπαράσταση της πραγματικότητας. Παράλληλα, τα έργα των εξπρεσιονιστών έχουν μια τάση προς την υπερβολή: είναι γεμάτα με έντονη συγκίνηση, πάθος, παρορμητική διάθεση και συναισθηματική φόρτιση, ενώ το αλλόκοτο, το πρωτόγονο, το κραυγαλέο, το ονειρικό και το φαντασιακό κυριαρχούν.</a:t>
                      </a:r>
                      <a:endParaRPr lang="en-US" sz="900" dirty="0">
                        <a:effectLst/>
                      </a:endParaRPr>
                    </a:p>
                    <a:p>
                      <a:pPr marL="0" marR="0">
                        <a:lnSpc>
                          <a:spcPct val="115000"/>
                        </a:lnSpc>
                        <a:spcBef>
                          <a:spcPts val="0"/>
                        </a:spcBef>
                        <a:spcAft>
                          <a:spcPts val="0"/>
                        </a:spcAft>
                      </a:pPr>
                      <a:r>
                        <a:rPr lang="el-GR" sz="800" dirty="0">
                          <a:effectLst/>
                        </a:rPr>
                        <a:t>Σε ό,τι αφορά τη μορφή, οι εξπρεσιονιστές καταργούν κάθε είδους δέσμευση: στίχος και λεξιλόγιο απελευθερώνονται, η εικόνα και η μεταφορά αναδεικνύονται σε κυρίαρχα λεκτικά σχήματα, ενώ χρησιμοποιούνται στοιχεία που ως τότε θεωρούνταν αντι-ποιητικά. Ειδικά στο θέατρο, έχουμε επιπλέον κατάργηση της ενότητας του χρόνου, παρεμβολή εντυπωσιακών διαλόγων, σκηνοθετικά τεχνάσματα, αναντιστοιχία ανάμεσα στη σκέψη και στη δράση των προσώπων κτλ.</a:t>
                      </a:r>
                      <a:endParaRPr lang="en-US" sz="900" dirty="0">
                        <a:effectLst/>
                      </a:endParaRPr>
                    </a:p>
                    <a:p>
                      <a:pPr marL="0" marR="0">
                        <a:lnSpc>
                          <a:spcPct val="115000"/>
                        </a:lnSpc>
                        <a:spcBef>
                          <a:spcPts val="0"/>
                        </a:spcBef>
                        <a:spcAft>
                          <a:spcPts val="0"/>
                        </a:spcAft>
                      </a:pPr>
                      <a:r>
                        <a:rPr lang="el-GR" sz="800" dirty="0">
                          <a:effectLst/>
                        </a:rPr>
                        <a:t>Από πλευράς θεματογραφίας, ο εξπρεσιονισμός εκφράζει καταρχήν την έκσταση και ταυτόχρονα την απόγνωση του ανθρώπου μπροστά στη μηχανή και τη μεγαλούπολη, ενώ καταγγέλλει την κοινωνική κατάσταση της εποχής. Ωστόσο, κεντρικό θέμα για όλους τους εξπρεσιονιστές είναι, βέβαια, ο πόλεμος και γενικά η βία και οι επιπτώσεις της στον άνθρωπο. Σύμφωνα με τους εξπρεσιονιστές, ο πόλεμος έχει διπλή λειτουργία: από τη μια πλευρά είναι η καταστροφή του ανθρώπου κι απ' την άλλη το απαραίτητο καθαρτήριο για τη γέννηση μιας νέας ανθρωπότητας. Γενικότερα, μπορούμε να πούμε ότι ο εξπρεσιονισμός διακηρύσσει τη διάλυση και παράλληλα την αναγέννηση της κοινωνίας: όλοι οι εκπρόσωποί του διακατέχονται από έναν αγωνιώδη προβληματισμό σχετικά με την καταστροφή στην οποία οδηγείται ο κόσμος, και την ίδια στιγμή εκφράζουν ένα είδος μυστικιστικής ελπίδας για την ολοκληρωτική ανανέωση της ανθρωπότητας.</a:t>
                      </a:r>
                      <a:endParaRPr lang="en-US" sz="900" dirty="0">
                        <a:effectLst/>
                      </a:endParaRPr>
                    </a:p>
                    <a:p>
                      <a:pPr marL="0" marR="0">
                        <a:lnSpc>
                          <a:spcPct val="115000"/>
                        </a:lnSpc>
                        <a:spcBef>
                          <a:spcPts val="0"/>
                        </a:spcBef>
                        <a:spcAft>
                          <a:spcPts val="0"/>
                        </a:spcAft>
                      </a:pPr>
                      <a:r>
                        <a:rPr lang="el-GR" sz="800" dirty="0">
                          <a:effectLst/>
                        </a:rPr>
                        <a:t>Οι πιο σημαντικοί εξπρεσιονιστές λογοτέχνες είναι οι ποιητές Jakob van Hoddis, Alfred Lichtenstein, Georg Heym, August Stramm, Georg Trakl, Gottfried Benn, Franz Werfel κ.ά., καθώς και τους πεζογράφους Alfred Döblin και Carl Einstein. Εξάλλου, σε ό,τι αφορά το θέατρο, αξίζει ίσως να αναφέρουμε τους Ernst Toller, Georg Kaiser, Oskar Kokoschka, Carl Sternheim, August Stramm, Walter Hasenclever, Ernst Barlach, Reinhard Goering κ.ά.</a:t>
                      </a:r>
                      <a:endParaRPr lang="en-US" sz="900" dirty="0">
                        <a:effectLst/>
                      </a:endParaRPr>
                    </a:p>
                    <a:p>
                      <a:pPr marL="0" marR="0">
                        <a:lnSpc>
                          <a:spcPct val="115000"/>
                        </a:lnSpc>
                        <a:spcBef>
                          <a:spcPts val="0"/>
                        </a:spcBef>
                        <a:spcAft>
                          <a:spcPts val="0"/>
                        </a:spcAft>
                      </a:pPr>
                      <a:r>
                        <a:rPr lang="el-GR" sz="800" dirty="0">
                          <a:effectLst/>
                        </a:rPr>
                        <a:t>Η πορεία του εξπρεσιονιστικού κινήματος υπήρξε σχετικά σύντομη: έπειτα από μια γρήγορη και εντυπωσιακή ανάπτυξη στα πρώτα χρόνια του 20ού αιώνα, δέχθηκε ένα ισχυρότατο πλήγμα από τον Α΄ Παγκόσμιο πόλεμο: πολλοί εξπρεσιονιστές δημιουργοί σκοτώθηκαν στο μέτωπο, άλλοι αυτοκτόνησαν, ορισμένα από τα περιοδικά έπαψαν να εκδίδονται και γενικά οι καλλιτεχνικές εξπρεσιονιστικές ομάδες ουσιαστικά διαλύθηκαν. Με το τέλος του πολέμου, ο εξπρεσιονισμός γνώρισε μια δεύτερη άνθηση και στα πρώτα χρόνια του μεσοπολέμου, οι δημιουργίες των εκπροσώπων του ήταν πολύ δημοφιλείς. Γρήγορα, όμως, το κίνημα δέχθηκε τη χαριστική βολή από τους ναζί, που δε δίστασαν να κατατάξουν τον εξπρεσιονισμό —μαζί με ολόκληρο το μοντερνισμό— στη λεγόμενη Entartete Kunst («εκφυλισμένη τέχνη»).</a:t>
                      </a:r>
                      <a:endParaRPr lang="en-US" sz="900" dirty="0">
                        <a:effectLst/>
                      </a:endParaRPr>
                    </a:p>
                    <a:p>
                      <a:pPr marL="0" marR="0">
                        <a:lnSpc>
                          <a:spcPct val="115000"/>
                        </a:lnSpc>
                        <a:spcBef>
                          <a:spcPts val="0"/>
                        </a:spcBef>
                        <a:spcAft>
                          <a:spcPts val="0"/>
                        </a:spcAft>
                      </a:pPr>
                      <a:r>
                        <a:rPr lang="el-GR" sz="800" dirty="0">
                          <a:effectLst/>
                        </a:rPr>
                        <a:t>Στο μεταξύ, όμως, ο εξπρεσιονισμός είχε προλάβει να περάσει τα σύνορα της Γερμανίας. Η απήχησή του έφτασε ως τις Η.Π.Α. και το Μεξικό· γενικά, η επίδρασή του στην τέχνη του 20ού αιώνα υπήρξε καταλυτική, σε όλους σχεδόν τους τομείς: εκτός του ότι προαναγγέλλει το νταντά και τον υπερρεαλισμό, εξπρεσιονιστικές επιρροές και επιβιώσεις συναντάμε στα έργα πολλών μεγάλων συγγραφέων και καλλιτεχνών του αιώνα μας.</a:t>
                      </a:r>
                      <a:endParaRPr lang="en-US" sz="900" dirty="0">
                        <a:effectLst/>
                      </a:endParaRPr>
                    </a:p>
                    <a:p>
                      <a:pPr marL="0" marR="0">
                        <a:lnSpc>
                          <a:spcPct val="115000"/>
                        </a:lnSpc>
                        <a:spcBef>
                          <a:spcPts val="0"/>
                        </a:spcBef>
                        <a:spcAft>
                          <a:spcPts val="0"/>
                        </a:spcAft>
                      </a:pPr>
                      <a:r>
                        <a:rPr lang="el-GR" sz="800" dirty="0">
                          <a:effectLst/>
                        </a:rPr>
                        <a:t>Ωστόσο, τα παραπάνω δεν ισχύουν ούτε στο ελάχιστο για τη νεοελληνική λογοτεχνία, όπου σε αντίθεση με άλλα μοντερνιστικά κινήματα, που διέγραψαν μια λαμπρή πορεία (π.χ. υπερρεαλισμός), ο εξπρεσιονισμός δεν ευδοκίμησε. Μάλιστα, δύσκολα θα μπορούσε κανείς να ανιχνεύσει ακόμη και κάποιες έμμεσες και πολύ μακρινές επιδράσεις ή επιβιώσεις. Οι ακριβείς λόγοι αυτής της «άρνησης» δεν έχουν ακόμη διερευνηθεί. Πάντως, ως ένα βαθμό, ευθύνεται αναμφίβολα η ιστορική συγκυρία της εποχής: στις αρχές του 20ού αιώνα, η Ελλάδα βρισκόταν πολύ μακριά από το κλίμα που οδήγησε στη γέννηση του εξπρεσιονισμού στην Ευρώπη, και δεν ήταν καθόλου έτοιμη για τέτοιου είδους καλλιτεχνικές και ιδεολογικές διεργασίες. Άλλωστε, τα χαρακτηριστικά του εξπρεσιονισμού προσιδιάζουν κυρίως στην καλλιτεχνική παράδοση της Κεντρικής και Βόρειας Ευρώπης· η μεταφορά τους σε μια χώρα όπως η Ελλάδα, θα φάνταζε μάλλον τεχνητή και δύσκολα θα μπορούσε να στεφθεί με επιτυχία και να συγκινήσει, καθώς δε θα είχε καθόλου ρίζες στην παράδοση της χώρας.</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901" marR="22901" marT="0" marB="0"/>
                </a:tc>
              </a:tr>
            </a:tbl>
          </a:graphicData>
        </a:graphic>
      </p:graphicFrame>
    </p:spTree>
    <p:extLst>
      <p:ext uri="{BB962C8B-B14F-4D97-AF65-F5344CB8AC3E}">
        <p14:creationId xmlns:p14="http://schemas.microsoft.com/office/powerpoint/2010/main" val="22506635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Προσαρμοσμένο 10">
      <a:dk1>
        <a:sysClr val="windowText" lastClr="000000"/>
      </a:dk1>
      <a:lt1>
        <a:srgbClr val="DEF5E4"/>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219</TotalTime>
  <Words>16301</Words>
  <Application>Microsoft Office PowerPoint</Application>
  <PresentationFormat>On-screen Show (4:3)</PresentationFormat>
  <Paragraphs>285</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Calibri</vt:lpstr>
      <vt:lpstr>Constantia</vt:lpstr>
      <vt:lpstr>Times New Roman</vt:lpstr>
      <vt:lpstr>Wingdings 2</vt:lpstr>
      <vt:lpstr>Ροή</vt:lpstr>
      <vt:lpstr>ΛΟΓΟΤΕΧΝΙΚΑ  ΡΕΥΜΑΤΑ  ΑΠΟ ΤΟ ΛΕΞΙΚΟ ΛΟΓΟΤΕΧΝΙΚΩΝ ΟΡΩΝ</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EVI</cp:lastModifiedBy>
  <cp:revision>65</cp:revision>
  <dcterms:created xsi:type="dcterms:W3CDTF">2020-11-12T11:14:24Z</dcterms:created>
  <dcterms:modified xsi:type="dcterms:W3CDTF">2024-11-15T16:47:18Z</dcterms:modified>
</cp:coreProperties>
</file>