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1"/>
  </p:notesMasterIdLst>
  <p:sldIdLst>
    <p:sldId id="256" r:id="rId2"/>
    <p:sldId id="261" r:id="rId3"/>
    <p:sldId id="264" r:id="rId4"/>
    <p:sldId id="265" r:id="rId5"/>
    <p:sldId id="267" r:id="rId6"/>
    <p:sldId id="266" r:id="rId7"/>
    <p:sldId id="263" r:id="rId8"/>
    <p:sldId id="260" r:id="rId9"/>
    <p:sldId id="262" r:id="rId1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11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0D7213-6C33-4BFF-9604-D893DCDCC06D}" type="datetimeFigureOut">
              <a:rPr lang="el-GR" smtClean="0"/>
              <a:t>27/9/2026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4E97D-304B-4940-B977-8D3564895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9190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Στυλ κύριου υπότιτλου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C36D-7FF2-47E2-BCFA-C4D6BA6AB6BD}" type="datetime1">
              <a:rPr lang="el-GR" smtClean="0"/>
              <a:t>27/9/2026</a:t>
            </a:fld>
            <a:endParaRPr lang="el-G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07E5D-B1BF-4083-895B-4DF8703B73FD}" type="datetime1">
              <a:rPr lang="el-GR" smtClean="0"/>
              <a:t>27/9/2026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E363B-A831-4E34-BE92-31FD2D14A067}" type="datetime1">
              <a:rPr lang="el-GR" smtClean="0"/>
              <a:t>27/9/2026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5440-10C6-4C17-A426-A1F63DF485FA}" type="datetime1">
              <a:rPr lang="el-GR" smtClean="0"/>
              <a:t>27/9/2026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A76DF-4BD9-49C8-83CB-AD24A88B82F1}" type="datetime1">
              <a:rPr lang="el-GR" smtClean="0"/>
              <a:t>27/9/2026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0074C-3423-4F7A-8745-488D80581AC1}" type="datetime1">
              <a:rPr lang="el-GR" smtClean="0"/>
              <a:t>27/9/2026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36F0-03AE-49A2-A704-ED004762F6B1}" type="datetime1">
              <a:rPr lang="el-GR" smtClean="0"/>
              <a:t>27/9/2026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F55B-05F7-4E8B-9DEA-1193BC594402}" type="datetime1">
              <a:rPr lang="el-GR" smtClean="0"/>
              <a:t>27/9/2026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F77D7-08DE-473E-98F6-938F00964259}" type="datetime1">
              <a:rPr lang="el-GR" smtClean="0"/>
              <a:t>27/9/2026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B3D69-C74C-477E-85DA-D42D74F69A28}" type="datetime1">
              <a:rPr lang="el-GR" smtClean="0"/>
              <a:t>27/9/2026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02C3-D7FD-4B69-8C04-CFC9B7491DF0}" type="datetime1">
              <a:rPr lang="el-GR" smtClean="0"/>
              <a:t>27/9/2026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79CEB0-5DC3-46AB-BB5B-D0DE26714D99}" type="datetime1">
              <a:rPr lang="el-GR" smtClean="0"/>
              <a:t>27/9/2026</a:t>
            </a:fld>
            <a:endParaRPr lang="el-G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857600"/>
          </a:xfrm>
        </p:spPr>
        <p:txBody>
          <a:bodyPr>
            <a:noAutofit/>
          </a:bodyPr>
          <a:lstStyle/>
          <a:p>
            <a:r>
              <a:rPr lang="el-GR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ΕΠΙΚΟΙΝΩΝΙΑΚΟ ΠΛΑΙΣΙΟ </a:t>
            </a:r>
            <a:r>
              <a:rPr lang="el-GR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br>
              <a:rPr lang="el-GR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ΤΟΜΕΙΣ </a:t>
            </a:r>
            <a:r>
              <a:rPr lang="el-GR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ΑΝΤΛΗΣΗΣ </a:t>
            </a:r>
            <a:r>
              <a:rPr lang="el-GR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ΙΔΕΩΝ </a:t>
            </a:r>
            <a:endParaRPr lang="el-GR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l-GR" dirty="0" smtClean="0"/>
              <a:t>ΕΠΙΜΕΛΕΙΑ: ΠΕΠΕ ΕΥΗ</a:t>
            </a:r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237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Autofit/>
          </a:bodyPr>
          <a:lstStyle/>
          <a:p>
            <a:pPr algn="ctr"/>
            <a:r>
              <a:rPr lang="el-G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ΕΠΙΚΟΙΝΩΝΙΑΚΟ ΠΛΑΙΣΙΟ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2</a:t>
            </a:fld>
            <a:endParaRPr lang="el-GR"/>
          </a:p>
        </p:txBody>
      </p:sp>
      <p:sp>
        <p:nvSpPr>
          <p:cNvPr id="25" name="Content Placeholder 2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/>
          <a:lstStyle/>
          <a:p>
            <a:r>
              <a:rPr lang="el-GR" dirty="0" smtClean="0"/>
              <a:t>ΑΡΘΡΟ</a:t>
            </a:r>
          </a:p>
          <a:p>
            <a:r>
              <a:rPr lang="el-GR" dirty="0" smtClean="0"/>
              <a:t>ΕΠΙΣΤΟΛΗ</a:t>
            </a:r>
          </a:p>
          <a:p>
            <a:pPr lvl="1"/>
            <a:r>
              <a:rPr lang="el-GR" dirty="0" smtClean="0"/>
              <a:t>ΕΠΙΣΗΜΗ</a:t>
            </a:r>
          </a:p>
          <a:p>
            <a:pPr lvl="1"/>
            <a:r>
              <a:rPr lang="el-GR" dirty="0" smtClean="0"/>
              <a:t>ΦΙΛΙΚΗ</a:t>
            </a:r>
          </a:p>
          <a:p>
            <a:r>
              <a:rPr lang="el-GR" dirty="0" smtClean="0"/>
              <a:t>ΔΗΜΟΣΙΑ ΟΜΙΛΙΑ (ΕΙΣΗΓΗΣΗ)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9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Autofit/>
          </a:bodyPr>
          <a:lstStyle/>
          <a:p>
            <a:pPr algn="ctr"/>
            <a:r>
              <a:rPr lang="el-G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ΑΡΘΡΟ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3</a:t>
            </a:fld>
            <a:endParaRPr lang="el-GR"/>
          </a:p>
        </p:txBody>
      </p:sp>
      <p:sp>
        <p:nvSpPr>
          <p:cNvPr id="25" name="Content Placeholder 2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62500" lnSpcReduction="20000"/>
          </a:bodyPr>
          <a:lstStyle/>
          <a:p>
            <a:r>
              <a:rPr lang="el-GR" dirty="0" smtClean="0"/>
              <a:t>ΤΙΤΛΟΣ</a:t>
            </a:r>
          </a:p>
          <a:p>
            <a:r>
              <a:rPr lang="el-GR" dirty="0" smtClean="0"/>
              <a:t>ΠΡΟΛΟΓΟΣ</a:t>
            </a:r>
          </a:p>
          <a:p>
            <a:pPr lvl="1"/>
            <a:r>
              <a:rPr lang="el-GR" dirty="0"/>
              <a:t>Η ελευθερία λόγου </a:t>
            </a:r>
            <a:r>
              <a:rPr lang="el-GR" dirty="0" smtClean="0"/>
              <a:t>επιτρέπει σε κάθε άνθρωπο τη </a:t>
            </a:r>
            <a:r>
              <a:rPr lang="el-GR" dirty="0"/>
              <a:t>δημοσίευση απόψεων για διάφορα θέματα της επικαιρότητας που αφορούν την κοινωνία. Ένα τέτοιο ζήτημα είναι το..., του οποίου τα </a:t>
            </a:r>
            <a:r>
              <a:rPr lang="el-GR" dirty="0">
                <a:solidFill>
                  <a:schemeClr val="accent2"/>
                </a:solidFill>
              </a:rPr>
              <a:t>αίτια</a:t>
            </a:r>
            <a:r>
              <a:rPr lang="el-GR" dirty="0"/>
              <a:t>, </a:t>
            </a:r>
            <a:r>
              <a:rPr lang="el-GR" dirty="0">
                <a:solidFill>
                  <a:schemeClr val="accent3"/>
                </a:solidFill>
              </a:rPr>
              <a:t>οι συνέπειες (θετικές / αρνητικές)</a:t>
            </a:r>
            <a:r>
              <a:rPr lang="el-GR" dirty="0"/>
              <a:t>,</a:t>
            </a:r>
            <a:r>
              <a:rPr lang="el-GR" dirty="0">
                <a:solidFill>
                  <a:schemeClr val="accent3"/>
                </a:solidFill>
              </a:rPr>
              <a:t> </a:t>
            </a:r>
            <a:r>
              <a:rPr lang="el-GR" dirty="0">
                <a:solidFill>
                  <a:srgbClr val="C00000"/>
                </a:solidFill>
              </a:rPr>
              <a:t>οι τρόποι ενίσχυσης (αν είναι θετικό) /αντιμετώπισης (αν είναι αρνητικό)</a:t>
            </a:r>
            <a:r>
              <a:rPr lang="el-GR" dirty="0"/>
              <a:t> θα εξεταστούν παρακάτω</a:t>
            </a:r>
            <a:r>
              <a:rPr lang="el-GR" dirty="0" smtClean="0"/>
              <a:t>.</a:t>
            </a:r>
          </a:p>
          <a:p>
            <a:r>
              <a:rPr lang="el-GR" dirty="0" smtClean="0"/>
              <a:t>ΚΥΡΙΟ ΘΕΜΑ</a:t>
            </a:r>
          </a:p>
          <a:p>
            <a:pPr lvl="1"/>
            <a:r>
              <a:rPr lang="el-GR" dirty="0" smtClean="0">
                <a:solidFill>
                  <a:schemeClr val="accent2"/>
                </a:solidFill>
              </a:rPr>
              <a:t>Αίτια</a:t>
            </a:r>
          </a:p>
          <a:p>
            <a:pPr lvl="1"/>
            <a:r>
              <a:rPr lang="el-GR" dirty="0" smtClean="0">
                <a:solidFill>
                  <a:schemeClr val="accent3"/>
                </a:solidFill>
              </a:rPr>
              <a:t>Συνέπειες (</a:t>
            </a:r>
            <a:r>
              <a:rPr lang="el-GR" dirty="0">
                <a:solidFill>
                  <a:schemeClr val="accent3"/>
                </a:solidFill>
              </a:rPr>
              <a:t>θετικές / αρνητικές), </a:t>
            </a:r>
            <a:endParaRPr lang="el-GR" dirty="0" smtClean="0">
              <a:solidFill>
                <a:schemeClr val="accent3"/>
              </a:solidFill>
            </a:endParaRPr>
          </a:p>
          <a:p>
            <a:pPr lvl="1"/>
            <a:r>
              <a:rPr lang="el-GR" dirty="0">
                <a:solidFill>
                  <a:srgbClr val="C00000"/>
                </a:solidFill>
              </a:rPr>
              <a:t>Τρόποι </a:t>
            </a:r>
            <a:r>
              <a:rPr lang="el-GR" dirty="0" smtClean="0">
                <a:solidFill>
                  <a:srgbClr val="C00000"/>
                </a:solidFill>
              </a:rPr>
              <a:t>ενίσχυσης </a:t>
            </a:r>
            <a:r>
              <a:rPr lang="el-GR" dirty="0">
                <a:solidFill>
                  <a:srgbClr val="C00000"/>
                </a:solidFill>
              </a:rPr>
              <a:t>(αν είναι θετικό) </a:t>
            </a:r>
            <a:r>
              <a:rPr lang="el-GR" dirty="0"/>
              <a:t>/</a:t>
            </a:r>
            <a:r>
              <a:rPr lang="el-GR" dirty="0">
                <a:solidFill>
                  <a:srgbClr val="FF0000"/>
                </a:solidFill>
              </a:rPr>
              <a:t>αντιμετώπισης (αν είναι </a:t>
            </a:r>
            <a:r>
              <a:rPr lang="el-GR" dirty="0" smtClean="0">
                <a:solidFill>
                  <a:srgbClr val="FF0000"/>
                </a:solidFill>
              </a:rPr>
              <a:t>αρνητικό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l-GR" dirty="0" smtClean="0">
              <a:solidFill>
                <a:srgbClr val="FF0000"/>
              </a:solidFill>
            </a:endParaRPr>
          </a:p>
          <a:p>
            <a:r>
              <a:rPr lang="el-GR" dirty="0" smtClean="0"/>
              <a:t>ΕΠΙΛΟΓΟΣ</a:t>
            </a:r>
          </a:p>
          <a:p>
            <a:pPr lvl="1"/>
            <a:r>
              <a:rPr lang="el-GR" dirty="0"/>
              <a:t>Από όλα τα παραπάνω προκύπτει πως </a:t>
            </a:r>
            <a:r>
              <a:rPr lang="el-GR" dirty="0">
                <a:solidFill>
                  <a:schemeClr val="accent2"/>
                </a:solidFill>
              </a:rPr>
              <a:t>τα αίτια του φαινομένου </a:t>
            </a:r>
            <a:r>
              <a:rPr lang="el-GR" dirty="0" smtClean="0">
                <a:solidFill>
                  <a:schemeClr val="accent2"/>
                </a:solidFill>
              </a:rPr>
              <a:t>σχετίζονται με το ίδιο </a:t>
            </a:r>
            <a:r>
              <a:rPr lang="el-GR" dirty="0">
                <a:solidFill>
                  <a:schemeClr val="accent2"/>
                </a:solidFill>
              </a:rPr>
              <a:t>το άτομο και αφορούν τον σωματικό, πνευματικό και ψυχικό </a:t>
            </a:r>
            <a:r>
              <a:rPr lang="el-GR" dirty="0" smtClean="0">
                <a:solidFill>
                  <a:schemeClr val="accent2"/>
                </a:solidFill>
              </a:rPr>
              <a:t>τομέα αλλά και με την </a:t>
            </a:r>
            <a:r>
              <a:rPr lang="el-GR" dirty="0">
                <a:solidFill>
                  <a:schemeClr val="accent2"/>
                </a:solidFill>
              </a:rPr>
              <a:t>κοινωνία και αφορούν τον οικονομικό, πολιτισμικό και κοινωνικό-διεθνικό </a:t>
            </a:r>
            <a:r>
              <a:rPr lang="el-GR" dirty="0" smtClean="0">
                <a:solidFill>
                  <a:schemeClr val="accent2"/>
                </a:solidFill>
              </a:rPr>
              <a:t>τομέα και τους </a:t>
            </a:r>
            <a:r>
              <a:rPr lang="el-GR" dirty="0">
                <a:solidFill>
                  <a:schemeClr val="accent2"/>
                </a:solidFill>
              </a:rPr>
              <a:t>φορείς κοινωνικοποίησης, δηλαδή την οικογένεια, την παιδεία, τα μέσα μαζικής ενημέρωσης και την </a:t>
            </a:r>
            <a:r>
              <a:rPr lang="el-GR" dirty="0" smtClean="0">
                <a:solidFill>
                  <a:schemeClr val="accent2"/>
                </a:solidFill>
              </a:rPr>
              <a:t>πολιτεία</a:t>
            </a:r>
            <a:r>
              <a:rPr lang="en-US" dirty="0"/>
              <a:t> </a:t>
            </a:r>
            <a:r>
              <a:rPr lang="en-US" dirty="0" smtClean="0"/>
              <a:t>/ </a:t>
            </a:r>
            <a:r>
              <a:rPr lang="el-GR" dirty="0" smtClean="0">
                <a:solidFill>
                  <a:schemeClr val="accent3"/>
                </a:solidFill>
              </a:rPr>
              <a:t>οι </a:t>
            </a:r>
            <a:r>
              <a:rPr lang="el-GR" dirty="0">
                <a:solidFill>
                  <a:schemeClr val="accent3"/>
                </a:solidFill>
              </a:rPr>
              <a:t>συνέπειες του φαινομένου επηρεάζουν το </a:t>
            </a:r>
            <a:r>
              <a:rPr lang="el-GR" dirty="0" smtClean="0">
                <a:solidFill>
                  <a:schemeClr val="accent3"/>
                </a:solidFill>
              </a:rPr>
              <a:t>άτομο </a:t>
            </a:r>
            <a:r>
              <a:rPr lang="el-GR" dirty="0">
                <a:solidFill>
                  <a:schemeClr val="accent3"/>
                </a:solidFill>
              </a:rPr>
              <a:t>και αφορούν τον σωματικό, πνευματικό και ψυχικό τομέα αλλά και την κοινωνία ως προς τον οικονομικό, πολιτισμικό και κοινωνικό-διεθνικό </a:t>
            </a:r>
            <a:r>
              <a:rPr lang="el-GR" dirty="0" smtClean="0">
                <a:solidFill>
                  <a:schemeClr val="accent3"/>
                </a:solidFill>
              </a:rPr>
              <a:t>τομέα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smtClean="0"/>
              <a:t>/</a:t>
            </a:r>
            <a:r>
              <a:rPr lang="en-US" dirty="0" smtClean="0">
                <a:solidFill>
                  <a:schemeClr val="accent3"/>
                </a:solidFill>
              </a:rPr>
              <a:t> </a:t>
            </a:r>
            <a:r>
              <a:rPr lang="el-GR" dirty="0" smtClean="0">
                <a:solidFill>
                  <a:srgbClr val="C00000"/>
                </a:solidFill>
              </a:rPr>
              <a:t>οι </a:t>
            </a:r>
            <a:r>
              <a:rPr lang="el-GR" dirty="0">
                <a:solidFill>
                  <a:srgbClr val="C00000"/>
                </a:solidFill>
              </a:rPr>
              <a:t>τρόποι ενίσχυσης του φαινομένου εξαρτάται από την δράση του ίδιου του ατόμου και την προσπάθεια καλλιέργειας τόσο του πνευματικού και ψυχικού </a:t>
            </a:r>
            <a:r>
              <a:rPr lang="el-GR" dirty="0" smtClean="0">
                <a:solidFill>
                  <a:srgbClr val="C00000"/>
                </a:solidFill>
              </a:rPr>
              <a:t>τομέα</a:t>
            </a:r>
            <a:r>
              <a:rPr lang="en-US" dirty="0"/>
              <a:t> </a:t>
            </a:r>
            <a:r>
              <a:rPr lang="en-US" dirty="0" smtClean="0"/>
              <a:t>/ </a:t>
            </a:r>
            <a:r>
              <a:rPr lang="el-GR" dirty="0" smtClean="0">
                <a:solidFill>
                  <a:srgbClr val="FF0000"/>
                </a:solidFill>
              </a:rPr>
              <a:t>οι </a:t>
            </a:r>
            <a:r>
              <a:rPr lang="el-GR" dirty="0">
                <a:solidFill>
                  <a:srgbClr val="FF0000"/>
                </a:solidFill>
              </a:rPr>
              <a:t>τρόποι αντιμετώπισης του φαινομένου εξαρτάται από την δράση του ίδιου του ατόμου και την προσπάθεια καλλιέργειας τόσο του πνευματικού και όσο και του ψυχικού τομέα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8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Autofit/>
          </a:bodyPr>
          <a:lstStyle/>
          <a:p>
            <a:pPr algn="ctr"/>
            <a:r>
              <a:rPr lang="el-G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ΕΠΙΣΗΜΗ ΕΠΙΣΤΟΛΗ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4</a:t>
            </a:fld>
            <a:endParaRPr lang="el-GR"/>
          </a:p>
        </p:txBody>
      </p:sp>
      <p:sp>
        <p:nvSpPr>
          <p:cNvPr id="25" name="Content Placeholder 2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70000" lnSpcReduction="20000"/>
          </a:bodyPr>
          <a:lstStyle/>
          <a:p>
            <a:r>
              <a:rPr lang="el-GR" dirty="0" smtClean="0"/>
              <a:t>ΤΟΠΟΣ ΚΑΙ ΗΜΕΡΟΜΗΝΙΑ	</a:t>
            </a:r>
          </a:p>
          <a:p>
            <a:pPr lvl="1" algn="r"/>
            <a:r>
              <a:rPr lang="el-GR" dirty="0" smtClean="0"/>
              <a:t>Αθήνα, 23 Φεβρουαρίου 2020</a:t>
            </a:r>
          </a:p>
          <a:p>
            <a:r>
              <a:rPr lang="el-GR" dirty="0" smtClean="0"/>
              <a:t>ΠΡΟΣΦΩΝΗΣΗ</a:t>
            </a:r>
          </a:p>
          <a:p>
            <a:pPr lvl="1"/>
            <a:r>
              <a:rPr lang="el-GR" dirty="0" smtClean="0"/>
              <a:t>Αξιότιμε/η/οι,</a:t>
            </a:r>
          </a:p>
          <a:p>
            <a:r>
              <a:rPr lang="el-GR" dirty="0" smtClean="0"/>
              <a:t>ΠΡΟΛΟΓΟΣ</a:t>
            </a:r>
          </a:p>
          <a:p>
            <a:pPr lvl="1"/>
            <a:r>
              <a:rPr lang="el-GR" dirty="0" smtClean="0"/>
              <a:t>ως </a:t>
            </a:r>
            <a:r>
              <a:rPr lang="el-GR" dirty="0"/>
              <a:t>εκπρόσωπος / εκπρόσωποι </a:t>
            </a:r>
            <a:r>
              <a:rPr lang="el-GR" dirty="0" smtClean="0"/>
              <a:t>του σχολείου/ </a:t>
            </a:r>
            <a:r>
              <a:rPr lang="el-GR" dirty="0"/>
              <a:t>συλλόγου…, </a:t>
            </a:r>
            <a:r>
              <a:rPr lang="el-GR" dirty="0" smtClean="0"/>
              <a:t>προχώρησα/με στη </a:t>
            </a:r>
            <a:r>
              <a:rPr lang="el-GR" dirty="0"/>
              <a:t>σύνταξη της </a:t>
            </a:r>
            <a:r>
              <a:rPr lang="el-GR" dirty="0" smtClean="0"/>
              <a:t>επιστολής </a:t>
            </a:r>
            <a:r>
              <a:rPr lang="el-GR" dirty="0"/>
              <a:t>προκειμένου να </a:t>
            </a:r>
            <a:r>
              <a:rPr lang="el-GR" dirty="0" smtClean="0"/>
              <a:t>εκφράσω/ουμε  τα αιτήματα / τις απόψεις μου </a:t>
            </a:r>
            <a:r>
              <a:rPr lang="el-GR" dirty="0"/>
              <a:t>/μας μου σχετικά με</a:t>
            </a:r>
            <a:r>
              <a:rPr lang="el-GR" dirty="0" smtClean="0"/>
              <a:t>...</a:t>
            </a:r>
          </a:p>
          <a:p>
            <a:r>
              <a:rPr lang="el-GR" dirty="0" smtClean="0"/>
              <a:t>ΚΥΡΙΟ ΘΕΜΑ</a:t>
            </a:r>
          </a:p>
          <a:p>
            <a:pPr lvl="1"/>
            <a:r>
              <a:rPr lang="el-GR" dirty="0" smtClean="0">
                <a:solidFill>
                  <a:schemeClr val="accent2"/>
                </a:solidFill>
              </a:rPr>
              <a:t>Αίτια</a:t>
            </a:r>
          </a:p>
          <a:p>
            <a:pPr lvl="1"/>
            <a:r>
              <a:rPr lang="el-GR" dirty="0" smtClean="0">
                <a:solidFill>
                  <a:schemeClr val="accent3"/>
                </a:solidFill>
              </a:rPr>
              <a:t>Συνέπειες (</a:t>
            </a:r>
            <a:r>
              <a:rPr lang="el-GR" dirty="0">
                <a:solidFill>
                  <a:schemeClr val="accent3"/>
                </a:solidFill>
              </a:rPr>
              <a:t>θετικές / αρνητικές), </a:t>
            </a:r>
            <a:endParaRPr lang="el-GR" dirty="0" smtClean="0">
              <a:solidFill>
                <a:schemeClr val="accent3"/>
              </a:solidFill>
            </a:endParaRPr>
          </a:p>
          <a:p>
            <a:pPr lvl="1"/>
            <a:r>
              <a:rPr lang="el-GR" dirty="0">
                <a:solidFill>
                  <a:srgbClr val="C00000"/>
                </a:solidFill>
              </a:rPr>
              <a:t>Τρόποι </a:t>
            </a:r>
            <a:r>
              <a:rPr lang="el-GR" dirty="0" smtClean="0">
                <a:solidFill>
                  <a:srgbClr val="C00000"/>
                </a:solidFill>
              </a:rPr>
              <a:t>ενίσχυσης </a:t>
            </a:r>
            <a:r>
              <a:rPr lang="el-GR" dirty="0">
                <a:solidFill>
                  <a:srgbClr val="C00000"/>
                </a:solidFill>
              </a:rPr>
              <a:t>(αν είναι θετικό) </a:t>
            </a:r>
            <a:r>
              <a:rPr lang="el-GR" dirty="0"/>
              <a:t>/</a:t>
            </a:r>
            <a:r>
              <a:rPr lang="el-GR" dirty="0">
                <a:solidFill>
                  <a:srgbClr val="FF0000"/>
                </a:solidFill>
              </a:rPr>
              <a:t>αντιμετώπισης (αν είναι </a:t>
            </a:r>
            <a:r>
              <a:rPr lang="el-GR" dirty="0" smtClean="0">
                <a:solidFill>
                  <a:srgbClr val="FF0000"/>
                </a:solidFill>
              </a:rPr>
              <a:t>αρνητικό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l-GR" dirty="0" smtClean="0">
              <a:solidFill>
                <a:srgbClr val="FF0000"/>
              </a:solidFill>
            </a:endParaRPr>
          </a:p>
          <a:p>
            <a:r>
              <a:rPr lang="el-GR" dirty="0" smtClean="0"/>
              <a:t>ΕΠΙΛΟΓΟΣ</a:t>
            </a:r>
          </a:p>
          <a:p>
            <a:pPr lvl="1"/>
            <a:r>
              <a:rPr lang="el-GR" dirty="0"/>
              <a:t>Ευελπιστώ/ούμε ότι </a:t>
            </a:r>
            <a:r>
              <a:rPr lang="el-GR" dirty="0" smtClean="0"/>
              <a:t>τα αιτήματά </a:t>
            </a:r>
            <a:r>
              <a:rPr lang="el-GR" dirty="0"/>
              <a:t>μου/μας θα γίνουν </a:t>
            </a:r>
            <a:r>
              <a:rPr lang="el-GR" dirty="0" smtClean="0"/>
              <a:t>αποδεκτά </a:t>
            </a:r>
            <a:r>
              <a:rPr lang="el-GR" dirty="0"/>
              <a:t>και </a:t>
            </a:r>
            <a:r>
              <a:rPr lang="el-GR" dirty="0" smtClean="0"/>
              <a:t>οι σκέψεις μου/μας θα </a:t>
            </a:r>
            <a:r>
              <a:rPr lang="el-GR" dirty="0"/>
              <a:t>αποδειχθούν χρήσιμες για </a:t>
            </a:r>
            <a:r>
              <a:rPr lang="el-GR" dirty="0" smtClean="0"/>
              <a:t>την συζήτηση που </a:t>
            </a:r>
            <a:r>
              <a:rPr lang="el-GR" dirty="0"/>
              <a:t>αποσκοπεί στην ευημερία όλων</a:t>
            </a:r>
            <a:r>
              <a:rPr lang="el-GR" dirty="0" smtClean="0"/>
              <a:t>.</a:t>
            </a:r>
          </a:p>
          <a:p>
            <a:r>
              <a:rPr lang="el-GR" dirty="0" smtClean="0"/>
              <a:t>ΑΠΟΦΩΝΗΣΗ</a:t>
            </a:r>
          </a:p>
          <a:p>
            <a:pPr lvl="1"/>
            <a:r>
              <a:rPr lang="el-GR" dirty="0" smtClean="0"/>
              <a:t>Με </a:t>
            </a:r>
            <a:r>
              <a:rPr lang="el-GR" dirty="0" smtClean="0"/>
              <a:t>εκτίμηση,</a:t>
            </a:r>
            <a:endParaRPr lang="el-GR" dirty="0" smtClean="0"/>
          </a:p>
          <a:p>
            <a:pPr marL="393192" lvl="1" indent="0">
              <a:buNone/>
            </a:pPr>
            <a:r>
              <a:rPr lang="el-GR" dirty="0" smtClean="0"/>
              <a:t>όνομα</a:t>
            </a:r>
          </a:p>
          <a:p>
            <a:pPr marL="393192" lvl="1" indent="0">
              <a:buNone/>
            </a:pPr>
            <a:endParaRPr lang="el-GR" dirty="0"/>
          </a:p>
          <a:p>
            <a:pPr marL="393192" lvl="1" indent="0">
              <a:buNone/>
            </a:pPr>
            <a:endParaRPr lang="el-GR" dirty="0"/>
          </a:p>
          <a:p>
            <a:pPr lvl="1"/>
            <a:endParaRPr lang="el-GR" dirty="0" smtClean="0"/>
          </a:p>
          <a:p>
            <a:pPr lvl="1"/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112439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Autofit/>
          </a:bodyPr>
          <a:lstStyle/>
          <a:p>
            <a:pPr algn="ctr"/>
            <a:r>
              <a:rPr lang="el-G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ΦΙΛΙΚΗ ΕΠΙΣΤΟΛΗ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5</a:t>
            </a:fld>
            <a:endParaRPr lang="el-GR"/>
          </a:p>
        </p:txBody>
      </p:sp>
      <p:sp>
        <p:nvSpPr>
          <p:cNvPr id="25" name="Content Placeholder 2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77500" lnSpcReduction="20000"/>
          </a:bodyPr>
          <a:lstStyle/>
          <a:p>
            <a:r>
              <a:rPr lang="el-GR" dirty="0" smtClean="0"/>
              <a:t>ΤΟΠΟΣ ΚΑΙ ΗΜΕΡΟΜΗΝΙΑ	</a:t>
            </a:r>
          </a:p>
          <a:p>
            <a:pPr lvl="1" algn="r"/>
            <a:r>
              <a:rPr lang="el-GR" dirty="0" smtClean="0"/>
              <a:t>Αθήνα, 23 Φεβρουαρίου 2020</a:t>
            </a:r>
          </a:p>
          <a:p>
            <a:r>
              <a:rPr lang="el-GR" dirty="0" smtClean="0"/>
              <a:t>ΠΡΟΣΦΩΝΗΣΗ</a:t>
            </a:r>
          </a:p>
          <a:p>
            <a:pPr lvl="1"/>
            <a:r>
              <a:rPr lang="el-GR" dirty="0" smtClean="0"/>
              <a:t>Αγαπημένε/η/οι...,</a:t>
            </a:r>
          </a:p>
          <a:p>
            <a:r>
              <a:rPr lang="el-GR" dirty="0" smtClean="0"/>
              <a:t>ΠΡΟΛΟΓΟΣ</a:t>
            </a:r>
          </a:p>
          <a:p>
            <a:pPr lvl="1"/>
            <a:r>
              <a:rPr lang="el-GR" dirty="0" smtClean="0"/>
              <a:t>με αφορμή το (φαινόμενο) / πρόσφατα παρακολούθησα το (συμβάν) και θα ήθελα να μοιραστώ μαζί σου τις σσκέψεις μου για το (θέμα).</a:t>
            </a:r>
          </a:p>
          <a:p>
            <a:r>
              <a:rPr lang="el-GR" dirty="0" smtClean="0"/>
              <a:t>ΚΥΡΙΟ ΘΕΜΑ</a:t>
            </a:r>
          </a:p>
          <a:p>
            <a:pPr lvl="1"/>
            <a:r>
              <a:rPr lang="el-GR" dirty="0" smtClean="0">
                <a:solidFill>
                  <a:schemeClr val="accent2"/>
                </a:solidFill>
              </a:rPr>
              <a:t>Αίτια</a:t>
            </a:r>
          </a:p>
          <a:p>
            <a:pPr lvl="1"/>
            <a:r>
              <a:rPr lang="el-GR" dirty="0" smtClean="0">
                <a:solidFill>
                  <a:schemeClr val="accent3"/>
                </a:solidFill>
              </a:rPr>
              <a:t>Συνέπειες (</a:t>
            </a:r>
            <a:r>
              <a:rPr lang="el-GR" dirty="0">
                <a:solidFill>
                  <a:schemeClr val="accent3"/>
                </a:solidFill>
              </a:rPr>
              <a:t>θετικές / αρνητικές), </a:t>
            </a:r>
            <a:endParaRPr lang="el-GR" dirty="0" smtClean="0">
              <a:solidFill>
                <a:schemeClr val="accent3"/>
              </a:solidFill>
            </a:endParaRPr>
          </a:p>
          <a:p>
            <a:pPr lvl="1"/>
            <a:r>
              <a:rPr lang="el-GR" dirty="0">
                <a:solidFill>
                  <a:srgbClr val="C00000"/>
                </a:solidFill>
              </a:rPr>
              <a:t>Τρόποι </a:t>
            </a:r>
            <a:r>
              <a:rPr lang="el-GR" dirty="0" smtClean="0">
                <a:solidFill>
                  <a:srgbClr val="C00000"/>
                </a:solidFill>
              </a:rPr>
              <a:t>ενίσχυσης </a:t>
            </a:r>
            <a:r>
              <a:rPr lang="el-GR" dirty="0">
                <a:solidFill>
                  <a:srgbClr val="C00000"/>
                </a:solidFill>
              </a:rPr>
              <a:t>(αν είναι θετικό) </a:t>
            </a:r>
            <a:r>
              <a:rPr lang="el-GR" dirty="0"/>
              <a:t>/</a:t>
            </a:r>
            <a:r>
              <a:rPr lang="el-GR" dirty="0">
                <a:solidFill>
                  <a:srgbClr val="FF0000"/>
                </a:solidFill>
              </a:rPr>
              <a:t>αντιμετώπισης (αν είναι </a:t>
            </a:r>
            <a:r>
              <a:rPr lang="el-GR" dirty="0" smtClean="0">
                <a:solidFill>
                  <a:srgbClr val="FF0000"/>
                </a:solidFill>
              </a:rPr>
              <a:t>αρνητικό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l-GR" dirty="0" smtClean="0">
              <a:solidFill>
                <a:srgbClr val="FF0000"/>
              </a:solidFill>
            </a:endParaRPr>
          </a:p>
          <a:p>
            <a:r>
              <a:rPr lang="el-GR" dirty="0" smtClean="0"/>
              <a:t>ΕΠΙΛΟΓΟΣ</a:t>
            </a:r>
          </a:p>
          <a:p>
            <a:pPr lvl="1"/>
            <a:r>
              <a:rPr lang="el-GR" dirty="0" smtClean="0"/>
              <a:t>Ελπίζω να σου φανούν χρήσιμες οι πληροφορίες/ οι σκέψεις μου στο θέμα... Περιμένω με ανυπομονησία και τις δικές σου.</a:t>
            </a:r>
          </a:p>
          <a:p>
            <a:r>
              <a:rPr lang="el-GR" dirty="0" smtClean="0"/>
              <a:t>ΑΠΟΦΩΝΗΣΗ</a:t>
            </a:r>
          </a:p>
          <a:p>
            <a:pPr lvl="1"/>
            <a:r>
              <a:rPr lang="el-GR" smtClean="0"/>
              <a:t>Με </a:t>
            </a:r>
            <a:r>
              <a:rPr lang="el-GR" smtClean="0"/>
              <a:t>αγάπη,</a:t>
            </a:r>
            <a:endParaRPr lang="el-GR" dirty="0" smtClean="0"/>
          </a:p>
          <a:p>
            <a:pPr marL="393192" lvl="1" indent="0">
              <a:buNone/>
            </a:pPr>
            <a:r>
              <a:rPr lang="el-GR" dirty="0" smtClean="0"/>
              <a:t>όνομα</a:t>
            </a:r>
          </a:p>
          <a:p>
            <a:pPr marL="393192" lvl="1" indent="0">
              <a:buNone/>
            </a:pPr>
            <a:endParaRPr lang="el-GR" dirty="0"/>
          </a:p>
          <a:p>
            <a:pPr marL="393192" lvl="1" indent="0">
              <a:buNone/>
            </a:pPr>
            <a:endParaRPr lang="el-GR" dirty="0"/>
          </a:p>
          <a:p>
            <a:pPr lvl="1"/>
            <a:endParaRPr lang="el-GR" dirty="0" smtClean="0"/>
          </a:p>
          <a:p>
            <a:pPr lvl="1"/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39122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Autofit/>
          </a:bodyPr>
          <a:lstStyle/>
          <a:p>
            <a:pPr algn="ctr"/>
            <a:r>
              <a:rPr lang="el-G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ΔΗΜΟΣΙΑ ΟΜΙΛΙΑ / ΕΙΣΗΓΗΣΗ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6</a:t>
            </a:fld>
            <a:endParaRPr lang="el-GR"/>
          </a:p>
        </p:txBody>
      </p:sp>
      <p:sp>
        <p:nvSpPr>
          <p:cNvPr id="25" name="Content Placeholder 2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fontScale="70000" lnSpcReduction="20000"/>
          </a:bodyPr>
          <a:lstStyle/>
          <a:p>
            <a:r>
              <a:rPr lang="el-GR" dirty="0" smtClean="0"/>
              <a:t>ΠΡΟΣΦΩΝΗΣΗ</a:t>
            </a:r>
          </a:p>
          <a:p>
            <a:pPr lvl="1"/>
            <a:r>
              <a:rPr lang="el-GR" dirty="0" smtClean="0"/>
              <a:t>Αξιότιμο ακροατήριο,</a:t>
            </a:r>
          </a:p>
          <a:p>
            <a:r>
              <a:rPr lang="el-GR" dirty="0" smtClean="0"/>
              <a:t>ΠΡΟΛΟΓΟΣ</a:t>
            </a:r>
          </a:p>
          <a:p>
            <a:pPr lvl="1"/>
            <a:r>
              <a:rPr lang="el-GR" dirty="0" smtClean="0"/>
              <a:t>ως εκπρόσωπος του σχολείου/συλλόγου/δήμου σας καλωσορίζω στην σημερινή εκδήλωση που παραγματοποιείται στο χώρο... και αφορά .... </a:t>
            </a:r>
            <a:r>
              <a:rPr lang="el-GR" dirty="0"/>
              <a:t>Η</a:t>
            </a:r>
            <a:r>
              <a:rPr lang="el-GR" dirty="0" smtClean="0"/>
              <a:t> </a:t>
            </a:r>
            <a:r>
              <a:rPr lang="el-GR" dirty="0"/>
              <a:t>παρουσία </a:t>
            </a:r>
            <a:r>
              <a:rPr lang="el-GR" dirty="0" smtClean="0"/>
              <a:t>σας εδώ, σήμερα αναδεικνύει </a:t>
            </a:r>
            <a:r>
              <a:rPr lang="el-GR" dirty="0"/>
              <a:t>το ενδιαφέρον σας για </a:t>
            </a:r>
            <a:r>
              <a:rPr lang="el-GR" dirty="0" smtClean="0"/>
              <a:t>σοβαρά ζητήματα </a:t>
            </a:r>
            <a:r>
              <a:rPr lang="el-GR" dirty="0"/>
              <a:t>που αφορούν όλους μας. Όσα θα </a:t>
            </a:r>
            <a:r>
              <a:rPr lang="el-GR" dirty="0" smtClean="0"/>
              <a:t>αναφερθούν ας </a:t>
            </a:r>
            <a:r>
              <a:rPr lang="el-GR" dirty="0"/>
              <a:t>αποτελέσουν </a:t>
            </a:r>
            <a:r>
              <a:rPr lang="el-GR" dirty="0" smtClean="0"/>
              <a:t>τροφή για σκέψη και </a:t>
            </a:r>
            <a:r>
              <a:rPr lang="el-GR" dirty="0"/>
              <a:t>γόνιμο </a:t>
            </a:r>
            <a:r>
              <a:rPr lang="el-GR" dirty="0" smtClean="0"/>
              <a:t>διάλογο με </a:t>
            </a:r>
            <a:r>
              <a:rPr lang="el-GR" dirty="0"/>
              <a:t>σκοπό την ευημερία της </a:t>
            </a:r>
            <a:r>
              <a:rPr lang="el-GR" dirty="0" smtClean="0"/>
              <a:t>του συνόλου...</a:t>
            </a:r>
          </a:p>
          <a:p>
            <a:r>
              <a:rPr lang="el-GR" dirty="0" smtClean="0"/>
              <a:t>ΚΥΡΙΟ ΘΕΜΑ</a:t>
            </a:r>
          </a:p>
          <a:p>
            <a:pPr lvl="1"/>
            <a:r>
              <a:rPr lang="el-GR" dirty="0" smtClean="0">
                <a:solidFill>
                  <a:schemeClr val="accent2"/>
                </a:solidFill>
              </a:rPr>
              <a:t>Αίτια</a:t>
            </a:r>
          </a:p>
          <a:p>
            <a:pPr lvl="1"/>
            <a:r>
              <a:rPr lang="el-GR" dirty="0" smtClean="0">
                <a:solidFill>
                  <a:schemeClr val="accent3"/>
                </a:solidFill>
              </a:rPr>
              <a:t>Συνέπειες (</a:t>
            </a:r>
            <a:r>
              <a:rPr lang="el-GR" dirty="0">
                <a:solidFill>
                  <a:schemeClr val="accent3"/>
                </a:solidFill>
              </a:rPr>
              <a:t>θετικές / αρνητικές), </a:t>
            </a:r>
            <a:endParaRPr lang="el-GR" dirty="0" smtClean="0">
              <a:solidFill>
                <a:schemeClr val="accent3"/>
              </a:solidFill>
            </a:endParaRPr>
          </a:p>
          <a:p>
            <a:pPr lvl="1"/>
            <a:r>
              <a:rPr lang="el-GR" dirty="0">
                <a:solidFill>
                  <a:srgbClr val="C00000"/>
                </a:solidFill>
              </a:rPr>
              <a:t>Τρόποι </a:t>
            </a:r>
            <a:r>
              <a:rPr lang="el-GR" dirty="0" smtClean="0">
                <a:solidFill>
                  <a:srgbClr val="C00000"/>
                </a:solidFill>
              </a:rPr>
              <a:t>ενίσχυσης </a:t>
            </a:r>
            <a:r>
              <a:rPr lang="el-GR" dirty="0">
                <a:solidFill>
                  <a:srgbClr val="C00000"/>
                </a:solidFill>
              </a:rPr>
              <a:t>(αν είναι θετικό) </a:t>
            </a:r>
            <a:r>
              <a:rPr lang="el-GR" dirty="0"/>
              <a:t>/</a:t>
            </a:r>
            <a:r>
              <a:rPr lang="el-GR" dirty="0">
                <a:solidFill>
                  <a:srgbClr val="FF0000"/>
                </a:solidFill>
              </a:rPr>
              <a:t>αντιμετώπισης (αν είναι </a:t>
            </a:r>
            <a:r>
              <a:rPr lang="el-GR" dirty="0" smtClean="0">
                <a:solidFill>
                  <a:srgbClr val="FF0000"/>
                </a:solidFill>
              </a:rPr>
              <a:t>αρνητικό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l-GR" dirty="0" smtClean="0">
              <a:solidFill>
                <a:srgbClr val="FF0000"/>
              </a:solidFill>
            </a:endParaRPr>
          </a:p>
          <a:p>
            <a:r>
              <a:rPr lang="el-GR" dirty="0" smtClean="0"/>
              <a:t>ΕΠΙΛΟΓΟΣ</a:t>
            </a:r>
          </a:p>
          <a:p>
            <a:pPr lvl="1"/>
            <a:r>
              <a:rPr lang="el-GR" dirty="0" smtClean="0"/>
              <a:t>Όλα όσα εξετέθησαν είναι </a:t>
            </a:r>
            <a:r>
              <a:rPr lang="el-GR" dirty="0"/>
              <a:t>μια πρώτη </a:t>
            </a:r>
            <a:r>
              <a:rPr lang="el-GR" dirty="0" smtClean="0"/>
              <a:t>αποτύπωση της κατάστασης. Αναμένω/ουμε </a:t>
            </a:r>
            <a:r>
              <a:rPr lang="el-GR" dirty="0"/>
              <a:t>και τις δικές σας </a:t>
            </a:r>
            <a:r>
              <a:rPr lang="el-GR" dirty="0" smtClean="0"/>
              <a:t>σκέψεις/εκτιμήσεις για </a:t>
            </a:r>
            <a:r>
              <a:rPr lang="el-GR" dirty="0"/>
              <a:t>την ολόπλευρη πραγμάτευσή του, </a:t>
            </a:r>
            <a:r>
              <a:rPr lang="el-GR" dirty="0" smtClean="0"/>
              <a:t>ευελπιστώντας ότι </a:t>
            </a:r>
            <a:r>
              <a:rPr lang="el-GR" dirty="0"/>
              <a:t>ο εποικοδομητικός διάλογος θα οδηγήσει στην ευημερία </a:t>
            </a:r>
            <a:r>
              <a:rPr lang="el-GR" dirty="0" smtClean="0"/>
              <a:t>όλων.</a:t>
            </a:r>
          </a:p>
          <a:p>
            <a:r>
              <a:rPr lang="el-GR" dirty="0" smtClean="0"/>
              <a:t>ΑΠΟΦΩΝΗΣΗ</a:t>
            </a:r>
          </a:p>
          <a:p>
            <a:pPr lvl="1"/>
            <a:r>
              <a:rPr lang="el-GR" dirty="0" smtClean="0"/>
              <a:t>Σας ευχαριστώ για τον χρόνο σας.</a:t>
            </a:r>
          </a:p>
          <a:p>
            <a:pPr marL="393192" lvl="1" indent="0">
              <a:buNone/>
            </a:pPr>
            <a:endParaRPr lang="el-GR" dirty="0"/>
          </a:p>
          <a:p>
            <a:pPr marL="393192" lvl="1" indent="0">
              <a:buNone/>
            </a:pPr>
            <a:endParaRPr lang="el-GR" dirty="0"/>
          </a:p>
          <a:p>
            <a:pPr lvl="1"/>
            <a:endParaRPr lang="el-GR" dirty="0" smtClean="0"/>
          </a:p>
          <a:p>
            <a:pPr lvl="1"/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81881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Autofit/>
          </a:bodyPr>
          <a:lstStyle/>
          <a:p>
            <a:pPr algn="ctr"/>
            <a:r>
              <a:rPr lang="el-G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ΤΟΜΕΙΣ ΑΝΤΛΗΣΗΣ ΕΠΙΧΕΙΡΗΜΑΤΩΝ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ΕΠΙΜΕΛΕΙΑ: ΠΕΠΕ ΕΥΗ</a:t>
            </a:r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7</a:t>
            </a:fld>
            <a:endParaRPr lang="el-GR"/>
          </a:p>
        </p:txBody>
      </p:sp>
      <p:sp>
        <p:nvSpPr>
          <p:cNvPr id="25" name="Content Placeholder 2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 άνθρωπος είναι μια τρισυπόστατη προσωπικότητα, γι’ αυτό και όλα τα φαινόμενα εξαρτώνται και επιδρούν στις 3 υποστάσεις του σώμα, ψυχή και πνεύμα.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 κοινωνία είναι ένα σύνολο ανθρώπων και κατ’ αντιστοιχία κάθε φαινόμενο εξαρτάται και επιδρά στο σύνολο σε τομείς που αντιστοιχούν στις 3 προαναφερθείσες υποστάσεις του ανθρώπου.</a:t>
            </a:r>
          </a:p>
          <a:p>
            <a:endParaRPr lang="en-US" dirty="0"/>
          </a:p>
        </p:txBody>
      </p:sp>
      <p:pic>
        <p:nvPicPr>
          <p:cNvPr id="26" name="Content Placeholder 21"/>
          <p:cNvPicPr>
            <a:picLocks noChangeAspect="1"/>
          </p:cNvPicPr>
          <p:nvPr/>
        </p:nvPicPr>
        <p:blipFill rotWithShape="1">
          <a:blip r:embed="rId2"/>
          <a:srcRect l="28126" t="23369" r="29875" b="15935"/>
          <a:stretch/>
        </p:blipFill>
        <p:spPr>
          <a:xfrm>
            <a:off x="2339752" y="3532163"/>
            <a:ext cx="3456384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1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7"/>
            <a:ext cx="8229600" cy="1572785"/>
          </a:xfrm>
        </p:spPr>
        <p:txBody>
          <a:bodyPr>
            <a:noAutofit/>
          </a:bodyPr>
          <a:lstStyle/>
          <a:p>
            <a:pPr algn="ctr"/>
            <a: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ΤΟΜΕΙΣ ΑΝΤΛΗΣΗΣ ΙΔΕΩΝ ΓΙΑ </a:t>
            </a:r>
            <a:b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ΤΑ ΑΙΤΙΑ </a:t>
            </a:r>
            <a:b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ΤΙΣ ΑΡΝΗΤΙΚΕΣ/ΘΕΤΙΚΕΣ ΣΥΝΕΠΕΙΕΣ</a:t>
            </a:r>
            <a:b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ΤΟΥΣ ΤΡΟΠΟΥΣ ΕΝΙΣΧΥΣΗΣ/ΑΝΤΙΜΕΤΩΠΙΣΗΣ</a:t>
            </a:r>
            <a:b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ΤΩΝ ΦΑΙΝΟΜΕΝΩΝ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95300" y="2276872"/>
            <a:ext cx="4040188" cy="360041"/>
          </a:xfrm>
        </p:spPr>
        <p:txBody>
          <a:bodyPr/>
          <a:lstStyle/>
          <a:p>
            <a:pPr algn="ctr"/>
            <a:r>
              <a:rPr lang="el-GR" sz="1800" dirty="0" smtClean="0"/>
              <a:t>ΑΤΟΜΟ</a:t>
            </a:r>
            <a:endParaRPr lang="en-US" sz="1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>
          <a:xfrm>
            <a:off x="4645025" y="2276873"/>
            <a:ext cx="4041775" cy="360040"/>
          </a:xfrm>
        </p:spPr>
        <p:txBody>
          <a:bodyPr>
            <a:normAutofit/>
          </a:bodyPr>
          <a:lstStyle/>
          <a:p>
            <a:pPr algn="ctr"/>
            <a:r>
              <a:rPr lang="el-GR" sz="1800" dirty="0" smtClean="0"/>
              <a:t>ΚΟΙΝΩΝΙΑ</a:t>
            </a:r>
            <a:endParaRPr lang="en-US" sz="1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457200" y="2636913"/>
            <a:ext cx="4040188" cy="3888431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ü"/>
            </a:pP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Βιολογικός τομέας (σώμα)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Συναισθηματικός τομέας (ψυχή)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Πνευματικός τομέας (πνεύμα)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Κοινωνικός τομέας</a:t>
            </a:r>
          </a:p>
          <a:p>
            <a:pPr marL="0" indent="0">
              <a:buNone/>
            </a:pPr>
            <a:endParaRPr lang="el-GR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025" y="2636913"/>
            <a:ext cx="4041775" cy="388843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ClrTx/>
              <a:buFont typeface="Wingdings" panose="05000000000000000000" pitchFamily="2" charset="2"/>
              <a:buChar char="ü"/>
            </a:pP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Οικονομικός / υλικός τομέας</a:t>
            </a:r>
          </a:p>
          <a:p>
            <a:pPr>
              <a:lnSpc>
                <a:spcPct val="120000"/>
              </a:lnSpc>
              <a:buClrTx/>
              <a:buFont typeface="Wingdings" panose="05000000000000000000" pitchFamily="2" charset="2"/>
              <a:buChar char="ü"/>
            </a:pP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Πολιτισμικός/ πολιτιστικός τομέας</a:t>
            </a:r>
          </a:p>
          <a:p>
            <a:pPr>
              <a:lnSpc>
                <a:spcPct val="120000"/>
              </a:lnSpc>
              <a:buClrTx/>
              <a:buFont typeface="Wingdings" panose="05000000000000000000" pitchFamily="2" charset="2"/>
              <a:buChar char="ü"/>
            </a:pP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Πολιτισμικός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πολιτιστικός </a:t>
            </a: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τομέας</a:t>
            </a:r>
          </a:p>
          <a:p>
            <a:pPr>
              <a:lnSpc>
                <a:spcPct val="120000"/>
              </a:lnSpc>
              <a:buClrTx/>
              <a:buFont typeface="Wingdings" panose="05000000000000000000" pitchFamily="2" charset="2"/>
              <a:buChar char="ü"/>
            </a:pP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Τομέας σχέσεων σε εθνικό / διεθνές επίπεδο.</a:t>
            </a:r>
          </a:p>
          <a:p>
            <a:pPr marL="0" indent="0">
              <a:buClrTx/>
              <a:buNone/>
            </a:pP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Tx/>
              <a:buNone/>
            </a:pPr>
            <a:endParaRPr lang="el-G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Tx/>
              <a:buNone/>
            </a:pPr>
            <a:endParaRPr lang="el-G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Tx/>
              <a:buNone/>
            </a:pPr>
            <a:r>
              <a:rPr lang="el-GR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Τα αίτια και τους τρόπους αντιμετώπισης μπορούμε να τα αναζητούμε και στους φορείς αγωγής/κοινωνικοποίησης:</a:t>
            </a:r>
          </a:p>
          <a:p>
            <a:pPr lvl="2">
              <a:buClrTx/>
              <a:buFont typeface="Wingdings" panose="05000000000000000000" pitchFamily="2" charset="2"/>
              <a:buChar char="ü"/>
            </a:pPr>
            <a:r>
              <a:rPr 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Οικογένεια</a:t>
            </a:r>
          </a:p>
          <a:p>
            <a:pPr lvl="2">
              <a:buClrTx/>
              <a:buFont typeface="Wingdings" panose="05000000000000000000" pitchFamily="2" charset="2"/>
              <a:buChar char="ü"/>
            </a:pPr>
            <a:r>
              <a:rPr 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Παιδεία</a:t>
            </a:r>
          </a:p>
          <a:p>
            <a:pPr lvl="2">
              <a:buClrTx/>
              <a:buFont typeface="Wingdings" panose="05000000000000000000" pitchFamily="2" charset="2"/>
              <a:buChar char="ü"/>
            </a:pPr>
            <a:r>
              <a:rPr 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ΜΜΕ/ΜΚΔ</a:t>
            </a:r>
          </a:p>
          <a:p>
            <a:pPr lvl="2">
              <a:buClrTx/>
              <a:buFont typeface="Wingdings" panose="05000000000000000000" pitchFamily="2" charset="2"/>
              <a:buChar char="ü"/>
            </a:pPr>
            <a:r>
              <a:rPr 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Πνευματικοί άνθρωποι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67000" y="6525344"/>
            <a:ext cx="3352800" cy="196131"/>
          </a:xfrm>
        </p:spPr>
        <p:txBody>
          <a:bodyPr/>
          <a:lstStyle/>
          <a:p>
            <a:r>
              <a:rPr lang="el-GR" dirty="0" smtClean="0"/>
              <a:t>ΕΠΙΜΕΛΕΙΑ: ΠΕΠΕ ΕΥΗ</a:t>
            </a:r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002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76640"/>
          </a:xfrm>
        </p:spPr>
        <p:txBody>
          <a:bodyPr>
            <a:noAutofit/>
          </a:bodyPr>
          <a:lstStyle/>
          <a:p>
            <a:pPr algn="ctr"/>
            <a: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ΤΟΜΕΙΣ ΑΝΤΛΗΣΗΣ ΙΔΕΩΝ ΓΙΑ ΑΙΤΙΑ ΦΑΙΝΟΜΕΝΩΝ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95300" y="980728"/>
            <a:ext cx="4040188" cy="286917"/>
          </a:xfrm>
        </p:spPr>
        <p:txBody>
          <a:bodyPr/>
          <a:lstStyle/>
          <a:p>
            <a:pPr algn="ctr"/>
            <a:r>
              <a:rPr lang="el-GR" sz="1800" dirty="0" smtClean="0"/>
              <a:t>ΑΤΟΜΟ</a:t>
            </a:r>
            <a:endParaRPr lang="en-US" sz="1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>
          <a:xfrm>
            <a:off x="4645025" y="980729"/>
            <a:ext cx="4041775" cy="286916"/>
          </a:xfrm>
        </p:spPr>
        <p:txBody>
          <a:bodyPr>
            <a:normAutofit/>
          </a:bodyPr>
          <a:lstStyle/>
          <a:p>
            <a:pPr algn="ctr"/>
            <a:r>
              <a:rPr lang="el-GR" sz="1800" dirty="0" smtClean="0"/>
              <a:t>ΚΟΙΝΩΝΙΑ</a:t>
            </a:r>
            <a:endParaRPr lang="en-US" sz="1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457200" y="1267645"/>
            <a:ext cx="4040188" cy="5257699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ü"/>
            </a:pPr>
            <a: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Βιολογικός τομέας (σώμα)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Συναισθηματικός τομέας (ψυχή)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Πνευματικός τομέας (πνεύμα)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Κοινωνικός τομέας</a:t>
            </a:r>
          </a:p>
          <a:p>
            <a:pPr marL="0" indent="0">
              <a:buNone/>
            </a:pPr>
            <a:endParaRPr lang="el-GR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025" y="1267645"/>
            <a:ext cx="4041775" cy="5257699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ü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Οικονομικός / υλικός τομέας</a:t>
            </a:r>
          </a:p>
          <a:p>
            <a:pPr marL="0" indent="0">
              <a:buClrTx/>
              <a:buNone/>
            </a:pPr>
            <a:endParaRPr 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Πολιτισμικός/ πολιτιστικός τομέας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Πολιτισμικός/ πολιτιστικός τομέας</a:t>
            </a:r>
          </a:p>
          <a:p>
            <a:pPr marL="0" indent="0">
              <a:buClrTx/>
              <a:buNone/>
            </a:pPr>
            <a:endParaRPr 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Τομέας σχέσεων σε εθνικό / διεθνές επίπεδο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67000" y="6525344"/>
            <a:ext cx="3352800" cy="196131"/>
          </a:xfrm>
        </p:spPr>
        <p:txBody>
          <a:bodyPr/>
          <a:lstStyle/>
          <a:p>
            <a:r>
              <a:rPr lang="el-GR" dirty="0" smtClean="0"/>
              <a:t>ΕΠΙΜΕΛΕΙΑ: ΠΕΠΕ ΕΥΗ</a:t>
            </a:r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392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Ροή">
  <a:themeElements>
    <a:clrScheme name="Προσαρμοσμένο 10">
      <a:dk1>
        <a:sysClr val="windowText" lastClr="000000"/>
      </a:dk1>
      <a:lt1>
        <a:srgbClr val="DEF5E4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Ροή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Ροή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247</TotalTime>
  <Words>584</Words>
  <Application>Microsoft Office PowerPoint</Application>
  <PresentationFormat>On-screen Show (4:3)</PresentationFormat>
  <Paragraphs>121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Constantia</vt:lpstr>
      <vt:lpstr>Times New Roman</vt:lpstr>
      <vt:lpstr>Wingdings</vt:lpstr>
      <vt:lpstr>Wingdings 2</vt:lpstr>
      <vt:lpstr>Ροή</vt:lpstr>
      <vt:lpstr>ΕΠΙΚΟΙΝΩΝΙΑΚΟ ΠΛΑΙΣΙΟ  &amp;  ΤΟΜΕΙΣ ΑΝΤΛΗΣΗΣ ΙΔΕΩΝ </vt:lpstr>
      <vt:lpstr>ΕΠΙΚΟΙΝΩΝΙΑΚΟ ΠΛΑΙΣΙΟ</vt:lpstr>
      <vt:lpstr>ΑΡΘΡΟ</vt:lpstr>
      <vt:lpstr>ΕΠΙΣΗΜΗ ΕΠΙΣΤΟΛΗ</vt:lpstr>
      <vt:lpstr>ΦΙΛΙΚΗ ΕΠΙΣΤΟΛΗ</vt:lpstr>
      <vt:lpstr>ΔΗΜΟΣΙΑ ΟΜΙΛΙΑ / ΕΙΣΗΓΗΣΗ</vt:lpstr>
      <vt:lpstr>ΤΟΜΕΙΣ ΑΝΤΛΗΣΗΣ ΕΠΙΧΕΙΡΗΜΑΤΩΝ</vt:lpstr>
      <vt:lpstr>ΤΟΜΕΙΣ ΑΝΤΛΗΣΗΣ ΙΔΕΩΝ ΓΙΑ  ΤΑ ΑΙΤΙΑ  ΤΙΣ ΑΡΝΗΤΙΚΕΣ/ΘΕΤΙΚΕΣ ΣΥΝΕΠΕΙΕΣ ΤΟΥΣ ΤΡΟΠΟΥΣ ΕΝΙΣΧΥΣΗΣ/ΑΝΤΙΜΕΤΩΠΙΣΗΣ ΤΩΝ ΦΑΙΝΟΜΕΝΩΝ</vt:lpstr>
      <vt:lpstr>ΤΟΜΕΙΣ ΑΝΤΛΗΣΗΣ ΙΔΕΩΝ ΓΙΑ ΑΙΤΙΑ ΦΑΙΝΟΜΕΝΩΝ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Microsoft account</cp:lastModifiedBy>
  <cp:revision>69</cp:revision>
  <dcterms:created xsi:type="dcterms:W3CDTF">2020-11-12T11:14:24Z</dcterms:created>
  <dcterms:modified xsi:type="dcterms:W3CDTF">2026-09-27T18:00:19Z</dcterms:modified>
</cp:coreProperties>
</file>