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
  </p:notesMasterIdLst>
  <p:handoutMasterIdLst>
    <p:handoutMasterId r:id="rId10"/>
  </p:handoutMasterIdLst>
  <p:sldIdLst>
    <p:sldId id="256" r:id="rId2"/>
    <p:sldId id="262" r:id="rId3"/>
    <p:sldId id="257" r:id="rId4"/>
    <p:sldId id="258" r:id="rId5"/>
    <p:sldId id="259" r:id="rId6"/>
    <p:sldId id="260" r:id="rId7"/>
    <p:sldId id="261"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10/17/2024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10/17/2024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17/10/2024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17/10/2024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17/10/2024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17/10/2024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17/10/2024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697360"/>
          </a:xfrm>
        </p:spPr>
        <p:txBody>
          <a:bodyPr>
            <a:noAutofit/>
          </a:bodyPr>
          <a:lstStyle/>
          <a:p>
            <a:pPr algn="ctr"/>
            <a:r>
              <a:rPr lang="el-GR" sz="7200" dirty="0" smtClean="0">
                <a:latin typeface="+mn-lt"/>
              </a:rPr>
              <a:t>ΕΘΕΛΟΝΤΙΣΜΟΣ</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Table 4"/>
          <p:cNvGraphicFramePr>
            <a:graphicFrameLocks noGrp="1"/>
          </p:cNvGraphicFramePr>
          <p:nvPr>
            <p:extLst>
              <p:ext uri="{D42A27DB-BD31-4B8C-83A1-F6EECF244321}">
                <p14:modId xmlns:p14="http://schemas.microsoft.com/office/powerpoint/2010/main" val="2567073545"/>
              </p:ext>
            </p:extLst>
          </p:nvPr>
        </p:nvGraphicFramePr>
        <p:xfrm>
          <a:off x="539552" y="1052736"/>
          <a:ext cx="8064896" cy="1852804"/>
        </p:xfrm>
        <a:graphic>
          <a:graphicData uri="http://schemas.openxmlformats.org/drawingml/2006/table">
            <a:tbl>
              <a:tblPr firstRow="1" firstCol="1" bandRow="1">
                <a:tableStyleId>{912C8C85-51F0-491E-9774-3900AFEF0FD7}</a:tableStyleId>
              </a:tblPr>
              <a:tblGrid>
                <a:gridCol w="8064896"/>
              </a:tblGrid>
              <a:tr h="229662">
                <a:tc>
                  <a:txBody>
                    <a:bodyPr/>
                    <a:lstStyle/>
                    <a:p>
                      <a:pPr marL="0" marR="0" algn="ctr">
                        <a:lnSpc>
                          <a:spcPct val="115000"/>
                        </a:lnSpc>
                        <a:spcBef>
                          <a:spcPts val="0"/>
                        </a:spcBef>
                        <a:spcAft>
                          <a:spcPts val="0"/>
                        </a:spcAft>
                      </a:pPr>
                      <a:r>
                        <a:rPr lang="el-GR" sz="1800" dirty="0">
                          <a:solidFill>
                            <a:schemeClr val="tx1"/>
                          </a:solidFill>
                          <a:effectLst/>
                        </a:rPr>
                        <a:t>ΜΟΡΦΕΣ ΕΘΕΛΟΝΤΙΚΗΣ ΔΡΑΣΗΣ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210498">
                <a:tc>
                  <a:txBody>
                    <a:bodyPr/>
                    <a:lstStyle/>
                    <a:p>
                      <a:pPr marL="0" marR="0">
                        <a:lnSpc>
                          <a:spcPct val="115000"/>
                        </a:lnSpc>
                        <a:spcBef>
                          <a:spcPts val="0"/>
                        </a:spcBef>
                        <a:spcAft>
                          <a:spcPts val="0"/>
                        </a:spcAft>
                      </a:pPr>
                      <a:r>
                        <a:rPr lang="el-GR" sz="1800" dirty="0">
                          <a:solidFill>
                            <a:schemeClr val="tx1"/>
                          </a:solidFill>
                          <a:effectLst/>
                        </a:rPr>
                        <a:t>Ανθρωπιστική</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Κοινωνική</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Περιβαλλοντική  </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Πολιτιστική </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Διεθνιστική </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824184403"/>
              </p:ext>
            </p:extLst>
          </p:nvPr>
        </p:nvGraphicFramePr>
        <p:xfrm>
          <a:off x="539552" y="3212976"/>
          <a:ext cx="8064895" cy="3143374"/>
        </p:xfrm>
        <a:graphic>
          <a:graphicData uri="http://schemas.openxmlformats.org/drawingml/2006/table">
            <a:tbl>
              <a:tblPr firstRow="1" firstCol="1" bandRow="1">
                <a:tableStyleId>{912C8C85-51F0-491E-9774-3900AFEF0FD7}</a:tableStyleId>
              </a:tblPr>
              <a:tblGrid>
                <a:gridCol w="8064895"/>
              </a:tblGrid>
              <a:tr h="373936">
                <a:tc>
                  <a:txBody>
                    <a:bodyPr/>
                    <a:lstStyle/>
                    <a:p>
                      <a:pPr marL="0" marR="0" algn="ctr">
                        <a:lnSpc>
                          <a:spcPct val="115000"/>
                        </a:lnSpc>
                        <a:spcBef>
                          <a:spcPts val="0"/>
                        </a:spcBef>
                        <a:spcAft>
                          <a:spcPts val="0"/>
                        </a:spcAft>
                      </a:pPr>
                      <a:r>
                        <a:rPr lang="el-GR" sz="1800">
                          <a:solidFill>
                            <a:schemeClr val="tx1"/>
                          </a:solidFill>
                          <a:effectLst/>
                        </a:rPr>
                        <a:t>ΑΙΤΙΕΣ ΑΝΑΠΤΥΞΗΣ ΕΘΕΛΟΝΤΙΚΗΣ ΔΡΑΣΗΣ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69438">
                <a:tc>
                  <a:txBody>
                    <a:bodyPr/>
                    <a:lstStyle/>
                    <a:p>
                      <a:pPr marL="342900" marR="0" lvl="0" indent="-342900">
                        <a:lnSpc>
                          <a:spcPct val="115000"/>
                        </a:lnSpc>
                        <a:spcBef>
                          <a:spcPts val="0"/>
                        </a:spcBef>
                        <a:spcAft>
                          <a:spcPts val="0"/>
                        </a:spcAft>
                        <a:buFont typeface="Wingdings" panose="05000000000000000000" pitchFamily="2" charset="2"/>
                        <a:buChar char=""/>
                      </a:pPr>
                      <a:r>
                        <a:rPr lang="el-GR" sz="1800" dirty="0">
                          <a:solidFill>
                            <a:schemeClr val="tx1"/>
                          </a:solidFill>
                          <a:effectLst/>
                        </a:rPr>
                        <a:t>η ανάγκη για απενοχοποίηση των ευαισθητοποιημένων ατόμων που δεν αντέχουν να αδρανούν μπροστά στην ανθρώπινης δυστυχία και η αναζήτηση εκ μέρους τους του ανώτερου νοήματος στη ζωή</a:t>
                      </a:r>
                      <a:endParaRPr lang="en-US" sz="2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800" dirty="0">
                          <a:solidFill>
                            <a:schemeClr val="tx1"/>
                          </a:solidFill>
                          <a:effectLst/>
                        </a:rPr>
                        <a:t>η καταπάτηση ανθρωπίνων δικαιωμάτων </a:t>
                      </a:r>
                      <a:endParaRPr lang="en-US" sz="2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800" dirty="0">
                          <a:solidFill>
                            <a:schemeClr val="tx1"/>
                          </a:solidFill>
                          <a:effectLst/>
                        </a:rPr>
                        <a:t>η οικολογική καταστροφή </a:t>
                      </a:r>
                      <a:endParaRPr lang="en-US" sz="2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800" dirty="0">
                          <a:solidFill>
                            <a:schemeClr val="tx1"/>
                          </a:solidFill>
                          <a:effectLst/>
                        </a:rPr>
                        <a:t>η όξυνση των φαινομένων κοινωνικής παθογένειας</a:t>
                      </a:r>
                      <a:endParaRPr lang="en-US" sz="2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800" dirty="0">
                          <a:solidFill>
                            <a:schemeClr val="tx1"/>
                          </a:solidFill>
                          <a:effectLst/>
                        </a:rPr>
                        <a:t>η έλλειψη ποιότητας ζωής, εφόσον απομακρύνεται ο άνθρωπος από τη φύση, τους συνανθρώπους του και τον πνευματικό πολιτισμό του</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459246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2" name="Table 1"/>
          <p:cNvGraphicFramePr>
            <a:graphicFrameLocks noGrp="1"/>
          </p:cNvGraphicFramePr>
          <p:nvPr>
            <p:extLst>
              <p:ext uri="{D42A27DB-BD31-4B8C-83A1-F6EECF244321}">
                <p14:modId xmlns:p14="http://schemas.microsoft.com/office/powerpoint/2010/main" val="3208360928"/>
              </p:ext>
            </p:extLst>
          </p:nvPr>
        </p:nvGraphicFramePr>
        <p:xfrm>
          <a:off x="395536" y="908720"/>
          <a:ext cx="8280920" cy="5134358"/>
        </p:xfrm>
        <a:graphic>
          <a:graphicData uri="http://schemas.openxmlformats.org/drawingml/2006/table">
            <a:tbl>
              <a:tblPr firstRow="1" firstCol="1" bandRow="1">
                <a:tableStyleId>{93296810-A885-4BE3-A3E7-6D5BEEA58F35}</a:tableStyleId>
              </a:tblPr>
              <a:tblGrid>
                <a:gridCol w="1584176"/>
                <a:gridCol w="6696744"/>
              </a:tblGrid>
              <a:tr h="350521">
                <a:tc gridSpan="2">
                  <a:txBody>
                    <a:bodyPr/>
                    <a:lstStyle/>
                    <a:p>
                      <a:pPr marL="0" marR="0" algn="ctr">
                        <a:lnSpc>
                          <a:spcPct val="115000"/>
                        </a:lnSpc>
                        <a:spcBef>
                          <a:spcPts val="0"/>
                        </a:spcBef>
                        <a:spcAft>
                          <a:spcPts val="0"/>
                        </a:spcAft>
                      </a:pPr>
                      <a:r>
                        <a:rPr lang="el-GR" sz="1600">
                          <a:solidFill>
                            <a:schemeClr val="tx1"/>
                          </a:solidFill>
                          <a:effectLst/>
                        </a:rPr>
                        <a:t>ΠΡΟΦΟΡΑ ΕΘΕΛΟΝΤΙΣΜΟΥ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350521">
                <a:tc gridSpan="2">
                  <a:txBody>
                    <a:bodyPr/>
                    <a:lstStyle/>
                    <a:p>
                      <a:pPr marL="0" marR="0" algn="ctr">
                        <a:lnSpc>
                          <a:spcPct val="115000"/>
                        </a:lnSpc>
                        <a:spcBef>
                          <a:spcPts val="0"/>
                        </a:spcBef>
                        <a:spcAft>
                          <a:spcPts val="0"/>
                        </a:spcAft>
                      </a:pPr>
                      <a:r>
                        <a:rPr lang="el-GR" sz="1600">
                          <a:solidFill>
                            <a:schemeClr val="tx1"/>
                          </a:solidFill>
                          <a:effectLst/>
                        </a:rPr>
                        <a:t>ΓΙΑ ΤΟΝ ΕΘΕΛΟΝΤΗ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379078">
                <a:tc>
                  <a:txBody>
                    <a:bodyPr/>
                    <a:lstStyle/>
                    <a:p>
                      <a:pPr marL="0" marR="0">
                        <a:lnSpc>
                          <a:spcPct val="115000"/>
                        </a:lnSpc>
                        <a:spcBef>
                          <a:spcPts val="0"/>
                        </a:spcBef>
                        <a:spcAft>
                          <a:spcPts val="0"/>
                        </a:spcAft>
                      </a:pPr>
                      <a:r>
                        <a:rPr lang="el-GR" sz="1600">
                          <a:solidFill>
                            <a:schemeClr val="tx1"/>
                          </a:solidFill>
                          <a:effectLst/>
                        </a:rPr>
                        <a:t>ΣΩΜΑΤΙΚΟΣ ΤΟΜΕΑΣ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η δραστηριοποίηση του ατόμου τον απομακρύνει από την καθιστική ζωή που εγκυμονεί ποικίλους κινδύνους για την υγεία του ατόμου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24768">
                <a:tc>
                  <a:txBody>
                    <a:bodyPr/>
                    <a:lstStyle/>
                    <a:p>
                      <a:pPr marL="0" marR="0">
                        <a:lnSpc>
                          <a:spcPct val="115000"/>
                        </a:lnSpc>
                        <a:spcBef>
                          <a:spcPts val="0"/>
                        </a:spcBef>
                        <a:spcAft>
                          <a:spcPts val="0"/>
                        </a:spcAft>
                      </a:pPr>
                      <a:r>
                        <a:rPr lang="el-GR" sz="1600">
                          <a:solidFill>
                            <a:schemeClr val="tx1"/>
                          </a:solidFill>
                          <a:effectLst/>
                        </a:rPr>
                        <a:t>ΠΝΕΥΜΑΤΙΚΟΣ ΤΟΜΕΑΣ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αποκτά γνώσεις και εμπειρίες με αποτέλεσμα να διευρύνει τους πνευματικούς του ορίζοντες</a:t>
                      </a:r>
                      <a:endParaRPr lang="en-US" sz="2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αναπτύσσει τις δεξιότητές του και καλλιεργεί νέες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94978">
                <a:tc>
                  <a:txBody>
                    <a:bodyPr/>
                    <a:lstStyle/>
                    <a:p>
                      <a:pPr marL="0" marR="0">
                        <a:lnSpc>
                          <a:spcPct val="115000"/>
                        </a:lnSpc>
                        <a:spcBef>
                          <a:spcPts val="0"/>
                        </a:spcBef>
                        <a:spcAft>
                          <a:spcPts val="0"/>
                        </a:spcAft>
                      </a:pPr>
                      <a:r>
                        <a:rPr lang="el-GR" sz="1600">
                          <a:solidFill>
                            <a:schemeClr val="tx1"/>
                          </a:solidFill>
                          <a:effectLst/>
                        </a:rPr>
                        <a:t>ΨΥΧΙΚΟΣ ΣΥΝΑΙΣΘΗ-ΜΑΤΙΚΟΣ ΤΟΜΕΑΣ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αναπληρώνει το εσωτερικό κενό που δημιουργείται από τον σύγχρονο τρόπο ζωής όπου κυριαρχούν ο υλικός ευδαιμονισμός και η ιδιώτευση</a:t>
                      </a:r>
                      <a:endParaRPr lang="en-US" sz="2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απενοχοποιεί την συνείδησή του, καθώς δεν μένει αδρανής μπροστά στα φαινόμενα καταπάτησης των ανθρωπίνων δικαιωμάτων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7158">
                <a:tc>
                  <a:txBody>
                    <a:bodyPr/>
                    <a:lstStyle/>
                    <a:p>
                      <a:pPr marL="0" marR="0">
                        <a:lnSpc>
                          <a:spcPct val="115000"/>
                        </a:lnSpc>
                        <a:spcBef>
                          <a:spcPts val="0"/>
                        </a:spcBef>
                        <a:spcAft>
                          <a:spcPts val="0"/>
                        </a:spcAft>
                      </a:pPr>
                      <a:r>
                        <a:rPr lang="el-GR" sz="1600">
                          <a:solidFill>
                            <a:schemeClr val="tx1"/>
                          </a:solidFill>
                          <a:effectLst/>
                        </a:rPr>
                        <a:t>ΗΘΙΚΟΣ ΤΟΜΕΑΣ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η επαφή του ατόμου με τους αναξιοπαθούντες το βοηθά να επανιεραρχήσει τις αξίες του καθώς αντιλαμβάνεται το ουσιαστικό νόημα της ζωής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99017">
                <a:tc>
                  <a:txBody>
                    <a:bodyPr/>
                    <a:lstStyle/>
                    <a:p>
                      <a:pPr marL="0" marR="0">
                        <a:lnSpc>
                          <a:spcPct val="115000"/>
                        </a:lnSpc>
                        <a:spcBef>
                          <a:spcPts val="0"/>
                        </a:spcBef>
                        <a:spcAft>
                          <a:spcPts val="0"/>
                        </a:spcAft>
                      </a:pPr>
                      <a:r>
                        <a:rPr lang="el-GR" sz="1600" dirty="0">
                          <a:solidFill>
                            <a:schemeClr val="tx1"/>
                          </a:solidFill>
                          <a:effectLst/>
                        </a:rPr>
                        <a:t>ΚΟΙΝΩΝΙΚΟΣ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ΤΟΜΕΑΣ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έρχεται σε επαφή με άτομα από ποικίλα κοινωνικά και οικονομικά στρώματα </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αποκτά νέες γνωριμίες και συνάπτει φιλικές σχέσεις και δεσμούς</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απολαμβάνει την κοινωνική καταξίωση για το ανθρωπιστικό έργο που προσφέρει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549061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430763159"/>
              </p:ext>
            </p:extLst>
          </p:nvPr>
        </p:nvGraphicFramePr>
        <p:xfrm>
          <a:off x="539552" y="908720"/>
          <a:ext cx="8064896" cy="5569406"/>
        </p:xfrm>
        <a:graphic>
          <a:graphicData uri="http://schemas.openxmlformats.org/drawingml/2006/table">
            <a:tbl>
              <a:tblPr firstRow="1" firstCol="1" bandRow="1">
                <a:tableStyleId>{93296810-A885-4BE3-A3E7-6D5BEEA58F35}</a:tableStyleId>
              </a:tblPr>
              <a:tblGrid>
                <a:gridCol w="1453127"/>
                <a:gridCol w="6611769"/>
              </a:tblGrid>
              <a:tr h="289578">
                <a:tc gridSpan="2">
                  <a:txBody>
                    <a:bodyPr/>
                    <a:lstStyle/>
                    <a:p>
                      <a:pPr marL="0" marR="0" algn="ctr">
                        <a:lnSpc>
                          <a:spcPct val="115000"/>
                        </a:lnSpc>
                        <a:spcBef>
                          <a:spcPts val="0"/>
                        </a:spcBef>
                        <a:spcAft>
                          <a:spcPts val="0"/>
                        </a:spcAft>
                      </a:pPr>
                      <a:r>
                        <a:rPr lang="el-GR" sz="1400">
                          <a:solidFill>
                            <a:schemeClr val="tx1"/>
                          </a:solidFill>
                          <a:effectLst/>
                        </a:rPr>
                        <a:t>ΠΡΟΦΟΡΑ ΕΘΕΛΟΝΤΙΣΜΟΥ ΓΙΑ ΤΟΥΣ ΑΝΑΞΙΟΠΑΘΟΥΝΤΕΣ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217118">
                <a:tc>
                  <a:txBody>
                    <a:bodyPr/>
                    <a:lstStyle/>
                    <a:p>
                      <a:pPr marL="0" marR="0">
                        <a:lnSpc>
                          <a:spcPct val="115000"/>
                        </a:lnSpc>
                        <a:spcBef>
                          <a:spcPts val="0"/>
                        </a:spcBef>
                        <a:spcAft>
                          <a:spcPts val="0"/>
                        </a:spcAft>
                      </a:pPr>
                      <a:r>
                        <a:rPr lang="el-GR" sz="1400">
                          <a:solidFill>
                            <a:schemeClr val="tx1"/>
                          </a:solidFill>
                          <a:effectLst/>
                        </a:rPr>
                        <a:t>ΣΩΜΑΤΙΚΟΣ ΤΟΜΕΑΣ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δίνεται η δυνατότητα να απαλλαγούν ή έστω να ανακουφιστούν από τον πόνο και τις ασθένειες που τους ταλαιπωρούν</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δίνεται η δυνατότητα να ικανοποιήσουν τις βασικές βιοτικές τους ανάγκες αναβαθμίζοντας το βιοτικός τους επίπεδο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98758">
                <a:tc>
                  <a:txBody>
                    <a:bodyPr/>
                    <a:lstStyle/>
                    <a:p>
                      <a:pPr marL="0" marR="0">
                        <a:lnSpc>
                          <a:spcPct val="115000"/>
                        </a:lnSpc>
                        <a:spcBef>
                          <a:spcPts val="0"/>
                        </a:spcBef>
                        <a:spcAft>
                          <a:spcPts val="0"/>
                        </a:spcAft>
                      </a:pPr>
                      <a:r>
                        <a:rPr lang="el-GR" sz="1400">
                          <a:solidFill>
                            <a:schemeClr val="tx1"/>
                          </a:solidFill>
                          <a:effectLst/>
                        </a:rPr>
                        <a:t>ΠΝΕΥΜΑΤΙΚΟΣ ΤΟΜΕΑΣ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δίνεται η δυνατότητα, αφού καλύψουν τις βασικές βιοτικές τους ανάγκες να ασχοληθούν με ικανοποιήσουν τις πνευματικές τους ανάγκες αποκτώντας πρόσβαση στη γνώση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526299">
                <a:tc>
                  <a:txBody>
                    <a:bodyPr/>
                    <a:lstStyle/>
                    <a:p>
                      <a:pPr marL="0" marR="0">
                        <a:lnSpc>
                          <a:spcPct val="115000"/>
                        </a:lnSpc>
                        <a:spcBef>
                          <a:spcPts val="0"/>
                        </a:spcBef>
                        <a:spcAft>
                          <a:spcPts val="0"/>
                        </a:spcAft>
                      </a:pPr>
                      <a:r>
                        <a:rPr lang="el-GR" sz="1400">
                          <a:solidFill>
                            <a:schemeClr val="tx1"/>
                          </a:solidFill>
                          <a:effectLst/>
                        </a:rPr>
                        <a:t>ΨΥΧΙΚΟΣ ΣΥΝΑΙΣΘΗ-ΜΑΤΙΚΟΣ ΤΟΜΕΑΣ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αίρονται τα αισθήματα μοναξιάς και απελπισίας των αναξιοπαθούντων καθώς ανακουφίζονται σωματικά και ψυχολογικά τραύματα</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ανακουφίζονται οι ψυχολογικές πληγές</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αναπτερώνεται το ηθικό τους και η αισιοδοξία παίρνει τη θέση του φόβου και της ανασφάλειας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07938">
                <a:tc>
                  <a:txBody>
                    <a:bodyPr/>
                    <a:lstStyle/>
                    <a:p>
                      <a:pPr marL="0" marR="0">
                        <a:lnSpc>
                          <a:spcPct val="115000"/>
                        </a:lnSpc>
                        <a:spcBef>
                          <a:spcPts val="0"/>
                        </a:spcBef>
                        <a:spcAft>
                          <a:spcPts val="0"/>
                        </a:spcAft>
                      </a:pPr>
                      <a:r>
                        <a:rPr lang="el-GR" sz="1400">
                          <a:solidFill>
                            <a:schemeClr val="tx1"/>
                          </a:solidFill>
                          <a:effectLst/>
                        </a:rPr>
                        <a:t>ΗΘΙΚΟΣ ΤΟΜΕΑΣ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η αποκατάσταση της δικαιοσύνης μέσω της βοήθειας των εθελοντών περιστέλλει τα αισθήματα αγανάκτησης των αναξιοπαθούντων και καλλιεργεί στις ψυχές τους υγιή συναισθήματα αλτρουισμού και αλληλεγγύης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07938">
                <a:tc>
                  <a:txBody>
                    <a:bodyPr/>
                    <a:lstStyle/>
                    <a:p>
                      <a:pPr marL="0" marR="0">
                        <a:lnSpc>
                          <a:spcPct val="115000"/>
                        </a:lnSpc>
                        <a:spcBef>
                          <a:spcPts val="0"/>
                        </a:spcBef>
                        <a:spcAft>
                          <a:spcPts val="0"/>
                        </a:spcAft>
                      </a:pPr>
                      <a:r>
                        <a:rPr lang="el-GR" sz="1400">
                          <a:solidFill>
                            <a:schemeClr val="tx1"/>
                          </a:solidFill>
                          <a:effectLst/>
                        </a:rPr>
                        <a:t>ΚΟΙΝΩΝΙΚΟΣ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ΤΟΜΕΑΣ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η αποκατάσταση της αδικίας που επέρχεται από την επούλωση των τραυμάτων των αναξιοπαθούντων περιορίζει την εμφάνιση εγκληματικών ενεργειών εκ μέρους των τελευταίων</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626608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938527051"/>
              </p:ext>
            </p:extLst>
          </p:nvPr>
        </p:nvGraphicFramePr>
        <p:xfrm>
          <a:off x="827584" y="1052736"/>
          <a:ext cx="7416824" cy="4896544"/>
        </p:xfrm>
        <a:graphic>
          <a:graphicData uri="http://schemas.openxmlformats.org/drawingml/2006/table">
            <a:tbl>
              <a:tblPr firstRow="1" firstCol="1" bandRow="1">
                <a:tableStyleId>{93296810-A885-4BE3-A3E7-6D5BEEA58F35}</a:tableStyleId>
              </a:tblPr>
              <a:tblGrid>
                <a:gridCol w="1336358"/>
                <a:gridCol w="6080466"/>
              </a:tblGrid>
              <a:tr h="312340">
                <a:tc gridSpan="2">
                  <a:txBody>
                    <a:bodyPr/>
                    <a:lstStyle/>
                    <a:p>
                      <a:pPr marL="0" marR="0" algn="ctr">
                        <a:lnSpc>
                          <a:spcPct val="115000"/>
                        </a:lnSpc>
                        <a:spcBef>
                          <a:spcPts val="0"/>
                        </a:spcBef>
                        <a:spcAft>
                          <a:spcPts val="0"/>
                        </a:spcAft>
                      </a:pPr>
                      <a:r>
                        <a:rPr lang="el-GR" sz="1800">
                          <a:solidFill>
                            <a:schemeClr val="tx1"/>
                          </a:solidFill>
                          <a:effectLst/>
                        </a:rPr>
                        <a:t>ΠΡΟΦΟΡΑ ΕΘΕΛΟΝΤΙΣΜΟΥ ΓΙΑ ΤΗΝ ΚΟΙΝΩΝΙΑ</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979309">
                <a:tc>
                  <a:txBody>
                    <a:bodyPr/>
                    <a:lstStyle/>
                    <a:p>
                      <a:pPr marL="0" marR="0">
                        <a:lnSpc>
                          <a:spcPct val="115000"/>
                        </a:lnSpc>
                        <a:spcBef>
                          <a:spcPts val="0"/>
                        </a:spcBef>
                        <a:spcAft>
                          <a:spcPts val="0"/>
                        </a:spcAft>
                      </a:pPr>
                      <a:r>
                        <a:rPr lang="el-GR" sz="1800">
                          <a:solidFill>
                            <a:schemeClr val="tx1"/>
                          </a:solidFill>
                          <a:effectLst/>
                        </a:rPr>
                        <a:t>ΥΛΙΚΟΣ ΤΟΜΕΑΣ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800">
                          <a:solidFill>
                            <a:schemeClr val="tx1"/>
                          </a:solidFill>
                          <a:effectLst/>
                        </a:rPr>
                        <a:t>η βελτίωση των όρων ζωής των αναξιοπαθούντων ανακουφίζει το κράτος από το κόστος περίθαλψής τους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312793">
                <a:tc>
                  <a:txBody>
                    <a:bodyPr/>
                    <a:lstStyle/>
                    <a:p>
                      <a:pPr marL="0" marR="0">
                        <a:lnSpc>
                          <a:spcPct val="115000"/>
                        </a:lnSpc>
                        <a:spcBef>
                          <a:spcPts val="0"/>
                        </a:spcBef>
                        <a:spcAft>
                          <a:spcPts val="0"/>
                        </a:spcAft>
                      </a:pPr>
                      <a:r>
                        <a:rPr lang="el-GR" sz="1800">
                          <a:solidFill>
                            <a:schemeClr val="tx1"/>
                          </a:solidFill>
                          <a:effectLst/>
                        </a:rPr>
                        <a:t>ΠΟΛΙΤΙΣΜΙΚΟΣ ΤΟΜΕΑΣ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800">
                          <a:solidFill>
                            <a:schemeClr val="tx1"/>
                          </a:solidFill>
                          <a:effectLst/>
                        </a:rPr>
                        <a:t>η αναβάθμιση του βιοτικού επιπέδου των αναξιοπαθούντων τους επιτρέπει να ασχοληθούν με προϊόντα του πολιτισμού και άρα συμβάλλουν στην προαγωγή του πολιτισμού</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79309">
                <a:tc>
                  <a:txBody>
                    <a:bodyPr/>
                    <a:lstStyle/>
                    <a:p>
                      <a:pPr marL="0" marR="0">
                        <a:lnSpc>
                          <a:spcPct val="115000"/>
                        </a:lnSpc>
                        <a:spcBef>
                          <a:spcPts val="0"/>
                        </a:spcBef>
                        <a:spcAft>
                          <a:spcPts val="0"/>
                        </a:spcAft>
                      </a:pPr>
                      <a:r>
                        <a:rPr lang="el-GR" sz="1800">
                          <a:solidFill>
                            <a:schemeClr val="tx1"/>
                          </a:solidFill>
                          <a:effectLst/>
                        </a:rPr>
                        <a:t>ΗΘΙΚΟΣ ΤΟΜΕΑΣ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800">
                          <a:solidFill>
                            <a:schemeClr val="tx1"/>
                          </a:solidFill>
                          <a:effectLst/>
                        </a:rPr>
                        <a:t>η προβολή της αλληλεγγύης και του αλτρουισμού συμβάλλει στην ανάδειξη των ηθικών αξιών και ιδανικών που προάγουν την κοινωνία</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312793">
                <a:tc>
                  <a:txBody>
                    <a:bodyPr/>
                    <a:lstStyle/>
                    <a:p>
                      <a:pPr marL="0" marR="0">
                        <a:lnSpc>
                          <a:spcPct val="115000"/>
                        </a:lnSpc>
                        <a:spcBef>
                          <a:spcPts val="0"/>
                        </a:spcBef>
                        <a:spcAft>
                          <a:spcPts val="0"/>
                        </a:spcAft>
                      </a:pPr>
                      <a:r>
                        <a:rPr lang="el-GR" sz="1800">
                          <a:solidFill>
                            <a:schemeClr val="tx1"/>
                          </a:solidFill>
                          <a:effectLst/>
                        </a:rPr>
                        <a:t>ΚΟΙΝΩΝΙΚΟΣ ΤΟΜΕΑΣ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800" dirty="0">
                          <a:solidFill>
                            <a:schemeClr val="tx1"/>
                          </a:solidFill>
                          <a:effectLst/>
                        </a:rPr>
                        <a:t>η αποκατάσταση της αδικίας που επέρχεται από την επούλωση των τραυμάτων των αναξιοπαθούντων περιορίζει την εμφάνιση φαινομένων κοινωνικής παθογένειας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035683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420040985"/>
              </p:ext>
            </p:extLst>
          </p:nvPr>
        </p:nvGraphicFramePr>
        <p:xfrm>
          <a:off x="611560" y="801210"/>
          <a:ext cx="7776864" cy="5545981"/>
        </p:xfrm>
        <a:graphic>
          <a:graphicData uri="http://schemas.openxmlformats.org/drawingml/2006/table">
            <a:tbl>
              <a:tblPr firstRow="1" firstCol="1" bandRow="1">
                <a:tableStyleId>{93296810-A885-4BE3-A3E7-6D5BEEA58F35}</a:tableStyleId>
              </a:tblPr>
              <a:tblGrid>
                <a:gridCol w="1401230"/>
                <a:gridCol w="6375634"/>
              </a:tblGrid>
              <a:tr h="228874">
                <a:tc gridSpan="2">
                  <a:txBody>
                    <a:bodyPr/>
                    <a:lstStyle/>
                    <a:p>
                      <a:pPr marL="0" marR="0" algn="ctr">
                        <a:lnSpc>
                          <a:spcPct val="115000"/>
                        </a:lnSpc>
                        <a:spcBef>
                          <a:spcPts val="0"/>
                        </a:spcBef>
                        <a:spcAft>
                          <a:spcPts val="0"/>
                        </a:spcAft>
                      </a:pPr>
                      <a:r>
                        <a:rPr lang="el-GR" sz="1400">
                          <a:solidFill>
                            <a:schemeClr val="tx1"/>
                          </a:solidFill>
                          <a:effectLst/>
                        </a:rPr>
                        <a:t>ΕΡΕΙΣΜΑΤΑ ΚΑΤΑ ΤΟΥ ΕΘΕΛΟΝΤΙΣΜΟΥ</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717525">
                <a:tc>
                  <a:txBody>
                    <a:bodyPr/>
                    <a:lstStyle/>
                    <a:p>
                      <a:pPr marL="0" marR="0">
                        <a:lnSpc>
                          <a:spcPct val="115000"/>
                        </a:lnSpc>
                        <a:spcBef>
                          <a:spcPts val="0"/>
                        </a:spcBef>
                        <a:spcAft>
                          <a:spcPts val="0"/>
                        </a:spcAft>
                      </a:pPr>
                      <a:r>
                        <a:rPr lang="el-GR" sz="1400">
                          <a:solidFill>
                            <a:schemeClr val="tx1"/>
                          </a:solidFill>
                          <a:effectLst/>
                        </a:rPr>
                        <a:t>ΟΥΤΟΠΙΚΗ ΣΤΑΣΗ ΖΩΗΣ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οι εθελοντές ενδέχεται να κατηγορηθούν για ουτοπική και δονκιχωτική συμπεριφορά στην προσπάθειά τους να λύσουν δυσεπίλυτα προβλήματα της ανθρωπότητας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39153">
                <a:tc>
                  <a:txBody>
                    <a:bodyPr/>
                    <a:lstStyle/>
                    <a:p>
                      <a:pPr marL="0" marR="0">
                        <a:lnSpc>
                          <a:spcPct val="115000"/>
                        </a:lnSpc>
                        <a:spcBef>
                          <a:spcPts val="0"/>
                        </a:spcBef>
                        <a:spcAft>
                          <a:spcPts val="0"/>
                        </a:spcAft>
                      </a:pPr>
                      <a:r>
                        <a:rPr lang="el-GR" sz="1400" dirty="0" smtClean="0">
                          <a:solidFill>
                            <a:schemeClr val="tx1"/>
                          </a:solidFill>
                          <a:effectLst/>
                        </a:rPr>
                        <a:t>ΜΗΧΑΝΙ-ΣΜΟΣ ΚΑΤΕΥΝΑ-ΣΜΟΥ </a:t>
                      </a:r>
                      <a:r>
                        <a:rPr lang="el-GR" sz="1400" dirty="0">
                          <a:solidFill>
                            <a:schemeClr val="tx1"/>
                          </a:solidFill>
                          <a:effectLst/>
                        </a:rPr>
                        <a:t>ΤΗΣ </a:t>
                      </a:r>
                      <a:r>
                        <a:rPr lang="el-GR" sz="1400" dirty="0" smtClean="0">
                          <a:solidFill>
                            <a:schemeClr val="tx1"/>
                          </a:solidFill>
                          <a:effectLst/>
                        </a:rPr>
                        <a:t>ΑΓΑΝΑΚΤΗ-ΣΗΣ </a:t>
                      </a:r>
                      <a:r>
                        <a:rPr lang="el-GR" sz="1400" dirty="0">
                          <a:solidFill>
                            <a:schemeClr val="tx1"/>
                          </a:solidFill>
                          <a:effectLst/>
                        </a:rPr>
                        <a:t>ΤΗΣ ΚΟΙΝΗΣ ΓΝΩΜΗΣ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η αρωγή των εθελοντών ενδέχεται να έρχεται να καλύψει τα κενά που δημιουργεί η έλλειψη κράτους πρόνοιας</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υπάρχει η πιθανότητα τα εθελοντικά κινήματα να αποτελούν προσπάθεια των φορέων εξουσίας να κατευνάσουν τη δυσαρέσκεια των μαζών αναφορικά με τις πολιτικές επιλογές στις οποίες προβαίνουν και να αποπροσανατολίσουν τους πολίτες από τα πραγματικά αίτια των προβλημάτων με αποτέλεσμα να αποδυναμώνονται οι πιέσεις που ασκούνται για την αναδιάρθρωση των κακώς κειμένων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61850">
                <a:tc>
                  <a:txBody>
                    <a:bodyPr/>
                    <a:lstStyle/>
                    <a:p>
                      <a:pPr marL="0" marR="0">
                        <a:lnSpc>
                          <a:spcPct val="115000"/>
                        </a:lnSpc>
                        <a:spcBef>
                          <a:spcPts val="0"/>
                        </a:spcBef>
                        <a:spcAft>
                          <a:spcPts val="0"/>
                        </a:spcAft>
                      </a:pPr>
                      <a:r>
                        <a:rPr lang="el-GR" sz="1400" dirty="0" smtClean="0">
                          <a:solidFill>
                            <a:schemeClr val="tx1"/>
                          </a:solidFill>
                          <a:effectLst/>
                        </a:rPr>
                        <a:t>ΟΙΚΟΝΟΜΙ-ΚΕΣ ΣΚΟΠΙΜΟ-ΤΗΤΕΣ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ενδέχεται η ίδρυση ενός κοινωφελούς οργανισμού να αποτελεί άλλοθι για τη δραστηριοποίηση κερδοσκοπικών οργανισμών που καρπώνονται τις δωρεές των πολιτών και τις κρατικές επιχορηγήσεις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61850">
                <a:tc>
                  <a:txBody>
                    <a:bodyPr/>
                    <a:lstStyle/>
                    <a:p>
                      <a:pPr marL="0" marR="0">
                        <a:lnSpc>
                          <a:spcPct val="115000"/>
                        </a:lnSpc>
                        <a:spcBef>
                          <a:spcPts val="0"/>
                        </a:spcBef>
                        <a:spcAft>
                          <a:spcPts val="0"/>
                        </a:spcAft>
                      </a:pPr>
                      <a:r>
                        <a:rPr lang="el-GR" sz="1400" dirty="0">
                          <a:solidFill>
                            <a:schemeClr val="tx1"/>
                          </a:solidFill>
                          <a:effectLst/>
                        </a:rPr>
                        <a:t>ΠΟΛΙΤΙΚΕΣ </a:t>
                      </a:r>
                      <a:r>
                        <a:rPr lang="el-GR" sz="1400" dirty="0" smtClean="0">
                          <a:solidFill>
                            <a:schemeClr val="tx1"/>
                          </a:solidFill>
                          <a:effectLst/>
                        </a:rPr>
                        <a:t>ΣΚΟΠΙΜΟ-ΤΗΤΕΣ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ορισμένοι πολιτικοί καπηλεύονται την εθελοντική δραστηριότητα προκειμένου να παρουσιάσουν την εικόνα του ευαισθητοποιημένου και ηθικού πολίτη προκειμένου να κερδίσουν περισσότερες ψήφους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48855">
                <a:tc>
                  <a:txBody>
                    <a:bodyPr/>
                    <a:lstStyle/>
                    <a:p>
                      <a:pPr marL="0" marR="0">
                        <a:lnSpc>
                          <a:spcPct val="115000"/>
                        </a:lnSpc>
                        <a:spcBef>
                          <a:spcPts val="0"/>
                        </a:spcBef>
                        <a:spcAft>
                          <a:spcPts val="0"/>
                        </a:spcAft>
                      </a:pPr>
                      <a:r>
                        <a:rPr lang="el-GR" sz="1400" dirty="0" smtClean="0">
                          <a:solidFill>
                            <a:schemeClr val="tx1"/>
                          </a:solidFill>
                          <a:effectLst/>
                        </a:rPr>
                        <a:t>ΤΥΧΟΔΙΩ-ΚΤΙΚΗ </a:t>
                      </a:r>
                      <a:r>
                        <a:rPr lang="el-GR" sz="1400" dirty="0">
                          <a:solidFill>
                            <a:schemeClr val="tx1"/>
                          </a:solidFill>
                          <a:effectLst/>
                        </a:rPr>
                        <a:t>ΔΙΑΘΕΣΗ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η δράση ορισμένων εθελοντών δεν κατευθύνεται πάντα από την ανιδιοτελή προσφορά  προς το συνάνθρωπο αλλά αποτελεί προσπάθεια αναζωογόνησης της περιορισμένης καθημερινότητάς τους.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593816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083473080"/>
              </p:ext>
            </p:extLst>
          </p:nvPr>
        </p:nvGraphicFramePr>
        <p:xfrm>
          <a:off x="683568" y="1124744"/>
          <a:ext cx="7848872" cy="4594519"/>
        </p:xfrm>
        <a:graphic>
          <a:graphicData uri="http://schemas.openxmlformats.org/drawingml/2006/table">
            <a:tbl>
              <a:tblPr firstRow="1" firstCol="1" bandRow="1">
                <a:tableStyleId>{93296810-A885-4BE3-A3E7-6D5BEEA58F35}</a:tableStyleId>
              </a:tblPr>
              <a:tblGrid>
                <a:gridCol w="2306978"/>
                <a:gridCol w="5541894"/>
              </a:tblGrid>
              <a:tr h="361604">
                <a:tc gridSpan="2">
                  <a:txBody>
                    <a:bodyPr/>
                    <a:lstStyle/>
                    <a:p>
                      <a:pPr marL="0" marR="0" algn="ctr">
                        <a:lnSpc>
                          <a:spcPct val="115000"/>
                        </a:lnSpc>
                        <a:spcBef>
                          <a:spcPts val="0"/>
                        </a:spcBef>
                        <a:spcAft>
                          <a:spcPts val="0"/>
                        </a:spcAft>
                      </a:pPr>
                      <a:r>
                        <a:rPr lang="el-GR" sz="2000">
                          <a:solidFill>
                            <a:schemeClr val="tx1"/>
                          </a:solidFill>
                          <a:effectLst/>
                        </a:rPr>
                        <a:t>ΥΓΙΗΣ ΕΘΕΛΟΝΤΙΚΗ ΠΡΟΣΦΟΡΑ</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772165">
                <a:tc>
                  <a:txBody>
                    <a:bodyPr/>
                    <a:lstStyle/>
                    <a:p>
                      <a:pPr marL="0" marR="0">
                        <a:lnSpc>
                          <a:spcPct val="115000"/>
                        </a:lnSpc>
                        <a:spcBef>
                          <a:spcPts val="0"/>
                        </a:spcBef>
                        <a:spcAft>
                          <a:spcPts val="0"/>
                        </a:spcAft>
                      </a:pPr>
                      <a:r>
                        <a:rPr lang="el-GR" sz="2000">
                          <a:solidFill>
                            <a:schemeClr val="tx1"/>
                          </a:solidFill>
                          <a:effectLst/>
                        </a:rPr>
                        <a:t>ΕΘΕΛΟΝΤΕΣ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a:solidFill>
                            <a:schemeClr val="tx1"/>
                          </a:solidFill>
                          <a:effectLst/>
                        </a:rPr>
                        <a:t>οι ενέργειές τους να κατευθύνονται από την πηγαία ανάγκη για κοινωνική συνεισφορά</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10447">
                <a:tc>
                  <a:txBody>
                    <a:bodyPr/>
                    <a:lstStyle/>
                    <a:p>
                      <a:pPr marL="0" marR="0">
                        <a:lnSpc>
                          <a:spcPct val="115000"/>
                        </a:lnSpc>
                        <a:spcBef>
                          <a:spcPts val="0"/>
                        </a:spcBef>
                        <a:spcAft>
                          <a:spcPts val="0"/>
                        </a:spcAft>
                      </a:pPr>
                      <a:r>
                        <a:rPr lang="el-GR" sz="2000">
                          <a:solidFill>
                            <a:schemeClr val="tx1"/>
                          </a:solidFill>
                          <a:effectLst/>
                        </a:rPr>
                        <a:t>ΜΗ ΚΥΒΕΡΝΗΤΙΚΕΣ ΟΡΓΑΝΩΣΕΙΣ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a:solidFill>
                            <a:schemeClr val="tx1"/>
                          </a:solidFill>
                          <a:effectLst/>
                        </a:rPr>
                        <a:t>να παρέχουν σωστή εκπαίδευση στους εθελοντές </a:t>
                      </a:r>
                      <a:endParaRPr lang="en-US" sz="2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000">
                          <a:solidFill>
                            <a:schemeClr val="tx1"/>
                          </a:solidFill>
                          <a:effectLst/>
                        </a:rPr>
                        <a:t>να έχουν σαφείς στόχους και πολιτική για αποτελεσματική δραστηριοποίηση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 </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30413">
                <a:tc>
                  <a:txBody>
                    <a:bodyPr/>
                    <a:lstStyle/>
                    <a:p>
                      <a:pPr marL="0" marR="0">
                        <a:lnSpc>
                          <a:spcPct val="115000"/>
                        </a:lnSpc>
                        <a:spcBef>
                          <a:spcPts val="0"/>
                        </a:spcBef>
                        <a:spcAft>
                          <a:spcPts val="0"/>
                        </a:spcAft>
                      </a:pPr>
                      <a:r>
                        <a:rPr lang="el-GR" sz="2000">
                          <a:solidFill>
                            <a:schemeClr val="tx1"/>
                          </a:solidFill>
                          <a:effectLst/>
                        </a:rPr>
                        <a:t>ΚΡΑΤΟΣ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να συνδράμουν οικονομικά και θεσμικά τη δράση των εθελοντικών οργανώσεων </a:t>
                      </a:r>
                      <a:endParaRPr lang="en-US" sz="28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η χρηματοδότηση προς τις εθελοντικές οργανώσεις να μην διοχετεύεται άκριτα προς αυτές, αλλά να είναι αποτέλεσμα της αξιολόγησης της δράσης τους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257881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727</TotalTime>
  <Words>729</Words>
  <Application>Microsoft Office PowerPoint</Application>
  <PresentationFormat>On-screen Show (4:3)</PresentationFormat>
  <Paragraphs>85</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Times New Roman</vt:lpstr>
      <vt:lpstr>Wingdings</vt:lpstr>
      <vt:lpstr>Wingdings 2</vt:lpstr>
      <vt:lpstr>Ροή</vt:lpstr>
      <vt:lpstr>ΕΘΕΛΟΝΤΙΣΜΟΣ</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117</cp:revision>
  <dcterms:created xsi:type="dcterms:W3CDTF">2021-09-15T04:04:03Z</dcterms:created>
  <dcterms:modified xsi:type="dcterms:W3CDTF">2024-10-17T11:18:10Z</dcterms:modified>
</cp:coreProperties>
</file>