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368" autoAdjust="0"/>
    <p:restoredTop sz="94662" autoAdjust="0"/>
  </p:normalViewPr>
  <p:slideViewPr>
    <p:cSldViewPr>
      <p:cViewPr varScale="1">
        <p:scale>
          <a:sx n="67" d="100"/>
          <a:sy n="67" d="100"/>
        </p:scale>
        <p:origin x="189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C5960-BACE-457B-9CE6-991F129CF68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01CAE-5B55-41D0-B49E-4E9A1F896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996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0FCAD-EEC5-4D36-A678-A05FE695273D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72BA1-F7DA-4B8E-85BE-BD51A369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9469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72BA1-F7DA-4B8E-85BE-BD51A369B32F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3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82AB-1434-4FBD-A176-AF4D64FED65F}" type="datetime1">
              <a:rPr lang="el-GR" smtClean="0"/>
              <a:t>17/10/2024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69FC-FDF9-43A4-9759-5589F703AA1B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4CA8-BC00-44A2-A1D8-E260D8F24070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D5C5-14D6-45F0-BAC9-4FDAE51B84F2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49F0-6C9B-473B-B716-B80EE945A10C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E7675-5B92-4352-B6F4-60C0FA7575DA}" type="datetime1">
              <a:rPr lang="el-GR" smtClean="0"/>
              <a:t>17/10/2024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D617-1E9C-4676-841F-DAA3807E50F1}" type="datetime1">
              <a:rPr lang="el-GR" smtClean="0"/>
              <a:t>17/10/2024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596-E7D0-400C-A9A2-B8758C203DFA}" type="datetime1">
              <a:rPr lang="el-GR" smtClean="0"/>
              <a:t>17/10/2024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8E37A-A63C-4070-B541-BE1C1BB8885E}" type="datetime1">
              <a:rPr lang="el-GR" smtClean="0"/>
              <a:t>17/10/2024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7E8D-BD83-416A-8035-F9B93369F522}" type="datetime1">
              <a:rPr lang="el-GR" smtClean="0"/>
              <a:t>17/10/2024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3D-1489-48F9-9DCC-BBB85A40207B}" type="datetime1">
              <a:rPr lang="el-GR" smtClean="0"/>
              <a:t>17/10/2024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874C5C-B9C4-4658-99EC-2A348657EF15}" type="datetime1">
              <a:rPr lang="el-GR" smtClean="0"/>
              <a:t>17/10/2024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697360"/>
          </a:xfrm>
        </p:spPr>
        <p:txBody>
          <a:bodyPr>
            <a:noAutofit/>
          </a:bodyPr>
          <a:lstStyle/>
          <a:p>
            <a:pPr algn="ctr"/>
            <a:r>
              <a:rPr lang="el-GR" sz="7200" dirty="0" smtClean="0">
                <a:latin typeface="+mn-lt"/>
              </a:rPr>
              <a:t>ΗΡΩΙΣΜΟΣ</a:t>
            </a:r>
            <a:endParaRPr lang="el-GR" sz="72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930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377232"/>
              </p:ext>
            </p:extLst>
          </p:nvPr>
        </p:nvGraphicFramePr>
        <p:xfrm>
          <a:off x="539552" y="1124744"/>
          <a:ext cx="8208912" cy="4415536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846880"/>
                <a:gridCol w="6362032"/>
              </a:tblGrid>
              <a:tr h="72008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ΗΡΩΙΣΜΟΣ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63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ΧΑΡΑΚΤΗΡΙΣΤΙΚΑ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834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ΠΝΕΥΜΑΤΙΚΑ ΨΥΧΙΚΑ ΕΦΟΔΙΑ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  <a:tabLst>
                          <a:tab pos="180340" algn="l"/>
                        </a:tabLs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ο ήρωας επιδεικνύει ψυχικά χαρίσματα για να επιτύχει την υπέρβαση των πεπερασμένων ατομικών του ορίων και να επιτύχει το στόχο του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  <a:tabLst>
                          <a:tab pos="180340" algn="l"/>
                        </a:tabLs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ο ήρωας χαρακτηρίζεται από ανιδιοτέλεια και διαπνέεται ανθρωπιστικές αξίες και οι πράξεις του αποσκοπούν στο συλλογικό καλό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  <a:tabLst>
                          <a:tab pos="180340" algn="l"/>
                        </a:tabLs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ο ήρωας γνωρίζει το τίμημα που θα έχει η επέμβασή του, δηλαδή τι ενδέχεται να χάσει και κατά τη διάρκεια της δραστηριοποίησής του ή  αν οι ενέργειές του δεν καρποφορήσουν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6157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ΗΘΙΚΑ ΕΦΟΔΙΑ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ο ήρωας χαρακτηρίζεται από ανιδιοτέλεια και διαπνέεται ανθρωπιστικές αξίες και οι πράξεις του αποσκοπούν στο συλλογικό καλό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ο ήρωας εμφορείται από ηθική καθαρότητα, ανυστεροβουλία και δρα καθαρά από αίσθηση του χρέους και όχι από επιθυμία για προσωπική καταξίωση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1631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670600"/>
              </p:ext>
            </p:extLst>
          </p:nvPr>
        </p:nvGraphicFramePr>
        <p:xfrm>
          <a:off x="611560" y="894543"/>
          <a:ext cx="7704856" cy="471446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733476"/>
                <a:gridCol w="5971380"/>
              </a:tblGrid>
              <a:tr h="352053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Ο ΗΡΩΙΣΜΟΣ ΕΠΙΔΕΙΚΝΥΕΤΑΙ ΣΕ 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81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ΚΑΘΗΜΕΡΙΝΟ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ΕΠΙΠΕΔΟ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  <a:tabLst>
                          <a:tab pos="180340" algn="l"/>
                        </a:tabLs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ο άνθρωπος που μάχεται για την επιβίωσή του κάτω από αντίξοες συνθήκες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903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ΚΟΙΝΩΝΙΚΟ ΕΠΙΠΕΔΟ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ο πολίτης που επιδεικνύει συναισθήματα αλληλεγγύης και είναι έτοιμος να θυσιάσει την προσωπική του επιτυχία κι ευημερία για τον συνάνθρωπό του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6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ΠΟΛΙΤΙΚΟ ΕΠΙΠΕΔΟ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ο πολίτης που μάχεται για τα ιδεώδη της δημοκρατία, της ισότητας, της ελευθερίας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71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ΠΝΕΥΜΑΤΙΚΟ ΕΠΙΠΕΔΟ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ο άνθρωπος που θυσιάζει τις προσωπικές απολαύσεις για χάρη της επιστημονικής προόοδου 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432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ΗΘΙΚΟ ΕΠΙΠΕΔΟ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ο άνθρωπος που διαπνέεται από ηθικές αξίες, υψηλά ιδανικά και αγωνίζεται για την καταπολέμηση της αδικίας 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00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ΕΘΝΙΚΟ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ΕΠΙΠΕΔΟ 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ο άνθρωπος που αγωνίζεται για την εθνική ανεξαρτησία της πατρίδας του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279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ΔΙΕΘΝΕΣ ΕΠΙΠΕΔΟ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ο άνθρωπος που αγωνίζεται για την διατήρηση της ειρήνης, την προστασία του περιβάλλοντος, και την προάσπιση των ανθρώπινων δικαιωμάτων 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328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119103"/>
              </p:ext>
            </p:extLst>
          </p:nvPr>
        </p:nvGraphicFramePr>
        <p:xfrm>
          <a:off x="539552" y="1052736"/>
          <a:ext cx="8064896" cy="4880139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814479"/>
                <a:gridCol w="6250417"/>
              </a:tblGrid>
              <a:tr h="283708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</a:rPr>
                        <a:t>ΟΦΕΛΗ 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924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</a:rPr>
                        <a:t>ΓΙΑ ΤΟΝ ΗΡΩΑ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  <a:tabLst>
                          <a:tab pos="180340" algn="l"/>
                        </a:tabLs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</a:rPr>
                        <a:t>αναπληρώνει το εσωτερικό κενό που δημιουργείται από τον σύγχρονο τρόπο ζωής όπου κυριαρχούν ο υλικός ευδαιμονισμός και η ιδιώτευση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  <a:tabLst>
                          <a:tab pos="180340" algn="l"/>
                        </a:tabLs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</a:rPr>
                        <a:t>απενοχοποιεί την συνείδησή του, καθώς δεν μένει αδρανής μπροστά στα φαινόμενα καταπάτησης των ανθρωπίνων δικαιωμάτων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895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</a:rPr>
                        <a:t>ΓΙΑ ΤΟΥΣ ΑΝΑΞΙΟΠΑΘΟΥΝΤΕΣ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  <a:tabLst>
                          <a:tab pos="180340" algn="l"/>
                        </a:tabLs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</a:rPr>
                        <a:t>δίνεται η δυνατότητα να απαλλαγούν από τα προβλήματα που τους ταλαιπωρούν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  <a:tabLst>
                          <a:tab pos="180340" algn="l"/>
                        </a:tabLs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</a:rPr>
                        <a:t>αίρονται τα αισθήματα μοναξιάς και απελπισίας των αναξιοπαθούντων καθώς ανακουφίζονται σωματικά και ψυχολογικά τραύματα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015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</a:rPr>
                        <a:t>ΓΙΑ ΤΗΝ ΚΟΙΝΩΝΙΑ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  <a:tabLst>
                          <a:tab pos="180340" algn="l"/>
                        </a:tabLs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</a:rPr>
                        <a:t>αντιμετωπίζονται τα προβλήματα που ταλανίζουν την κοινωνία και αναβαθμίζεται το βιοτικό επίπεδο των πολιτών 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  <a:tabLst>
                          <a:tab pos="180340" algn="l"/>
                        </a:tabLs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</a:rPr>
                        <a:t>η αποκατάσταση της αδικίας που επέρχεται από την επούλωση των τραυμάτων των αναξιοπαθούντων περιορίζει την εμφάνιση εγκληματικών ενεργειών εκ μέρους των τελευταίων και επικρατεί κοινωνική ευρυθμία και νομιμότητα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  <a:tabLst>
                          <a:tab pos="180340" algn="l"/>
                        </a:tabLs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</a:rPr>
                        <a:t>προβάλλεται η αλληλεγγύη και ο αλτρουισμός που συμβάλλει στην ανάδειξη των ηθικών αξιών και ιδανικών που προάγουν την κοινωνία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  <a:tabLst>
                          <a:tab pos="180340" algn="l"/>
                        </a:tabLs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</a:rPr>
                        <a:t>περιφρουρούνται τα ανθρώπινα δικαιώματα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  <a:tabLst>
                          <a:tab pos="180340" algn="l"/>
                        </a:tabLs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</a:rPr>
                        <a:t>διαφυλάσσεται η δημοκρατία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  <a:tabLst>
                          <a:tab pos="180340" algn="l"/>
                        </a:tabLs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</a:rPr>
                        <a:t>επιβιώνει το έθνος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9879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318036"/>
              </p:ext>
            </p:extLst>
          </p:nvPr>
        </p:nvGraphicFramePr>
        <p:xfrm>
          <a:off x="755576" y="1124744"/>
          <a:ext cx="7344816" cy="4104456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7344816"/>
              </a:tblGrid>
              <a:tr h="4882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</a:rPr>
                        <a:t>ΑΙΤΙΑ ΑΝΑΓΚΑΙΟΤΗΤΑΣ ΗΡΩΙΚΩΝ ΠΡΑΞΕΩΝ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16189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</a:rPr>
                        <a:t>η ανάγκη για απενοχοποίηση των ευαισθητοποιημένων ατόμων που δεν αντέχουν να αδρανούν μπροστά στην ανθρώπινης δυστυχία και η αναζήτηση εκ μέρους τους του ανώτερου νοήματος στη ζωή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</a:rPr>
                        <a:t>η καταπάτηση ανθρωπίνων δικαιωμάτων 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</a:rPr>
                        <a:t>η οικολογική καταστροφή 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</a:rPr>
                        <a:t>η όξυνση των φαινομένων κοινωνικής παθογένειας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</a:rPr>
                        <a:t>η έλλειψη ποιότητας ζωής, εφόσον απομακρύνεται ο άνθρωπος από τη φύση, τους συνανθρώπους του και τον πνευματικό πολιτισμό του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08177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Προσαρμοσμένο 10">
      <a:dk1>
        <a:sysClr val="windowText" lastClr="000000"/>
      </a:dk1>
      <a:lt1>
        <a:srgbClr val="DEF5E4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λασικό Offic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729</TotalTime>
  <Words>474</Words>
  <Application>Microsoft Office PowerPoint</Application>
  <PresentationFormat>On-screen Show (4:3)</PresentationFormat>
  <Paragraphs>54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Wingdings 2</vt:lpstr>
      <vt:lpstr>Ροή</vt:lpstr>
      <vt:lpstr>ΗΡΩΙΣΜΟΣ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ΑΡΙΣΤΟΤΕΛΗΣ</dc:title>
  <dc:creator>User</dc:creator>
  <cp:lastModifiedBy>EVI</cp:lastModifiedBy>
  <cp:revision>119</cp:revision>
  <dcterms:created xsi:type="dcterms:W3CDTF">2021-09-15T04:04:03Z</dcterms:created>
  <dcterms:modified xsi:type="dcterms:W3CDTF">2024-10-17T11:24:38Z</dcterms:modified>
</cp:coreProperties>
</file>