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
  </p:notesMasterIdLst>
  <p:handoutMasterIdLst>
    <p:handoutMasterId r:id="rId5"/>
  </p:handoutMasterIdLst>
  <p:sldIdLst>
    <p:sldId id="256" r:id="rId2"/>
    <p:sldId id="258" r:id="rId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10/17/2024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10/17/2024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17/10/2024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17/10/2024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17/10/2024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17/10/2024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17/10/2024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481336"/>
          </a:xfrm>
        </p:spPr>
        <p:txBody>
          <a:bodyPr>
            <a:noAutofit/>
          </a:bodyPr>
          <a:lstStyle/>
          <a:p>
            <a:pPr algn="ctr"/>
            <a:r>
              <a:rPr lang="el-GR" sz="7200" dirty="0" smtClean="0">
                <a:latin typeface="+mn-lt"/>
              </a:rPr>
              <a:t>ΕΥΘΑΝΑΣΙΑ</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2" name="Table 1"/>
          <p:cNvGraphicFramePr>
            <a:graphicFrameLocks noGrp="1"/>
          </p:cNvGraphicFramePr>
          <p:nvPr>
            <p:extLst>
              <p:ext uri="{D42A27DB-BD31-4B8C-83A1-F6EECF244321}">
                <p14:modId xmlns:p14="http://schemas.microsoft.com/office/powerpoint/2010/main" val="1338316863"/>
              </p:ext>
            </p:extLst>
          </p:nvPr>
        </p:nvGraphicFramePr>
        <p:xfrm>
          <a:off x="251520" y="334098"/>
          <a:ext cx="8435280" cy="6030289"/>
        </p:xfrm>
        <a:graphic>
          <a:graphicData uri="http://schemas.openxmlformats.org/drawingml/2006/table">
            <a:tbl>
              <a:tblPr firstRow="1" firstCol="1" bandRow="1">
                <a:tableStyleId>{912C8C85-51F0-491E-9774-3900AFEF0FD7}</a:tableStyleId>
              </a:tblPr>
              <a:tblGrid>
                <a:gridCol w="3605239"/>
                <a:gridCol w="4830041"/>
              </a:tblGrid>
              <a:tr h="217052">
                <a:tc gridSpan="2">
                  <a:txBody>
                    <a:bodyPr/>
                    <a:lstStyle/>
                    <a:p>
                      <a:pPr marL="0" marR="0" algn="ctr">
                        <a:lnSpc>
                          <a:spcPct val="115000"/>
                        </a:lnSpc>
                        <a:spcBef>
                          <a:spcPts val="0"/>
                        </a:spcBef>
                        <a:spcAft>
                          <a:spcPts val="0"/>
                        </a:spcAft>
                      </a:pPr>
                      <a:r>
                        <a:rPr lang="el-GR" sz="1200">
                          <a:solidFill>
                            <a:schemeClr val="tx1"/>
                          </a:solidFill>
                          <a:effectLst/>
                        </a:rPr>
                        <a:t>ΕΥΘΑΝΑΣΙΑ</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863068">
                <a:tc gridSpan="2">
                  <a:txBody>
                    <a:bodyPr/>
                    <a:lstStyle/>
                    <a:p>
                      <a:pPr marL="0" marR="0" algn="ctr">
                        <a:lnSpc>
                          <a:spcPct val="115000"/>
                        </a:lnSpc>
                        <a:spcBef>
                          <a:spcPts val="0"/>
                        </a:spcBef>
                        <a:spcAft>
                          <a:spcPts val="0"/>
                        </a:spcAft>
                      </a:pPr>
                      <a:r>
                        <a:rPr lang="el-GR" sz="1400" b="0" dirty="0">
                          <a:solidFill>
                            <a:schemeClr val="tx1"/>
                          </a:solidFill>
                          <a:effectLst/>
                        </a:rPr>
                        <a:t>Πρόκειται για ηθικό δίλημμα.</a:t>
                      </a:r>
                      <a:endParaRPr lang="en-US" sz="1800" b="0" dirty="0">
                        <a:solidFill>
                          <a:schemeClr val="tx1"/>
                        </a:solidFill>
                        <a:effectLst/>
                      </a:endParaRPr>
                    </a:p>
                    <a:p>
                      <a:pPr marL="0" marR="0" algn="ctr">
                        <a:lnSpc>
                          <a:spcPct val="115000"/>
                        </a:lnSpc>
                        <a:spcBef>
                          <a:spcPts val="0"/>
                        </a:spcBef>
                        <a:spcAft>
                          <a:spcPts val="0"/>
                        </a:spcAft>
                      </a:pPr>
                      <a:r>
                        <a:rPr lang="el-GR" sz="1400" b="0" dirty="0">
                          <a:solidFill>
                            <a:schemeClr val="tx1"/>
                          </a:solidFill>
                          <a:effectLst/>
                        </a:rPr>
                        <a:t>ΕΙΔΗ</a:t>
                      </a:r>
                      <a:endParaRPr lang="en-US" sz="1800" b="0" dirty="0">
                        <a:solidFill>
                          <a:schemeClr val="tx1"/>
                        </a:solidFill>
                        <a:effectLst/>
                      </a:endParaRPr>
                    </a:p>
                    <a:p>
                      <a:pPr marL="0" marR="0">
                        <a:lnSpc>
                          <a:spcPct val="115000"/>
                        </a:lnSpc>
                        <a:spcBef>
                          <a:spcPts val="0"/>
                        </a:spcBef>
                        <a:spcAft>
                          <a:spcPts val="0"/>
                        </a:spcAft>
                      </a:pPr>
                      <a:r>
                        <a:rPr lang="el-GR" sz="1400" b="0" dirty="0">
                          <a:solidFill>
                            <a:schemeClr val="tx1"/>
                          </a:solidFill>
                          <a:effectLst/>
                        </a:rPr>
                        <a:t>Ενεργητική ευθανασία: Ο γιατρός ή κάποιο οικείο πρόσωπο χορηγεί θανατηφόρο δόση φαρμάκου. </a:t>
                      </a:r>
                      <a:endParaRPr lang="en-US" sz="1800" b="0" dirty="0">
                        <a:solidFill>
                          <a:schemeClr val="tx1"/>
                        </a:solidFill>
                        <a:effectLst/>
                      </a:endParaRPr>
                    </a:p>
                    <a:p>
                      <a:pPr marL="0" marR="0">
                        <a:lnSpc>
                          <a:spcPct val="115000"/>
                        </a:lnSpc>
                        <a:spcBef>
                          <a:spcPts val="0"/>
                        </a:spcBef>
                        <a:spcAft>
                          <a:spcPts val="0"/>
                        </a:spcAft>
                      </a:pPr>
                      <a:r>
                        <a:rPr lang="el-GR" sz="1400" b="0" dirty="0">
                          <a:solidFill>
                            <a:schemeClr val="tx1"/>
                          </a:solidFill>
                          <a:effectLst/>
                        </a:rPr>
                        <a:t>Παθητική ευθανασία: Ο γιατρός ή κάποιο οικείο πρόσωπο παύει τη θεραπευτική αγωγή και ιατρική βοήθεια, η οποία συντελεί στην παράταση του ορίου ζωής του ασθενούς.</a:t>
                      </a:r>
                      <a:endParaRPr lang="en-US" sz="1800" b="0" dirty="0">
                        <a:solidFill>
                          <a:schemeClr val="tx1"/>
                        </a:solidFill>
                        <a:effectLst/>
                      </a:endParaRPr>
                    </a:p>
                    <a:p>
                      <a:pPr marL="0" marR="0">
                        <a:lnSpc>
                          <a:spcPct val="115000"/>
                        </a:lnSpc>
                        <a:spcBef>
                          <a:spcPts val="0"/>
                        </a:spcBef>
                        <a:spcAft>
                          <a:spcPts val="0"/>
                        </a:spcAft>
                      </a:pPr>
                      <a:r>
                        <a:rPr lang="el-GR" sz="1400" b="0" dirty="0">
                          <a:solidFill>
                            <a:schemeClr val="tx1"/>
                          </a:solidFill>
                          <a:effectLst/>
                        </a:rPr>
                        <a:t>Υποβοηθούμενη αυτοκτονία: Ο γιατρός ενημερώνει τον ασθενή για την ποσότητα της φαρμακευτικής ουσίας που θα επιφέρει το θάνατο, ώστε να τη λάβει μόνος του.</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217052">
                <a:tc>
                  <a:txBody>
                    <a:bodyPr/>
                    <a:lstStyle/>
                    <a:p>
                      <a:pPr marL="0" marR="0" algn="ctr">
                        <a:lnSpc>
                          <a:spcPct val="115000"/>
                        </a:lnSpc>
                        <a:spcBef>
                          <a:spcPts val="0"/>
                        </a:spcBef>
                        <a:spcAft>
                          <a:spcPts val="0"/>
                        </a:spcAft>
                      </a:pPr>
                      <a:r>
                        <a:rPr lang="el-GR" sz="1400" b="0" dirty="0">
                          <a:solidFill>
                            <a:schemeClr val="tx1"/>
                          </a:solidFill>
                          <a:effectLst/>
                        </a:rPr>
                        <a:t>ΥΠΟΣΤΗΡΙΚΤΕΣ</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l-GR" sz="1200">
                          <a:solidFill>
                            <a:schemeClr val="tx1"/>
                          </a:solidFill>
                          <a:effectLst/>
                        </a:rPr>
                        <a:t>ΠΟΛΕΜΙΟΙ</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375780">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b="0" dirty="0">
                          <a:solidFill>
                            <a:schemeClr val="tx1"/>
                          </a:solidFill>
                          <a:effectLst/>
                        </a:rPr>
                        <a:t>Ο κάθε άνθρωπος ορίζει τον εαυτό του και γι αυτό θα έπρεπε να του αναγνωρίζεται το δικαίωμα να επιλέγει να πεθάνει. Βέβαια, θα πρέπει να διασφαλίζεται ότι δεν θα υπονομευθεί η υγεία άλλου προσώπου.</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ανθρώπινη ζωή είναι αναμφισβήτητο δικαίωμα και γι’ αυτό κανείς δεν έχει το δικαίωμα να την αφαιρέσει, ακόμα και αν πρόκειται για τον ίδιο του τον εαυτό.</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συναίνεση του γιατρού ή κάποιου οικείου προσώπου για ευθανασία εγείρει και πιθανές κυρώσεις αλλά και μπορεί να δημιουργήσει πολλά ψυχολογικά προβλήματα.</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Δεν είναι λίγες οι περιπτώσεις όπου συγγενείς εκμεταλλεύονται </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12289">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b="0" dirty="0">
                          <a:solidFill>
                            <a:schemeClr val="tx1"/>
                          </a:solidFill>
                          <a:effectLst/>
                        </a:rPr>
                        <a:t>Ο άνθρωπος διαθέτει το δικαίωμα της διαφύλαξης της προσωπικότητας και της απαλλαγής από τον πόνο. Ως εκ τούτου θα έπρεπε να έχει το δικαίωμα να αφαιρεί τη ζωή του, όταν αυτή είναι ανυπόφορη.</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Το αίτημα του νοσούντος για ευθανασία προκύπτει από την αρνητική ψυχολογική του κατάσταση, η οποία δεν επηρεάζει την πνευματική ισορροπία και διαύγεια. Επομένως ένα αίτημα που δεν εκπορεύεται από ορθή κρίση και βούληση δεν μπορεί να γίνει δεκτό.</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12289">
                <a:tc>
                  <a:txBody>
                    <a:bodyPr/>
                    <a:lstStyle/>
                    <a:p>
                      <a:pPr marL="342900" marR="0" lvl="0" indent="-342900">
                        <a:lnSpc>
                          <a:spcPct val="115000"/>
                        </a:lnSpc>
                        <a:spcBef>
                          <a:spcPts val="0"/>
                        </a:spcBef>
                        <a:spcAft>
                          <a:spcPts val="0"/>
                        </a:spcAft>
                        <a:buFont typeface="Wingdings" panose="05000000000000000000" pitchFamily="2" charset="2"/>
                        <a:buChar char=""/>
                        <a:tabLst>
                          <a:tab pos="180340" algn="l"/>
                        </a:tabLst>
                      </a:pPr>
                      <a:r>
                        <a:rPr lang="el-GR" sz="1400" b="0" dirty="0">
                          <a:solidFill>
                            <a:schemeClr val="tx1"/>
                          </a:solidFill>
                          <a:effectLst/>
                        </a:rPr>
                        <a:t>Η παράταση της ζωής ασθενών που υποφέρουν από ανίατες και εξαντλητικές ασθένειες συνιστά ενός είδους μαρτύριο, γι’  αυτό και η θανάτωση φαντάζει ως σωτηρία.</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Η νομιμοποίηση της ευθανασίας αφενός δημιουργεί τις προϋποθέσεις για την παραδοχή ότι η ζωή μετά από κάποιο όριο χάνει την αξία της. Αφετέρου, θα μπορούσε να γίνει αντικείμενο εκμετάλλευσης από συμφεροντολόγους συγγενείς και  οικείους, οι οποίοι ίσως προβούν σε πρόκληση ακόμα και ακούσιων θανάτων.</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243069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723</TotalTime>
  <Words>342</Words>
  <Application>Microsoft Office PowerPoint</Application>
  <PresentationFormat>On-screen Show (4:3)</PresentationFormat>
  <Paragraphs>21</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Times New Roman</vt:lpstr>
      <vt:lpstr>Wingdings</vt:lpstr>
      <vt:lpstr>Wingdings 2</vt:lpstr>
      <vt:lpstr>Ροή</vt:lpstr>
      <vt:lpstr>ΕΥΘΑΝΑΣΙΑ</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118</cp:revision>
  <dcterms:created xsi:type="dcterms:W3CDTF">2021-09-15T04:04:03Z</dcterms:created>
  <dcterms:modified xsi:type="dcterms:W3CDTF">2024-10-17T14:26:29Z</dcterms:modified>
</cp:coreProperties>
</file>