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
  </p:notesMasterIdLst>
  <p:handoutMasterIdLst>
    <p:handoutMasterId r:id="rId5"/>
  </p:handoutMasterIdLst>
  <p:sldIdLst>
    <p:sldId id="256" r:id="rId2"/>
    <p:sldId id="258" r:id="rId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10/17/2024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10/17/2024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17/10/2024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17/10/2024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17/10/2024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17/10/2024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17/10/2024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1337320"/>
          </a:xfrm>
        </p:spPr>
        <p:txBody>
          <a:bodyPr>
            <a:noAutofit/>
          </a:bodyPr>
          <a:lstStyle/>
          <a:p>
            <a:pPr algn="ctr"/>
            <a:r>
              <a:rPr lang="el-GR" sz="7200" dirty="0" smtClean="0">
                <a:latin typeface="+mn-lt"/>
              </a:rPr>
              <a:t>ΘΗΛΑΣΜΟΣ</a:t>
            </a:r>
            <a:endParaRPr lang="el-GR" sz="72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2" name="Table 1"/>
          <p:cNvGraphicFramePr>
            <a:graphicFrameLocks noGrp="1"/>
          </p:cNvGraphicFramePr>
          <p:nvPr>
            <p:extLst>
              <p:ext uri="{D42A27DB-BD31-4B8C-83A1-F6EECF244321}">
                <p14:modId xmlns:p14="http://schemas.microsoft.com/office/powerpoint/2010/main" val="1270763110"/>
              </p:ext>
            </p:extLst>
          </p:nvPr>
        </p:nvGraphicFramePr>
        <p:xfrm>
          <a:off x="310952" y="275833"/>
          <a:ext cx="8437514" cy="6249510"/>
        </p:xfrm>
        <a:graphic>
          <a:graphicData uri="http://schemas.openxmlformats.org/drawingml/2006/table">
            <a:tbl>
              <a:tblPr firstRow="1" firstCol="1" bandRow="1">
                <a:tableStyleId>{68D230F3-CF80-4859-8CE7-A43EE81993B5}</a:tableStyleId>
              </a:tblPr>
              <a:tblGrid>
                <a:gridCol w="4333056"/>
                <a:gridCol w="4104458"/>
              </a:tblGrid>
              <a:tr h="195255">
                <a:tc gridSpan="2">
                  <a:txBody>
                    <a:bodyPr/>
                    <a:lstStyle/>
                    <a:p>
                      <a:pPr marL="0" marR="0" algn="ctr">
                        <a:lnSpc>
                          <a:spcPct val="115000"/>
                        </a:lnSpc>
                        <a:spcBef>
                          <a:spcPts val="0"/>
                        </a:spcBef>
                        <a:spcAft>
                          <a:spcPts val="0"/>
                        </a:spcAft>
                      </a:pPr>
                      <a:r>
                        <a:rPr lang="el-GR" sz="1100" dirty="0">
                          <a:effectLst/>
                        </a:rPr>
                        <a:t>ΘΗΛΑΣΜΟΣ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hMerge="1">
                  <a:txBody>
                    <a:bodyPr/>
                    <a:lstStyle/>
                    <a:p>
                      <a:endParaRPr lang="en-US"/>
                    </a:p>
                  </a:txBody>
                  <a:tcPr/>
                </a:tc>
              </a:tr>
              <a:tr h="195255">
                <a:tc>
                  <a:txBody>
                    <a:bodyPr/>
                    <a:lstStyle/>
                    <a:p>
                      <a:pPr marL="0" marR="0" algn="ctr">
                        <a:lnSpc>
                          <a:spcPct val="115000"/>
                        </a:lnSpc>
                        <a:spcBef>
                          <a:spcPts val="0"/>
                        </a:spcBef>
                        <a:spcAft>
                          <a:spcPts val="0"/>
                        </a:spcAft>
                      </a:pPr>
                      <a:r>
                        <a:rPr lang="el-GR" sz="1100">
                          <a:effectLst/>
                        </a:rPr>
                        <a:t>ΥΠΕΡ ΤΟΥ ΘΗΛΑΣΜΟΥ</a:t>
                      </a:r>
                      <a:endParaRPr lang="en-US" sz="11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a:txBody>
                    <a:bodyPr/>
                    <a:lstStyle/>
                    <a:p>
                      <a:pPr marL="0" marR="0" algn="ctr">
                        <a:lnSpc>
                          <a:spcPct val="115000"/>
                        </a:lnSpc>
                        <a:spcBef>
                          <a:spcPts val="0"/>
                        </a:spcBef>
                        <a:spcAft>
                          <a:spcPts val="0"/>
                        </a:spcAft>
                      </a:pPr>
                      <a:r>
                        <a:rPr lang="el-GR" sz="1100" b="1" dirty="0">
                          <a:effectLst/>
                        </a:rPr>
                        <a:t>ΥΠΕΡ ΤΟΥ ΓΑΛΑΚΤΟΣ ΠΟΥ ΚΥΚΛΟΦΟΡΕΙ ΣΤΟ ΕΜΠΟΡΙΟ</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r h="585764">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b="0" dirty="0">
                          <a:effectLst/>
                        </a:rPr>
                        <a:t>Πολλαπλά οφέλη για την υγεία του μωρού καθώς παρέχει αντισώματα που ενισχύουν τον οργανισμό και τον προφυλάσσουν.</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dirty="0">
                          <a:effectLst/>
                        </a:rPr>
                        <a:t>Μερικές γυναίκες λόγω ασθένειας αδυνατούν να θηλάσουν και ως εκ τούτου το γάλα του εμπορίου είναι μια καλή εναλλακτική.</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r h="585764">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b="0" dirty="0">
                          <a:effectLst/>
                        </a:rPr>
                        <a:t>Πολλαπλά οφέλη για την υγεία της μητέρας, καθώς απομακρύνουν τον κίνδυνο διαφόρων ασθενειών.</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effectLst/>
                        </a:rPr>
                        <a:t>Τα γάλατα του εμπορίου είναι μια καλή εναλλακτική, όταν η μητέρα δεν δύναται να θηλάσει λόγω επαγγελματικών υποχρεώσεων.</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r h="585764">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b="0" dirty="0">
                          <a:effectLst/>
                        </a:rPr>
                        <a:t>Πολλαπλά οφέλη για την ψυχολογική και πνευματική υγεία του μωρού, καθώς ενισχύει το δέσιμο με τη μητέρα που ενεργοποιεί τη λειτουργία του εγκεφάλου.</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a:txBody>
                    <a:bodyPr/>
                    <a:lstStyle/>
                    <a:p>
                      <a:pPr marL="201930" marR="0">
                        <a:lnSpc>
                          <a:spcPct val="115000"/>
                        </a:lnSpc>
                        <a:spcBef>
                          <a:spcPts val="0"/>
                        </a:spcBef>
                        <a:spcAft>
                          <a:spcPts val="0"/>
                        </a:spcAft>
                      </a:pPr>
                      <a:r>
                        <a:rPr lang="el-GR" sz="1100">
                          <a:effectLst/>
                        </a:rPr>
                        <a:t>Τα γάλατα είναι αυστηρά σχεδιασμένα για βρέφη και παρέχουν πλήθος βιταμινών και θρεπτικών συστατικών που θωρακίζουν τον οργανισμό του μωρού.</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r h="585764">
                <a:tc>
                  <a:txBody>
                    <a:bodyPr/>
                    <a:lstStyle/>
                    <a:p>
                      <a:pPr marL="342900" marR="0" lvl="0" indent="-342900">
                        <a:lnSpc>
                          <a:spcPct val="115000"/>
                        </a:lnSpc>
                        <a:spcBef>
                          <a:spcPts val="0"/>
                        </a:spcBef>
                        <a:spcAft>
                          <a:spcPts val="0"/>
                        </a:spcAft>
                        <a:buFont typeface="Wingdings" panose="05000000000000000000" pitchFamily="2" charset="2"/>
                        <a:buChar char=""/>
                        <a:tabLst>
                          <a:tab pos="180340" algn="l"/>
                        </a:tabLst>
                      </a:pPr>
                      <a:r>
                        <a:rPr lang="el-GR" sz="1100" b="0" dirty="0">
                          <a:effectLst/>
                        </a:rPr>
                        <a:t>Πολλαπλά οφέλη για την ψυχολογική υγεία της μητέρας, καθώς ενισχύει το δεσμό με το παιδί της.</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dirty="0">
                          <a:effectLst/>
                        </a:rPr>
                        <a:t>Αν η γυναίκα δεν επιθυμεί να θηλάσει γιατί δεν της αρέσει ή πονάει είναι σημαντικό να νιώθει με τον εαυτό της καλά και γι’ το γάλα του εμπορίου είναι καλή επιλογή.</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r h="1366783">
                <a:tc>
                  <a:txBody>
                    <a:bodyPr/>
                    <a:lstStyle/>
                    <a:p>
                      <a:pPr marL="342900" marR="0" lvl="0" indent="-342900">
                        <a:lnSpc>
                          <a:spcPct val="115000"/>
                        </a:lnSpc>
                        <a:spcBef>
                          <a:spcPts val="0"/>
                        </a:spcBef>
                        <a:spcAft>
                          <a:spcPts val="0"/>
                        </a:spcAft>
                        <a:buFont typeface="Wingdings" panose="05000000000000000000" pitchFamily="2" charset="2"/>
                        <a:buChar char=""/>
                        <a:tabLst>
                          <a:tab pos="180340" algn="l"/>
                        </a:tabLst>
                      </a:pPr>
                      <a:r>
                        <a:rPr lang="el-GR" sz="1100" b="0" dirty="0">
                          <a:effectLst/>
                        </a:rPr>
                        <a:t>Είναι οικονομικότερο από τα γάλατα του εμπορία και πάντα διαθέσιμο. Είναι ανήθικη η προβολή γάλακτος του εμπορίου ως καλύτερη επιλογή από το μητρικό για λόγους κερδοσκοπίας, γιατί αφενός στερούν από μητέρες και παιδιά την εμπειρία και τα οφέλη του θηλασμού, αφετέρου δημιουργεί ψυχολογικά προβλήματα κατωτερότητας σε όσες αδυνατούν οικονομικά  να τα προσφέρουν.</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dirty="0">
                          <a:effectLst/>
                        </a:rPr>
                        <a:t>Αν υπάρχει η οικονομική δυνατότητα, μπορεί να αποτελέσει καλή εναλλακτική.</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r h="585764">
                <a:tc>
                  <a:txBody>
                    <a:bodyPr/>
                    <a:lstStyle/>
                    <a:p>
                      <a:pPr marL="342900" marR="0" lvl="0" indent="-342900">
                        <a:lnSpc>
                          <a:spcPct val="115000"/>
                        </a:lnSpc>
                        <a:spcBef>
                          <a:spcPts val="0"/>
                        </a:spcBef>
                        <a:spcAft>
                          <a:spcPts val="0"/>
                        </a:spcAft>
                        <a:buFont typeface="Wingdings" panose="05000000000000000000" pitchFamily="2" charset="2"/>
                        <a:buChar char=""/>
                        <a:tabLst>
                          <a:tab pos="180340" algn="l"/>
                        </a:tabLst>
                      </a:pPr>
                      <a:r>
                        <a:rPr lang="el-GR" sz="1100" b="0" dirty="0">
                          <a:effectLst/>
                        </a:rPr>
                        <a:t>Είναι χρέος της πολιτείας να προφυλάξει τη μητρότητα και να δίνει τη δυνατότητα να επιστρέψουν στην εργασία τους τουλάχιστον μετά τον πρώτο χρόνο του μωρού.</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effectLst/>
                        </a:rPr>
                        <a:t>Τα γάλατα του εμπορίου είναι μια καλή εναλλακτική, όταν η μητέρα δεν δύναται να θηλάσει λόγω επαγγελματικών υποχρεώσεων.</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r h="977632">
                <a:tc>
                  <a:txBody>
                    <a:bodyPr/>
                    <a:lstStyle/>
                    <a:p>
                      <a:pPr marL="342900" marR="0" lvl="0" indent="-342900">
                        <a:lnSpc>
                          <a:spcPct val="115000"/>
                        </a:lnSpc>
                        <a:spcBef>
                          <a:spcPts val="0"/>
                        </a:spcBef>
                        <a:spcAft>
                          <a:spcPts val="0"/>
                        </a:spcAft>
                        <a:buFont typeface="Wingdings" panose="05000000000000000000" pitchFamily="2" charset="2"/>
                        <a:buChar char=""/>
                        <a:tabLst>
                          <a:tab pos="180340" algn="l"/>
                        </a:tabLst>
                      </a:pPr>
                      <a:r>
                        <a:rPr lang="el-GR" sz="1100" b="0" dirty="0">
                          <a:effectLst/>
                        </a:rPr>
                        <a:t>Ο θηλασμό είναι ανάγκη και αναφαίρετο δικαίωμα του παιδιού. Δεν πρέπει να θεωρείται ταμπού, αρκεί να γίνεται με αξιοπρέπεια. Γι’ αυτό και η πολιτεία οφείλει να δημιουργήσει σε δημόσιους χώρους περιβάλλοντα κατάλληλα για τις θηλάζουσες που θέλουν να απομονωθούν.</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effectLst/>
                        </a:rPr>
                        <a:t>Τα γάλατα του εμπορίου είναι μια καλή εναλλακτική, για όσες αισθάνονται άβολα με τον δημόσιο θηλασμό, αλλά και για όσους αισθάνονται άβολα με τη θέα του δημόσιου θηλασμού.</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r>
              <a:tr h="195255">
                <a:tc gridSpan="2">
                  <a:txBody>
                    <a:bodyPr/>
                    <a:lstStyle/>
                    <a:p>
                      <a:pPr marL="0" marR="0" algn="ctr">
                        <a:lnSpc>
                          <a:spcPct val="115000"/>
                        </a:lnSpc>
                        <a:spcBef>
                          <a:spcPts val="0"/>
                        </a:spcBef>
                        <a:spcAft>
                          <a:spcPts val="0"/>
                        </a:spcAft>
                      </a:pPr>
                      <a:r>
                        <a:rPr lang="el-GR" sz="1100" dirty="0">
                          <a:effectLst/>
                        </a:rPr>
                        <a:t>ΕΠΙΛΟΓΙΚΑ</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hMerge="1">
                  <a:txBody>
                    <a:bodyPr/>
                    <a:lstStyle/>
                    <a:p>
                      <a:endParaRPr lang="en-US"/>
                    </a:p>
                  </a:txBody>
                  <a:tcPr/>
                </a:tc>
              </a:tr>
              <a:tr h="390510">
                <a:tc gridSpan="2">
                  <a:txBody>
                    <a:bodyPr/>
                    <a:lstStyle/>
                    <a:p>
                      <a:pPr marL="342900" marR="0" lvl="0" indent="-342900">
                        <a:lnSpc>
                          <a:spcPct val="115000"/>
                        </a:lnSpc>
                        <a:spcBef>
                          <a:spcPts val="0"/>
                        </a:spcBef>
                        <a:spcAft>
                          <a:spcPts val="0"/>
                        </a:spcAft>
                        <a:buFont typeface="Wingdings" panose="05000000000000000000" pitchFamily="2" charset="2"/>
                        <a:buChar char=""/>
                      </a:pPr>
                      <a:r>
                        <a:rPr lang="el-GR" sz="1100" dirty="0">
                          <a:effectLst/>
                        </a:rPr>
                        <a:t>Είναι δικαίωμα της γυναίκας να επιλέγει αν θα θηλάσει ή όχι. Η ίδια έχοντας επίγνωση των ωφελειών του θηλασμού μπορεί να επιλέξει τον τρόπο που θα θρέψει το παιδί της ανάλογα με τις ανάγκες και τις συνθήκες ζωής της.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228" marR="59228" marT="0" marB="0"/>
                </a:tc>
                <a:tc hMerge="1">
                  <a:txBody>
                    <a:bodyPr/>
                    <a:lstStyle/>
                    <a:p>
                      <a:endParaRPr lang="en-US"/>
                    </a:p>
                  </a:txBody>
                  <a:tcPr/>
                </a:tc>
              </a:tr>
            </a:tbl>
          </a:graphicData>
        </a:graphic>
      </p:graphicFrame>
    </p:spTree>
    <p:extLst>
      <p:ext uri="{BB962C8B-B14F-4D97-AF65-F5344CB8AC3E}">
        <p14:creationId xmlns:p14="http://schemas.microsoft.com/office/powerpoint/2010/main" val="29243069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725</TotalTime>
  <Words>426</Words>
  <Application>Microsoft Office PowerPoint</Application>
  <PresentationFormat>On-screen Show (4:3)</PresentationFormat>
  <Paragraphs>24</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Times New Roman</vt:lpstr>
      <vt:lpstr>Wingdings</vt:lpstr>
      <vt:lpstr>Wingdings 2</vt:lpstr>
      <vt:lpstr>Ροή</vt:lpstr>
      <vt:lpstr>ΘΗΛΑΣΜΟΣ</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118</cp:revision>
  <dcterms:created xsi:type="dcterms:W3CDTF">2021-09-15T04:04:03Z</dcterms:created>
  <dcterms:modified xsi:type="dcterms:W3CDTF">2024-10-17T14:37:36Z</dcterms:modified>
</cp:coreProperties>
</file>