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7"/>
  </p:notesMasterIdLst>
  <p:handoutMasterIdLst>
    <p:handoutMasterId r:id="rId8"/>
  </p:handoutMasterIdLst>
  <p:sldIdLst>
    <p:sldId id="256" r:id="rId2"/>
    <p:sldId id="258" r:id="rId3"/>
    <p:sldId id="259" r:id="rId4"/>
    <p:sldId id="260" r:id="rId5"/>
    <p:sldId id="261" r:id="rId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68" autoAdjust="0"/>
    <p:restoredTop sz="94662" autoAdjust="0"/>
  </p:normalViewPr>
  <p:slideViewPr>
    <p:cSldViewPr>
      <p:cViewPr varScale="1">
        <p:scale>
          <a:sx n="67" d="100"/>
          <a:sy n="67" d="100"/>
        </p:scale>
        <p:origin x="189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4DC5960-BACE-457B-9CE6-991F129CF685}" type="datetimeFigureOut">
              <a:rPr lang="en-US" smtClean="0"/>
              <a:t>10/17/2024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7201CAE-5B55-41D0-B49E-4E9A1F89626B}" type="slidenum">
              <a:rPr lang="en-US" smtClean="0"/>
              <a:t>‹#›</a:t>
            </a:fld>
            <a:endParaRPr lang="en-US"/>
          </a:p>
        </p:txBody>
      </p:sp>
    </p:spTree>
    <p:extLst>
      <p:ext uri="{BB962C8B-B14F-4D97-AF65-F5344CB8AC3E}">
        <p14:creationId xmlns:p14="http://schemas.microsoft.com/office/powerpoint/2010/main" val="6697996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30FCAD-EEC5-4D36-A678-A05FE695273D}" type="datetimeFigureOut">
              <a:rPr lang="en-US" smtClean="0"/>
              <a:t>10/17/2024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el-GR" smtClean="0"/>
              <a:t>Επιμέλεια: Εύη Πεπέ</a:t>
            </a: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572BA1-F7DA-4B8E-85BE-BD51A369B32F}" type="slidenum">
              <a:rPr lang="en-US" smtClean="0"/>
              <a:t>‹#›</a:t>
            </a:fld>
            <a:endParaRPr lang="en-US"/>
          </a:p>
        </p:txBody>
      </p:sp>
    </p:spTree>
    <p:extLst>
      <p:ext uri="{BB962C8B-B14F-4D97-AF65-F5344CB8AC3E}">
        <p14:creationId xmlns:p14="http://schemas.microsoft.com/office/powerpoint/2010/main" val="4109594690"/>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572BA1-F7DA-4B8E-85BE-BD51A369B32F}" type="slidenum">
              <a:rPr lang="en-US" smtClean="0"/>
              <a:t>1</a:t>
            </a:fld>
            <a:endParaRPr lang="en-US"/>
          </a:p>
        </p:txBody>
      </p:sp>
      <p:sp>
        <p:nvSpPr>
          <p:cNvPr id="5" name="Footer Placeholder 4"/>
          <p:cNvSpPr>
            <a:spLocks noGrp="1"/>
          </p:cNvSpPr>
          <p:nvPr>
            <p:ph type="ftr" sz="quarter" idx="11"/>
          </p:nvPr>
        </p:nvSpPr>
        <p:spPr/>
        <p:txBody>
          <a:bodyPr/>
          <a:lstStyle/>
          <a:p>
            <a:r>
              <a:rPr lang="el-GR" smtClean="0"/>
              <a:t>Επιμέλεια: Εύη Πεπέ</a:t>
            </a:r>
            <a:endParaRPr lang="en-US"/>
          </a:p>
        </p:txBody>
      </p:sp>
    </p:spTree>
    <p:extLst>
      <p:ext uri="{BB962C8B-B14F-4D97-AF65-F5344CB8AC3E}">
        <p14:creationId xmlns:p14="http://schemas.microsoft.com/office/powerpoint/2010/main" val="3465931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7B9282AB-1434-4FBD-A176-AF4D64FED65F}" type="datetime1">
              <a:rPr lang="el-GR" smtClean="0"/>
              <a:t>17/10/2024</a:t>
            </a:fld>
            <a:endParaRPr lang="el-GR"/>
          </a:p>
        </p:txBody>
      </p:sp>
      <p:sp>
        <p:nvSpPr>
          <p:cNvPr id="19" name="Footer Placeholder 18"/>
          <p:cNvSpPr>
            <a:spLocks noGrp="1"/>
          </p:cNvSpPr>
          <p:nvPr>
            <p:ph type="ftr" sz="quarter" idx="11"/>
          </p:nvPr>
        </p:nvSpPr>
        <p:spPr/>
        <p:txBody>
          <a:bodyPr/>
          <a:lstStyle/>
          <a:p>
            <a:r>
              <a:rPr lang="el-GR" smtClean="0"/>
              <a:t>Επιμέλεια: Εύη Πεπέ</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8F1069FC-FDF9-43A4-9759-5589F703AA1B}"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8214CA8-BC00-44A2-A1D8-E260D8F24070}"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1110D5C5-14D6-45F0-BAC9-4FDAE51B84F2}"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093349F0-6C9B-473B-B716-B80EE945A10C}" type="datetime1">
              <a:rPr lang="el-GR" smtClean="0"/>
              <a:t>17/10/2024</a:t>
            </a:fld>
            <a:endParaRPr lang="el-GR"/>
          </a:p>
        </p:txBody>
      </p:sp>
      <p:sp>
        <p:nvSpPr>
          <p:cNvPr id="5" name="Footer Placeholder 4"/>
          <p:cNvSpPr>
            <a:spLocks noGrp="1"/>
          </p:cNvSpPr>
          <p:nvPr>
            <p:ph type="ftr" sz="quarter" idx="11"/>
          </p:nvPr>
        </p:nvSpPr>
        <p:spPr/>
        <p:txBody>
          <a:bodyPr/>
          <a:lstStyle/>
          <a:p>
            <a:r>
              <a:rPr lang="el-GR" smtClean="0"/>
              <a:t>Επιμέλεια: Εύη Πεπέ</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6AE7675-5B92-4352-B6F4-60C0FA7575DA}"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D6C9D617-1E9C-4676-841F-DAA3807E50F1}" type="datetime1">
              <a:rPr lang="el-GR" smtClean="0"/>
              <a:t>17/10/2024</a:t>
            </a:fld>
            <a:endParaRPr lang="el-GR"/>
          </a:p>
        </p:txBody>
      </p:sp>
      <p:sp>
        <p:nvSpPr>
          <p:cNvPr id="8" name="Footer Placeholder 7"/>
          <p:cNvSpPr>
            <a:spLocks noGrp="1"/>
          </p:cNvSpPr>
          <p:nvPr>
            <p:ph type="ftr" sz="quarter" idx="11"/>
          </p:nvPr>
        </p:nvSpPr>
        <p:spPr/>
        <p:txBody>
          <a:bodyPr/>
          <a:lstStyle/>
          <a:p>
            <a:r>
              <a:rPr lang="el-GR" smtClean="0"/>
              <a:t>Επιμέλεια: Εύη Πεπέ</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C1FBF596-E7D0-400C-A9A2-B8758C203DFA}" type="datetime1">
              <a:rPr lang="el-GR" smtClean="0"/>
              <a:t>17/10/2024</a:t>
            </a:fld>
            <a:endParaRPr lang="el-G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C8E37A-A63C-4070-B541-BE1C1BB8885E}" type="datetime1">
              <a:rPr lang="el-GR" smtClean="0"/>
              <a:t>17/10/2024</a:t>
            </a:fld>
            <a:endParaRPr lang="el-GR"/>
          </a:p>
        </p:txBody>
      </p:sp>
      <p:sp>
        <p:nvSpPr>
          <p:cNvPr id="3" name="Footer Placeholder 2"/>
          <p:cNvSpPr>
            <a:spLocks noGrp="1"/>
          </p:cNvSpPr>
          <p:nvPr>
            <p:ph type="ftr" sz="quarter" idx="11"/>
          </p:nvPr>
        </p:nvSpPr>
        <p:spPr/>
        <p:txBody>
          <a:bodyPr/>
          <a:lstStyle/>
          <a:p>
            <a:r>
              <a:rPr lang="el-GR" smtClean="0"/>
              <a:t>Επιμέλεια: Εύη Πεπέ</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99257E8D-BD83-416A-8035-F9B93369F522}"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AB34343D-1489-48F9-9DCC-BBB85A40207B}" type="datetime1">
              <a:rPr lang="el-GR" smtClean="0"/>
              <a:t>17/10/2024</a:t>
            </a:fld>
            <a:endParaRPr lang="el-GR"/>
          </a:p>
        </p:txBody>
      </p:sp>
      <p:sp>
        <p:nvSpPr>
          <p:cNvPr id="6" name="Footer Placeholder 5"/>
          <p:cNvSpPr>
            <a:spLocks noGrp="1"/>
          </p:cNvSpPr>
          <p:nvPr>
            <p:ph type="ftr" sz="quarter" idx="11"/>
          </p:nvPr>
        </p:nvSpPr>
        <p:spPr/>
        <p:txBody>
          <a:bodyPr/>
          <a:lstStyle/>
          <a:p>
            <a:r>
              <a:rPr lang="el-GR" smtClean="0"/>
              <a:t>Επιμέλεια: Εύη Πεπέ</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8874C5C-B9C4-4658-99EC-2A348657EF15}" type="datetime1">
              <a:rPr lang="el-GR" smtClean="0"/>
              <a:t>17/10/2024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Επιμέλεια: Εύη Πεπέ</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sldNum="0"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el.wikipedia.org/wiki/%CE%A0%CF%81%CE%B5%CF%83%CE%B2%CE%B5%CF%85%CF%84%CE%AE%CF%82" TargetMode="External"/><Relationship Id="rId2" Type="http://schemas.openxmlformats.org/officeDocument/2006/relationships/hyperlink" Target="https://el.wikipedia.org/wiki/%CE%A4%CF%8C%CE%BC%CE%B1%CF%82_%CE%9C%CF%80%CF%81%CE%BF%CF%85%CF%82,_7%CE%BF%CF%82_%CE%BA%CF%8C%CE%BC%CE%B7%CF%82_%CF%84%CE%BF%CF%85_%CE%88%CE%BB%CE%B3%CE%B9%CE%BD" TargetMode="External"/><Relationship Id="rId1" Type="http://schemas.openxmlformats.org/officeDocument/2006/relationships/slideLayout" Target="../slideLayouts/slideLayout7.xml"/><Relationship Id="rId4" Type="http://schemas.openxmlformats.org/officeDocument/2006/relationships/hyperlink" Target="https://el.wikipedia.org/wiki/%CE%9F%CE%B8%CF%89%CE%BC%CE%B1%CE%BD%CE%B9%CE%BA%CE%AE_%CE%91%CF%85%CF%84%CE%BF%CE%BA%CF%81%CE%B1%CF%84%CE%BF%CF%81%CE%AF%CE%B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1625352"/>
          </a:xfrm>
        </p:spPr>
        <p:txBody>
          <a:bodyPr>
            <a:noAutofit/>
          </a:bodyPr>
          <a:lstStyle/>
          <a:p>
            <a:pPr algn="ctr"/>
            <a:r>
              <a:rPr lang="el-GR" sz="7200" dirty="0" smtClean="0">
                <a:latin typeface="+mn-lt"/>
              </a:rPr>
              <a:t>ΜΝΗΜΕΙΑ</a:t>
            </a:r>
            <a:endParaRPr lang="el-GR" sz="7200" dirty="0">
              <a:latin typeface="+mn-lt"/>
            </a:endParaRPr>
          </a:p>
        </p:txBody>
      </p:sp>
      <p:sp>
        <p:nvSpPr>
          <p:cNvPr id="4" name="Footer Placeholder 3"/>
          <p:cNvSpPr>
            <a:spLocks noGrp="1"/>
          </p:cNvSpPr>
          <p:nvPr>
            <p:ph type="ftr" sz="quarter" idx="11"/>
          </p:nvPr>
        </p:nvSpPr>
        <p:spPr/>
        <p:txBody>
          <a:bodyPr/>
          <a:lstStyle/>
          <a:p>
            <a:r>
              <a:rPr lang="el-GR" smtClean="0"/>
              <a:t>Επιμέλεια: Εύη Πεπέ</a:t>
            </a:r>
            <a:endParaRPr lang="el-GR"/>
          </a:p>
        </p:txBody>
      </p:sp>
    </p:spTree>
    <p:extLst>
      <p:ext uri="{BB962C8B-B14F-4D97-AF65-F5344CB8AC3E}">
        <p14:creationId xmlns:p14="http://schemas.microsoft.com/office/powerpoint/2010/main" val="3719307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l-GR" smtClean="0"/>
              <a:t>Επιμέλεια: Εύη Πεπέ</a:t>
            </a:r>
            <a:endParaRPr lang="el-GR"/>
          </a:p>
        </p:txBody>
      </p:sp>
      <p:graphicFrame>
        <p:nvGraphicFramePr>
          <p:cNvPr id="2" name="Table 1"/>
          <p:cNvGraphicFramePr>
            <a:graphicFrameLocks noGrp="1"/>
          </p:cNvGraphicFramePr>
          <p:nvPr>
            <p:extLst>
              <p:ext uri="{D42A27DB-BD31-4B8C-83A1-F6EECF244321}">
                <p14:modId xmlns:p14="http://schemas.microsoft.com/office/powerpoint/2010/main" val="4034112729"/>
              </p:ext>
            </p:extLst>
          </p:nvPr>
        </p:nvGraphicFramePr>
        <p:xfrm>
          <a:off x="418963" y="548680"/>
          <a:ext cx="8113477" cy="5699681"/>
        </p:xfrm>
        <a:graphic>
          <a:graphicData uri="http://schemas.openxmlformats.org/drawingml/2006/table">
            <a:tbl>
              <a:tblPr firstRow="1" firstCol="1" bandRow="1">
                <a:tableStyleId>{93296810-A885-4BE3-A3E7-6D5BEEA58F35}</a:tableStyleId>
              </a:tblPr>
              <a:tblGrid>
                <a:gridCol w="1911108"/>
                <a:gridCol w="6202369"/>
              </a:tblGrid>
              <a:tr h="312881">
                <a:tc gridSpan="2">
                  <a:txBody>
                    <a:bodyPr/>
                    <a:lstStyle/>
                    <a:p>
                      <a:pPr marL="0" marR="0" algn="ctr">
                        <a:lnSpc>
                          <a:spcPct val="115000"/>
                        </a:lnSpc>
                        <a:spcBef>
                          <a:spcPts val="0"/>
                        </a:spcBef>
                        <a:spcAft>
                          <a:spcPts val="0"/>
                        </a:spcAft>
                      </a:pPr>
                      <a:r>
                        <a:rPr lang="el-GR" sz="1600" dirty="0">
                          <a:solidFill>
                            <a:schemeClr val="tx1"/>
                          </a:solidFill>
                          <a:effectLst/>
                        </a:rPr>
                        <a:t>ΜΝΗΜΕΙΑ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830200">
                <a:tc gridSpan="2">
                  <a:txBody>
                    <a:bodyPr/>
                    <a:lstStyle/>
                    <a:p>
                      <a:pPr marL="0" marR="0">
                        <a:lnSpc>
                          <a:spcPct val="115000"/>
                        </a:lnSpc>
                        <a:spcBef>
                          <a:spcPts val="0"/>
                        </a:spcBef>
                        <a:spcAft>
                          <a:spcPts val="0"/>
                        </a:spcAft>
                      </a:pPr>
                      <a:r>
                        <a:rPr lang="el-GR" sz="1600">
                          <a:solidFill>
                            <a:schemeClr val="tx1"/>
                          </a:solidFill>
                          <a:effectLst/>
                        </a:rPr>
                        <a:t>Πρόκειται για έργα άξια μνήμης (εξ’ ου και μνημεία) που έχουν διασωθεί και διατηρηθεί από εποχές παλαιότερες και γι’ αυτό παρουσιάζουν συνδέονται ιστορικό και αρχαιολογικό ενδιαφέρον.</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312881">
                <a:tc gridSpan="2">
                  <a:txBody>
                    <a:bodyPr/>
                    <a:lstStyle/>
                    <a:p>
                      <a:pPr marL="0" marR="0" algn="ctr">
                        <a:lnSpc>
                          <a:spcPct val="115000"/>
                        </a:lnSpc>
                        <a:spcBef>
                          <a:spcPts val="0"/>
                        </a:spcBef>
                        <a:spcAft>
                          <a:spcPts val="0"/>
                        </a:spcAft>
                        <a:tabLst>
                          <a:tab pos="752475" algn="l"/>
                        </a:tabLst>
                      </a:pPr>
                      <a:r>
                        <a:rPr lang="el-GR" sz="1600">
                          <a:solidFill>
                            <a:schemeClr val="tx1"/>
                          </a:solidFill>
                          <a:effectLst/>
                        </a:rPr>
                        <a:t>ΣΗΜΑΣΙΑ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646944">
                <a:tc>
                  <a:txBody>
                    <a:bodyPr/>
                    <a:lstStyle/>
                    <a:p>
                      <a:pPr marL="0" marR="0">
                        <a:lnSpc>
                          <a:spcPct val="115000"/>
                        </a:lnSpc>
                        <a:spcBef>
                          <a:spcPts val="0"/>
                        </a:spcBef>
                        <a:spcAft>
                          <a:spcPts val="0"/>
                        </a:spcAft>
                      </a:pPr>
                      <a:r>
                        <a:rPr lang="el-GR" sz="1600" dirty="0">
                          <a:solidFill>
                            <a:schemeClr val="tx1"/>
                          </a:solidFill>
                          <a:effectLst/>
                        </a:rPr>
                        <a:t>ΙΣΤΟΡΙΚΗ</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Τα μνημεία αποτελούν φορείς της ιστορίας. Είναι μάρτυρες του πολιτισμού που τα δημιούργησε.</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48125">
                <a:tc>
                  <a:txBody>
                    <a:bodyPr/>
                    <a:lstStyle/>
                    <a:p>
                      <a:pPr marL="0" marR="0">
                        <a:lnSpc>
                          <a:spcPct val="115000"/>
                        </a:lnSpc>
                        <a:spcBef>
                          <a:spcPts val="0"/>
                        </a:spcBef>
                        <a:spcAft>
                          <a:spcPts val="0"/>
                        </a:spcAft>
                      </a:pPr>
                      <a:r>
                        <a:rPr lang="el-GR" sz="1600">
                          <a:solidFill>
                            <a:schemeClr val="tx1"/>
                          </a:solidFill>
                          <a:effectLst/>
                        </a:rPr>
                        <a:t>ΚΑΛΛΙΤΕΧΝΙΚΗ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a:solidFill>
                            <a:schemeClr val="tx1"/>
                          </a:solidFill>
                          <a:effectLst/>
                        </a:rPr>
                        <a:t>Τα μνημεία είναι δημιουργήματα της τέχνης και φορείς της αισθητικής του πολιτισμού που τα δημιούργησε και αντανακλούν τις αξίες και τα ιδανικά του.</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130833">
                <a:tc>
                  <a:txBody>
                    <a:bodyPr/>
                    <a:lstStyle/>
                    <a:p>
                      <a:pPr marL="0" marR="0">
                        <a:lnSpc>
                          <a:spcPct val="115000"/>
                        </a:lnSpc>
                        <a:spcBef>
                          <a:spcPts val="0"/>
                        </a:spcBef>
                        <a:spcAft>
                          <a:spcPts val="0"/>
                        </a:spcAft>
                      </a:pPr>
                      <a:r>
                        <a:rPr lang="el-GR" sz="1600">
                          <a:solidFill>
                            <a:schemeClr val="tx1"/>
                          </a:solidFill>
                          <a:effectLst/>
                        </a:rPr>
                        <a:t>ΠΟΛΙΤΙΣΤΙΚΗ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a:solidFill>
                            <a:schemeClr val="tx1"/>
                          </a:solidFill>
                          <a:effectLst/>
                        </a:rPr>
                        <a:t>Τα μνημεία θεωρούνται παγκόσμια πνευματική κληρονομιά και προστατεύονται από διεθνείς φορείς. Είναι σύμβολα του πολιτισμού και της γεφύρωσης των λαών, καθώς αποτελούν πόλο έλξης πλήθους επισκεπτών.</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312881">
                <a:tc>
                  <a:txBody>
                    <a:bodyPr/>
                    <a:lstStyle/>
                    <a:p>
                      <a:pPr marL="0" marR="0">
                        <a:lnSpc>
                          <a:spcPct val="115000"/>
                        </a:lnSpc>
                        <a:spcBef>
                          <a:spcPts val="0"/>
                        </a:spcBef>
                        <a:spcAft>
                          <a:spcPts val="0"/>
                        </a:spcAft>
                      </a:pPr>
                      <a:r>
                        <a:rPr lang="el-GR" sz="1600">
                          <a:solidFill>
                            <a:schemeClr val="tx1"/>
                          </a:solidFill>
                          <a:effectLst/>
                        </a:rPr>
                        <a:t>ΕΘΝΙΚΗ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a:solidFill>
                            <a:schemeClr val="tx1"/>
                          </a:solidFill>
                          <a:effectLst/>
                        </a:rPr>
                        <a:t>Τα μνημεία είναι τεκμήρια της ιστορικής συνέχειας ενός λαού.</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46944">
                <a:tc>
                  <a:txBody>
                    <a:bodyPr/>
                    <a:lstStyle/>
                    <a:p>
                      <a:pPr marL="0" marR="0">
                        <a:lnSpc>
                          <a:spcPct val="115000"/>
                        </a:lnSpc>
                        <a:spcBef>
                          <a:spcPts val="0"/>
                        </a:spcBef>
                        <a:spcAft>
                          <a:spcPts val="0"/>
                        </a:spcAft>
                      </a:pPr>
                      <a:r>
                        <a:rPr lang="el-GR" sz="1600">
                          <a:solidFill>
                            <a:schemeClr val="tx1"/>
                          </a:solidFill>
                          <a:effectLst/>
                        </a:rPr>
                        <a:t>ΚΟΙΝΩΝΙΚΗ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a:solidFill>
                            <a:schemeClr val="tx1"/>
                          </a:solidFill>
                          <a:effectLst/>
                        </a:rPr>
                        <a:t>Τα μνημεία συντελούν στην καλλιέργεια του αισθήματος της συλλογικής και εθνικής ταυτότητας.</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646944">
                <a:tc>
                  <a:txBody>
                    <a:bodyPr/>
                    <a:lstStyle/>
                    <a:p>
                      <a:pPr marL="0" marR="0">
                        <a:lnSpc>
                          <a:spcPct val="115000"/>
                        </a:lnSpc>
                        <a:spcBef>
                          <a:spcPts val="0"/>
                        </a:spcBef>
                        <a:spcAft>
                          <a:spcPts val="0"/>
                        </a:spcAft>
                      </a:pPr>
                      <a:r>
                        <a:rPr lang="el-GR" sz="1600">
                          <a:solidFill>
                            <a:schemeClr val="tx1"/>
                          </a:solidFill>
                          <a:effectLst/>
                        </a:rPr>
                        <a:t>ΟΙΚΟΝΟΜΙΚΗ</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600" dirty="0">
                          <a:solidFill>
                            <a:schemeClr val="tx1"/>
                          </a:solidFill>
                          <a:effectLst/>
                        </a:rPr>
                        <a:t>Τα μνημεία ως πόλος έλξης για τους τουρίστες συμβάλλουν σημαντικά στην άνθιση της εγχώριας οικονομίας.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29243069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1048615283"/>
              </p:ext>
            </p:extLst>
          </p:nvPr>
        </p:nvGraphicFramePr>
        <p:xfrm>
          <a:off x="539552" y="1124744"/>
          <a:ext cx="8208912" cy="5146675"/>
        </p:xfrm>
        <a:graphic>
          <a:graphicData uri="http://schemas.openxmlformats.org/drawingml/2006/table">
            <a:tbl>
              <a:tblPr firstRow="1" firstCol="1" bandRow="1">
                <a:tableStyleId>{93296810-A885-4BE3-A3E7-6D5BEEA58F35}</a:tableStyleId>
              </a:tblPr>
              <a:tblGrid>
                <a:gridCol w="3456384"/>
                <a:gridCol w="432048"/>
                <a:gridCol w="4004491"/>
                <a:gridCol w="315989"/>
              </a:tblGrid>
              <a:tr h="136533">
                <a:tc gridSpan="3">
                  <a:txBody>
                    <a:bodyPr/>
                    <a:lstStyle/>
                    <a:p>
                      <a:pPr marL="0" marR="0" algn="ctr">
                        <a:lnSpc>
                          <a:spcPct val="115000"/>
                        </a:lnSpc>
                        <a:spcBef>
                          <a:spcPts val="0"/>
                        </a:spcBef>
                        <a:spcAft>
                          <a:spcPts val="0"/>
                        </a:spcAft>
                      </a:pPr>
                      <a:r>
                        <a:rPr lang="el-GR" sz="2000">
                          <a:solidFill>
                            <a:schemeClr val="tx1"/>
                          </a:solidFill>
                          <a:effectLst/>
                        </a:rPr>
                        <a:t>ΛΟΓΟΙ ΑΔΙΑΦΟΡΙΑΣ ΓΙΑ ΤΑ ΜΝΗΜΕΙΑ</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55" marR="6655" marT="0" marB="0"/>
                </a:tc>
                <a:tc hMerge="1">
                  <a:txBody>
                    <a:bodyPr/>
                    <a:lstStyle/>
                    <a:p>
                      <a:endParaRPr lang="en-US"/>
                    </a:p>
                  </a:txBody>
                  <a:tcPr/>
                </a:tc>
                <a:tc hMerge="1">
                  <a:txBody>
                    <a:bodyPr/>
                    <a:lstStyle/>
                    <a:p>
                      <a:endParaRPr lang="en-US"/>
                    </a:p>
                  </a:txBody>
                  <a:tcPr/>
                </a:tc>
                <a:tc>
                  <a:txBody>
                    <a:bodyPr/>
                    <a:lstStyle/>
                    <a:p>
                      <a:pPr marL="0" marR="0">
                        <a:lnSpc>
                          <a:spcPct val="115000"/>
                        </a:lnSpc>
                        <a:spcBef>
                          <a:spcPts val="0"/>
                        </a:spcBef>
                        <a:spcAft>
                          <a:spcPts val="1000"/>
                        </a:spcAft>
                      </a:pPr>
                      <a:r>
                        <a:rPr lang="en-US" sz="2000">
                          <a:solidFill>
                            <a:schemeClr val="tx1"/>
                          </a:solidFill>
                          <a:effectLst/>
                        </a:rPr>
                        <a:t>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tc>
              </a:tr>
              <a:tr h="798744">
                <a:tc>
                  <a:txBody>
                    <a:bodyPr/>
                    <a:lstStyle/>
                    <a:p>
                      <a:pPr marL="342900" marR="0" lvl="0" indent="-342900">
                        <a:lnSpc>
                          <a:spcPct val="115000"/>
                        </a:lnSpc>
                        <a:spcBef>
                          <a:spcPts val="0"/>
                        </a:spcBef>
                        <a:spcAft>
                          <a:spcPts val="0"/>
                        </a:spcAft>
                        <a:buFont typeface="Wingdings" panose="05000000000000000000" pitchFamily="2" charset="2"/>
                        <a:buChar char=""/>
                      </a:pPr>
                      <a:r>
                        <a:rPr lang="el-GR" sz="2000" dirty="0">
                          <a:solidFill>
                            <a:schemeClr val="tx1"/>
                          </a:solidFill>
                          <a:effectLst/>
                        </a:rPr>
                        <a:t>Οι ταχείς αλλαγές σε τεχνολογικό κι επιστημονικό επίπεδο οδηγούν στην περιφρόνηση της παράδοσης.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55" marR="6655" marT="0" marB="0"/>
                </a:tc>
                <a:tc>
                  <a:txBody>
                    <a:bodyPr/>
                    <a:lstStyle/>
                    <a:p>
                      <a:pPr marL="0" marR="0">
                        <a:lnSpc>
                          <a:spcPct val="115000"/>
                        </a:lnSpc>
                        <a:spcBef>
                          <a:spcPts val="0"/>
                        </a:spcBef>
                        <a:spcAft>
                          <a:spcPts val="0"/>
                        </a:spcAft>
                      </a:pPr>
                      <a:r>
                        <a:rPr lang="el-GR" sz="2000" dirty="0">
                          <a:solidFill>
                            <a:schemeClr val="tx1"/>
                          </a:solidFill>
                          <a:effectLst/>
                        </a:rPr>
                        <a:t> </a:t>
                      </a:r>
                      <a:endParaRPr lang="en-US" sz="2000" dirty="0">
                        <a:solidFill>
                          <a:schemeClr val="tx1"/>
                        </a:solidFill>
                        <a:effectLst/>
                      </a:endParaRPr>
                    </a:p>
                    <a:p>
                      <a:pPr marL="0" marR="0">
                        <a:lnSpc>
                          <a:spcPct val="115000"/>
                        </a:lnSpc>
                        <a:spcBef>
                          <a:spcPts val="0"/>
                        </a:spcBef>
                        <a:spcAft>
                          <a:spcPts val="0"/>
                        </a:spcAft>
                      </a:pPr>
                      <a:r>
                        <a:rPr lang="el-GR" sz="2000" dirty="0">
                          <a:solidFill>
                            <a:schemeClr val="tx1"/>
                          </a:solidFill>
                          <a:effectLst/>
                          <a:sym typeface="Wingdings 3" panose="05040102010807070707" pitchFamily="18" charset="2"/>
                        </a:rPr>
                        <a:t></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55" marR="6655" marT="0" marB="0"/>
                </a:tc>
                <a:tc gridSpan="2">
                  <a:txBody>
                    <a:bodyPr/>
                    <a:lstStyle/>
                    <a:p>
                      <a:pPr marL="342900" marR="0" lvl="0" indent="-342900">
                        <a:lnSpc>
                          <a:spcPct val="115000"/>
                        </a:lnSpc>
                        <a:spcBef>
                          <a:spcPts val="0"/>
                        </a:spcBef>
                        <a:spcAft>
                          <a:spcPts val="0"/>
                        </a:spcAft>
                        <a:buFont typeface="Wingdings" panose="05000000000000000000" pitchFamily="2" charset="2"/>
                        <a:buChar char=""/>
                      </a:pPr>
                      <a:r>
                        <a:rPr lang="el-GR" sz="2000" dirty="0">
                          <a:solidFill>
                            <a:schemeClr val="tx1"/>
                          </a:solidFill>
                          <a:effectLst/>
                        </a:rPr>
                        <a:t>Έτσι, οι επισκέπτες αγνοούν την πολιτισμική αξία των μνημείων και αδιαφορούν.</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55" marR="6655" marT="0" marB="0"/>
                </a:tc>
                <a:tc hMerge="1">
                  <a:txBody>
                    <a:bodyPr/>
                    <a:lstStyle/>
                    <a:p>
                      <a:endParaRPr lang="en-US"/>
                    </a:p>
                  </a:txBody>
                  <a:tcPr/>
                </a:tc>
              </a:tr>
              <a:tr h="741316">
                <a:tc>
                  <a:txBody>
                    <a:bodyPr/>
                    <a:lstStyle/>
                    <a:p>
                      <a:pPr marL="342900" marR="0" lvl="0" indent="-342900">
                        <a:lnSpc>
                          <a:spcPct val="115000"/>
                        </a:lnSpc>
                        <a:spcBef>
                          <a:spcPts val="0"/>
                        </a:spcBef>
                        <a:spcAft>
                          <a:spcPts val="0"/>
                        </a:spcAft>
                        <a:buFont typeface="Wingdings" panose="05000000000000000000" pitchFamily="2" charset="2"/>
                        <a:buChar char=""/>
                      </a:pPr>
                      <a:r>
                        <a:rPr lang="el-GR" sz="2000">
                          <a:solidFill>
                            <a:schemeClr val="tx1"/>
                          </a:solidFill>
                          <a:effectLst/>
                        </a:rPr>
                        <a:t>Το χαμηλό μορφωτικό επίπεδο και τα φαινόμενα κοινωνικής παθογένειας οδηγούν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55" marR="6655" marT="0" marB="0"/>
                </a:tc>
                <a:tc>
                  <a:txBody>
                    <a:bodyPr/>
                    <a:lstStyle/>
                    <a:p>
                      <a:pPr marL="0" marR="0">
                        <a:lnSpc>
                          <a:spcPct val="115000"/>
                        </a:lnSpc>
                        <a:spcBef>
                          <a:spcPts val="0"/>
                        </a:spcBef>
                        <a:spcAft>
                          <a:spcPts val="0"/>
                        </a:spcAft>
                      </a:pPr>
                      <a:r>
                        <a:rPr lang="el-GR" sz="2000" dirty="0">
                          <a:solidFill>
                            <a:schemeClr val="tx1"/>
                          </a:solidFill>
                          <a:effectLst/>
                          <a:sym typeface="Wingdings 3" panose="05040102010807070707" pitchFamily="18" charset="2"/>
                        </a:rPr>
                        <a:t></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55" marR="6655" marT="0" marB="0"/>
                </a:tc>
                <a:tc gridSpan="2">
                  <a:txBody>
                    <a:bodyPr/>
                    <a:lstStyle/>
                    <a:p>
                      <a:pPr marL="342900" marR="0" lvl="0" indent="-342900">
                        <a:lnSpc>
                          <a:spcPct val="115000"/>
                        </a:lnSpc>
                        <a:spcBef>
                          <a:spcPts val="0"/>
                        </a:spcBef>
                        <a:spcAft>
                          <a:spcPts val="0"/>
                        </a:spcAft>
                        <a:buFont typeface="Wingdings" panose="05000000000000000000" pitchFamily="2" charset="2"/>
                        <a:buChar char=""/>
                      </a:pPr>
                      <a:r>
                        <a:rPr lang="el-GR" sz="2000" dirty="0">
                          <a:solidFill>
                            <a:schemeClr val="tx1"/>
                          </a:solidFill>
                          <a:effectLst/>
                        </a:rPr>
                        <a:t>άλλους σε βανδαλιστικές επιθέσεις εναντίον των μνημείων.</a:t>
                      </a:r>
                      <a:endParaRPr lang="en-US" sz="20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2000" dirty="0">
                          <a:solidFill>
                            <a:schemeClr val="tx1"/>
                          </a:solidFill>
                          <a:effectLst/>
                        </a:rPr>
                        <a:t>άλλους σε αρχαιοκαπηλία.</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55" marR="6655" marT="0" marB="0"/>
                </a:tc>
                <a:tc hMerge="1">
                  <a:txBody>
                    <a:bodyPr/>
                    <a:lstStyle/>
                    <a:p>
                      <a:endParaRPr lang="en-US"/>
                    </a:p>
                  </a:txBody>
                  <a:tcPr/>
                </a:tc>
              </a:tr>
              <a:tr h="654883">
                <a:tc>
                  <a:txBody>
                    <a:bodyPr/>
                    <a:lstStyle/>
                    <a:p>
                      <a:pPr marL="342900" marR="0" lvl="0" indent="-342900">
                        <a:lnSpc>
                          <a:spcPct val="115000"/>
                        </a:lnSpc>
                        <a:spcBef>
                          <a:spcPts val="0"/>
                        </a:spcBef>
                        <a:spcAft>
                          <a:spcPts val="0"/>
                        </a:spcAft>
                        <a:buFont typeface="Wingdings" panose="05000000000000000000" pitchFamily="2" charset="2"/>
                        <a:buChar char=""/>
                      </a:pPr>
                      <a:r>
                        <a:rPr lang="el-GR" sz="2000">
                          <a:solidFill>
                            <a:schemeClr val="tx1"/>
                          </a:solidFill>
                          <a:effectLst/>
                        </a:rPr>
                        <a:t>Η κακή οικονομική κατάσταση μιας χώρας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55" marR="6655" marT="0" marB="0"/>
                </a:tc>
                <a:tc>
                  <a:txBody>
                    <a:bodyPr/>
                    <a:lstStyle/>
                    <a:p>
                      <a:pPr marL="0" marR="0">
                        <a:lnSpc>
                          <a:spcPct val="115000"/>
                        </a:lnSpc>
                        <a:spcBef>
                          <a:spcPts val="0"/>
                        </a:spcBef>
                        <a:spcAft>
                          <a:spcPts val="0"/>
                        </a:spcAft>
                      </a:pPr>
                      <a:r>
                        <a:rPr lang="el-GR" sz="2000">
                          <a:solidFill>
                            <a:schemeClr val="tx1"/>
                          </a:solidFill>
                          <a:effectLst/>
                          <a:sym typeface="Wingdings 3" panose="05040102010807070707" pitchFamily="18" charset="2"/>
                        </a:rPr>
                        <a:t></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55" marR="6655" marT="0" marB="0"/>
                </a:tc>
                <a:tc gridSpan="2">
                  <a:txBody>
                    <a:bodyPr/>
                    <a:lstStyle/>
                    <a:p>
                      <a:pPr marL="342900" marR="0" lvl="0" indent="-342900">
                        <a:lnSpc>
                          <a:spcPct val="115000"/>
                        </a:lnSpc>
                        <a:spcBef>
                          <a:spcPts val="0"/>
                        </a:spcBef>
                        <a:spcAft>
                          <a:spcPts val="0"/>
                        </a:spcAft>
                        <a:buFont typeface="Wingdings" panose="05000000000000000000" pitchFamily="2" charset="2"/>
                        <a:buChar char=""/>
                      </a:pPr>
                      <a:r>
                        <a:rPr lang="el-GR" sz="2000" dirty="0">
                          <a:solidFill>
                            <a:schemeClr val="tx1"/>
                          </a:solidFill>
                          <a:effectLst/>
                        </a:rPr>
                        <a:t>συντελεί στην ελλιπή συντήρησή τους, στην αδυναμία προστασίας τους.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55" marR="6655" marT="0" marB="0"/>
                </a:tc>
                <a:tc hMerge="1">
                  <a:txBody>
                    <a:bodyPr/>
                    <a:lstStyle/>
                    <a:p>
                      <a:endParaRPr lang="en-US"/>
                    </a:p>
                  </a:txBody>
                  <a:tcPr/>
                </a:tc>
              </a:tr>
              <a:tr h="345768">
                <a:tc>
                  <a:txBody>
                    <a:bodyPr/>
                    <a:lstStyle/>
                    <a:p>
                      <a:pPr marL="342900" marR="0" lvl="0" indent="-342900">
                        <a:lnSpc>
                          <a:spcPct val="115000"/>
                        </a:lnSpc>
                        <a:spcBef>
                          <a:spcPts val="0"/>
                        </a:spcBef>
                        <a:spcAft>
                          <a:spcPts val="0"/>
                        </a:spcAft>
                        <a:buFont typeface="Wingdings" panose="05000000000000000000" pitchFamily="2" charset="2"/>
                        <a:buChar char=""/>
                      </a:pPr>
                      <a:r>
                        <a:rPr lang="el-GR" sz="2000">
                          <a:solidFill>
                            <a:schemeClr val="tx1"/>
                          </a:solidFill>
                          <a:effectLst/>
                        </a:rPr>
                        <a:t>Η κερδοσκοπία οδηγεί </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55" marR="6655" marT="0" marB="0"/>
                </a:tc>
                <a:tc>
                  <a:txBody>
                    <a:bodyPr/>
                    <a:lstStyle/>
                    <a:p>
                      <a:pPr marL="0" marR="0">
                        <a:lnSpc>
                          <a:spcPct val="115000"/>
                        </a:lnSpc>
                        <a:spcBef>
                          <a:spcPts val="0"/>
                        </a:spcBef>
                        <a:spcAft>
                          <a:spcPts val="0"/>
                        </a:spcAft>
                      </a:pPr>
                      <a:r>
                        <a:rPr lang="el-GR" sz="2000">
                          <a:solidFill>
                            <a:schemeClr val="tx1"/>
                          </a:solidFill>
                          <a:effectLst/>
                          <a:sym typeface="Wingdings 3" panose="05040102010807070707" pitchFamily="18" charset="2"/>
                        </a:rPr>
                        <a:t></a:t>
                      </a:r>
                      <a:endParaRPr lang="en-US" sz="20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55" marR="6655" marT="0" marB="0"/>
                </a:tc>
                <a:tc gridSpan="2">
                  <a:txBody>
                    <a:bodyPr/>
                    <a:lstStyle/>
                    <a:p>
                      <a:pPr marL="342900" marR="0" lvl="0" indent="-342900">
                        <a:lnSpc>
                          <a:spcPct val="115000"/>
                        </a:lnSpc>
                        <a:spcBef>
                          <a:spcPts val="0"/>
                        </a:spcBef>
                        <a:spcAft>
                          <a:spcPts val="0"/>
                        </a:spcAft>
                        <a:buFont typeface="Wingdings" panose="05000000000000000000" pitchFamily="2" charset="2"/>
                        <a:buChar char=""/>
                      </a:pPr>
                      <a:r>
                        <a:rPr lang="el-GR" sz="2000" dirty="0">
                          <a:solidFill>
                            <a:schemeClr val="tx1"/>
                          </a:solidFill>
                          <a:effectLst/>
                        </a:rPr>
                        <a:t>στην αντιμετώπιση των μνημείων εμπορευματικά και στην εκποίησή τους</a:t>
                      </a:r>
                      <a:endParaRPr lang="en-US"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55" marR="6655" marT="0" marB="0"/>
                </a:tc>
                <a:tc hMerge="1">
                  <a:txBody>
                    <a:bodyPr/>
                    <a:lstStyle/>
                    <a:p>
                      <a:endParaRPr lang="en-US"/>
                    </a:p>
                  </a:txBody>
                  <a:tcPr/>
                </a:tc>
              </a:tr>
            </a:tbl>
          </a:graphicData>
        </a:graphic>
      </p:graphicFrame>
    </p:spTree>
    <p:extLst>
      <p:ext uri="{BB962C8B-B14F-4D97-AF65-F5344CB8AC3E}">
        <p14:creationId xmlns:p14="http://schemas.microsoft.com/office/powerpoint/2010/main" val="83211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3764812358"/>
              </p:ext>
            </p:extLst>
          </p:nvPr>
        </p:nvGraphicFramePr>
        <p:xfrm>
          <a:off x="395536" y="623665"/>
          <a:ext cx="8568952" cy="5732685"/>
        </p:xfrm>
        <a:graphic>
          <a:graphicData uri="http://schemas.openxmlformats.org/drawingml/2006/table">
            <a:tbl>
              <a:tblPr firstRow="1" firstCol="1" bandRow="1">
                <a:tableStyleId>{93296810-A885-4BE3-A3E7-6D5BEEA58F35}</a:tableStyleId>
              </a:tblPr>
              <a:tblGrid>
                <a:gridCol w="1468913"/>
                <a:gridCol w="7100039"/>
              </a:tblGrid>
              <a:tr h="356040">
                <a:tc gridSpan="2">
                  <a:txBody>
                    <a:bodyPr/>
                    <a:lstStyle/>
                    <a:p>
                      <a:pPr marL="0" marR="0" algn="ctr">
                        <a:lnSpc>
                          <a:spcPct val="115000"/>
                        </a:lnSpc>
                        <a:spcBef>
                          <a:spcPts val="0"/>
                        </a:spcBef>
                        <a:spcAft>
                          <a:spcPts val="0"/>
                        </a:spcAft>
                        <a:tabLst>
                          <a:tab pos="752475" algn="l"/>
                        </a:tabLst>
                      </a:pPr>
                      <a:r>
                        <a:rPr lang="el-GR" sz="1400">
                          <a:solidFill>
                            <a:schemeClr val="tx1"/>
                          </a:solidFill>
                          <a:effectLst/>
                        </a:rPr>
                        <a:t>ΑΝΤΙΜΕΤΩΠΙΣΗ </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52" marR="68252" marT="0" marB="0"/>
                </a:tc>
                <a:tc hMerge="1">
                  <a:txBody>
                    <a:bodyPr/>
                    <a:lstStyle/>
                    <a:p>
                      <a:endParaRPr lang="en-US"/>
                    </a:p>
                  </a:txBody>
                  <a:tcPr/>
                </a:tc>
              </a:tr>
              <a:tr h="1988220">
                <a:tc>
                  <a:txBody>
                    <a:bodyPr/>
                    <a:lstStyle/>
                    <a:p>
                      <a:pPr marL="0" marR="0">
                        <a:lnSpc>
                          <a:spcPct val="115000"/>
                        </a:lnSpc>
                        <a:spcBef>
                          <a:spcPts val="0"/>
                        </a:spcBef>
                        <a:spcAft>
                          <a:spcPts val="0"/>
                        </a:spcAft>
                      </a:pPr>
                      <a:r>
                        <a:rPr lang="el-GR" sz="1400">
                          <a:solidFill>
                            <a:schemeClr val="tx1"/>
                          </a:solidFill>
                          <a:effectLst/>
                        </a:rPr>
                        <a:t>ΟΙΚΟΓΕΝΕΙΑ</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52" marR="6825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Οι γονείς να διδάσκουν στα παιδιά τους την ιστορία του έθνους και να τους καλλιεργούν το σεβασμό και την υπερηφάνεια για την εθνική κληρονομιά.</a:t>
                      </a:r>
                      <a:endParaRPr lang="en-US" sz="1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Οι γονείς να επισκέπτονται με τα παιδιά τους μνημεία και μουσεία για να τα φέρουν σε βιωματική επαφή με αυτά.</a:t>
                      </a:r>
                      <a:endParaRPr lang="en-US" sz="1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Μπορούν να περνούν χρόνο μαζί παίζοντας διάφορα παιχνίδια που κυκλοφορούν και σχετίζονται με την ιστορία και την παράδοση.</a:t>
                      </a:r>
                      <a:endParaRPr lang="en-US" sz="1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Οι γονείς να καλλιεργούν το σεβασμό στα παιδιά τους για κάθε πολιτισμό και πολιτιστικό στοιχείο αναπτύσσοντας μέσω της μετάδοσης γνώσεων και του εποικοδομητικού διαλόγου.</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52" marR="68252" marT="0" marB="0"/>
                </a:tc>
              </a:tr>
              <a:tr h="1420158">
                <a:tc>
                  <a:txBody>
                    <a:bodyPr/>
                    <a:lstStyle/>
                    <a:p>
                      <a:pPr marL="0" marR="0">
                        <a:lnSpc>
                          <a:spcPct val="115000"/>
                        </a:lnSpc>
                        <a:spcBef>
                          <a:spcPts val="0"/>
                        </a:spcBef>
                        <a:spcAft>
                          <a:spcPts val="0"/>
                        </a:spcAft>
                      </a:pPr>
                      <a:r>
                        <a:rPr lang="el-GR" sz="1400">
                          <a:solidFill>
                            <a:schemeClr val="tx1"/>
                          </a:solidFill>
                          <a:effectLst/>
                        </a:rPr>
                        <a:t>ΣΧΟΛΕΙΟ</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52" marR="6825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Το σχολείο να δώσει έμφαση στο μάθημα της ιστορίας.</a:t>
                      </a:r>
                      <a:endParaRPr lang="en-US" sz="1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Το σχολείο να εκσυγχρονίσει τους τρόπους διδασκαλίας της ιστορίας αξιοποιώντας σύγχρονα τεχνολογικά μέσα αλλά και με επισκέψεις σε αρχαιολογικούς και ιστορικούς χώρους.</a:t>
                      </a:r>
                      <a:endParaRPr lang="en-US" sz="1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Το σχολείο να αξιοποιεί την πρωτοβουλία για δράση των παιδιών και να διεγείρει το ενδιαφέρον τους για τον πολιτισμό αναθέτοντάς τους ερευνητικές εργασίες στο πλαίσιο των μαθημάτων.</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52" marR="68252" marT="0" marB="0"/>
                </a:tc>
              </a:tr>
              <a:tr h="568063">
                <a:tc>
                  <a:txBody>
                    <a:bodyPr/>
                    <a:lstStyle/>
                    <a:p>
                      <a:pPr marL="0" marR="0">
                        <a:lnSpc>
                          <a:spcPct val="115000"/>
                        </a:lnSpc>
                        <a:spcBef>
                          <a:spcPts val="0"/>
                        </a:spcBef>
                        <a:spcAft>
                          <a:spcPts val="0"/>
                        </a:spcAft>
                      </a:pPr>
                      <a:r>
                        <a:rPr lang="el-GR" sz="1400">
                          <a:solidFill>
                            <a:schemeClr val="tx1"/>
                          </a:solidFill>
                          <a:effectLst/>
                        </a:rPr>
                        <a:t>ΜΜΕ</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52" marR="6825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Προβολή από τα ΜΜΕ των πολιτισμικών στοιχείων.</a:t>
                      </a:r>
                      <a:endParaRPr lang="en-US" sz="18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a:solidFill>
                            <a:schemeClr val="tx1"/>
                          </a:solidFill>
                          <a:effectLst/>
                        </a:rPr>
                        <a:t>Καταγγελία από τα ΜΜΕ περιπτώσεων βανδαλισμών, αρχαιοκαπηλίας και αδιαφορίας προς τα μνημεία.</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52" marR="68252" marT="0" marB="0"/>
                </a:tc>
              </a:tr>
              <a:tr h="852094">
                <a:tc>
                  <a:txBody>
                    <a:bodyPr/>
                    <a:lstStyle/>
                    <a:p>
                      <a:pPr marL="0" marR="0">
                        <a:lnSpc>
                          <a:spcPct val="115000"/>
                        </a:lnSpc>
                        <a:spcBef>
                          <a:spcPts val="0"/>
                        </a:spcBef>
                        <a:spcAft>
                          <a:spcPts val="0"/>
                        </a:spcAft>
                      </a:pPr>
                      <a:r>
                        <a:rPr lang="el-GR" sz="1400">
                          <a:solidFill>
                            <a:schemeClr val="tx1"/>
                          </a:solidFill>
                          <a:effectLst/>
                        </a:rPr>
                        <a:t>ΠΟΛΙΤΕΙΑ</a:t>
                      </a:r>
                      <a:endParaRPr lang="en-US" sz="1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52" marR="6825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Η πολιτεία οφείλει να χρηματοδοτεί δράσεις για την συντήρηση και προστασία αρχαιολογικών χώρων.</a:t>
                      </a:r>
                      <a:endParaRPr lang="en-US" sz="18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Η πολιτεία οφείλει να χρηματοδοτεί αρχαιολογικές ανασκαφές.</a:t>
                      </a:r>
                      <a:endParaRPr lang="en-US" sz="1800" dirty="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400" dirty="0">
                          <a:solidFill>
                            <a:schemeClr val="tx1"/>
                          </a:solidFill>
                          <a:effectLst/>
                        </a:rPr>
                        <a:t>Η πολιτεία οφείλει να διαφημίζει στο εξωτερικό τον πολιτισμικό της πλούτο.</a:t>
                      </a:r>
                      <a:endParaRPr lang="en-US"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52" marR="68252" marT="0" marB="0"/>
                </a:tc>
              </a:tr>
            </a:tbl>
          </a:graphicData>
        </a:graphic>
      </p:graphicFrame>
    </p:spTree>
    <p:extLst>
      <p:ext uri="{BB962C8B-B14F-4D97-AF65-F5344CB8AC3E}">
        <p14:creationId xmlns:p14="http://schemas.microsoft.com/office/powerpoint/2010/main" val="163240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l-GR" smtClean="0"/>
              <a:t>Επιμέλεια: Εύη Πεπέ</a:t>
            </a:r>
            <a:endParaRPr lang="el-GR"/>
          </a:p>
        </p:txBody>
      </p:sp>
      <p:graphicFrame>
        <p:nvGraphicFramePr>
          <p:cNvPr id="3" name="Table 2"/>
          <p:cNvGraphicFramePr>
            <a:graphicFrameLocks noGrp="1"/>
          </p:cNvGraphicFramePr>
          <p:nvPr>
            <p:extLst>
              <p:ext uri="{D42A27DB-BD31-4B8C-83A1-F6EECF244321}">
                <p14:modId xmlns:p14="http://schemas.microsoft.com/office/powerpoint/2010/main" val="3683461399"/>
              </p:ext>
            </p:extLst>
          </p:nvPr>
        </p:nvGraphicFramePr>
        <p:xfrm>
          <a:off x="539552" y="404664"/>
          <a:ext cx="8136904" cy="5698236"/>
        </p:xfrm>
        <a:graphic>
          <a:graphicData uri="http://schemas.openxmlformats.org/drawingml/2006/table">
            <a:tbl>
              <a:tblPr firstRow="1" firstCol="1" bandRow="1">
                <a:tableStyleId>{912C8C85-51F0-491E-9774-3900AFEF0FD7}</a:tableStyleId>
              </a:tblPr>
              <a:tblGrid>
                <a:gridCol w="4068452"/>
                <a:gridCol w="4068452"/>
              </a:tblGrid>
              <a:tr h="135584">
                <a:tc gridSpan="2">
                  <a:txBody>
                    <a:bodyPr/>
                    <a:lstStyle/>
                    <a:p>
                      <a:pPr marL="0" marR="0" algn="ctr">
                        <a:lnSpc>
                          <a:spcPct val="115000"/>
                        </a:lnSpc>
                        <a:spcBef>
                          <a:spcPts val="0"/>
                        </a:spcBef>
                        <a:spcAft>
                          <a:spcPts val="0"/>
                        </a:spcAft>
                      </a:pPr>
                      <a:r>
                        <a:rPr lang="el-GR" sz="1100">
                          <a:solidFill>
                            <a:schemeClr val="tx1"/>
                          </a:solidFill>
                          <a:effectLst/>
                        </a:rPr>
                        <a:t>ΜΑΡΜΑΡΑ ΠΑΡΘΕΝΩΝΑ</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200" marR="45200" marT="0" marB="0"/>
                </a:tc>
                <a:tc hMerge="1">
                  <a:txBody>
                    <a:bodyPr/>
                    <a:lstStyle/>
                    <a:p>
                      <a:endParaRPr lang="en-US"/>
                    </a:p>
                  </a:txBody>
                  <a:tcPr/>
                </a:tc>
              </a:tr>
              <a:tr h="854913">
                <a:tc gridSpan="2">
                  <a:txBody>
                    <a:bodyPr/>
                    <a:lstStyle/>
                    <a:p>
                      <a:pPr marL="0" marR="0" algn="just">
                        <a:lnSpc>
                          <a:spcPct val="115000"/>
                        </a:lnSpc>
                        <a:spcBef>
                          <a:spcPts val="0"/>
                        </a:spcBef>
                        <a:spcAft>
                          <a:spcPts val="0"/>
                        </a:spcAft>
                      </a:pPr>
                      <a:r>
                        <a:rPr lang="el-GR" sz="1100">
                          <a:solidFill>
                            <a:schemeClr val="tx1"/>
                          </a:solidFill>
                          <a:effectLst/>
                        </a:rPr>
                        <a:t>Από το 1799 μέχρι το 1806 αποκόπηκαν και  μεταφέρθηκαν στο Βρετανικό κράτος τμήματα του Παρθενώνα από τον </a:t>
                      </a:r>
                      <a:r>
                        <a:rPr lang="el-GR" sz="1100" u="none" strike="noStrike">
                          <a:solidFill>
                            <a:schemeClr val="tx1"/>
                          </a:solidFill>
                          <a:effectLst/>
                          <a:hlinkClick r:id="rId2" tooltip="Τόμας Μπρους, 7ος κόμης του Έλγιν"/>
                        </a:rPr>
                        <a:t>Τόμας Μπρους, ο οποίος ήταν κόμης του Έλγιν</a:t>
                      </a:r>
                      <a:r>
                        <a:rPr lang="el-GR" sz="1100">
                          <a:solidFill>
                            <a:schemeClr val="tx1"/>
                          </a:solidFill>
                          <a:effectLst/>
                        </a:rPr>
                        <a:t> και </a:t>
                      </a:r>
                      <a:r>
                        <a:rPr lang="el-GR" sz="1100" u="none" strike="noStrike">
                          <a:solidFill>
                            <a:schemeClr val="tx1"/>
                          </a:solidFill>
                          <a:effectLst/>
                          <a:hlinkClick r:id="rId3" tooltip="Πρεσβευτής"/>
                        </a:rPr>
                        <a:t>πρέσβη</a:t>
                      </a:r>
                      <a:r>
                        <a:rPr lang="el-GR" sz="1100">
                          <a:solidFill>
                            <a:schemeClr val="tx1"/>
                          </a:solidFill>
                          <a:effectLst/>
                        </a:rPr>
                        <a:t>ς στην </a:t>
                      </a:r>
                      <a:r>
                        <a:rPr lang="el-GR" sz="1100" u="none" strike="noStrike">
                          <a:solidFill>
                            <a:schemeClr val="tx1"/>
                          </a:solidFill>
                          <a:effectLst/>
                          <a:hlinkClick r:id="rId4" tooltip="Οθωμανική Αυτοκρατορία"/>
                        </a:rPr>
                        <a:t>Οθωμανική Αυτοκρατορία</a:t>
                      </a:r>
                      <a:r>
                        <a:rPr lang="el-GR" sz="1100">
                          <a:solidFill>
                            <a:schemeClr val="tx1"/>
                          </a:solidFill>
                          <a:effectLst/>
                        </a:rPr>
                        <a:t>. Ο λόρδος Έλγιν εκμεταλλεύτηκε το γεγονός ότι η Ελληνική επικράτεια ήταν κάτω από το καθεστώς της Οθωμανικής ηγεμονίας και έτσι, αφού έλαβε φιρμάνι από τον Σουλτάνο για τη δήθεν μελέτη των γλυπτών του Παρθενώνα τα έκλεψε. Η Ελλάδα σήμερα διεκδικεί αυτά τα καλλιτεχνικά δημιουργήματα του πολιτισμού της.</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200" marR="45200" marT="0" marB="0"/>
                </a:tc>
                <a:tc hMerge="1">
                  <a:txBody>
                    <a:bodyPr/>
                    <a:lstStyle/>
                    <a:p>
                      <a:endParaRPr lang="en-US"/>
                    </a:p>
                  </a:txBody>
                  <a:tcPr/>
                </a:tc>
              </a:tr>
              <a:tr h="135584">
                <a:tc>
                  <a:txBody>
                    <a:bodyPr/>
                    <a:lstStyle/>
                    <a:p>
                      <a:pPr marL="0" marR="0" algn="ctr">
                        <a:lnSpc>
                          <a:spcPct val="115000"/>
                        </a:lnSpc>
                        <a:spcBef>
                          <a:spcPts val="0"/>
                        </a:spcBef>
                        <a:spcAft>
                          <a:spcPts val="0"/>
                        </a:spcAft>
                      </a:pPr>
                      <a:r>
                        <a:rPr lang="el-GR" sz="1100" dirty="0">
                          <a:solidFill>
                            <a:schemeClr val="tx1"/>
                          </a:solidFill>
                          <a:effectLst/>
                        </a:rPr>
                        <a:t>ΕΠΙΧΕΙΡΗΜΑΤΑ ΒΡΕΤΑΝΩΝ</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200" marR="45200" marT="0" marB="0">
                    <a:solidFill>
                      <a:schemeClr val="accent6"/>
                    </a:solidFill>
                  </a:tcPr>
                </a:tc>
                <a:tc>
                  <a:txBody>
                    <a:bodyPr/>
                    <a:lstStyle/>
                    <a:p>
                      <a:pPr marL="0" marR="0" algn="ctr">
                        <a:lnSpc>
                          <a:spcPct val="115000"/>
                        </a:lnSpc>
                        <a:spcBef>
                          <a:spcPts val="0"/>
                        </a:spcBef>
                        <a:spcAft>
                          <a:spcPts val="0"/>
                        </a:spcAft>
                      </a:pPr>
                      <a:r>
                        <a:rPr lang="el-GR" sz="1100" dirty="0">
                          <a:solidFill>
                            <a:schemeClr val="tx1"/>
                          </a:solidFill>
                          <a:effectLst/>
                        </a:rPr>
                        <a:t>ΕΠΙΧΕΙΡΗΜΑΤΑ ΕΛΛΗΝΩΝ</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200" marR="45200" marT="0" marB="0">
                    <a:solidFill>
                      <a:schemeClr val="accent6"/>
                    </a:solidFill>
                  </a:tcPr>
                </a:tc>
              </a:tr>
              <a:tr h="1231816">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b="0" dirty="0">
                          <a:solidFill>
                            <a:schemeClr val="tx1"/>
                          </a:solidFill>
                          <a:effectLst/>
                        </a:rPr>
                        <a:t>Οι Βρετανοί διατείνονται ότι τα μάρμαρα αποκτήθηκαν με νόμιμες διαδικασίες και έναντι αμοιβής από την τότε εξουσία.</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200" marR="4520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Οι Έλληνες προβάλλουν το αντεπιχείρημα ότι το μόνο σχετικό έγγραφο που δικαιολογεί την απόκτηση των μαρμάρων από τους Άγγλους είναι μια μετάφραση κειμένου, η οποία μεν αναφέρεται σε μετακίνηση πλακών που είναι εγχάρακτες και βράχων, αλλά όχι σε αποκοπή μερών του Παρθενώνα.</a:t>
                      </a:r>
                      <a:endParaRPr lang="en-US" sz="1100">
                        <a:solidFill>
                          <a:schemeClr val="tx1"/>
                        </a:solidFill>
                        <a:effectLst/>
                      </a:endParaRPr>
                    </a:p>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Το αίτημα των Ελλήνων είναι ηθικά και νομικά δίκαιο, καθώς το Βρετανικό Μουσείο τα κατέχει παράνομα.</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200" marR="45200" marT="0" marB="0"/>
                </a:tc>
              </a:tr>
              <a:tr h="686594">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b="0" dirty="0">
                          <a:solidFill>
                            <a:schemeClr val="tx1"/>
                          </a:solidFill>
                          <a:effectLst/>
                        </a:rPr>
                        <a:t>Οι Βρετανοί διατείνονται ότι ο λόρδος Έλγιν διέσωσε τα αρχιτεκτονικά αυτά δημιουργήματα αισθητικής και πολιτισμικής αξίας από τους ίδιους τους Έλληνες, οι οποίοι λόγω άγνοιας και λόγω στέρησης της εθνικής τους ανεξαρτησίας δεν ήταν ικανοί να τα προστατεύσουν.</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200" marR="4520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Οι Έλληνες προβάλλον ως αντίλογο ότι τα μάρμαρα έχουν υποστεί φθορές λόγω ελλιπούς γνώσης των εργαζομένων του Βρετανικού Μουσείου.</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200" marR="45200" marT="0" marB="0"/>
                </a:tc>
              </a:tr>
              <a:tr h="94896">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b="0" dirty="0">
                          <a:solidFill>
                            <a:schemeClr val="tx1"/>
                          </a:solidFill>
                          <a:effectLst/>
                        </a:rPr>
                        <a:t>Οι Βρετανοί προβάλλουν το επιχείρημα ότι τα εκθέματα φυλάσσονται σε ένα σύγχρονο μουσείο με καλό εξοπλισμό για τη συντήρηση των μνημείων.</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200" marR="4520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Οι Έλληνες πια διαθέτουν σύγχρονο μουσείο που πληροί τις προδιαγραφές για τη συντήρηση και προστασία μνημείων.</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200" marR="45200" marT="0" marB="0"/>
                </a:tc>
              </a:tr>
              <a:tr h="248810">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b="0" dirty="0">
                          <a:solidFill>
                            <a:schemeClr val="tx1"/>
                          </a:solidFill>
                          <a:effectLst/>
                        </a:rPr>
                        <a:t>Οι Βρετανοί διατείνονται ότι διαθέτουν ένα μουσείο με εκθέματα από διαφόρους πολιτισμούς και αυτά αποτελούν παγκόσμια κληρονομιά, τα οποία έχουν τη δυνατότητα να επισκεφθούν άνθρωποι από όλη την υφήλιο.</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200" marR="4520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a:solidFill>
                            <a:schemeClr val="tx1"/>
                          </a:solidFill>
                          <a:effectLst/>
                        </a:rPr>
                        <a:t>Οι Έλληνες τονίζουν πως τα μάρμαρα αυτά δεν είναι αυτοτελή έργα, αλλά μέρος ενός ευρύτερου και αναδεικνύονται καλύτερα όταν βρίσκονται στον φυσικό τους χώρο και συνδέονται με το φυσικό τοπίο και τον πολιτισμό που τα δημιούργησε.</a:t>
                      </a:r>
                      <a:endParaRPr lang="en-US" sz="1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200" marR="45200" marT="0" marB="0"/>
                </a:tc>
              </a:tr>
              <a:tr h="137930">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b="0" dirty="0">
                          <a:solidFill>
                            <a:schemeClr val="tx1"/>
                          </a:solidFill>
                          <a:effectLst/>
                        </a:rPr>
                        <a:t>Αν οι Βρετανοί υποχωρήσουν στα αιτήματα της Ελλάδας για επιστροφή των μαρμάρων, θα δώσουν την ευκαιρία και σε άλλες χώρες να διεκδικήσουν τον επαναπατρισμό δικών τους μνημείων που φυλάσσονται στο Βρετανικό Μουσείο.</a:t>
                      </a:r>
                      <a:endParaRPr lang="en-US"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200" marR="4520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100" dirty="0">
                          <a:solidFill>
                            <a:schemeClr val="tx1"/>
                          </a:solidFill>
                          <a:effectLst/>
                        </a:rPr>
                        <a:t>Οι Έλληνες είναι διατεθειμένοι να προβούν σε μακροχρόνιο δανεισμό, προκειμένου να επανενωθούν τα γλυπτά και προτείνει την έκθεση εκ μέρους του Βρετανικού Μουσείου αντιγράφων των αυθεντικών.</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45200" marR="45200" marT="0" marB="0"/>
                </a:tc>
              </a:tr>
            </a:tbl>
          </a:graphicData>
        </a:graphic>
      </p:graphicFrame>
    </p:spTree>
    <p:extLst>
      <p:ext uri="{BB962C8B-B14F-4D97-AF65-F5344CB8AC3E}">
        <p14:creationId xmlns:p14="http://schemas.microsoft.com/office/powerpoint/2010/main" val="13793581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Κλασικό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726</TotalTime>
  <Words>869</Words>
  <Application>Microsoft Office PowerPoint</Application>
  <PresentationFormat>On-screen Show (4:3)</PresentationFormat>
  <Paragraphs>71</Paragraphs>
  <Slides>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Times New Roman</vt:lpstr>
      <vt:lpstr>Wingdings</vt:lpstr>
      <vt:lpstr>Wingdings 2</vt:lpstr>
      <vt:lpstr>Wingdings 3</vt:lpstr>
      <vt:lpstr>Ροή</vt:lpstr>
      <vt:lpstr>ΜΝΗΜΕΙΑ</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ΑΡΙΣΤΟΤΕΛΗΣ</dc:title>
  <dc:creator>User</dc:creator>
  <cp:lastModifiedBy>EVI</cp:lastModifiedBy>
  <cp:revision>118</cp:revision>
  <dcterms:created xsi:type="dcterms:W3CDTF">2021-09-15T04:04:03Z</dcterms:created>
  <dcterms:modified xsi:type="dcterms:W3CDTF">2024-10-17T19:46:02Z</dcterms:modified>
</cp:coreProperties>
</file>