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368" autoAdjust="0"/>
    <p:restoredTop sz="94662" autoAdjust="0"/>
  </p:normalViewPr>
  <p:slideViewPr>
    <p:cSldViewPr>
      <p:cViewPr varScale="1">
        <p:scale>
          <a:sx n="67" d="100"/>
          <a:sy n="67" d="100"/>
        </p:scale>
        <p:origin x="189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C5960-BACE-457B-9CE6-991F129CF685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01CAE-5B55-41D0-B49E-4E9A1F896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996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0FCAD-EEC5-4D36-A678-A05FE695273D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572BA1-F7DA-4B8E-85BE-BD51A369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9469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72BA1-F7DA-4B8E-85BE-BD51A369B32F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3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82AB-1434-4FBD-A176-AF4D64FED65F}" type="datetime1">
              <a:rPr lang="el-GR" smtClean="0"/>
              <a:t>7/7/2025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69FC-FDF9-43A4-9759-5589F703AA1B}" type="datetime1">
              <a:rPr lang="el-GR" smtClean="0"/>
              <a:t>7/7/2025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4CA8-BC00-44A2-A1D8-E260D8F24070}" type="datetime1">
              <a:rPr lang="el-GR" smtClean="0"/>
              <a:t>7/7/2025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D5C5-14D6-45F0-BAC9-4FDAE51B84F2}" type="datetime1">
              <a:rPr lang="el-GR" smtClean="0"/>
              <a:t>7/7/2025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49F0-6C9B-473B-B716-B80EE945A10C}" type="datetime1">
              <a:rPr lang="el-GR" smtClean="0"/>
              <a:t>7/7/2025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E7675-5B92-4352-B6F4-60C0FA7575DA}" type="datetime1">
              <a:rPr lang="el-GR" smtClean="0"/>
              <a:t>7/7/2025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D617-1E9C-4676-841F-DAA3807E50F1}" type="datetime1">
              <a:rPr lang="el-GR" smtClean="0"/>
              <a:t>7/7/2025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596-E7D0-400C-A9A2-B8758C203DFA}" type="datetime1">
              <a:rPr lang="el-GR" smtClean="0"/>
              <a:t>7/7/2025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8E37A-A63C-4070-B541-BE1C1BB8885E}" type="datetime1">
              <a:rPr lang="el-GR" smtClean="0"/>
              <a:t>7/7/2025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7E8D-BD83-416A-8035-F9B93369F522}" type="datetime1">
              <a:rPr lang="el-GR" smtClean="0"/>
              <a:t>7/7/2025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3D-1489-48F9-9DCC-BBB85A40207B}" type="datetime1">
              <a:rPr lang="el-GR" smtClean="0"/>
              <a:t>7/7/2025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874C5C-B9C4-4658-99EC-2A348657EF15}" type="datetime1">
              <a:rPr lang="el-GR" smtClean="0"/>
              <a:t>7/7/2025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409328"/>
          </a:xfrm>
        </p:spPr>
        <p:txBody>
          <a:bodyPr>
            <a:noAutofit/>
          </a:bodyPr>
          <a:lstStyle/>
          <a:p>
            <a:pPr algn="ctr"/>
            <a:r>
              <a:rPr lang="el-GR" sz="7200" dirty="0" smtClean="0">
                <a:latin typeface="+mn-lt"/>
              </a:rPr>
              <a:t>ΠΟΛΙΤΙΣΜΟΣ</a:t>
            </a:r>
            <a:endParaRPr lang="el-GR" sz="7200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930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ΠΟΛΙΤΙΣΜΟΣ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Ο πολιτισμός είναι </a:t>
            </a:r>
            <a:r>
              <a:rPr lang="el-GR" b="1" dirty="0"/>
              <a:t>το σύνολο των υλικών και πνευματικών επιτευγμάτων ενός λαού</a:t>
            </a:r>
            <a:r>
              <a:rPr lang="el-GR" dirty="0"/>
              <a:t> σε μια συγκεκριμένη ιστορική περίοδο. Περιλαμβάνει: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Υλικές εκφάνσεις</a:t>
            </a:r>
            <a:r>
              <a:rPr lang="el-GR" dirty="0"/>
              <a:t>: τεχνολογία, επιστήμη, μέσα μεταφοράς, αρχιτεκτονική.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Πνευματικές/ηθικές εκφάνσεις</a:t>
            </a:r>
            <a:r>
              <a:rPr lang="el-GR" dirty="0"/>
              <a:t>: τέχνη, γλώσσα, φιλοσοφία, θρησκεία, </a:t>
            </a:r>
            <a:r>
              <a:rPr lang="el-GR" dirty="0" smtClean="0"/>
              <a:t>ήθη, έθιμα και </a:t>
            </a:r>
            <a:r>
              <a:rPr lang="el-GR" dirty="0"/>
              <a:t>αξίες.</a:t>
            </a:r>
          </a:p>
          <a:p>
            <a:pPr lvl="1"/>
            <a:r>
              <a:rPr lang="el-GR" b="1" dirty="0"/>
              <a:t>Διακρίσεις</a:t>
            </a:r>
            <a:r>
              <a:rPr lang="el-GR" dirty="0"/>
              <a:t>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l-GR" b="1" dirty="0"/>
              <a:t>Υλικός πολιτισμός</a:t>
            </a:r>
            <a:r>
              <a:rPr lang="el-GR" dirty="0"/>
              <a:t> ⇨ η πρακτική πρόοδος (π.χ. ιατρική, τεχνολογία).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l-GR" b="1" dirty="0"/>
              <a:t>Πνευματικός πολιτισμός</a:t>
            </a:r>
            <a:r>
              <a:rPr lang="el-GR" dirty="0"/>
              <a:t> ⇨ η καλλιέργεια του πνεύματος (π.χ. λογοτεχνία, παιδεία</a:t>
            </a:r>
            <a:r>
              <a:rPr lang="el-GR" dirty="0" smtClean="0"/>
              <a:t>).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l-GR" b="1" dirty="0" smtClean="0"/>
              <a:t>Ηθικός πολιτισμός </a:t>
            </a:r>
            <a:r>
              <a:rPr lang="el-GR" dirty="0"/>
              <a:t>⇨ </a:t>
            </a:r>
            <a:r>
              <a:rPr lang="el-GR" dirty="0" smtClean="0"/>
              <a:t>αξίες, ιδανικά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l-GR" b="1" dirty="0" smtClean="0"/>
              <a:t>Λαϊκός πολιτισμός </a:t>
            </a:r>
            <a:r>
              <a:rPr lang="el-GR" dirty="0"/>
              <a:t>⇨ </a:t>
            </a:r>
            <a:r>
              <a:rPr lang="el-GR" dirty="0" smtClean="0"/>
              <a:t>ήθη, έθιμα, προφορική παράδοση</a:t>
            </a:r>
            <a:endParaRPr lang="el-GR" dirty="0"/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4261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ΠΟΛΙΤΙΣΜΟΣ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Σημασία πολιτισμού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l-GR" dirty="0" smtClean="0"/>
              <a:t>Απειλές κατά του πολιτισμού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Διαμορφώνει ταυτότητα ατόμων και λαών</a:t>
            </a:r>
          </a:p>
          <a:p>
            <a:endParaRPr lang="el-GR" dirty="0"/>
          </a:p>
          <a:p>
            <a:r>
              <a:rPr lang="el-GR" dirty="0"/>
              <a:t>Μεταδίδει αξίες και ιδανικά στις επόμενες γενιές</a:t>
            </a:r>
          </a:p>
          <a:p>
            <a:endParaRPr lang="el-GR" dirty="0"/>
          </a:p>
          <a:p>
            <a:r>
              <a:rPr lang="el-GR" dirty="0"/>
              <a:t>Προάγει τη σκέψη, την τέχνη και την επιστήμη</a:t>
            </a:r>
          </a:p>
          <a:p>
            <a:endParaRPr lang="el-GR" dirty="0"/>
          </a:p>
          <a:p>
            <a:r>
              <a:rPr lang="el-GR" dirty="0"/>
              <a:t>Καλλιεργεί τη δημιουργικότητα, την κριτική σκέψη, τον διάλογο</a:t>
            </a:r>
          </a:p>
          <a:p>
            <a:endParaRPr lang="el-GR" dirty="0"/>
          </a:p>
          <a:p>
            <a:r>
              <a:rPr lang="el-GR" dirty="0"/>
              <a:t>Λειτουργεί ως σύνδεσμος ανάμεσα σε παρελθόν, παρόν και μέλλον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Παγκοσμιοποίηση – πολιτιστική ομογενοποίηση</a:t>
            </a:r>
          </a:p>
          <a:p>
            <a:endParaRPr lang="el-GR" dirty="0"/>
          </a:p>
          <a:p>
            <a:r>
              <a:rPr lang="el-GR" dirty="0"/>
              <a:t>Υπερκατανάλωση – εμπορευματοποίηση πολιτιστικών προϊόντων</a:t>
            </a:r>
          </a:p>
          <a:p>
            <a:endParaRPr lang="el-GR" dirty="0"/>
          </a:p>
          <a:p>
            <a:r>
              <a:rPr lang="el-GR" dirty="0"/>
              <a:t>Εγκατάλειψη παραδόσεων – αποξένωση από την πολιτιστική κληρονομιά</a:t>
            </a:r>
          </a:p>
          <a:p>
            <a:endParaRPr lang="el-GR" dirty="0"/>
          </a:p>
          <a:p>
            <a:r>
              <a:rPr lang="el-GR" dirty="0"/>
              <a:t>Πόλεμοι, κρίσεις – καταστροφή μνημείων, απώλεια πολιτιστικής ταυτότητας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5995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dirty="0" smtClean="0"/>
              <a:t>ΤΡΟΠΟΙ ΕΝΙΣΧΥΣΗΣ ΠΟΛΙΤΙΣΜΟΥ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Παιδεία – καλλιέργεια πολιτιστικής συνείδησης</a:t>
            </a:r>
          </a:p>
          <a:p>
            <a:endParaRPr lang="el-GR" dirty="0"/>
          </a:p>
          <a:p>
            <a:r>
              <a:rPr lang="el-GR" dirty="0"/>
              <a:t>Προστασία της πολιτιστικής κληρονομιάς</a:t>
            </a:r>
          </a:p>
          <a:p>
            <a:endParaRPr lang="el-GR" dirty="0"/>
          </a:p>
          <a:p>
            <a:r>
              <a:rPr lang="el-GR" dirty="0"/>
              <a:t>Ενίσχυση καλλιτεχνικής δημιουργίας (θέατρο, λογοτεχνία, μουσική)</a:t>
            </a:r>
          </a:p>
          <a:p>
            <a:endParaRPr lang="el-GR" dirty="0"/>
          </a:p>
          <a:p>
            <a:r>
              <a:rPr lang="el-GR" dirty="0"/>
              <a:t>Πρόσβαση όλων στον πολιτισμό (μουσεία, εκδηλώσεις, εκπαίδευση)</a:t>
            </a:r>
          </a:p>
          <a:p>
            <a:endParaRPr lang="el-GR" dirty="0"/>
          </a:p>
          <a:p>
            <a:r>
              <a:rPr lang="el-GR" dirty="0"/>
              <a:t>Προβολή εθνικής ταυτότητας χωρίς εθνικισμό – διαπολιτισμικός διάλογος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1779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508115"/>
              </p:ext>
            </p:extLst>
          </p:nvPr>
        </p:nvGraphicFramePr>
        <p:xfrm>
          <a:off x="251520" y="980728"/>
          <a:ext cx="3384376" cy="4702857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080120"/>
                <a:gridCol w="2304256"/>
              </a:tblGrid>
              <a:tr h="620348">
                <a:tc>
                  <a:txBody>
                    <a:bodyPr/>
                    <a:lstStyle/>
                    <a:p>
                      <a:r>
                        <a:rPr lang="el-GR" sz="1400" b="1" dirty="0"/>
                        <a:t>Τομέας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1400" b="1" dirty="0" smtClean="0"/>
                        <a:t>Θετικά για</a:t>
                      </a:r>
                      <a:r>
                        <a:rPr lang="el-GR" sz="1400" b="1" baseline="0" dirty="0" smtClean="0"/>
                        <a:t> το άτομο</a:t>
                      </a:r>
                      <a:endParaRPr lang="el-GR" sz="1400" b="1" dirty="0"/>
                    </a:p>
                  </a:txBody>
                  <a:tcPr anchor="ctr"/>
                </a:tc>
              </a:tr>
              <a:tr h="1211995">
                <a:tc>
                  <a:txBody>
                    <a:bodyPr/>
                    <a:lstStyle/>
                    <a:p>
                      <a:r>
                        <a:rPr lang="el-GR" sz="1400" b="1" dirty="0"/>
                        <a:t>Σώμα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- Συμμετοχή σε πολιτιστικές δραστηριότητες (χορός, θέατρο, παραδοσιακά δρώμενα) ενισχύει τη σωματική υγεία και ευεξία.</a:t>
                      </a:r>
                    </a:p>
                  </a:txBody>
                  <a:tcPr anchor="ctr"/>
                </a:tc>
              </a:tr>
              <a:tr h="1435257">
                <a:tc>
                  <a:txBody>
                    <a:bodyPr/>
                    <a:lstStyle/>
                    <a:p>
                      <a:r>
                        <a:rPr lang="el-GR" sz="1400" b="1" dirty="0"/>
                        <a:t>Πνεύμα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- Καλλιέργεια της σκέψης, της φαντασίας και της αισθητικής αντίληψης.</a:t>
                      </a:r>
                      <a:br>
                        <a:rPr lang="el-GR" sz="1400" dirty="0"/>
                      </a:br>
                      <a:r>
                        <a:rPr lang="el-GR" sz="1400" dirty="0"/>
                        <a:t>- Ανάπτυξη κριτικής σκέψης μέσω επαφής με την τέχνη και τη φιλοσοφία.</a:t>
                      </a:r>
                    </a:p>
                  </a:txBody>
                  <a:tcPr anchor="ctr"/>
                </a:tc>
              </a:tr>
              <a:tr h="1435257">
                <a:tc>
                  <a:txBody>
                    <a:bodyPr/>
                    <a:lstStyle/>
                    <a:p>
                      <a:r>
                        <a:rPr lang="el-GR" sz="1400" b="1" dirty="0"/>
                        <a:t>Ψυχή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- Έκφραση συναισθημάτων, ταύτιση με συλλογικά βιώματα.</a:t>
                      </a:r>
                      <a:br>
                        <a:rPr lang="el-GR" sz="1400" dirty="0"/>
                      </a:br>
                      <a:r>
                        <a:rPr lang="el-GR" sz="1400" dirty="0"/>
                        <a:t>- Εσωτερική πληρότητα, ψυχική ανάταση, παρηγοριά και έμπνευση.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191881"/>
              </p:ext>
            </p:extLst>
          </p:nvPr>
        </p:nvGraphicFramePr>
        <p:xfrm>
          <a:off x="3779912" y="992759"/>
          <a:ext cx="5196396" cy="4702856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307964"/>
                <a:gridCol w="3888432"/>
              </a:tblGrid>
              <a:tr h="352127">
                <a:tc>
                  <a:txBody>
                    <a:bodyPr/>
                    <a:lstStyle/>
                    <a:p>
                      <a:r>
                        <a:rPr lang="el-GR" sz="1400" b="1" dirty="0"/>
                        <a:t>Τομέας</a:t>
                      </a:r>
                    </a:p>
                  </a:txBody>
                  <a:tcPr marL="61823" marR="61823" marT="30912" marB="30912" anchor="ctr"/>
                </a:tc>
                <a:tc>
                  <a:txBody>
                    <a:bodyPr/>
                    <a:lstStyle/>
                    <a:p>
                      <a:r>
                        <a:rPr lang="el-GR" sz="1400" b="1" dirty="0" smtClean="0"/>
                        <a:t>Θετικά γα την</a:t>
                      </a:r>
                      <a:r>
                        <a:rPr lang="el-GR" sz="1400" b="1" baseline="0" dirty="0" smtClean="0"/>
                        <a:t> κοινωνία</a:t>
                      </a:r>
                      <a:endParaRPr lang="el-GR" sz="1400" b="1" dirty="0"/>
                    </a:p>
                  </a:txBody>
                  <a:tcPr marL="61823" marR="61823" marT="30912" marB="30912" anchor="ctr"/>
                </a:tc>
              </a:tr>
              <a:tr h="803700">
                <a:tc>
                  <a:txBody>
                    <a:bodyPr/>
                    <a:lstStyle/>
                    <a:p>
                      <a:r>
                        <a:rPr lang="el-GR" sz="1400" b="1" dirty="0"/>
                        <a:t>Οικονομικός</a:t>
                      </a:r>
                    </a:p>
                  </a:txBody>
                  <a:tcPr marL="61823" marR="61823" marT="30912" marB="30912" anchor="ctr"/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- Δημιουργία θέσεων εργασίας (καλλιτέχνες, μουσεία, τουρισμός).</a:t>
                      </a:r>
                      <a:br>
                        <a:rPr lang="el-GR" sz="1400" dirty="0"/>
                      </a:br>
                      <a:r>
                        <a:rPr lang="el-GR" sz="1400" dirty="0"/>
                        <a:t>- Ενίσχυση πολιτιστικού τουρισμού και εσόδων από εκδηλώσεις.</a:t>
                      </a:r>
                    </a:p>
                  </a:txBody>
                  <a:tcPr marL="61823" marR="61823" marT="30912" marB="30912" anchor="ctr"/>
                </a:tc>
              </a:tr>
              <a:tr h="964857">
                <a:tc>
                  <a:txBody>
                    <a:bodyPr/>
                    <a:lstStyle/>
                    <a:p>
                      <a:r>
                        <a:rPr lang="el-GR" sz="1400" b="1" dirty="0"/>
                        <a:t>Πολιτισμικός</a:t>
                      </a:r>
                    </a:p>
                  </a:txBody>
                  <a:tcPr marL="61823" marR="61823" marT="30912" marB="30912" anchor="ctr"/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- Διατήρηση της εθνικής ταυτότητας και συνέχειας.</a:t>
                      </a:r>
                      <a:br>
                        <a:rPr lang="el-GR" sz="1400" dirty="0"/>
                      </a:br>
                      <a:r>
                        <a:rPr lang="el-GR" sz="1400" dirty="0"/>
                        <a:t>- Προώθηση δημιουργικότητας και καινοτομίας.</a:t>
                      </a:r>
                      <a:br>
                        <a:rPr lang="el-GR" sz="1400" dirty="0"/>
                      </a:br>
                      <a:r>
                        <a:rPr lang="el-GR" sz="1400" dirty="0"/>
                        <a:t>- Ενίσχυση της παιδείας και της πνευματικής ανάπτυξης.</a:t>
                      </a:r>
                    </a:p>
                  </a:txBody>
                  <a:tcPr marL="61823" marR="61823" marT="30912" marB="30912" anchor="ctr"/>
                </a:tc>
              </a:tr>
              <a:tr h="989169">
                <a:tc>
                  <a:txBody>
                    <a:bodyPr/>
                    <a:lstStyle/>
                    <a:p>
                      <a:r>
                        <a:rPr lang="el-GR" sz="1400" b="1" dirty="0"/>
                        <a:t>Κοινωνικός</a:t>
                      </a:r>
                    </a:p>
                  </a:txBody>
                  <a:tcPr marL="61823" marR="61823" marT="30912" marB="30912" anchor="ctr"/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- Καλλιέργεια συλλογικότητας, διαλόγου, ανεκτικότητας.</a:t>
                      </a:r>
                      <a:br>
                        <a:rPr lang="el-GR" sz="1400" dirty="0"/>
                      </a:br>
                      <a:r>
                        <a:rPr lang="el-GR" sz="1400" dirty="0"/>
                        <a:t>- Πρόληψη της βίας και του κοινωνικού αποκλεισμού μέσω της συμμετοχής.</a:t>
                      </a:r>
                      <a:br>
                        <a:rPr lang="el-GR" sz="1400" dirty="0"/>
                      </a:br>
                      <a:r>
                        <a:rPr lang="el-GR" sz="1400" dirty="0"/>
                        <a:t>- Ενίσχυση της κοινωνικής συνοχής.</a:t>
                      </a:r>
                    </a:p>
                  </a:txBody>
                  <a:tcPr marL="61823" marR="61823" marT="30912" marB="30912" anchor="ctr"/>
                </a:tc>
              </a:tr>
              <a:tr h="1174638">
                <a:tc>
                  <a:txBody>
                    <a:bodyPr/>
                    <a:lstStyle/>
                    <a:p>
                      <a:r>
                        <a:rPr lang="el-GR" sz="1400" b="1" dirty="0"/>
                        <a:t>Διεθνής</a:t>
                      </a:r>
                    </a:p>
                  </a:txBody>
                  <a:tcPr marL="61823" marR="61823" marT="30912" marB="30912" anchor="ctr"/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- Προώθηση διαπολιτισμικής κατανόησης και συνεργασίας.</a:t>
                      </a:r>
                      <a:br>
                        <a:rPr lang="el-GR" sz="1400" dirty="0"/>
                      </a:br>
                      <a:r>
                        <a:rPr lang="el-GR" sz="1400" dirty="0"/>
                        <a:t>- Εδραίωση της ειρήνης μέσω του πολιτιστικού διαλόγου.</a:t>
                      </a:r>
                      <a:br>
                        <a:rPr lang="el-GR" sz="1400" dirty="0"/>
                      </a:br>
                      <a:r>
                        <a:rPr lang="el-GR" sz="1400" dirty="0"/>
                        <a:t>- Προβολή της χώρας παγκοσμίως (πολιτιστική διπλωματία).</a:t>
                      </a:r>
                    </a:p>
                  </a:txBody>
                  <a:tcPr marL="61823" marR="61823" marT="30912" marB="30912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0824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578671"/>
              </p:ext>
            </p:extLst>
          </p:nvPr>
        </p:nvGraphicFramePr>
        <p:xfrm>
          <a:off x="226368" y="587477"/>
          <a:ext cx="3528392" cy="578912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008112"/>
                <a:gridCol w="2520280"/>
              </a:tblGrid>
              <a:tr h="515616">
                <a:tc>
                  <a:txBody>
                    <a:bodyPr/>
                    <a:lstStyle/>
                    <a:p>
                      <a:r>
                        <a:rPr lang="el-GR" sz="1500" b="1" dirty="0"/>
                        <a:t>Τομέας</a:t>
                      </a:r>
                    </a:p>
                  </a:txBody>
                  <a:tcPr marL="75680" marR="75680" marT="37840" marB="37840" anchor="ctr"/>
                </a:tc>
                <a:tc>
                  <a:txBody>
                    <a:bodyPr/>
                    <a:lstStyle/>
                    <a:p>
                      <a:r>
                        <a:rPr lang="el-GR" sz="1500" b="1" dirty="0" smtClean="0"/>
                        <a:t>Αρνητικά κρίσης για το άτομο</a:t>
                      </a:r>
                      <a:endParaRPr lang="el-GR" sz="1500" b="1" dirty="0"/>
                    </a:p>
                  </a:txBody>
                  <a:tcPr marL="75680" marR="75680" marT="37840" marB="37840" anchor="ctr"/>
                </a:tc>
              </a:tr>
              <a:tr h="2285167">
                <a:tc>
                  <a:txBody>
                    <a:bodyPr/>
                    <a:lstStyle/>
                    <a:p>
                      <a:r>
                        <a:rPr lang="el-GR" sz="1500" b="1" dirty="0"/>
                        <a:t>Σώμα</a:t>
                      </a:r>
                    </a:p>
                  </a:txBody>
                  <a:tcPr marL="75680" marR="75680" marT="37840" marB="37840" anchor="ctr"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- Μείωση της συμμετοχής σε δημιουργικές/κινητικές δραστηριότητες (χορός, δρώμενα κ.ά.)</a:t>
                      </a:r>
                      <a:br>
                        <a:rPr lang="el-GR" sz="1500" dirty="0"/>
                      </a:br>
                      <a:r>
                        <a:rPr lang="el-GR" sz="1500" dirty="0"/>
                        <a:t>- Καθιστική ζωή και αποξένωση λόγω υπερβολικής έκθεσης σε εμπορευματοποιημένη "ψυχαγωγία" (οθόνες, διαδίκτυο).</a:t>
                      </a:r>
                    </a:p>
                  </a:txBody>
                  <a:tcPr marL="75680" marR="75680" marT="37840" marB="37840" anchor="ctr"/>
                </a:tc>
              </a:tr>
              <a:tr h="1400392">
                <a:tc>
                  <a:txBody>
                    <a:bodyPr/>
                    <a:lstStyle/>
                    <a:p>
                      <a:r>
                        <a:rPr lang="el-GR" sz="1500" b="1" dirty="0"/>
                        <a:t>Πνεύμα</a:t>
                      </a:r>
                    </a:p>
                  </a:txBody>
                  <a:tcPr marL="75680" marR="75680" marT="37840" marB="37840" anchor="ctr"/>
                </a:tc>
                <a:tc>
                  <a:txBody>
                    <a:bodyPr/>
                    <a:lstStyle/>
                    <a:p>
                      <a:r>
                        <a:rPr lang="el-GR" sz="1500"/>
                        <a:t>- Πνευματική ρηχότητα, έλλειψη κριτικής σκέψης.</a:t>
                      </a:r>
                      <a:br>
                        <a:rPr lang="el-GR" sz="1500"/>
                      </a:br>
                      <a:r>
                        <a:rPr lang="el-GR" sz="1500"/>
                        <a:t>- Εξάρτηση από εύκολα, επιφανειακά πολιτιστικά προϊόντα (π.χ. lifestyle, reality shows).</a:t>
                      </a:r>
                    </a:p>
                  </a:txBody>
                  <a:tcPr marL="75680" marR="75680" marT="37840" marB="37840" anchor="ctr"/>
                </a:tc>
              </a:tr>
              <a:tr h="1400392">
                <a:tc>
                  <a:txBody>
                    <a:bodyPr/>
                    <a:lstStyle/>
                    <a:p>
                      <a:r>
                        <a:rPr lang="el-GR" sz="1500" b="1" dirty="0"/>
                        <a:t>Ψυχή</a:t>
                      </a:r>
                    </a:p>
                  </a:txBody>
                  <a:tcPr marL="75680" marR="75680" marT="37840" marB="37840" anchor="ctr"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- Συναισθηματική αποξένωση και μοναξιά.</a:t>
                      </a:r>
                      <a:br>
                        <a:rPr lang="el-GR" sz="1500" dirty="0"/>
                      </a:br>
                      <a:r>
                        <a:rPr lang="el-GR" sz="1500" dirty="0"/>
                        <a:t>- Έλλειψη βαθύτερης πνευματικής ικανοποίησης, μηχανική διασκέδαση χωρίς εσωτερική πληρότητα.</a:t>
                      </a:r>
                    </a:p>
                  </a:txBody>
                  <a:tcPr marL="75680" marR="75680" marT="37840" marB="37840" anchor="ctr"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533566"/>
              </p:ext>
            </p:extLst>
          </p:nvPr>
        </p:nvGraphicFramePr>
        <p:xfrm>
          <a:off x="3923928" y="595514"/>
          <a:ext cx="4680520" cy="5760837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277543"/>
                <a:gridCol w="3402977"/>
              </a:tblGrid>
              <a:tr h="313421">
                <a:tc>
                  <a:txBody>
                    <a:bodyPr/>
                    <a:lstStyle/>
                    <a:p>
                      <a:r>
                        <a:rPr lang="el-GR" sz="1500" b="1" dirty="0"/>
                        <a:t>Τομέας</a:t>
                      </a:r>
                    </a:p>
                  </a:txBody>
                  <a:tcPr marL="59317" marR="59317" marT="29658" marB="29658" anchor="ctr"/>
                </a:tc>
                <a:tc>
                  <a:txBody>
                    <a:bodyPr/>
                    <a:lstStyle/>
                    <a:p>
                      <a:r>
                        <a:rPr lang="el-GR" sz="1500" b="1" dirty="0" smtClean="0"/>
                        <a:t>Αρνητικά κρίσης για την κοινωνία</a:t>
                      </a:r>
                      <a:endParaRPr lang="el-GR" sz="1500" b="1" dirty="0"/>
                    </a:p>
                  </a:txBody>
                  <a:tcPr marL="59317" marR="59317" marT="29658" marB="29658" anchor="ctr"/>
                </a:tc>
              </a:tr>
              <a:tr h="1238764">
                <a:tc>
                  <a:txBody>
                    <a:bodyPr/>
                    <a:lstStyle/>
                    <a:p>
                      <a:r>
                        <a:rPr lang="el-GR" sz="1500" b="1" dirty="0"/>
                        <a:t>Οικονομικός</a:t>
                      </a:r>
                    </a:p>
                  </a:txBody>
                  <a:tcPr marL="59317" marR="59317" marT="29658" marB="29658" anchor="ctr"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- Υποτίμηση της πολιτιστικής βιομηχανίας.</a:t>
                      </a:r>
                      <a:br>
                        <a:rPr lang="el-GR" sz="1500" dirty="0"/>
                      </a:br>
                      <a:r>
                        <a:rPr lang="el-GR" sz="1500" dirty="0"/>
                        <a:t>- Εγκατάλειψη παραδοσιακών τεχνών και επαγγελμάτων.</a:t>
                      </a:r>
                      <a:br>
                        <a:rPr lang="el-GR" sz="1500" dirty="0"/>
                      </a:br>
                      <a:r>
                        <a:rPr lang="el-GR" sz="1500" dirty="0"/>
                        <a:t>- Πτώση του ποιοτικού τουρισμού.</a:t>
                      </a:r>
                    </a:p>
                  </a:txBody>
                  <a:tcPr marL="59317" marR="59317" marT="29658" marB="29658" anchor="ctr"/>
                </a:tc>
              </a:tr>
              <a:tr h="1238764">
                <a:tc>
                  <a:txBody>
                    <a:bodyPr/>
                    <a:lstStyle/>
                    <a:p>
                      <a:r>
                        <a:rPr lang="el-GR" sz="1500" b="1" dirty="0"/>
                        <a:t>Πολιτισμικός</a:t>
                      </a:r>
                    </a:p>
                  </a:txBody>
                  <a:tcPr marL="59317" marR="59317" marT="29658" marB="29658" anchor="ctr"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- Απώλεια της πολιτιστικής ταυτότητας και παράδοσης.</a:t>
                      </a:r>
                      <a:br>
                        <a:rPr lang="el-GR" sz="1500" dirty="0"/>
                      </a:br>
                      <a:r>
                        <a:rPr lang="el-GR" sz="1500" dirty="0"/>
                        <a:t>- Πολιτιστική ισοπέδωση λόγω παγκοσμιοποίησης.</a:t>
                      </a:r>
                      <a:br>
                        <a:rPr lang="el-GR" sz="1500" dirty="0"/>
                      </a:br>
                      <a:r>
                        <a:rPr lang="el-GR" sz="1500" dirty="0"/>
                        <a:t>- Κυριαρχία της μαζικής κουλτούρας.</a:t>
                      </a:r>
                    </a:p>
                  </a:txBody>
                  <a:tcPr marL="59317" marR="59317" marT="29658" marB="29658" anchor="ctr"/>
                </a:tc>
              </a:tr>
              <a:tr h="1709824">
                <a:tc>
                  <a:txBody>
                    <a:bodyPr/>
                    <a:lstStyle/>
                    <a:p>
                      <a:r>
                        <a:rPr lang="el-GR" sz="1500" b="1" dirty="0"/>
                        <a:t>Κοινωνικός</a:t>
                      </a:r>
                    </a:p>
                  </a:txBody>
                  <a:tcPr marL="59317" marR="59317" marT="29658" marB="29658" anchor="ctr"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- Αδιαφορία για τα κοινά, έλλειψη διαλόγου και κοινωνικής συνοχής.</a:t>
                      </a:r>
                      <a:br>
                        <a:rPr lang="el-GR" sz="1500" dirty="0"/>
                      </a:br>
                      <a:r>
                        <a:rPr lang="el-GR" sz="1500" dirty="0"/>
                        <a:t>- Επικράτηση ατομισμού, καταναλωτισμού και μηδενιστικών προτύπων.</a:t>
                      </a:r>
                      <a:br>
                        <a:rPr lang="el-GR" sz="1500" dirty="0"/>
                      </a:br>
                      <a:r>
                        <a:rPr lang="el-GR" sz="1500" dirty="0"/>
                        <a:t>- Περιθωριοποίηση των πολιτιστικά «αδύναμων».</a:t>
                      </a:r>
                    </a:p>
                  </a:txBody>
                  <a:tcPr marL="59317" marR="59317" marT="29658" marB="29658" anchor="ctr"/>
                </a:tc>
              </a:tr>
              <a:tr h="1260064">
                <a:tc>
                  <a:txBody>
                    <a:bodyPr/>
                    <a:lstStyle/>
                    <a:p>
                      <a:r>
                        <a:rPr lang="el-GR" sz="1500" b="1" dirty="0"/>
                        <a:t>Διεθνής</a:t>
                      </a:r>
                    </a:p>
                  </a:txBody>
                  <a:tcPr marL="59317" marR="59317" marT="29658" marB="29658" anchor="ctr"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- Σύγκρουση πολιτισμών λόγω άγνοιας και προκατάληψης.</a:t>
                      </a:r>
                      <a:br>
                        <a:rPr lang="el-GR" sz="1500" dirty="0"/>
                      </a:br>
                      <a:r>
                        <a:rPr lang="el-GR" sz="1500" dirty="0"/>
                        <a:t>- Χρήση του πολιτισμού ως μέσου προπαγάνδας ή αλλοίωσης ταυτότητας.</a:t>
                      </a:r>
                      <a:br>
                        <a:rPr lang="el-GR" sz="1500" dirty="0"/>
                      </a:br>
                      <a:r>
                        <a:rPr lang="el-GR" sz="1500" dirty="0"/>
                        <a:t>- Δυσκολία στον διαπολιτισμικό διάλογο.</a:t>
                      </a:r>
                    </a:p>
                  </a:txBody>
                  <a:tcPr marL="59317" marR="59317" marT="29658" marB="29658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2855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375529"/>
              </p:ext>
            </p:extLst>
          </p:nvPr>
        </p:nvGraphicFramePr>
        <p:xfrm>
          <a:off x="107504" y="283199"/>
          <a:ext cx="4104456" cy="610691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584176"/>
                <a:gridCol w="2520280"/>
              </a:tblGrid>
              <a:tr h="313531">
                <a:tc>
                  <a:txBody>
                    <a:bodyPr/>
                    <a:lstStyle/>
                    <a:p>
                      <a:r>
                        <a:rPr lang="el-GR" sz="1500" b="1" dirty="0"/>
                        <a:t>Τομέας</a:t>
                      </a:r>
                    </a:p>
                  </a:txBody>
                  <a:tcPr marL="78383" marR="78383" marT="39191" marB="39191" anchor="ctr"/>
                </a:tc>
                <a:tc>
                  <a:txBody>
                    <a:bodyPr/>
                    <a:lstStyle/>
                    <a:p>
                      <a:r>
                        <a:rPr lang="el-GR" sz="1500" b="1" dirty="0"/>
                        <a:t>Τρόποι </a:t>
                      </a:r>
                      <a:r>
                        <a:rPr lang="el-GR" sz="1500" b="1" dirty="0" smtClean="0"/>
                        <a:t>Αντιμετώπισης πολιτισμικής κρίσης</a:t>
                      </a:r>
                      <a:r>
                        <a:rPr lang="el-GR" sz="1500" b="1" baseline="0" dirty="0" smtClean="0"/>
                        <a:t> εκ μέρους του ατόμου</a:t>
                      </a:r>
                      <a:endParaRPr lang="el-GR" sz="1500" b="1" dirty="0"/>
                    </a:p>
                  </a:txBody>
                  <a:tcPr marL="78383" marR="78383" marT="39191" marB="39191" anchor="ctr"/>
                </a:tc>
              </a:tr>
              <a:tr h="1018976">
                <a:tc>
                  <a:txBody>
                    <a:bodyPr/>
                    <a:lstStyle/>
                    <a:p>
                      <a:r>
                        <a:rPr lang="el-GR" sz="1500" b="1" dirty="0"/>
                        <a:t>Παιδεία – Καλλιέργεια</a:t>
                      </a:r>
                    </a:p>
                  </a:txBody>
                  <a:tcPr marL="78383" marR="78383" marT="39191" marB="39191" anchor="ctr"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- Ενίσχυση της φιλαναγνωσίας και επαφής με τα κλασικά έργα.</a:t>
                      </a:r>
                      <a:br>
                        <a:rPr lang="el-GR" sz="1500" dirty="0"/>
                      </a:br>
                      <a:r>
                        <a:rPr lang="el-GR" sz="1500" dirty="0"/>
                        <a:t>- Καλλιέργεια αισθητικής αγωγής, κριτικής σκέψης και ευαισθησίας.</a:t>
                      </a:r>
                    </a:p>
                  </a:txBody>
                  <a:tcPr marL="78383" marR="78383" marT="39191" marB="39191" anchor="ctr"/>
                </a:tc>
              </a:tr>
              <a:tr h="1254125">
                <a:tc>
                  <a:txBody>
                    <a:bodyPr/>
                    <a:lstStyle/>
                    <a:p>
                      <a:r>
                        <a:rPr lang="el-GR" sz="1500" b="1" dirty="0"/>
                        <a:t>Συμμετοχή</a:t>
                      </a:r>
                    </a:p>
                  </a:txBody>
                  <a:tcPr marL="78383" marR="78383" marT="39191" marB="39191" anchor="ctr"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- Ενεργή συμμετοχή σε πολιτιστικά δρώμενα (θέατρο, εκθέσεις, φεστιβάλ, τοπικά έθιμα).</a:t>
                      </a:r>
                      <a:br>
                        <a:rPr lang="el-GR" sz="1500" dirty="0"/>
                      </a:br>
                      <a:r>
                        <a:rPr lang="el-GR" sz="1500" dirty="0"/>
                        <a:t>- Στήριξη τοπικών δημιουργών και καλλιτεχνών.</a:t>
                      </a:r>
                    </a:p>
                  </a:txBody>
                  <a:tcPr marL="78383" marR="78383" marT="39191" marB="39191" anchor="ctr"/>
                </a:tc>
              </a:tr>
              <a:tr h="1018976">
                <a:tc>
                  <a:txBody>
                    <a:bodyPr/>
                    <a:lstStyle/>
                    <a:p>
                      <a:r>
                        <a:rPr lang="el-GR" sz="1500" b="1" dirty="0"/>
                        <a:t>Αντίσταση στον καταναλωτισμό</a:t>
                      </a:r>
                    </a:p>
                  </a:txBody>
                  <a:tcPr marL="78383" marR="78383" marT="39191" marB="39191" anchor="ctr"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- Επιλογή ποιοτικών μορφών ψυχαγωγίας αντί της μαζικής κουλτούρας.</a:t>
                      </a:r>
                      <a:br>
                        <a:rPr lang="el-GR" sz="1500" dirty="0"/>
                      </a:br>
                      <a:r>
                        <a:rPr lang="el-GR" sz="1500" dirty="0"/>
                        <a:t>- Απόρριψη της πολιτιστικής ισοπέδωσης και επιφανειακών προτύπων.</a:t>
                      </a:r>
                    </a:p>
                  </a:txBody>
                  <a:tcPr marL="78383" marR="78383" marT="39191" marB="39191" anchor="ctr"/>
                </a:tc>
              </a:tr>
              <a:tr h="783828">
                <a:tc>
                  <a:txBody>
                    <a:bodyPr/>
                    <a:lstStyle/>
                    <a:p>
                      <a:r>
                        <a:rPr lang="el-GR" sz="1500" b="1" dirty="0"/>
                        <a:t>Διαπολιτισμικός σεβασμός</a:t>
                      </a:r>
                    </a:p>
                  </a:txBody>
                  <a:tcPr marL="78383" marR="78383" marT="39191" marB="39191" anchor="ctr"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- Ανοιχτότητα, αποδοχή και γνωριμία με πολιτισμούς άλλων λαών, χωρίς να χάνεται η εθνική ταυτότητα.</a:t>
                      </a:r>
                    </a:p>
                  </a:txBody>
                  <a:tcPr marL="78383" marR="78383" marT="39191" marB="39191"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471427"/>
              </p:ext>
            </p:extLst>
          </p:nvPr>
        </p:nvGraphicFramePr>
        <p:xfrm>
          <a:off x="4360540" y="283199"/>
          <a:ext cx="4459932" cy="6158586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212091"/>
                <a:gridCol w="3247841"/>
              </a:tblGrid>
              <a:tr h="342149">
                <a:tc>
                  <a:txBody>
                    <a:bodyPr/>
                    <a:lstStyle/>
                    <a:p>
                      <a:r>
                        <a:rPr lang="el-GR" sz="1200" b="1" dirty="0"/>
                        <a:t>Τομέας</a:t>
                      </a:r>
                    </a:p>
                  </a:txBody>
                  <a:tcPr marL="61823" marR="61823" marT="30912" marB="30912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dirty="0"/>
                        <a:t>Τρόποι </a:t>
                      </a:r>
                      <a:r>
                        <a:rPr lang="el-GR" sz="1200" b="1" dirty="0" smtClean="0"/>
                        <a:t>Αντιμετώπισης </a:t>
                      </a:r>
                      <a:r>
                        <a:rPr lang="el-GR" sz="1200" b="1" dirty="0" smtClean="0"/>
                        <a:t>πολιτισμικής κρίσης</a:t>
                      </a:r>
                      <a:r>
                        <a:rPr lang="el-GR" sz="1200" b="1" baseline="0" dirty="0" smtClean="0"/>
                        <a:t> εκ μέρους του συνόλου</a:t>
                      </a:r>
                      <a:endParaRPr lang="el-GR" sz="1200" b="1" dirty="0" smtClean="0"/>
                    </a:p>
                  </a:txBody>
                  <a:tcPr marL="61823" marR="61823" marT="30912" marB="30912" anchor="ctr"/>
                </a:tc>
              </a:tr>
              <a:tr h="1625209">
                <a:tc>
                  <a:txBody>
                    <a:bodyPr/>
                    <a:lstStyle/>
                    <a:p>
                      <a:r>
                        <a:rPr lang="el-GR" sz="1200" b="1" dirty="0"/>
                        <a:t>Εκπαίδευση</a:t>
                      </a:r>
                    </a:p>
                  </a:txBody>
                  <a:tcPr marL="61823" marR="61823" marT="30912" marB="30912" anchor="ctr"/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- Αναβάθμιση της ανθρωπιστικής παιδείας, με έμφαση στις τέχνες, τη λογοτεχνία και τη φιλοσοφία.</a:t>
                      </a:r>
                      <a:br>
                        <a:rPr lang="el-GR" sz="1200" dirty="0"/>
                      </a:br>
                      <a:r>
                        <a:rPr lang="el-GR" sz="1200" dirty="0"/>
                        <a:t>- Ενίσχυση σχολικών δραστηριοτήτων με πολιτισμικό περιεχόμενο (θεατρικές ομάδες, επισκέψεις σε μουσεία).</a:t>
                      </a:r>
                    </a:p>
                  </a:txBody>
                  <a:tcPr marL="61823" marR="61823" marT="30912" marB="30912" anchor="ctr"/>
                </a:tc>
              </a:tr>
              <a:tr h="1368598">
                <a:tc>
                  <a:txBody>
                    <a:bodyPr/>
                    <a:lstStyle/>
                    <a:p>
                      <a:r>
                        <a:rPr lang="el-GR" sz="1200" b="1" dirty="0"/>
                        <a:t>Πολιτιστική πολιτική</a:t>
                      </a:r>
                    </a:p>
                  </a:txBody>
                  <a:tcPr marL="61823" marR="61823" marT="30912" marB="30912" anchor="ctr"/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- Χρηματοδότηση ποιοτικών πολιτιστικών έργων και τοπικών φορέων.</a:t>
                      </a:r>
                      <a:br>
                        <a:rPr lang="el-GR" sz="1200"/>
                      </a:br>
                      <a:r>
                        <a:rPr lang="el-GR" sz="1200"/>
                        <a:t>- Δημιουργία προσβάσιμων πολιτιστικών χώρων για όλους (βιβλιοθήκες, μουσεία, πολιτιστικά κέντρα).</a:t>
                      </a:r>
                    </a:p>
                  </a:txBody>
                  <a:tcPr marL="61823" marR="61823" marT="30912" marB="30912" anchor="ctr"/>
                </a:tc>
              </a:tr>
              <a:tr h="1625209">
                <a:tc>
                  <a:txBody>
                    <a:bodyPr/>
                    <a:lstStyle/>
                    <a:p>
                      <a:r>
                        <a:rPr lang="el-GR" sz="1200" b="1" dirty="0"/>
                        <a:t>Μέσα Μαζικής Ενημέρωσης</a:t>
                      </a:r>
                    </a:p>
                  </a:txBody>
                  <a:tcPr marL="61823" marR="61823" marT="30912" marB="30912" anchor="ctr"/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- Προώθηση ποιοτικού περιεχομένου: ντοκιμαντέρ, λογοτεχνικά έργα, πολιτιστικές εκπομπές.</a:t>
                      </a:r>
                      <a:br>
                        <a:rPr lang="el-GR" sz="1200" dirty="0"/>
                      </a:br>
                      <a:r>
                        <a:rPr lang="el-GR" sz="1200" dirty="0"/>
                        <a:t>- Έλεγχος της εμπορευματοποίησης της κουλτούρας και καταπολέμηση των επιφανειακών προτύπων.</a:t>
                      </a:r>
                    </a:p>
                  </a:txBody>
                  <a:tcPr marL="61823" marR="61823" marT="30912" marB="30912" anchor="ctr"/>
                </a:tc>
              </a:tr>
              <a:tr h="1111986">
                <a:tc>
                  <a:txBody>
                    <a:bodyPr/>
                    <a:lstStyle/>
                    <a:p>
                      <a:r>
                        <a:rPr lang="el-GR" sz="1200" b="1" dirty="0"/>
                        <a:t>Διεθνής συνεργασία</a:t>
                      </a:r>
                    </a:p>
                  </a:txBody>
                  <a:tcPr marL="61823" marR="61823" marT="30912" marB="30912" anchor="ctr"/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- Πολιτιστικές ανταλλαγές και συνεργασία με ξένους λαούς για την προώθηση του διαλόγου, της ειρήνης και της αμοιβαίας κατανόησης.</a:t>
                      </a:r>
                    </a:p>
                  </a:txBody>
                  <a:tcPr marL="61823" marR="61823" marT="30912" marB="30912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74015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Προσαρμοσμένο 10">
      <a:dk1>
        <a:sysClr val="windowText" lastClr="000000"/>
      </a:dk1>
      <a:lt1>
        <a:srgbClr val="DEF5E4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λασικό Offic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741</TotalTime>
  <Words>566</Words>
  <Application>Microsoft Office PowerPoint</Application>
  <PresentationFormat>On-screen Show (4:3)</PresentationFormat>
  <Paragraphs>104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 2</vt:lpstr>
      <vt:lpstr>Ροή</vt:lpstr>
      <vt:lpstr>ΠΟΛΙΤΙΣΜΟΣ</vt:lpstr>
      <vt:lpstr>ΠΟΛΙΤΙΣΜΟΣ</vt:lpstr>
      <vt:lpstr>ΠΟΛΙΤΙΣΜΟΣ</vt:lpstr>
      <vt:lpstr>ΤΡΟΠΟΙ ΕΝΙΣΧΥΣΗΣ ΠΟΛΙΤΙΣΜΟΥ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ΑΡΙΣΤΟΤΕΛΗΣ</dc:title>
  <dc:creator>User</dc:creator>
  <cp:lastModifiedBy>Microsoft account</cp:lastModifiedBy>
  <cp:revision>121</cp:revision>
  <dcterms:created xsi:type="dcterms:W3CDTF">2021-09-15T04:04:03Z</dcterms:created>
  <dcterms:modified xsi:type="dcterms:W3CDTF">2025-07-07T07:01:12Z</dcterms:modified>
</cp:coreProperties>
</file>