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202"/>
  </p:sldIdLst>
  <p:notesMasterIdLst>
    <p:notesMasterId r:id="rId19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notesMaster" Target="notesMasters/notesMaster1.xml"/><Relationship Id="rId198" Type="http://schemas.openxmlformats.org/officeDocument/2006/relationships/presProps" Target="presProps.xml"/><Relationship Id="rId199" Type="http://schemas.openxmlformats.org/officeDocument/2006/relationships/viewProps" Target="viewProps.xml"/><Relationship Id="rId200" Type="http://schemas.openxmlformats.org/officeDocument/2006/relationships/theme" Target="theme/theme1.xml"/><Relationship Id="rId201" Type="http://schemas.openxmlformats.org/officeDocument/2006/relationships/tableStyles" Target="tableStyles.xml"/><Relationship Id="rId202"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2.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2.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2.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2.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2.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2.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2.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2.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image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image2.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 Id="rId3" Type="http://schemas.openxmlformats.org/officeDocument/2006/relationships/image" Target="../media/image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image2.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image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 Id="rId3" Type="http://schemas.openxmlformats.org/officeDocument/2006/relationships/image" Target="../media/image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image2.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image2.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 Id="rId3" Type="http://schemas.openxmlformats.org/officeDocument/2006/relationships/image" Target="../media/image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image2.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 Id="rId3" Type="http://schemas.openxmlformats.org/officeDocument/2006/relationships/image" Target="../media/image2.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image2.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 Id="rId3" Type="http://schemas.openxmlformats.org/officeDocument/2006/relationships/image" Target="../media/image2.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 Id="rId3" Type="http://schemas.openxmlformats.org/officeDocument/2006/relationships/image" Target="../media/image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 Id="rId3" Type="http://schemas.openxmlformats.org/officeDocument/2006/relationships/image" Target="../media/image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 Id="rId3" Type="http://schemas.openxmlformats.org/officeDocument/2006/relationships/image" Target="../media/image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 Id="rId3" Type="http://schemas.openxmlformats.org/officeDocument/2006/relationships/image" Target="../media/image2.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 Id="rId3" Type="http://schemas.openxmlformats.org/officeDocument/2006/relationships/image" Target="../media/image2.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 Id="rId3" Type="http://schemas.openxmlformats.org/officeDocument/2006/relationships/image" Target="../media/image2.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 Id="rId3" Type="http://schemas.openxmlformats.org/officeDocument/2006/relationships/image" Target="../media/image2.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 Id="rId3" Type="http://schemas.openxmlformats.org/officeDocument/2006/relationships/image" Target="../media/image2.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 Id="rId3" Type="http://schemas.openxmlformats.org/officeDocument/2006/relationships/image" Target="../media/image2.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 Id="rId3" Type="http://schemas.openxmlformats.org/officeDocument/2006/relationships/image" Target="../media/image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 Id="rId3" Type="http://schemas.openxmlformats.org/officeDocument/2006/relationships/image" Target="../media/image2.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 Id="rId3" Type="http://schemas.openxmlformats.org/officeDocument/2006/relationships/image" Target="../media/image2.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 Id="rId3" Type="http://schemas.openxmlformats.org/officeDocument/2006/relationships/image" Target="../media/image2.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 Id="rId3" Type="http://schemas.openxmlformats.org/officeDocument/2006/relationships/image" Target="../media/image2.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 Id="rId3" Type="http://schemas.openxmlformats.org/officeDocument/2006/relationships/image" Target="../media/image2.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 Id="rId3" Type="http://schemas.openxmlformats.org/officeDocument/2006/relationships/image" Target="../media/image2.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 Id="rId3" Type="http://schemas.openxmlformats.org/officeDocument/2006/relationships/image" Target="../media/image2.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 Id="rId3" Type="http://schemas.openxmlformats.org/officeDocument/2006/relationships/image" Target="../media/image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 Id="rId3" Type="http://schemas.openxmlformats.org/officeDocument/2006/relationships/image" Target="../media/image2.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2.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2.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2.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2.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 Id="rId3" Type="http://schemas.openxmlformats.org/officeDocument/2006/relationships/image" Target="../media/image2.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 Id="rId3" Type="http://schemas.openxmlformats.org/officeDocument/2006/relationships/image" Target="../media/image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 Id="rId3" Type="http://schemas.openxmlformats.org/officeDocument/2006/relationships/image" Target="../media/image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 Id="rId3" Type="http://schemas.openxmlformats.org/officeDocument/2006/relationships/image" Target="../media/image2.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 Id="rId3" Type="http://schemas.openxmlformats.org/officeDocument/2006/relationships/image" Target="../media/image2.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 Id="rId3" Type="http://schemas.openxmlformats.org/officeDocument/2006/relationships/image" Target="../media/image2.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 Id="rId3" Type="http://schemas.openxmlformats.org/officeDocument/2006/relationships/image" Target="../media/image2.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 Id="rId3" Type="http://schemas.openxmlformats.org/officeDocument/2006/relationships/image" Target="../media/image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 Id="rId3" Type="http://schemas.openxmlformats.org/officeDocument/2006/relationships/image" Target="../media/image2.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 Id="rId3" Type="http://schemas.openxmlformats.org/officeDocument/2006/relationships/image" Target="../media/image2.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 Id="rId3" Type="http://schemas.openxmlformats.org/officeDocument/2006/relationships/image" Target="../media/image2.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 Id="rId3" Type="http://schemas.openxmlformats.org/officeDocument/2006/relationships/image" Target="../media/image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 Id="rId3" Type="http://schemas.openxmlformats.org/officeDocument/2006/relationships/image" Target="../media/image2.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 Id="rId3" Type="http://schemas.openxmlformats.org/officeDocument/2006/relationships/image" Target="../media/image2.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 Id="rId3" Type="http://schemas.openxmlformats.org/officeDocument/2006/relationships/image" Target="../media/image2.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 Id="rId3" Type="http://schemas.openxmlformats.org/officeDocument/2006/relationships/image" Target="../media/image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 Id="rId3" Type="http://schemas.openxmlformats.org/officeDocument/2006/relationships/image" Target="../media/image2.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 Id="rId3" Type="http://schemas.openxmlformats.org/officeDocument/2006/relationships/image" Target="../media/image2.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 Id="rId3" Type="http://schemas.openxmlformats.org/officeDocument/2006/relationships/image" Target="../media/image2.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 Id="rId3" Type="http://schemas.openxmlformats.org/officeDocument/2006/relationships/image" Target="../media/image2.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 Id="rId3" Type="http://schemas.openxmlformats.org/officeDocument/2006/relationships/image" Target="../media/image2.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 Id="rId3" Type="http://schemas.openxmlformats.org/officeDocument/2006/relationships/image" Target="../media/image2.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 Id="rId3" Type="http://schemas.openxmlformats.org/officeDocument/2006/relationships/image" Target="../media/image2.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 Id="rId3" Type="http://schemas.openxmlformats.org/officeDocument/2006/relationships/image" Target="../media/image2.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 Id="rId3" Type="http://schemas.openxmlformats.org/officeDocument/2006/relationships/image" Target="../media/image2.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 Id="rId3" Type="http://schemas.openxmlformats.org/officeDocument/2006/relationships/image" Target="../media/image2.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 Id="rId3" Type="http://schemas.openxmlformats.org/officeDocument/2006/relationships/image" Target="../media/image2.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 Id="rId3" Type="http://schemas.openxmlformats.org/officeDocument/2006/relationships/image" Target="../media/image2.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 Id="rId3" Type="http://schemas.openxmlformats.org/officeDocument/2006/relationships/image" Target="../media/image2.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 Id="rId3" Type="http://schemas.openxmlformats.org/officeDocument/2006/relationships/image" Target="../media/image2.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 Id="rId3" Type="http://schemas.openxmlformats.org/officeDocument/2006/relationships/image" Target="../media/image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 Id="rId3" Type="http://schemas.openxmlformats.org/officeDocument/2006/relationships/image" Target="../media/image2.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 Id="rId3" Type="http://schemas.openxmlformats.org/officeDocument/2006/relationships/image" Target="../media/image2.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 Id="rId3" Type="http://schemas.openxmlformats.org/officeDocument/2006/relationships/image" Target="../media/image2.png"/></Relationships>
</file>

<file path=ppt/slides/_rels/slide187.xml.rels><?xml version='1.0' encoding='UTF-8' standalone='yes'?>
<Relationships xmlns="http://schemas.openxmlformats.org/package/2006/relationships"><Relationship Id="rId1" Type="http://schemas.openxmlformats.org/officeDocument/2006/relationships/hyperlink" Target="https://biblionet.gr/classroom-organisation-and-management-10586" TargetMode="External"/><Relationship Id="rId2" Type="http://schemas.openxmlformats.org/officeDocument/2006/relationships/hyperlink" Target="https://educationendowmentfoundation.org.uk/education-evidence/guidance-reports/behaviour/" TargetMode="External"/><Relationship Id="rId3" Type="http://schemas.openxmlformats.org/officeDocument/2006/relationships/slideLayout" Target="../slideLayouts/slideLayout1.xml"/><Relationship Id="rId4" Type="http://schemas.openxmlformats.org/officeDocument/2006/relationships/notesSlide" Target="../notesSlides/notesSlide187.xml"/><Relationship Id="rId5" Type="http://schemas.openxmlformats.org/officeDocument/2006/relationships/image" Target="../media/image2.png"/></Relationships>
</file>

<file path=ppt/slides/_rels/slide188.xml.rels><?xml version='1.0' encoding='UTF-8' standalone='yes'?>
<Relationships xmlns="http://schemas.openxmlformats.org/package/2006/relationships"><Relationship Id="rId1" Type="http://schemas.openxmlformats.org/officeDocument/2006/relationships/hyperlink" Target="https://www.pbis.org/resource/supporting-and-responding-to-behavior-evidence-based-classroom-strategies-for-teachers" TargetMode="External"/><Relationship Id="rId2" Type="http://schemas.openxmlformats.org/officeDocument/2006/relationships/hyperlink" Target="https://www.cdc.gov/classroom-management/approaches/index.html" TargetMode="External"/><Relationship Id="rId3" Type="http://schemas.openxmlformats.org/officeDocument/2006/relationships/slideLayout" Target="../slideLayouts/slideLayout1.xml"/><Relationship Id="rId4" Type="http://schemas.openxmlformats.org/officeDocument/2006/relationships/notesSlide" Target="../notesSlides/notesSlide188.xml"/><Relationship Id="rId5" Type="http://schemas.openxmlformats.org/officeDocument/2006/relationships/image" Target="../media/image2.png"/></Relationships>
</file>

<file path=ppt/slides/_rels/slide189.xml.rels><?xml version='1.0' encoding='UTF-8' standalone='yes'?>
<Relationships xmlns="http://schemas.openxmlformats.org/package/2006/relationships"><Relationship Id="rId1" Type="http://schemas.openxmlformats.org/officeDocument/2006/relationships/hyperlink" Target="https://doi.org/10.3102/0034654315626799" TargetMode="External"/><Relationship Id="rId2" Type="http://schemas.openxmlformats.org/officeDocument/2006/relationships/hyperlink" Target="https://doi.org/10.1111/josh.13279" TargetMode="External"/><Relationship Id="rId3" Type="http://schemas.openxmlformats.org/officeDocument/2006/relationships/slideLayout" Target="../slideLayouts/slideLayout1.xml"/><Relationship Id="rId4" Type="http://schemas.openxmlformats.org/officeDocument/2006/relationships/notesSlide" Target="../notesSlides/notesSlide189.xml"/><Relationship Id="rId5" Type="http://schemas.openxmlformats.org/officeDocument/2006/relationships/image" Target="../media/image2.png"/></Relationships>
</file>

<file path=ppt/slides/_rels/slide190.xml.rels><?xml version='1.0' encoding='UTF-8' standalone='yes'?>
<Relationships xmlns="http://schemas.openxmlformats.org/package/2006/relationships"><Relationship Id="rId1" Type="http://schemas.openxmlformats.org/officeDocument/2006/relationships/hyperlink" Target="https://doi.org/10.1111/j.1467-8624.2010.01564.x" TargetMode="External"/><Relationship Id="rId2" Type="http://schemas.openxmlformats.org/officeDocument/2006/relationships/hyperlink" Target="https://casel.org/casel-sel-framework-11-2020/" TargetMode="External"/><Relationship Id="rId3" Type="http://schemas.openxmlformats.org/officeDocument/2006/relationships/slideLayout" Target="../slideLayouts/slideLayout1.xml"/><Relationship Id="rId4" Type="http://schemas.openxmlformats.org/officeDocument/2006/relationships/notesSlide" Target="../notesSlides/notesSlide190.xml"/><Relationship Id="rId5" Type="http://schemas.openxmlformats.org/officeDocument/2006/relationships/image" Target="../media/image2.png"/></Relationships>
</file>

<file path=ppt/slides/_rels/slide191.xml.rels><?xml version='1.0' encoding='UTF-8' standalone='yes'?>
<Relationships xmlns="http://schemas.openxmlformats.org/package/2006/relationships"><Relationship Id="rId1" Type="http://schemas.openxmlformats.org/officeDocument/2006/relationships/hyperlink" Target="https://educationendowmentfoundation.org.uk/education-evidence/guidance-reports/SEND/" TargetMode="External"/><Relationship Id="rId2" Type="http://schemas.openxmlformats.org/officeDocument/2006/relationships/hyperlink" Target="https://udlguidelines.cast.org/" TargetMode="External"/><Relationship Id="rId3" Type="http://schemas.openxmlformats.org/officeDocument/2006/relationships/slideLayout" Target="../slideLayouts/slideLayout1.xml"/><Relationship Id="rId4" Type="http://schemas.openxmlformats.org/officeDocument/2006/relationships/notesSlide" Target="../notesSlides/notesSlide191.xml"/><Relationship Id="rId5" Type="http://schemas.openxmlformats.org/officeDocument/2006/relationships/image" Target="../media/image2.png"/></Relationships>
</file>

<file path=ppt/slides/_rels/slide192.xml.rels><?xml version='1.0' encoding='UTF-8' standalone='yes'?>
<Relationships xmlns="http://schemas.openxmlformats.org/package/2006/relationships"><Relationship Id="rId1" Type="http://schemas.openxmlformats.org/officeDocument/2006/relationships/hyperlink" Target="https://www.stopbullying.gov/prevention/on-the-spot" TargetMode="External"/><Relationship Id="rId2" Type="http://schemas.openxmlformats.org/officeDocument/2006/relationships/hyperlink" Target="https://stop-bullying.gov.gr/institutional-framework" TargetMode="External"/><Relationship Id="rId3" Type="http://schemas.openxmlformats.org/officeDocument/2006/relationships/slideLayout" Target="../slideLayouts/slideLayout1.xml"/><Relationship Id="rId4" Type="http://schemas.openxmlformats.org/officeDocument/2006/relationships/notesSlide" Target="../notesSlides/notesSlide192.xml"/><Relationship Id="rId5" Type="http://schemas.openxmlformats.org/officeDocument/2006/relationships/image" Target="../media/image2.png"/></Relationships>
</file>

<file path=ppt/slides/_rels/slide193.xml.rels><?xml version='1.0' encoding='UTF-8' standalone='yes'?>
<Relationships xmlns="http://schemas.openxmlformats.org/package/2006/relationships"><Relationship Id="rId1" Type="http://schemas.openxmlformats.org/officeDocument/2006/relationships/hyperlink" Target="https://stop-bullying.gov.gr/institutional-framework" TargetMode="External"/><Relationship Id="rId2" Type="http://schemas.openxmlformats.org/officeDocument/2006/relationships/hyperlink" Target="https://www.minedu.gov.gr/protovathmia-defterovathmia/fysiki-agogi-kai-thesmiko-plaisio-foitisis-metakiniseon-mathiton-trion-eortastikon-ekdiloseon-mathima-fysikis-agogis-kolymvisi-fysiki-agogi/70136-102791-gd4-10-09-2024-ypourgike-apophase-rythmise-thematon-pou-aphoroun-sten-enarxe-kai-lexe-tou-scholikou-kai-didaktikou-etous-stis-argies-stis-diakopes-stis-engraphes-stis-metengraphes-ste-phoitese-stis-apousies-sta-paidagogika-metra-ston-charakterismo" TargetMode="External"/><Relationship Id="rId3" Type="http://schemas.openxmlformats.org/officeDocument/2006/relationships/slideLayout" Target="../slideLayouts/slideLayout1.xml"/><Relationship Id="rId4" Type="http://schemas.openxmlformats.org/officeDocument/2006/relationships/notesSlide" Target="../notesSlides/notesSlide193.xml"/><Relationship Id="rId5" Type="http://schemas.openxmlformats.org/officeDocument/2006/relationships/image" Target="../media/image2.png"/></Relationships>
</file>

<file path=ppt/slides/_rels/slide194.xml.rels><?xml version='1.0' encoding='UTF-8' standalone='yes'?>
<Relationships xmlns="http://schemas.openxmlformats.org/package/2006/relationships"><Relationship Id="rId1" Type="http://schemas.openxmlformats.org/officeDocument/2006/relationships/hyperlink" Target="https://www.unesco.org/en/articles/guidance-generative-ai-education-and-research?hub=67098" TargetMode="External"/><Relationship Id="rId2" Type="http://schemas.openxmlformats.org/officeDocument/2006/relationships/hyperlink" Target="https://www.minedu.gov.gr/panelladikes-eksetaseis-pistopoiitika/anakoinwseis-epala?catid=1183&amp;id=64941%3A13-05-26-i-ellada-thespizei-gia-proti-fora-olokliromeno-plaisio-gia-tin-asfali-xrisi-tis-texnitis-noimosynis-sta-sxoleia-3&amp;view=article" TargetMode="External"/><Relationship Id="rId3" Type="http://schemas.openxmlformats.org/officeDocument/2006/relationships/slideLayout" Target="../slideLayouts/slideLayout1.xml"/><Relationship Id="rId4" Type="http://schemas.openxmlformats.org/officeDocument/2006/relationships/notesSlide" Target="../notesSlides/notesSlide194.xml"/><Relationship Id="rId5" Type="http://schemas.openxmlformats.org/officeDocument/2006/relationships/image" Target="../media/image2.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 Id="rId3" Type="http://schemas.openxmlformats.org/officeDocument/2006/relationships/image" Target="../media/image2.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rot="1200000">
            <a:off x="8686800" y="-914400"/>
            <a:ext cx="4846320" cy="4846320"/>
          </a:xfrm>
          <a:prstGeom prst="arc">
            <a:avLst/>
          </a:prstGeom>
          <a:solidFill>
            <a:srgbClr val="1B2D41">
              <a:alpha val="0"/>
            </a:srgbClr>
          </a:solidFill>
          <a:ln w="25400">
            <a:solidFill>
              <a:srgbClr val="6DA9AE">
                <a:alpha val="32000"/>
              </a:srgbClr>
            </a:solidFill>
            <a:prstDash val="solid"/>
          </a:ln>
        </p:spPr>
        <p:txBody>
          <a:bodyPr/>
          <a:p/>
        </p:txBody>
      </p:sp>
      <p:sp>
        <p:nvSpPr>
          <p:cNvPr id="4" name="Shape 2"/>
          <p:cNvSpPr/>
          <p:nvPr/>
        </p:nvSpPr>
        <p:spPr>
          <a:xfrm>
            <a:off x="9646920" y="2606040"/>
            <a:ext cx="4480560" cy="4480560"/>
          </a:xfrm>
          <a:prstGeom prst="ellipse">
            <a:avLst/>
          </a:prstGeom>
          <a:solidFill>
            <a:srgbClr val="74AEB4">
              <a:alpha val="10000"/>
            </a:srgbClr>
          </a:solidFill>
          <a:ln w="19050">
            <a:solidFill>
              <a:srgbClr val="74AEB4">
                <a:alpha val="52000"/>
              </a:srgbClr>
            </a:solidFill>
            <a:prstDash val="solid"/>
          </a:ln>
        </p:spPr>
        <p:txBody>
          <a:bodyPr/>
          <a:p/>
        </p:txBody>
      </p:sp>
      <p:sp>
        <p:nvSpPr>
          <p:cNvPr id="5" name="Shape 3"/>
          <p:cNvSpPr/>
          <p:nvPr/>
        </p:nvSpPr>
        <p:spPr>
          <a:xfrm>
            <a:off x="10515600" y="3794760"/>
            <a:ext cx="2651760" cy="2651760"/>
          </a:xfrm>
          <a:prstGeom prst="ellipse">
            <a:avLst/>
          </a:prstGeom>
          <a:solidFill>
            <a:srgbClr val="C66B53">
              <a:alpha val="22000"/>
            </a:srgbClr>
          </a:solidFill>
          <a:ln w="12700">
            <a:solidFill>
              <a:srgbClr val="D5BC8A">
                <a:alpha val="15000"/>
              </a:srgbClr>
            </a:solidFill>
            <a:prstDash val="solid"/>
          </a:ln>
        </p:spPr>
        <p:txBody>
          <a:bodyPr/>
          <a:p/>
        </p:txBody>
      </p:sp>
      <p:sp>
        <p:nvSpPr>
          <p:cNvPr id="6" name="Text 4"/>
          <p:cNvSpPr/>
          <p:nvPr/>
        </p:nvSpPr>
        <p:spPr>
          <a:xfrm>
            <a:off x="713232" y="594360"/>
            <a:ext cx="6126480" cy="283464"/>
          </a:xfrm>
          <a:prstGeom prst="rect">
            <a:avLst/>
          </a:prstGeom>
          <a:noFill/>
          <a:ln/>
        </p:spPr>
        <p:txBody>
          <a:bodyPr wrap="square" lIns="0" tIns="0" rIns="0" bIns="0" rtlCol="0" anchor="ctr"/>
          <a:lstStyle/>
          <a:p>
            <a:pPr indent="0" marL="0">
              <a:buNone/>
            </a:pPr>
            <a:r>
              <a:rPr lang="en-US" sz="1550" b="1" spc="300" kern="0" dirty="0">
                <a:solidFill>
                  <a:srgbClr val="91CFD0"/>
                </a:solidFill>
                <a:latin typeface="Inter" pitchFamily="34" charset="0"/>
                <a:ea typeface="Inter" pitchFamily="34" charset="-122"/>
                <a:cs typeface="Inter" pitchFamily="34" charset="-120"/>
              </a:rPr>
              <a:t>EKPAID–EVI</a:t>
            </a:r>
            <a:endParaRPr lang="en-US" sz="1550" dirty="0"/>
          </a:p>
        </p:txBody>
      </p:sp>
      <p:sp>
        <p:nvSpPr>
          <p:cNvPr id="7" name="Text 5"/>
          <p:cNvSpPr/>
          <p:nvPr/>
        </p:nvSpPr>
        <p:spPr>
          <a:xfrm>
            <a:off x="694944" y="1600200"/>
            <a:ext cx="10789920" cy="2011680"/>
          </a:xfrm>
          <a:prstGeom prst="rect">
            <a:avLst/>
          </a:prstGeom>
          <a:noFill/>
          <a:ln/>
        </p:spPr>
        <p:txBody>
          <a:bodyPr wrap="square" lIns="0" tIns="0" rIns="0" bIns="0" rtlCol="0" anchor="ctr">
            <a:normAutofit/>
          </a:bodyPr>
          <a:lstStyle/>
          <a:p>
            <a:pPr indent="0" marL="0">
              <a:buNone/>
            </a:pPr>
            <a:r>
              <a:rPr lang="en-US" sz="4650" b="1" dirty="0">
                <a:solidFill>
                  <a:srgbClr val="FFFFFF"/>
                </a:solidFill>
                <a:latin typeface="Inter" pitchFamily="34" charset="0"/>
                <a:ea typeface="Inter" pitchFamily="34" charset="-122"/>
                <a:cs typeface="Inter" pitchFamily="34" charset="-120"/>
              </a:rPr>
              <a:t>Διαχείριση δύσκολων</a:t>
            </a:r>
            <a:endParaRPr lang="en-US" sz="4650" dirty="0"/>
          </a:p>
          <a:p>
            <a:pPr indent="0" marL="0">
              <a:buNone/>
            </a:pPr>
            <a:r>
              <a:rPr lang="en-US" sz="4650" b="1" dirty="0">
                <a:solidFill>
                  <a:srgbClr val="FFFFFF"/>
                </a:solidFill>
                <a:latin typeface="Inter" pitchFamily="34" charset="0"/>
                <a:ea typeface="Inter" pitchFamily="34" charset="-122"/>
                <a:cs typeface="Inter" pitchFamily="34" charset="-120"/>
              </a:rPr>
              <a:t>καταστάσεων στην τάξη</a:t>
            </a:r>
            <a:endParaRPr lang="en-US" sz="4650" dirty="0"/>
          </a:p>
        </p:txBody>
      </p:sp>
      <p:sp>
        <p:nvSpPr>
          <p:cNvPr id="8" name="Text 6"/>
          <p:cNvSpPr/>
          <p:nvPr/>
        </p:nvSpPr>
        <p:spPr>
          <a:xfrm>
            <a:off x="713232" y="3995928"/>
            <a:ext cx="10607040" cy="502920"/>
          </a:xfrm>
          <a:prstGeom prst="rect">
            <a:avLst/>
          </a:prstGeom>
          <a:noFill/>
          <a:ln/>
        </p:spPr>
        <p:txBody>
          <a:bodyPr wrap="square" lIns="0" tIns="0" rIns="0" bIns="0" rtlCol="0" anchor="ctr">
            <a:normAutofit/>
          </a:bodyPr>
          <a:lstStyle/>
          <a:p>
            <a:pPr indent="0" marL="0">
              <a:buNone/>
            </a:pPr>
            <a:r>
              <a:rPr lang="en-US" sz="2050" dirty="0">
                <a:solidFill>
                  <a:srgbClr val="D7E4EC"/>
                </a:solidFill>
                <a:latin typeface="Inter" pitchFamily="34" charset="0"/>
                <a:ea typeface="Inter" pitchFamily="34" charset="-122"/>
                <a:cs typeface="Inter" pitchFamily="34" charset="-120"/>
              </a:rPr>
              <a:t>Πρακτικός οδηγός για εκπαιδευτικούς Γυμνασίου και Λυκείου</a:t>
            </a:r>
            <a:endParaRPr lang="en-US" sz="2050" dirty="0"/>
          </a:p>
        </p:txBody>
      </p:sp>
      <p:sp>
        <p:nvSpPr>
          <p:cNvPr id="9" name="Shape 7"/>
          <p:cNvSpPr/>
          <p:nvPr/>
        </p:nvSpPr>
        <p:spPr>
          <a:xfrm>
            <a:off x="713232" y="4965192"/>
            <a:ext cx="6583680" cy="0"/>
          </a:xfrm>
          <a:prstGeom prst="line">
            <a:avLst/>
          </a:prstGeom>
          <a:noFill/>
          <a:ln w="20320">
            <a:solidFill>
              <a:srgbClr val="6FA3A9"/>
            </a:solidFill>
            <a:prstDash val="solid"/>
          </a:ln>
        </p:spPr>
        <p:txBody>
          <a:bodyPr/>
          <a:p/>
        </p:txBody>
      </p:sp>
      <p:sp>
        <p:nvSpPr>
          <p:cNvPr id="10" name="Text 8"/>
          <p:cNvSpPr/>
          <p:nvPr/>
        </p:nvSpPr>
        <p:spPr>
          <a:xfrm>
            <a:off x="731520" y="5248656"/>
            <a:ext cx="9875520" cy="320040"/>
          </a:xfrm>
          <a:prstGeom prst="rect">
            <a:avLst/>
          </a:prstGeom>
          <a:noFill/>
          <a:ln/>
        </p:spPr>
        <p:txBody>
          <a:bodyPr wrap="square" lIns="0" tIns="0" rIns="0" bIns="0" rtlCol="0" anchor="ctr"/>
          <a:lstStyle/>
          <a:p>
            <a:pPr indent="0" marL="0">
              <a:buNone/>
            </a:pPr>
            <a:r>
              <a:rPr lang="en-US" sz="1400" dirty="0">
                <a:solidFill>
                  <a:srgbClr val="D5E1E8"/>
                </a:solidFill>
                <a:latin typeface="Inter" pitchFamily="34" charset="0"/>
                <a:ea typeface="Inter" pitchFamily="34" charset="-122"/>
                <a:cs typeface="Inter" pitchFamily="34" charset="-120"/>
              </a:rPr>
              <a:t>Πρωτότυπο εκπαιδευτικό υλικό • Έκδοση 1.0 • Οκτώβριος 2026</a:t>
            </a:r>
            <a:endParaRPr lang="en-US" sz="1400" dirty="0"/>
          </a:p>
        </p:txBody>
      </p:sp>
      <p:sp>
        <p:nvSpPr>
          <p:cNvPr id="11" name="Text 9"/>
          <p:cNvSpPr/>
          <p:nvPr/>
        </p:nvSpPr>
        <p:spPr>
          <a:xfrm>
            <a:off x="731520" y="5724144"/>
            <a:ext cx="9875520" cy="283464"/>
          </a:xfrm>
          <a:prstGeom prst="rect">
            <a:avLst/>
          </a:prstGeom>
          <a:noFill/>
          <a:ln/>
        </p:spPr>
        <p:txBody>
          <a:bodyPr wrap="square" lIns="0" tIns="0" rIns="0" bIns="0" rtlCol="0" anchor="ctr"/>
          <a:lstStyle/>
          <a:p>
            <a:pPr indent="0" marL="0">
              <a:buNone/>
            </a:pPr>
            <a:r>
              <a:rPr lang="en-US" sz="1400" dirty="0">
                <a:solidFill>
                  <a:srgbClr val="91CFD0"/>
                </a:solidFill>
                <a:latin typeface="Inter" pitchFamily="34" charset="0"/>
                <a:ea typeface="Inter" pitchFamily="34" charset="-122"/>
                <a:cs typeface="Inter" pitchFamily="34" charset="-120"/>
              </a:rPr>
              <a:t>Η γνώση ταξιδεύει • ekpaid-evi.gr</a:t>
            </a:r>
            <a:endParaRPr lang="en-US" sz="1400" dirty="0"/>
          </a:p>
        </p:txBody>
      </p:sp>
      <p:pic>
        <p:nvPicPr>
          <p:cNvPr id="12" name="Picture 11" descr="ekpaid-evi-logo-badge.png"/>
          <p:cNvPicPr>
            <a:picLocks noChangeAspect="1"/>
          </p:cNvPicPr>
          <p:nvPr/>
        </p:nvPicPr>
        <p:blipFill>
          <a:blip r:embed="rId3"/>
          <a:stretch>
            <a:fillRect/>
          </a:stretch>
        </p:blipFill>
        <p:spPr>
          <a:xfrm>
            <a:off x="10945368" y="228600"/>
            <a:ext cx="932688" cy="9326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ΠΩΣ ΧΡΗΣΙΜΟΠΟΙΕΙΤΑΙ Ο ΟΔΗΓΟΣ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ΠΡΟΛΟΓΟΣ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Πώς χρησιμοποιείται ο οδηγός</a:t>
            </a:r>
            <a:endParaRPr lang="en-US" sz="2900" dirty="0"/>
          </a:p>
        </p:txBody>
      </p:sp>
      <p:sp>
        <p:nvSpPr>
          <p:cNvPr id="9" name="Text 7"/>
          <p:cNvSpPr/>
          <p:nvPr/>
        </p:nvSpPr>
        <p:spPr>
          <a:xfrm>
            <a:off x="667512" y="1481328"/>
            <a:ext cx="10744200" cy="1005840"/>
          </a:xfrm>
          <a:prstGeom prst="rect">
            <a:avLst/>
          </a:prstGeom>
          <a:noFill/>
          <a:ln/>
        </p:spPr>
        <p:txBody>
          <a:bodyPr wrap="square" lIns="0" tIns="0" rIns="0" bIns="0" rtlCol="0" anchor="ctr">
            <a:normAutofit/>
          </a:bodyPr>
          <a:lstStyle/>
          <a:p>
            <a:pPr indent="0" marL="0">
              <a:buNone/>
            </a:pPr>
            <a:r>
              <a:rPr lang="en-US" sz="2000" dirty="0">
                <a:solidFill>
                  <a:srgbClr val="5B6874"/>
                </a:solidFill>
                <a:latin typeface="Inter" pitchFamily="34" charset="0"/>
                <a:ea typeface="Inter" pitchFamily="34" charset="-122"/>
                <a:cs typeface="Inter" pitchFamily="34" charset="-120"/>
              </a:rPr>
              <a:t>Το εγχειρίδιο δεν προτείνει «μαγικές φράσεις». Στόχος είναι να υποστηρίζει τον/την εκπαιδευτικό στη λήψη αποφάσεων ανάλογα με το πλαίσιο, την ηλικία, τη σχέση με τον μαθητή και τους κανόνες του σχολείου.</a:t>
            </a:r>
            <a:endParaRPr lang="en-US" sz="2000" dirty="0"/>
          </a:p>
        </p:txBody>
      </p:sp>
      <p:sp>
        <p:nvSpPr>
          <p:cNvPr id="10" name="Shape 8"/>
          <p:cNvSpPr/>
          <p:nvPr/>
        </p:nvSpPr>
        <p:spPr>
          <a:xfrm>
            <a:off x="640080" y="2697480"/>
            <a:ext cx="10835640" cy="1271016"/>
          </a:xfrm>
          <a:prstGeom prst="roundRect">
            <a:avLst>
              <a:gd name="adj" fmla="val 10072"/>
            </a:avLst>
          </a:prstGeom>
          <a:solidFill>
            <a:srgbClr val="DDF1ED"/>
          </a:solidFill>
          <a:ln w="12700">
            <a:solidFill>
              <a:srgbClr val="DDF1ED">
                <a:alpha val="0"/>
              </a:srgbClr>
            </a:solidFill>
            <a:prstDash val="solid"/>
          </a:ln>
        </p:spPr>
        <p:txBody>
          <a:bodyPr/>
          <a:p/>
        </p:txBody>
      </p:sp>
      <p:sp>
        <p:nvSpPr>
          <p:cNvPr id="11" name="Shape 9"/>
          <p:cNvSpPr/>
          <p:nvPr/>
        </p:nvSpPr>
        <p:spPr>
          <a:xfrm>
            <a:off x="649224" y="2825496"/>
            <a:ext cx="64008" cy="978408"/>
          </a:xfrm>
          <a:prstGeom prst="rect">
            <a:avLst/>
          </a:prstGeom>
          <a:solidFill>
            <a:srgbClr val="087E85"/>
          </a:solidFill>
          <a:ln w="12700">
            <a:solidFill>
              <a:srgbClr val="087E85">
                <a:alpha val="0"/>
              </a:srgbClr>
            </a:solidFill>
            <a:prstDash val="solid"/>
          </a:ln>
        </p:spPr>
        <p:txBody>
          <a:bodyPr/>
          <a:p/>
        </p:txBody>
      </p:sp>
      <p:sp>
        <p:nvSpPr>
          <p:cNvPr id="12" name="Text 10"/>
          <p:cNvSpPr/>
          <p:nvPr/>
        </p:nvSpPr>
        <p:spPr>
          <a:xfrm>
            <a:off x="905256" y="2898648"/>
            <a:ext cx="10222992" cy="85953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Αποφόρτιση και όριο. Περιγράφουμε συγκεκριμένη συμπεριφορά, θέτουμε ήρεμο όριο και δίνουμε χώρο για ασφαλή ανταπόκριση.</a:t>
            </a:r>
            <a:endParaRPr lang="en-US" sz="1920" dirty="0"/>
          </a:p>
        </p:txBody>
      </p:sp>
      <p:sp>
        <p:nvSpPr>
          <p:cNvPr id="13" name="Shape 11"/>
          <p:cNvSpPr/>
          <p:nvPr/>
        </p:nvSpPr>
        <p:spPr>
          <a:xfrm>
            <a:off x="640080" y="4251960"/>
            <a:ext cx="10835640" cy="1271016"/>
          </a:xfrm>
          <a:prstGeom prst="roundRect">
            <a:avLst>
              <a:gd name="adj" fmla="val 10072"/>
            </a:avLst>
          </a:prstGeom>
          <a:solidFill>
            <a:srgbClr val="E7F0F8"/>
          </a:solidFill>
          <a:ln w="12700">
            <a:solidFill>
              <a:srgbClr val="E7F0F8">
                <a:alpha val="0"/>
              </a:srgbClr>
            </a:solidFill>
            <a:prstDash val="solid"/>
          </a:ln>
        </p:spPr>
        <p:txBody>
          <a:bodyPr/>
          <a:p/>
        </p:txBody>
      </p:sp>
      <p:sp>
        <p:nvSpPr>
          <p:cNvPr id="14" name="Shape 12"/>
          <p:cNvSpPr/>
          <p:nvPr/>
        </p:nvSpPr>
        <p:spPr>
          <a:xfrm>
            <a:off x="649224" y="4379976"/>
            <a:ext cx="64008" cy="978408"/>
          </a:xfrm>
          <a:prstGeom prst="rect">
            <a:avLst/>
          </a:prstGeom>
          <a:solidFill>
            <a:srgbClr val="386CA1"/>
          </a:solidFill>
          <a:ln w="12700">
            <a:solidFill>
              <a:srgbClr val="386CA1">
                <a:alpha val="0"/>
              </a:srgbClr>
            </a:solidFill>
            <a:prstDash val="solid"/>
          </a:ln>
        </p:spPr>
        <p:txBody>
          <a:bodyPr/>
          <a:p/>
        </p:txBody>
      </p:sp>
      <p:sp>
        <p:nvSpPr>
          <p:cNvPr id="15" name="Text 13"/>
          <p:cNvSpPr/>
          <p:nvPr/>
        </p:nvSpPr>
        <p:spPr>
          <a:xfrm>
            <a:off x="905256" y="4453128"/>
            <a:ext cx="10222992" cy="85953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Διερεύνηση χωρίς ετικέτες. Η ίδια συμπεριφορά μπορεί να έχει διαφορετικές αιτίες. Αποφεύγουμε εικασίες και διαγνώσεις.</a:t>
            </a:r>
            <a:endParaRPr lang="en-US" sz="1920" dirty="0"/>
          </a:p>
        </p:txBody>
      </p:sp>
      <p:pic>
        <p:nvPicPr>
          <p:cNvPr id="16" name="Picture 15"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ΠΩΣ ΧΡΗΣΙΜΟΠΟΙΕΙΤΑΙ Ο ΟΔΗΓΟΣ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ΠΡΟΛΟΓΟΣ · ΣΥΝΕΧΕΙΑ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Πώς χρησιμοποιείται ο οδηγός</a:t>
            </a:r>
            <a:endParaRPr lang="en-US" sz="2900" dirty="0"/>
          </a:p>
        </p:txBody>
      </p:sp>
      <p:sp>
        <p:nvSpPr>
          <p:cNvPr id="9" name="Shape 7"/>
          <p:cNvSpPr/>
          <p:nvPr/>
        </p:nvSpPr>
        <p:spPr>
          <a:xfrm>
            <a:off x="640080" y="1389888"/>
            <a:ext cx="10835640" cy="1069848"/>
          </a:xfrm>
          <a:prstGeom prst="roundRect">
            <a:avLst>
              <a:gd name="adj" fmla="val 11966"/>
            </a:avLst>
          </a:prstGeom>
          <a:solidFill>
            <a:srgbClr val="DDF1ED"/>
          </a:solidFill>
          <a:ln w="12700">
            <a:solidFill>
              <a:srgbClr val="DDF1ED">
                <a:alpha val="0"/>
              </a:srgbClr>
            </a:solidFill>
            <a:prstDash val="solid"/>
          </a:ln>
        </p:spPr>
        <p:txBody>
          <a:bodyPr/>
          <a:p/>
        </p:txBody>
      </p:sp>
      <p:sp>
        <p:nvSpPr>
          <p:cNvPr id="10" name="Shape 8"/>
          <p:cNvSpPr/>
          <p:nvPr/>
        </p:nvSpPr>
        <p:spPr>
          <a:xfrm>
            <a:off x="649224" y="1536192"/>
            <a:ext cx="59436" cy="777240"/>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54480"/>
            <a:ext cx="10195560" cy="713232"/>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Σχέδιο Β. Αν η πρώτη φράση δεν λειτουργήσει, δεν κλιμακώνουμε μηχανικά: αλλάζουμε βήμα και ενεργοποιούμε θεσμική υποστήριξη όπου χρειάζεται.</a:t>
            </a:r>
            <a:endParaRPr lang="en-US" sz="1770" dirty="0"/>
          </a:p>
        </p:txBody>
      </p:sp>
      <p:sp>
        <p:nvSpPr>
          <p:cNvPr id="12" name="Shape 10"/>
          <p:cNvSpPr/>
          <p:nvPr/>
        </p:nvSpPr>
        <p:spPr>
          <a:xfrm>
            <a:off x="640080" y="2596896"/>
            <a:ext cx="10835640" cy="1069848"/>
          </a:xfrm>
          <a:prstGeom prst="roundRect">
            <a:avLst>
              <a:gd name="adj" fmla="val 11966"/>
            </a:avLst>
          </a:prstGeom>
          <a:solidFill>
            <a:srgbClr val="E7F0F8"/>
          </a:solidFill>
          <a:ln w="12700">
            <a:solidFill>
              <a:srgbClr val="E7F0F8">
                <a:alpha val="0"/>
              </a:srgbClr>
            </a:solidFill>
            <a:prstDash val="solid"/>
          </a:ln>
        </p:spPr>
        <p:txBody>
          <a:bodyPr/>
          <a:p/>
        </p:txBody>
      </p:sp>
      <p:sp>
        <p:nvSpPr>
          <p:cNvPr id="13" name="Shape 11"/>
          <p:cNvSpPr/>
          <p:nvPr/>
        </p:nvSpPr>
        <p:spPr>
          <a:xfrm>
            <a:off x="649224" y="2743200"/>
            <a:ext cx="59436" cy="777240"/>
          </a:xfrm>
          <a:prstGeom prst="rect">
            <a:avLst/>
          </a:prstGeom>
          <a:solidFill>
            <a:srgbClr val="386CA1"/>
          </a:solidFill>
          <a:ln w="12700">
            <a:solidFill>
              <a:srgbClr val="386CA1">
                <a:alpha val="0"/>
              </a:srgbClr>
            </a:solidFill>
            <a:prstDash val="solid"/>
          </a:ln>
        </p:spPr>
        <p:txBody>
          <a:bodyPr/>
          <a:p/>
        </p:txBody>
      </p:sp>
      <p:sp>
        <p:nvSpPr>
          <p:cNvPr id="14" name="Text 12"/>
          <p:cNvSpPr/>
          <p:nvPr/>
        </p:nvSpPr>
        <p:spPr>
          <a:xfrm>
            <a:off x="896112" y="2761488"/>
            <a:ext cx="10195560" cy="713232"/>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Συστηματική πρόληψη. Διδάσκουμε ρουτίνες, συνεργασία, γλωσσικές δεξιότητες διαφωνίας και ξεκάθαρα κριτήρια.</a:t>
            </a:r>
            <a:endParaRPr lang="en-US" sz="1770" dirty="0"/>
          </a:p>
        </p:txBody>
      </p:sp>
      <p:sp>
        <p:nvSpPr>
          <p:cNvPr id="15" name="Shape 13"/>
          <p:cNvSpPr/>
          <p:nvPr/>
        </p:nvSpPr>
        <p:spPr>
          <a:xfrm>
            <a:off x="640080" y="3803904"/>
            <a:ext cx="10835640" cy="1069848"/>
          </a:xfrm>
          <a:prstGeom prst="roundRect">
            <a:avLst>
              <a:gd name="adj" fmla="val 11966"/>
            </a:avLst>
          </a:prstGeom>
          <a:solidFill>
            <a:srgbClr val="DDF1ED"/>
          </a:solidFill>
          <a:ln w="12700">
            <a:solidFill>
              <a:srgbClr val="DDF1ED">
                <a:alpha val="0"/>
              </a:srgbClr>
            </a:solidFill>
            <a:prstDash val="solid"/>
          </a:ln>
        </p:spPr>
        <p:txBody>
          <a:bodyPr/>
          <a:p/>
        </p:txBody>
      </p:sp>
      <p:sp>
        <p:nvSpPr>
          <p:cNvPr id="16" name="Shape 14"/>
          <p:cNvSpPr/>
          <p:nvPr/>
        </p:nvSpPr>
        <p:spPr>
          <a:xfrm>
            <a:off x="649224" y="3950208"/>
            <a:ext cx="59436" cy="777240"/>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896112" y="3968496"/>
            <a:ext cx="10195560" cy="713232"/>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Ασφάλεια και απόρρητο. Η σωματική βία, ο εκφοβισμός, οι σοβαρές απειλές και οι δηλώσεις απελπισίας απαιτούν κατάλληλη άμεση αντίδραση, προστασία και σχολικό πρωτόκολλο.</a:t>
            </a:r>
            <a:endParaRPr lang="en-US" sz="1770" dirty="0"/>
          </a:p>
        </p:txBody>
      </p:sp>
      <p:sp>
        <p:nvSpPr>
          <p:cNvPr id="18" name="Shape 16"/>
          <p:cNvSpPr/>
          <p:nvPr/>
        </p:nvSpPr>
        <p:spPr>
          <a:xfrm>
            <a:off x="640080" y="5120640"/>
            <a:ext cx="10835640" cy="960120"/>
          </a:xfrm>
          <a:prstGeom prst="roundRect">
            <a:avLst>
              <a:gd name="adj" fmla="val 13333"/>
            </a:avLst>
          </a:prstGeom>
          <a:solidFill>
            <a:srgbClr val="FFF6ED"/>
          </a:solidFill>
          <a:ln w="12700">
            <a:solidFill>
              <a:srgbClr val="FFF6ED">
                <a:alpha val="0"/>
              </a:srgbClr>
            </a:solidFill>
            <a:prstDash val="solid"/>
          </a:ln>
        </p:spPr>
        <p:txBody>
          <a:bodyPr/>
          <a:p/>
        </p:txBody>
      </p:sp>
      <p:sp>
        <p:nvSpPr>
          <p:cNvPr id="19" name="Text 17"/>
          <p:cNvSpPr/>
          <p:nvPr/>
        </p:nvSpPr>
        <p:spPr>
          <a:xfrm>
            <a:off x="850392" y="5202936"/>
            <a:ext cx="10360152" cy="795528"/>
          </a:xfrm>
          <a:prstGeom prst="rect">
            <a:avLst/>
          </a:prstGeom>
          <a:noFill/>
          <a:ln/>
        </p:spPr>
        <p:txBody>
          <a:bodyPr wrap="square" lIns="0" tIns="0" rIns="0" bIns="0" rtlCol="0" anchor="ctr">
            <a:normAutofit/>
          </a:bodyPr>
          <a:lstStyle/>
          <a:p>
            <a:pPr indent="0" marL="0">
              <a:buNone/>
            </a:pPr>
            <a:r>
              <a:rPr lang="en-US" sz="1420" dirty="0">
                <a:solidFill>
                  <a:srgbClr val="5B6874"/>
                </a:solidFill>
                <a:latin typeface="Inter" pitchFamily="34" charset="0"/>
                <a:ea typeface="Inter" pitchFamily="34" charset="-122"/>
                <a:cs typeface="Inter" pitchFamily="34" charset="-120"/>
              </a:rPr>
              <a:t>Σημείωση: οι διατυπώσεις είναι ενδεικτικές. Η εφαρμογή παιδαγωγικών μέτρων, η διαχείριση συσκευών και οι αναφορές περιστατικών ακολουθούν το ισχύον θεσμικό πλαίσιο και τον εσωτερικό κανονισμό της σχολικής μονάδας. Το εγχειρίδιο δεν υποκαθιστά εξειδικευμένη ψυχολογική, ιατρική ή νομική καθοδήγηση.</a:t>
            </a:r>
            <a:endParaRPr lang="en-US" sz="1420" dirty="0"/>
          </a:p>
        </p:txBody>
      </p:sp>
      <p:pic>
        <p:nvPicPr>
          <p:cNvPr id="20" name="Picture 19"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ΕΝΟΤΗΤΕΣ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ΔΟΜΗ ΠΑΡΟΥΣΙΑΣΗΣ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Ενότητες</a:t>
            </a:r>
            <a:endParaRPr lang="en-US" sz="2900" dirty="0"/>
          </a:p>
        </p:txBody>
      </p:sp>
      <p:sp>
        <p:nvSpPr>
          <p:cNvPr id="9" name="Shape 7"/>
          <p:cNvSpPr/>
          <p:nvPr/>
        </p:nvSpPr>
        <p:spPr>
          <a:xfrm>
            <a:off x="685800" y="1463040"/>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10" name="Text 8"/>
          <p:cNvSpPr/>
          <p:nvPr/>
        </p:nvSpPr>
        <p:spPr>
          <a:xfrm>
            <a:off x="914400" y="1609344"/>
            <a:ext cx="4800600" cy="585216"/>
          </a:xfrm>
          <a:prstGeom prst="rect">
            <a:avLst/>
          </a:prstGeom>
          <a:noFill/>
          <a:ln/>
        </p:spPr>
        <p:txBody>
          <a:bodyPr wrap="square" lIns="0" tIns="0" rIns="0" bIns="0" rtlCol="0" anchor="ctr">
            <a:normAutofit/>
          </a:bodyPr>
          <a:lstStyle/>
          <a:p>
            <a:pPr indent="0" marL="0">
              <a:buNone/>
            </a:pPr>
            <a:r>
              <a:rPr lang="en-US" sz="1920" b="1" dirty="0">
                <a:solidFill>
                  <a:srgbClr val="1A2938"/>
                </a:solidFill>
                <a:latin typeface="Inter" pitchFamily="34" charset="0"/>
                <a:ea typeface="Inter" pitchFamily="34" charset="-122"/>
                <a:cs typeface="Inter" pitchFamily="34" charset="-120"/>
              </a:rPr>
              <a:t>• Ρουτίνες &amp; συμμετοχή</a:t>
            </a:r>
            <a:endParaRPr lang="en-US" sz="1920" dirty="0"/>
          </a:p>
        </p:txBody>
      </p:sp>
      <p:sp>
        <p:nvSpPr>
          <p:cNvPr id="11" name="Shape 9"/>
          <p:cNvSpPr/>
          <p:nvPr/>
        </p:nvSpPr>
        <p:spPr>
          <a:xfrm>
            <a:off x="685800" y="2542032"/>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12" name="Text 10"/>
          <p:cNvSpPr/>
          <p:nvPr/>
        </p:nvSpPr>
        <p:spPr>
          <a:xfrm>
            <a:off x="914400" y="2688336"/>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Όρια &amp; αποκλιμάκωση</a:t>
            </a:r>
            <a:endParaRPr lang="en-US" sz="1920" dirty="0"/>
          </a:p>
        </p:txBody>
      </p:sp>
      <p:sp>
        <p:nvSpPr>
          <p:cNvPr id="13" name="Shape 11"/>
          <p:cNvSpPr/>
          <p:nvPr/>
        </p:nvSpPr>
        <p:spPr>
          <a:xfrm>
            <a:off x="685800" y="3621024"/>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14" name="Text 12"/>
          <p:cNvSpPr/>
          <p:nvPr/>
        </p:nvSpPr>
        <p:spPr>
          <a:xfrm>
            <a:off x="914400" y="3767328"/>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Μελέτη &amp; τεχνολογία</a:t>
            </a:r>
            <a:endParaRPr lang="en-US" sz="1920" dirty="0"/>
          </a:p>
        </p:txBody>
      </p:sp>
      <p:sp>
        <p:nvSpPr>
          <p:cNvPr id="15" name="Shape 13"/>
          <p:cNvSpPr/>
          <p:nvPr/>
        </p:nvSpPr>
        <p:spPr>
          <a:xfrm>
            <a:off x="685800" y="4700016"/>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16" name="Text 14"/>
          <p:cNvSpPr/>
          <p:nvPr/>
        </p:nvSpPr>
        <p:spPr>
          <a:xfrm>
            <a:off x="914400" y="4846320"/>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Σχέσεις &amp; ασφάλεια</a:t>
            </a:r>
            <a:endParaRPr lang="en-US" sz="1920" dirty="0"/>
          </a:p>
        </p:txBody>
      </p:sp>
      <p:sp>
        <p:nvSpPr>
          <p:cNvPr id="17" name="Shape 15"/>
          <p:cNvSpPr/>
          <p:nvPr/>
        </p:nvSpPr>
        <p:spPr>
          <a:xfrm>
            <a:off x="6263640" y="1463040"/>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18" name="Text 16"/>
          <p:cNvSpPr/>
          <p:nvPr/>
        </p:nvSpPr>
        <p:spPr>
          <a:xfrm>
            <a:off x="6492240" y="1609344"/>
            <a:ext cx="4800600" cy="585216"/>
          </a:xfrm>
          <a:prstGeom prst="rect">
            <a:avLst/>
          </a:prstGeom>
          <a:noFill/>
          <a:ln/>
        </p:spPr>
        <p:txBody>
          <a:bodyPr wrap="square" lIns="0" tIns="0" rIns="0" bIns="0" rtlCol="0" anchor="ctr">
            <a:normAutofit/>
          </a:bodyPr>
          <a:lstStyle/>
          <a:p>
            <a:pPr indent="0" marL="0">
              <a:buNone/>
            </a:pPr>
            <a:r>
              <a:rPr lang="en-US" sz="1920" b="1" dirty="0">
                <a:solidFill>
                  <a:srgbClr val="1A2938"/>
                </a:solidFill>
                <a:latin typeface="Inter" pitchFamily="34" charset="0"/>
                <a:ea typeface="Inter" pitchFamily="34" charset="-122"/>
                <a:cs typeface="Inter" pitchFamily="34" charset="-120"/>
              </a:rPr>
              <a:t>• Γονείς &amp; συνεργασία</a:t>
            </a:r>
            <a:endParaRPr lang="en-US" sz="1920" dirty="0"/>
          </a:p>
        </p:txBody>
      </p:sp>
      <p:sp>
        <p:nvSpPr>
          <p:cNvPr id="19" name="Shape 17"/>
          <p:cNvSpPr/>
          <p:nvPr/>
        </p:nvSpPr>
        <p:spPr>
          <a:xfrm>
            <a:off x="6263640" y="2542032"/>
            <a:ext cx="5257800" cy="877824"/>
          </a:xfrm>
          <a:prstGeom prst="roundRect">
            <a:avLst>
              <a:gd name="adj" fmla="val 14583"/>
            </a:avLst>
          </a:prstGeom>
          <a:solidFill>
            <a:srgbClr val="EAF3F3"/>
          </a:solidFill>
          <a:ln w="12700">
            <a:solidFill>
              <a:srgbClr val="EAF3F3">
                <a:alpha val="0"/>
              </a:srgbClr>
            </a:solidFill>
            <a:prstDash val="solid"/>
          </a:ln>
        </p:spPr>
        <p:txBody>
          <a:bodyPr/>
          <a:p/>
        </p:txBody>
      </p:sp>
      <p:sp>
        <p:nvSpPr>
          <p:cNvPr id="20" name="Text 18"/>
          <p:cNvSpPr/>
          <p:nvPr/>
        </p:nvSpPr>
        <p:spPr>
          <a:xfrm>
            <a:off x="6492240" y="2688336"/>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Φιλολογικά μαθήματα</a:t>
            </a:r>
            <a:endParaRPr lang="en-US" sz="1920" dirty="0"/>
          </a:p>
        </p:txBody>
      </p:sp>
      <p:sp>
        <p:nvSpPr>
          <p:cNvPr id="21" name="Shape 19"/>
          <p:cNvSpPr/>
          <p:nvPr/>
        </p:nvSpPr>
        <p:spPr>
          <a:xfrm>
            <a:off x="6263640" y="3621024"/>
            <a:ext cx="5257800" cy="877824"/>
          </a:xfrm>
          <a:prstGeom prst="roundRect">
            <a:avLst>
              <a:gd name="adj" fmla="val 14583"/>
            </a:avLst>
          </a:prstGeom>
          <a:solidFill>
            <a:srgbClr val="FBEFE5"/>
          </a:solidFill>
          <a:ln w="12700">
            <a:solidFill>
              <a:srgbClr val="FBEFE5">
                <a:alpha val="0"/>
              </a:srgbClr>
            </a:solidFill>
            <a:prstDash val="solid"/>
          </a:ln>
        </p:spPr>
        <p:txBody>
          <a:bodyPr/>
          <a:p/>
        </p:txBody>
      </p:sp>
      <p:sp>
        <p:nvSpPr>
          <p:cNvPr id="22" name="Text 20"/>
          <p:cNvSpPr/>
          <p:nvPr/>
        </p:nvSpPr>
        <p:spPr>
          <a:xfrm>
            <a:off x="6492240" y="3767328"/>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80 σύντομες δραστηριότητες (8 θεματικές × 10)</a:t>
            </a:r>
            <a:endParaRPr lang="en-US" sz="1920" dirty="0"/>
          </a:p>
        </p:txBody>
      </p:sp>
      <p:sp>
        <p:nvSpPr>
          <p:cNvPr id="23" name="Shape 21"/>
          <p:cNvSpPr/>
          <p:nvPr/>
        </p:nvSpPr>
        <p:spPr>
          <a:xfrm>
            <a:off x="6263640" y="4700016"/>
            <a:ext cx="5257800" cy="877824"/>
          </a:xfrm>
          <a:prstGeom prst="roundRect">
            <a:avLst>
              <a:gd name="adj" fmla="val 14583"/>
            </a:avLst>
          </a:prstGeom>
          <a:solidFill>
            <a:srgbClr val="EEF0F8"/>
          </a:solidFill>
          <a:ln w="12700">
            <a:solidFill>
              <a:srgbClr val="EEF0F8">
                <a:alpha val="0"/>
              </a:srgbClr>
            </a:solidFill>
            <a:prstDash val="solid"/>
          </a:ln>
        </p:spPr>
        <p:txBody>
          <a:bodyPr/>
          <a:p/>
        </p:txBody>
      </p:sp>
      <p:sp>
        <p:nvSpPr>
          <p:cNvPr id="24" name="Text 22"/>
          <p:cNvSpPr/>
          <p:nvPr/>
        </p:nvSpPr>
        <p:spPr>
          <a:xfrm>
            <a:off x="6492240" y="4846320"/>
            <a:ext cx="4800600" cy="585216"/>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Οδηγός έξι βημάτων • Πηγές και θεσμικά όρια</a:t>
            </a:r>
            <a:endParaRPr lang="en-US" sz="1920" dirty="0"/>
          </a:p>
        </p:txBody>
      </p:sp>
      <p:pic>
        <p:nvPicPr>
          <p:cNvPr id="25" name="Picture 24"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ΣΕΝΑΡΙΑ ΔΙΑΧΕΙΡΙΣΗΣ · ΓΥΜΝΑΣΙΟ &amp; ΛΥΚΕΙΟ</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Μέρος Α΄ — 60 σενάρια διαχείρισης</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60 περιστατικά με έτοιμους διαλόγους και πέντε στάδια παρέμβασης.</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Α</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01</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Ρουτίνες &amp; συμμετοχή</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01–10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01</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01. Συζητούν ασταμάτητα την ώρα της παράδοσης</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Κατά την ερμηνεία λογοτεχνικού κειμένου, τρία θρανία μιλούν παράλληλα.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αφού το κατάλαβα, γιατί να μη μιλήσω;»</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«Σε λίγο θα έχεις χρόνο να συζητήσεις. Τώρα χρειάζομαι μία φωνή και όλοι σημειώνουμε τη βασική ιδέα.»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«Εντάξει, αλλά βαριέμαι.»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«Δώσε μου δύο λεπτά συγκέντρωσης και μετά θα ζητήσω τη δική σου ερμηνεία.»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01. Συζητούν ασταμάτητα την ώρα της παράδοσης</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Σταματώ, πλησιάζω διακριτικά και αναθέτω συγκεκριμένο μικρό έργο.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προσπαθήσω να καλύψω τη φασαρία φωνάζοντας.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Επαναλαμβάνω το όριο μία φορά και οργανώνω ατομική παρέμβαση σύμφωνα με τον κανονισμό.</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Ελέγχω ιδιωτικά αν το επίπεδο δυσκολίας ή ο ρυθμός είναι ακατάλληλος.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Σταθερό σήμα ησυχίας και σύντομες εναλλαγές δραστηριότητας.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009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02. Η τάξη είναι χαοτική μετά το διάλειμμα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Οι μαθητές μπαίνουν σταδιακά, αλλάζουν θέσεις και φωνάζουν.</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προλάβαμε, κυρία, τώρα μπήκαμε!»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«Στον πίνακα υπάρχει η πρώτη άσκηση. Έχουμε δύο λεπτά για να καθίσουμε και να ξεκινήσουμε.»</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δεν έχω ανοίξει βιβλίο.»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«Ξεκίνα μόνο με την πρώτη πρόταση· θα βοηθήσω σε όποιον χρειάζεται.»</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02. Η τάξη είναι χαοτική μετά το διάλειμμα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Υποδέχομαι στην πόρτα και προβάλλω έτοιμη εργασία έναρξης.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αφιερώσω δέκα λεπτά σε κηρύγματα για την πειθαρχία.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επιπλέον σαφή χρονικό προσανατολισμό και ελέγχω ατομικά όσους δυσκολεύονται.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Ρωτώ το τμήμα τι εμποδίζει τη γρήγορη έναρξη.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Σταθερή ρουτίνα εισόδου σε κάθε μάθημα.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03. Γελούν όταν γράφω στον πίνακα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Ακούγεται γέλιο χωρίς να ξέρω τι το προκάλεσε.</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«Τίποτα δεν κάναμε, κυρία!»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χρειάζεται να αποδώσουμε τώρα ευθύνες. Συνεχίζουμε και θέλω να γράψετε το παράδειγμα.»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γελάσαμε με κάτι άλλο.»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«Το ακούω. Ας επιστρέψουμε όλοι στο κείμενο.»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03. Γελούν όταν γράφω στον πίνακα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Διατηρώ ουδέτερη στάση και παρατηρώ αν υπάρχει συγκεκριμένος αποδέκτης κοροϊδίας.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θεωρήσω αυτομάτως το γέλιο προσβολή προς εμένα.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στοχοποιείται μαθητής, σταματώ άμεσα τη συμπεριφορά και ενεργοποιώ κατάλληλη προστασία.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Αναζητώ τυχόν μοτίβο χωρίς δημόσια ανάκριση.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Συμφωνία για σεβασμό στην ώρα της εργασίας.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04. Κανείς δεν σηκώνει το χέρι</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ερώτηση μένει αναπάντητη και οι μαθητές κοιτούν το θρανίο.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ξέρω τι να πω.»</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χρειάζεται τέλεια απάντηση. Γράψε μία ιδέα και μοιράσου την πρώτα με τον διπλανό σου.»</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«Κι αν είναι λάθος;»</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εξετάσουμε μαζί τα επιχειρήματα, όχι ποιος κάνει λάθη.»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04. Κανείς δεν σηκώνει το χέρι</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Χρησιμοποιώ ατομική σκέψη, εργασία σε ζευγάρια και σταδιακή συμμετοχή.</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επισημάνω ειρωνικά ότι το τμήμα είναι αδιάβαστο.</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μία επιλογή με δύο πιθανές απαντήσεις ή ενδεικτικό παράδειγμα.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Ελέγχω αν η σιωπή συνδέεται με φόβο αξιολόγησης ή ασαφή ερώτηση.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Διαφοροποίηση ερωτήσεων και ανατροφοδότηση στην προσπάθεια.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05. Διακόπτει συνεχώς με αστεία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ίδιος μαθητής μετατρέπει κάθε φράση σε αστείο.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«Εγώ απλώς φτιάχνω τη διάθεση!»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«Το χιούμορ είναι χρήσιμο, όχι όταν χάνουμε το νήμα. Κράτησε την ιδέα για τη συζήτηση.»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«Τώρα δηλαδή δεν επιτρέπεται να γελάμε;»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«Φυσικά και επιτρέπεται. Τώρα χρειαζόμαστε δύο λεπτά για το ζητούμενο.»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05. Διακόπτει συνεχώς με αστεία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Αναγνωρίζω τη συνεισφορά χωρίς να ενισχύω τη διακοπή.</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ανταγωνιστώ δημόσια τον μαθητή σε εξυπνάδες.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Οριοθετώ επανάληψη και εφαρμόζω το επόμενο συμφωνημένο βήμα.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κατ’ ιδίαν πώς μπορεί να συμμετέχει δημιουργικά.</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Δίνω προβλέψιμες ευκαιρίες για προφορική συμμετοχή.</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06. Δεν ξεκινούν την ομαδική εργασία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Οι ομάδες μιλούν άσχετα και δεν έχουν μοιράσει ρόλους.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ξέρουμε τι πρέπει να κάνουμε.»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«Ο στόχος είναι μία κοινή παράγραφος. Πρώτα ορίζετε συντονιστή, γραμματέα και εισηγητή.»</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«Και ποιος θα γράψει;»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«Η ομάδα αποφασίζει σε τριάντα δευτερόλεπτα· έπειτα ελέγχω την αρχή σας.»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06. Δεν ξεκινούν την ομαδική εργασία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Γράφω τα παραδοτέα και περνώ από κάθε ομάδα.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θεωρήσω την αδράνεια τεμπελιά χωρίς έλεγχο οδηγιών.</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μικρό υπόδειγμα και προσωρινή καθοδήγηση σε μία ομάδα.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Συλλέγω ανώνυμα τι δυσκόλεψε στη συνεργασία.</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Ρόλοι, χρόνοι και κριτήρια επιτυχίας εκ των προτέρων.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019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07. Σχολιάζουν τα πάντα όλοι μαζί</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Σε συζήτηση για ένα ηθικό δίλημμα όλοι μιλούν ταυτόχρονα.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έχω να πω κάτι σημαντικό!»</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«Θέλω να το ακούσουμε. Πρώτα ολοκληρώνει ο προηγούμενος και μετά έχεις τον λόγο.»</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το ξεχάσω!»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«Σημείωσέ το με μία λέξη· θα επιστρέψουμε σε σένα.»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07. Σχολιάζουν τα πάντα όλοι μαζί</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Ορίζω σειρά ομιλητών και χρονικό όριο.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ακυρώσω τη συζήτηση ως τιμωρία για όλους.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Κάνω προσωρινή γραπτή ανταλλαγή απόψεων και συνεχίζω με κανόνα σειράς.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Ζητώ από τους μαθητές αξιολόγηση της ποιότητας ακρόασης.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Ρητά διδασκόμενοι κανόνες διαλόγου.</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08. Στο τελευταίο δεκάλεπτο επικρατεί ανησυχία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Οι μαθητές μαζεύουν πράγματα πριν τελειώσει το μάθημα.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«Έτσι κι αλλιώς σε λίγο χτυπάει.»</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«Μένουν οκτώ λεπτά. Θα τα χρησιμοποιήσουμε για μία τελευταία ερώτηση και έξοδο με σειρά.»</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τελειώσαμε την ύλη.»</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δούμε τι συγκρατήσαμε: μία πρόταση ανά μαθητή.»</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08. Στο τελευταίο δεκάλεπτο επικρατεί ανησυχία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Αλλάζω σε σύντομη δραστηριότητα εξόδου με σαφή χρόνο.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συνεχίσω μακροσκελή μονόλογο αγνοώντας την κόπωση.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Επαναφέρω τη ρουτίνα λήξης και εφαρμόζω σταθερά τον κανονισμό.</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Εξετάζω αν υπερφορτώνω συστηματικά το τέλος.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Προβλέψιμα τελευταία πέντε λεπτά ανασκόπησης.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09. Μαθητής πετάγεται χωρίς να ζητήσει τον λόγο</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σωστή απάντηση διακόπτεται διαρκώς από έναν ενθουσιώδη μαθητή.</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ξέρω την απάντηση!»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«Χαίρομαι που είσαι έτοιμος. Θα περιμένεις όμως τη σειρά σου, για να ακούσουμε όλους.»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με ξεχάσετε.»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«Σε είδα. Θα έρθει η σειρά σου μετά από δύο συμμαθητές.»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09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09. Μαθητής πετάγεται χωρίς να ζητήσει τον λόγο</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Δίνω ορατή σειρά συμμετοχής και αναγνωρίζω την αυτοσυγκράτηση.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εξευτελίσω τον μαθητή λέγοντας ότι κάνει επίδειξη.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Αναθέτω συγκεκριμένο χρόνο συμμετοχής και διακριτική υπενθύμιση.</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Συμφωνούμε σε μη λεκτικό σήμα υπομονής.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Κάρτες συμμετοχής και ισόρροπη κατανομή λόγου.</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10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10. Η τάξη αρνείται να γράψει τις σημειώσεις</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Ακούγεται συλλογικά «όχι άλλο γράψιμο».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«Πάλι να αντιγράψουμε;»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κρατήσουμε μόνο τρεις λέξεις-κλειδιά και μία δική σας πρόταση, όχι όλο τον πίνακα.»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«Και γιατί δεν τα δίνετε έτοιμα;»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«Μπορώ να δώσω τον κορμό· εσείς θα συμπληρώσετε το συμπέρασμα.»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Ρουτίνες &amp; συμμετοχή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026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10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10. Η τάξη αρνείται να γράψει τις σημειώσεις</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Αξιολογώ την αναγκαιότητα της αντιγραφής και μικραίνω το μηχανικό έργο.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επιβάλω μακροσκελή αντιγραφή ως αντίποινα.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Παρέχω δομημένο φύλλο με κενά για ενεργητική συμπλήρωση.</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ποιες σημειώσεις βοηθούν πραγματικά στη μελέτη.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Ισορροπία ενεργητικής γραφής και έτοιμων στηριγμάτων.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8961120" y="-1737360"/>
            <a:ext cx="5669280" cy="5669280"/>
          </a:xfrm>
          <a:prstGeom prst="ellipse">
            <a:avLst/>
          </a:prstGeom>
          <a:solidFill>
            <a:srgbClr val="C66B53">
              <a:alpha val="10000"/>
            </a:srgbClr>
          </a:solidFill>
          <a:ln w="31750">
            <a:solidFill>
              <a:srgbClr val="C66B53">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C66B53">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02</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Όρια &amp; αποκλιμάκωση</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11–20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02</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028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11. Μου λέει «Δεν θα μου πείτε εσείς τι θα κάνω»</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αρνείται οδηγία μπροστά στους συμμαθητές του.</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θα μου πείτε εσείς τι θα κάνω!»</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«Μπορείς να διαφωνείς, αλλά τώρα χρειάζεται να συνεχίσουμε. Θα συζητήσουμε την ένστασή σου όταν ηρεμήσουμε.»</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«Άρα δεν με ακούτε.»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σε ακούσω. Προς το παρόν χρειάζομαι να σταματήσει η διακοπή.»</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029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11. Μου λέει «Δεν θα μου πείτε εσείς τι θα κάνω»</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Χρησιμοποιώ χαμηλό τόνο και σύντομο σαφές όριο.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αποδείξω δημόσια ποιος έχει μεγαλύτερη εξουσία.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Τερματίζω τη δημόσια αντιπαράθεση και ζητώ θεσμική στήριξη όπου προβλέπεται.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Ακούω τη δική του οπτική σε ιδιωτική συζήτηση.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Γνωστοί κανόνες διαφωνίας και μη ταπεινωτική αντιμετώπιση.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12. Ισχυρίζεται ότι τον έχω «βάλει στο μάτι»</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Αντιδρά σε παρατήρηση θεωρώντας ότι γίνεται διάκριση.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«Εμένα μόνο μαλώνετε!»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«Θέλω να αισθάνεσαι ότι σου φέρομαι δίκαια. Μετά το μάθημα θα δούμε συγκεκριμένα τι έγινε.»</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«Πάντα αυτό λέτε.»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«Καταλαβαίνω ότι το νιώθεις επίμονα. Θα το εξετάσουμε προσεκτικά.»</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12. Ισχυρίζεται ότι τον έχω «βάλει στο μάτι»</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Δεν απορρίπτω το βίωμα· καταγράφω αντικειμενικά την παρατήρηση.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χρησιμοποιήσω το «όλοι ξέρουν πώς είσαι».</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επιμένει, διακόπτω τη συζήτηση χωρίς ειρωνεία και ορίζω συγκεκριμένο χρόνο ακρόασης.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Ελέγχω αν εφαρμόζω όμοια κριτήρια σε ανάλογες περιπτώσεις.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Διαφανείς προσδοκίες και έλεγχος δικών μου προκαταλήψεων.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13. Μου λέει «Δεν ξέρετε να κάνετε μάθημα»</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προσβλητική φράση ακούγεται μπροστά σε όλη την τάξη.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ξέρετε να κάνετε μάθημα!»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«Μπορούμε να μιλήσουμε για το τι σε δυσκολεύει, όχι όμως με προσβολές.»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με νοιάζει.»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συνεχίσουμε τώρα και θα επανέλθουμε σε συγκεκριμένο χρόνο.»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13. Μου λέει «Δεν ξέρετε να κάνετε μάθημα»</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Αποφεύγω προσωπική αντιπαράθεση και ανακατευθύνω στο έργο.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απαντήσω με αντίστοιχη προσβολή.</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Ακολουθώ το προβλεπόμενο βήμα διαχείρισης χωρίς παρορμητικές απειλές.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Ζητώ συγκεκριμένα παραδείγματα δυσκολίας, αναγνωρίζοντας όσα ισχύουν.</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Διαδικασία ανατροφοδότησης μαθήματος χωρίς προσβολές.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14. Αρνείται να αλλάξει θέση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αλλαγή θέσης ζητήθηκε μετά από συνεχή όχληση.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πάω πουθενά.»</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«Ο στόχος είναι να μπορούμε να εργαστούμε. Έχεις λίγο χρόνο να μετακινηθείς και συζητάμε μετά.»</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«Όχι, θα κάτσω εδώ.»</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θα διαπραγματευτούμε τώρα δημόσια. Θα εφαρμόσουμε τη σχολική διαδικασία.»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14. Αρνείται να αλλάξει θέση</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Κρατώ απόσταση και ελέγχω πιθανό λόγο που δυσκολεύει τη μετακίνηση.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τραβήξω καρέκλα ή να αγγίξω τον μαθητή για συμμόρφωση.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Καλώ την ενδεδειγμένη υποστήριξη σύμφωνα με τον κανονισμό.</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Διερευνώ ασφάλεια, δυναμικές ομάδας ή άλλη εύλογη ανησυχία.</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Προκαθορισμένοι κανόνες θέσεων με δυνατότητα τεκμηριωμένων εξαιρέσεων.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15. Ειρωνεύεται τον βαθμό δυσκολίας του μαθήματος</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τάξη ακούει «σιγά τα δύσκολα».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«Αυτά είναι για μικρά παιδιά.»</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«Μπορεί να σου φαίνεται εύκολο. Δοκίμασε να τεκμηριώσεις μία πιο σύνθετη απάντηση.»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«Και γιατί να το κάνω;»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«Γιατί μας ενδιαφέρει η αιτιολόγηση, όχι μόνο η γρήγορη απάντηση.»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15. Ειρωνεύεται τον βαθμό δυσκολίας του μαθήματος</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Προσφέρω απαιτητική αλλά δίκαιη εργασία, χωρίς να τιμωρώ την ικανότητα.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τον εκθέσω με επίτηδες άλυτη ερώτηση.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ειρωνεύεται συμμαθητές, οριοθετώ την υποτίμηση αμέσως.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για κατάλληλη διαφοροποίηση εργασιών.</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Κλιμακωτές δραστηριότητες για μαθητές διαφορετικής ετοιμότητας.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16. Ο μαθητής φωνάζει όταν τον διορθώνω</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Μία απλή διόρθωση γίνεται αφορμή για έντονη φωνή.</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«Μην με διορθώνετε μπροστά σε όλους!»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«Βλέπω ότι σε ενόχλησε. Θα μιλήσουμε πιο ήρεμα και μπορούμε να το εξετάσουμε ιδιωτικά.»</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θέλω να μιλήσω.»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«Εντάξει. Για τώρα συνέχισε με το πρώτο ερώτημα.»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039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16. Ο μαθητής φωνάζει όταν τον διορθώνω</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Μειώνω το κοινό της σύγκρουσης και δίνω χρόνο αποκλιμάκωσης.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απαιτήσω άμεση συγγνώμη ενώ είναι σε ένταση.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η ένταση αυξάνεται, ζητώ βοήθεια σύμφωνα με τις διαδικασίες.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Ελέγχω αν η διόρθωση έγινε με τρόπο που εξέθεσε τον μαθητή.</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Ατομική ανατροφοδότηση όταν υπάρχει αυξημένη ευαισθησία.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17. Λέει «Δεν με ενδιαφέρει το μάθημά σας»</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αρνείται να ανοίξει το βιβλίο.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με νοιάζουν τα Αρχαία.»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είναι απαραίτητο να σου αρέσουν όλα. Χρειάζεται όμως να δοκιμάσεις το πρώτο βήμα.»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«Και τι θα μου χρησιμεύσουν;»</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«Είναι μια καλή ερώτηση. Πρώτα ας δούμε πώς συνδέεται αυτή η λέξη με τη γλώσσα μας.»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17. Λέει «Δεν με ενδιαφέρει το μάθημά σας»</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Ζητώ ελάχιστη συγκεκριμένη εργασία και προσφέρω νόημα, όχι κήρυγμα.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απαντήσω ότι το μάθημα είναι υποχρεωτικό και δεν με ενδιαφέρει τίποτε άλλο.</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Αναζητώ άλλη είσοδο στο ίδιο στόχο με μικρή επιλογή.</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στόχους και εμπόδια ατομικά.</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Σύνδεση ύλης με σύγχρονα παραδείγματα και επιλογές μαθητών.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18. Πετά ένα αντικείμενο από εκνευρισμό</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πετά κασετίνα και αναστατώνει την τάξη.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«Αφήστε με!»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«Σταματάμε. Θέλω να κρατήσουμε απόσταση και να βεβαιωθώ ότι όλοι είναι ασφαλείς.»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«Μη με πλησιάζετε.»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θα σε πλησιάσω. Θα ζητήσω βοήθεια για να διαχειριστούμε με ασφάλεια την κατάσταση.»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18. Πετά ένα αντικείμενο από εκνευρισμό</a:t>
            </a:r>
            <a:endParaRPr lang="en-US" sz="2900" dirty="0"/>
          </a:p>
        </p:txBody>
      </p:sp>
      <p:sp>
        <p:nvSpPr>
          <p:cNvPr id="9" name="Shape 7"/>
          <p:cNvSpPr/>
          <p:nvPr/>
        </p:nvSpPr>
        <p:spPr>
          <a:xfrm>
            <a:off x="640080" y="1371600"/>
            <a:ext cx="10908792" cy="804672"/>
          </a:xfrm>
          <a:prstGeom prst="roundRect">
            <a:avLst>
              <a:gd name="adj" fmla="val 15909"/>
            </a:avLst>
          </a:prstGeom>
          <a:solidFill>
            <a:srgbClr val="FBE8E2"/>
          </a:solidFill>
          <a:ln w="12700">
            <a:solidFill>
              <a:srgbClr val="FBE8E2">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Απομακρύνω τους υπόλοιπους από πιθανό κίνδυνο και ενεργοποιώ την υποστήριξη.</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επιχειρήσω να αρπάξω αντικείμενα ή να ορμήσω στον μαθητή.</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Ακολουθώ το πρωτόκολλο κρίσης και καλώ επείγουσα βοήθεια αν υπάρχει κίνδυνος τραυματισμού.</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Γίνεται καταγραφή και συνεργατική αποκατάσταση όταν έχει επανέλθει η ασφάλεια.</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Σχέδιο υποστήριξης για πρώιμα σημάδια κλιμάκωσης.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19. Αρνείται να παραδώσει τη γραπτή εργασία</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Στο τέλος του χρόνου κρατά το φύλλο απαντήσεων.</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θα το δώσω, δεν πρόλαβα.»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«Καταλαβαίνω ότι θα ήθελες περισσότερο χρόνο. Τώρα ολοκληρώνεται η διαδικασία και θα εξετάσουμε τι χρειάστηκες.»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«Είναι άδικο.»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ακούσω την ένστασή σου, αλλά θα ακολουθήσουμε τους κοινούς κανόνες.»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19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19. Αρνείται να παραδώσει τη γραπτή εργασία</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Εξηγώ ήρεμα τον χρόνο και τυχόν εγκεκριμένες προσαρμογές.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τραβήξω το γραπτό από το χέρι του.</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Τεκμηριώνω το συμβάν και εφαρμόζω το προβλεπόμενο πλαίσιο αξιολόγησης.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τεχνικές διαχείρισης χρόνου και τυχόν δυσκολίες.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Σαφή κριτήρια, προειδοποιήσεις χρόνου, νόμιμες διευκολύνσεις.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20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20. Προσπαθεί να παρασύρει όλο το τμήμα σε άρνηση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FBE8E2"/>
          </a:solidFill>
          <a:ln w="12700">
            <a:solidFill>
              <a:srgbClr val="FBE8E2">
                <a:alpha val="0"/>
              </a:srgbClr>
            </a:solidFill>
            <a:prstDash val="solid"/>
          </a:ln>
        </p:spPr>
        <p:txBody>
          <a:bodyPr/>
          <a:p/>
        </p:txBody>
      </p:sp>
      <p:sp>
        <p:nvSpPr>
          <p:cNvPr id="10" name="Shape 8"/>
          <p:cNvSpPr/>
          <p:nvPr/>
        </p:nvSpPr>
        <p:spPr>
          <a:xfrm>
            <a:off x="649224" y="1554480"/>
            <a:ext cx="64008" cy="566928"/>
          </a:xfrm>
          <a:prstGeom prst="rect">
            <a:avLst/>
          </a:prstGeom>
          <a:solidFill>
            <a:srgbClr val="C66B53"/>
          </a:solidFill>
          <a:ln w="12700">
            <a:solidFill>
              <a:srgbClr val="C66B53">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Δυνατά λέει «κανείς να μη γράψει».</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θα κάνουμε την άσκηση!»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C66B53"/>
          </a:solidFill>
          <a:ln w="12700">
            <a:solidFill>
              <a:srgbClr val="C66B53">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ακούσω αντιρρήσεις με σεβασμό, αλλά η εργασία μας θα ξεκινήσει τώρα από ένα μικρό μέρος.»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«Ούτε οι άλλοι θέλουν.»</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C66B53"/>
          </a:solidFill>
          <a:ln w="12700">
            <a:solidFill>
              <a:srgbClr val="C66B53">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«Ο καθένας μπορεί να εκφράσει τη γνώμη του. Προς το παρόν δουλεύουμε ατομικά δύο λεπτά.»</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Όρια &amp; αποκλιμάκωση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047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Α΄ · ΣΕΝΑΡΙΟ 20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20. Προσπαθεί να παρασύρει όλο το τμήμα σε άρνηση</a:t>
            </a:r>
            <a:endParaRPr lang="en-US" sz="2900" dirty="0"/>
          </a:p>
        </p:txBody>
      </p:sp>
      <p:sp>
        <p:nvSpPr>
          <p:cNvPr id="9" name="Shape 7"/>
          <p:cNvSpPr/>
          <p:nvPr/>
        </p:nvSpPr>
        <p:spPr>
          <a:xfrm>
            <a:off x="640080" y="1426464"/>
            <a:ext cx="10908792" cy="877824"/>
          </a:xfrm>
          <a:prstGeom prst="roundRect">
            <a:avLst>
              <a:gd name="adj" fmla="val 14583"/>
            </a:avLst>
          </a:prstGeom>
          <a:solidFill>
            <a:srgbClr val="FBE8E2"/>
          </a:solidFill>
          <a:ln w="12700">
            <a:solidFill>
              <a:srgbClr val="FBE8E2">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Αποσυνδέω την ατομική από τη συλλογική πίεση.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απειλήσω όλο το τμήμα με αυθαίρετες κυρώσεις.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επιλογή ανάμεσα σε δύο ισοδύναμες μορφές εργασίας και εφαρμόζω προβλέψιμα όρια.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Διαχωρίζω βάσιμο παράπονο από μη αποδεκτό τρόπο έκφρασης.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Τακτικά ασφαλή κανάλια για ανατροφοδότηση και αντιρρήσεις.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8961120" y="-1737360"/>
            <a:ext cx="5669280" cy="5669280"/>
          </a:xfrm>
          <a:prstGeom prst="ellipse">
            <a:avLst/>
          </a:prstGeom>
          <a:solidFill>
            <a:srgbClr val="386CA1">
              <a:alpha val="10000"/>
            </a:srgbClr>
          </a:solidFill>
          <a:ln w="31750">
            <a:solidFill>
              <a:srgbClr val="386CA1">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386CA1">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03</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Μελέτη &amp; τεχνολογία</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21–30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03</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049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21. Χρησιμοποιεί κινητό κρυφά</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Διακρίνεται συσκευή κάτω από το θρανίο.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«Μόνο την ώρα κοιτούσα!»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ακολουθήσουμε τον ισχύοντα κανόνα του σχολείου για τις συσκευές. Τώρα επιστρέφουμε στο μάθημα.»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και άλλοι το κάνουν.»</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«Ο ίδιος κανόνας ισχύει για όλους· δεν θα συζητήσουμε άλλους μαθητές τώρα.»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21. Χρησιμοποιεί κινητό κρυφά</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Εφαρμόζω τις εκάστοτε ισχύουσες σχολικές και κανονιστικές διαδικασίες.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ψάξω το κινητό ή προσωπικές συνομιλίες.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Ακολουθώ προβλεπόμενη κλιμάκωση χωρίς αυθαίρετη κατάσχεση ή διαπόμπευση.</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Εξετάζω αν υπάρχει ανάγκη συνεννόησης με οικογένεια.</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Σαφής υπενθύμιση κανόνων και εκπαιδευτικές δραστηριότητες ψηφιακής αυτορρύθμισης.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22. Έρχεται χωρίς βιβλίο και τετράδιο</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Το ίδιο πρόβλημα επαναλαμβάνεται τρίτη φορά.</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ξέχασα πάλι.»</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«Σήμερα θα δουλέψεις με αυτό το φύλλο. Θέλω να βρούμε έναν τρόπο να έρχεσαι προετοιμασμένος.»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δεν το θυμάμαι ποτέ.»</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γράψουμε μαζί μία υπενθύμιση που θα λειτουργεί για σένα.»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22. Έρχεται χωρίς βιβλίο και τετράδιο</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Εξασφαλίζω πρόσβαση στο μάθημα χωρίς δημόσια έκθεση.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αποδώσω το πρόβλημα σε αδιαφορία χωρίς διερεύνηση.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Ζητώ συντονισμό με το κατάλληλο σχολικό πρόσωπο και οικογένεια εφόσον χρειάζεται.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Ελέγχουμε αν το πρακτικό σύστημα λειτούργησε.</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Λίστα υλικών ορατή και εναλλακτικά διαθέσιμα φύλλα.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23. Δεν παραδίδει ποτέ εργασίες</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δεν έχει παραδώσει τρεις εργασίες.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είχα χρόνο.»</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«Ποιο μέρος σε δυσκόλεψε περισσότερο: να αρχίσεις ή να ολοκληρώσεις;»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ήξερα από πού να ξεκινήσω.»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δοκιμάσουμε τώρα την πρώτη πρόταση μαζί και μετά συνεχίζεις μόνος σου.»</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23. Δεν παραδίδει ποτέ εργασίες</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Διακρίνω οργανωτική δυσκολία από γνωστικό εμπόδιο.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τον αποκαλέσω τεμπέλη.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Θέτω μικρό, μετρήσιμο στόχο και συντονίζω περαιτέρω υποστήριξη αν χρειάζεται.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Παρακολουθώ την πρόοδο αντί να μετρώ μόνο παραλείψεις.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Πρότυπο εργασίας, σαφή βήματα και ρεαλιστική προθεσμία.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24. Αντιγράφει σε διαγώνισμα</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Παρατηρώ σαφή χρήση μη επιτρεπόμενου βοηθήματος.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«Όχι, δεν αντέγραφα!»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εφαρμόσουμε τη διαδικασία αξιολόγησης που ισχύει. Δεν θα κάνουμε συζήτηση μπροστά σε όλους.»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με μηδενίσετε;»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ενημερωθείς ακριβώς για τα προβλεπόμενα, χωρίς πρόχειρες αποφάσεις.»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24. Αντιγράφει σε διαγώνισμα</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Τηρώ αντικειμενικά στοιχεία και σχολικούς κανόνες.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προσβάλω δημόσια την αξιοπιστία ή τον χαρακτήρα του.</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Ζητώ θεσμική καθοδήγηση όταν η διαδικασία δεν είναι σαφής.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Συζητώ στρατηγικές προετοιμασίας και ακαδημαϊκή εντιμότητα.</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Σαφής ενημέρωση κανόνων πριν από την αξιολόγηση.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25. Παραδίδει εργασία πιθανώς γραμμένη με AI</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Μια εργασία έχει πολύ διαφορετικό ύφος από τα προηγούμενα γραπτά.</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έγραψα μόνος μου.»</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«Θέλω να μου δείξεις τη διαδρομή της σκέψης σου και να εξηγήσεις δύο βασικές επιλογές του κειμένου.»</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«Άρα με κατηγορείτε;»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«Όχι. Αξιολογούμε τεκμήρια μάθησης, όχι υποψίες ή ανιχνευτές.»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25. Παραδίδει εργασία πιθανώς γραμμένη με AI</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Ζητώ προσχέδια και σύντομη προφορική υπεράσπιση με δίκαια κριτήρια.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θεωρήσω μια εφαρμογή ανίχνευσης αδιάψευστη απόδειξη.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Εφαρμόζω σχολική πολιτική και δίνω δυνατότητα εξήγησης.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Συμφωνούμε τι επιτρέπεται σε κάθε στάδιο χρήσης AI.</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Διαφανής δήλωση χρήσης εργαλείων και εργασίες με προσωπική τεκμηρίωση.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059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26. Ξεχνά επανειλημμένα προθεσμίες</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εμφανίζεται έκπληκτος για γνωστή ημερομηνία.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το είδα στον πίνακα.»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δούμε πού ανακοινώθηκε και πώς θα κρατάς τις προθεσμίες.»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«Έχω πολλά μαθήματα.»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«Το καταλαβαίνω. Θα επιλέξουμε έναν απλό τρόπο καταγραφής.»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26. Ξεχνά επανειλημμένα προθεσμίες</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Ελέγχω σαφήνεια της ενημέρωσης και πιθανή ανάγκη υποστήριξης.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επιβάλλω αμέσως χαρακτηρισμούς για ανευθυνότητα.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Παρέχω δομημένη υπενθύμιση και ισότιμη εφαρμογή πολιτικής εργασιών.</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Αξιολογούμε αν το σύστημα προθεσμιών είναι ρεαλιστικό.</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Κοινός πίνακας προθεσμιών και μικρές ενδιάμεσες ημερομηνίες.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27. Χρησιμοποιεί ακουστικά μέσα στο μάθημα</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δεν ακούει όταν του απευθύνομαι.</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σας άκουσα.»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χρειαστεί να αφαιρέσεις τα ακουστικά ώστε να συμμετέχεις, εκτός αν υπάρχει συμφωνημένη εξαίρεση.»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«Με βοηθούν να συγκεντρώνομαι.»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το συζητήσουμε ιδιωτικά για να βρούμε ασφαλή και κατάλληλη λύση.»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27. Χρησιμοποιεί ακουστικά μέσα στο μάθημα</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Ελέγχω τυχόν εγκεκριμένη προσαρμογή ή αισθητηριακή ανάγκη.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θεωρήσω όλες τις περιπτώσεις ταυτόσημες.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Συνεργάζομαι με αρμόδιους για εξατομικευμένες ρυθμίσεις όπου τεκμηριώνονται.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Εξηγώ σαφώς τι απαιτεί η δραστηριότητα και πότε.</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Προβλέψιμοι κανόνες χρήσης συσκευών με λογικές προσαρμογές.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28. Δεν έχει διαβάσει ποτέ το λογοτεχνικό απόσπασμα</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Κατά τη συζήτηση δεν γνωρίζει καν το βασικό θέμα.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πρόλαβα να το διαβάσω.»</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ξεκινήσεις με τις πρώτες δύο παραγράφους και θα σημειώσεις ποιος μιλά.»</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«Είναι τεράστιο.»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το χωρίσουμε σε μικρά μέρη· ας ξεκινήσουμε από το πρώτο.»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28. Δεν έχει διαβάσει ποτέ το λογοτεχνικό απόσπασμα</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Οργανώνω προανάγνωση ή σύντομο απόσπασμα στην τάξη.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τον αποκλείσω από όλη τη δραστηριότητα.</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Προσαρμόζω τη μορφή ανάγνωσης και ελέγχω αναγνωστικά εμπόδια.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Καθορίζω ρεαλιστική ανάθεση και σύντομο έλεγχο.</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Οδηγός ανάγνωσης με 3 ερωτήσεις και σαφή έκταση.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29. Φωτογραφίζουν συμμαθητές χωρίς συναίνεση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Μαθητής φαίνεται να καταγράφει βίντεο στην τάξη.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«Ήταν για πλάκα!»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«Σταματά η καταγραφή τώρα. Η ιδιωτικότητα και η ασφάλεια όλων προηγούνται.»</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θα το ανεβάσω.»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«Χρειάζεται να χειριστούμε το περιστατικό με το σχολείο· δεν αρκεί μια υπόσχεση.»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29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29. Φωτογραφίζουν συμμαθητές χωρίς συναίνεση</a:t>
            </a:r>
            <a:endParaRPr lang="en-US" sz="2900" dirty="0"/>
          </a:p>
        </p:txBody>
      </p:sp>
      <p:sp>
        <p:nvSpPr>
          <p:cNvPr id="9" name="Shape 7"/>
          <p:cNvSpPr/>
          <p:nvPr/>
        </p:nvSpPr>
        <p:spPr>
          <a:xfrm>
            <a:off x="640080" y="1371600"/>
            <a:ext cx="10908792" cy="804672"/>
          </a:xfrm>
          <a:prstGeom prst="roundRect">
            <a:avLst>
              <a:gd name="adj" fmla="val 15909"/>
            </a:avLst>
          </a:prstGeom>
          <a:solidFill>
            <a:srgbClr val="E7F0F8"/>
          </a:solidFill>
          <a:ln w="12700">
            <a:solidFill>
              <a:srgbClr val="E7F0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Διασφαλίζω τους εμπλεκόμενους και ενημερώνω αμέσως τα αρμόδια πρόσωπα.</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ζητήσω από όλη την τάξη να κοιτάξει το υλικό ή να το αναπαράγει.</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Ενεργοποιώ πρωτόκολλο προστασίας δεδομένων και κατάλληλες θεσμικές διαδικασίες.</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Ελέγχεται η ασφάλεια του μαθητή που θίχτηκε και οργανώνεται πρόληψη.</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Ρητή εκπαίδευση σε συναίνεση, εικόνα και ψηφιακό αποτύπωμα.</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30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30. Έρχεται συνεχώς αργοπορημένος</a:t>
            </a:r>
            <a:endParaRPr lang="en-US" sz="2900" dirty="0"/>
          </a:p>
        </p:txBody>
      </p:sp>
      <p:sp>
        <p:nvSpPr>
          <p:cNvPr id="9" name="Shape 7"/>
          <p:cNvSpPr/>
          <p:nvPr/>
        </p:nvSpPr>
        <p:spPr>
          <a:xfrm>
            <a:off x="630936" y="1408176"/>
            <a:ext cx="10917936" cy="841248"/>
          </a:xfrm>
          <a:prstGeom prst="roundRect">
            <a:avLst>
              <a:gd name="adj" fmla="val 15217"/>
            </a:avLst>
          </a:prstGeom>
          <a:solidFill>
            <a:srgbClr val="E7F0F8"/>
          </a:solidFill>
          <a:ln w="12700">
            <a:solidFill>
              <a:srgbClr val="E7F0F8">
                <a:alpha val="0"/>
              </a:srgbClr>
            </a:solidFill>
            <a:prstDash val="solid"/>
          </a:ln>
        </p:spPr>
        <p:txBody>
          <a:bodyPr/>
          <a:p/>
        </p:txBody>
      </p:sp>
      <p:sp>
        <p:nvSpPr>
          <p:cNvPr id="10" name="Shape 8"/>
          <p:cNvSpPr/>
          <p:nvPr/>
        </p:nvSpPr>
        <p:spPr>
          <a:xfrm>
            <a:off x="649224" y="1554480"/>
            <a:ext cx="64008" cy="566928"/>
          </a:xfrm>
          <a:prstGeom prst="rect">
            <a:avLst/>
          </a:prstGeom>
          <a:solidFill>
            <a:srgbClr val="386CA1"/>
          </a:solidFill>
          <a:ln w="12700">
            <a:solidFill>
              <a:srgbClr val="386CA1">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Διακόπτει την έναρξη της διδασκαλίας μπαίνοντας με φωνές.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«Τι να κάνω, είχε κίνηση.»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386CA1"/>
          </a:solidFill>
          <a:ln w="12700">
            <a:solidFill>
              <a:srgbClr val="386CA1">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«Πέρασε ήσυχα και άνοιξε την εργασία που βλέπεις. Θα δούμε την αργοπορία μετά.»</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δεν έφταιγα.»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386CA1"/>
          </a:solidFill>
          <a:ln w="12700">
            <a:solidFill>
              <a:srgbClr val="386CA1">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χρειάζεται να το λύσουμε τώρα μπροστά σε όλους.»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Μελέτη &amp; τεχνολογία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068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Α΄ · ΣΕΝΑΡΙΟ 30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30. Έρχεται συνεχώς αργοπορημένος</a:t>
            </a:r>
            <a:endParaRPr lang="en-US" sz="2900" dirty="0"/>
          </a:p>
        </p:txBody>
      </p:sp>
      <p:sp>
        <p:nvSpPr>
          <p:cNvPr id="9" name="Shape 7"/>
          <p:cNvSpPr/>
          <p:nvPr/>
        </p:nvSpPr>
        <p:spPr>
          <a:xfrm>
            <a:off x="640080" y="1426464"/>
            <a:ext cx="10908792" cy="877824"/>
          </a:xfrm>
          <a:prstGeom prst="roundRect">
            <a:avLst>
              <a:gd name="adj" fmla="val 14583"/>
            </a:avLst>
          </a:prstGeom>
          <a:solidFill>
            <a:srgbClr val="E7F0F8"/>
          </a:solidFill>
          <a:ln w="12700">
            <a:solidFill>
              <a:srgbClr val="E7F0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Διατηρώ ροή μαθήματος και καταγράφω σύμφωνα με τη διαδικασία.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ανακρίνω τον μαθητή δημόσια κάθε φορά.</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Συνεννοούμαι με αρμόδιους για επαναλαμβανόμενο ζήτημα.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Διερευνώ μετακίνηση, ωράριο και εφικτές λύσεις χωρίς βιαστικά συμπεράσματα.</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386CA1"/>
          </a:solidFill>
          <a:ln w="12700">
            <a:solidFill>
              <a:srgbClr val="386CA1">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Σταθερή διαδικασία ήσυχης ένταξης μετά από καθυστέρηση.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8961120" y="-1737360"/>
            <a:ext cx="5669280" cy="5669280"/>
          </a:xfrm>
          <a:prstGeom prst="ellipse">
            <a:avLst/>
          </a:prstGeom>
          <a:solidFill>
            <a:srgbClr val="79609A">
              <a:alpha val="10000"/>
            </a:srgbClr>
          </a:solidFill>
          <a:ln w="31750">
            <a:solidFill>
              <a:srgbClr val="79609A">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79609A">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04</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Σχέσεις &amp; ασφάλεια</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31–40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04</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31. Κοροϊδεύουν μαθητή για λάθος απάντηση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Μετά από εσφαλμένο συντακτικό χαρακτηρισμό ακούγονται γέλια.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«Αυτό ούτε παιδί δημοτικού δεν θα το έλεγε!»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«Σταματάμε. Το λάθος είναι μέρος της μάθησης· δεν επιτρέπεται να γελοιοποιούμε κάποιον.»</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«Ένα αστείο κάναμε.»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«Η επίδραση έχει σημασία, όχι μόνο η πρόθεση. Επιστρέφουμε στην άσκηση.»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31. Κοροϊδεύουν μαθητή για λάθος απάντηση</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Σταματώ το σχόλιο, προστατεύω τον μαθητή και δεν τον πιέζω να συνεχίσει.</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απαιτήσω από τον θιγόμενο να συγχωρήσει δημόσια.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Αν επαναλαμβάνεται, εξετάζω συστηματική στοχοποίηση και ενεργοποιώ το πρωτόκολλο.</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Ελέγχω διακριτικά πώς αισθάνεται και αν αισθάνεται ασφαλής.</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Ασφαλείς πρακτικές ανατροφοδότησης και παραδείγματα λαθών του ίδιου του εκπαιδευτικού.</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32. Αποκλείουν σταθερά έναν μαθητή από ομάδες</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Κάθε φορά κανείς δεν θέλει να συνεργαστεί με τον ίδιο.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τον θέλουμε στην ομάδα μας.»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«Οι ομάδες οργανώνονται με τρόπους ώστε να συμμετέχουν όλοι με σαφή ρόλο.»</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δεν βοηθά.»</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ορίσουμε συγκεκριμένο έργο για κάθε μέλος και θα ελέγξουμε τις δυσκολίες.»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32. Αποκλείουν σταθερά έναν μαθητή από ομάδες</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Ορίζω δίκαιες ομάδες και διερευνώ πιθανή επαναλαμβανόμενη στοχοποίηση.</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εξαναγκάσω δημόσια τους μαθητές να κάνουν παρέα.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Αν υπάρχουν ενδείξεις εκφοβισμού, ενεργοποιώ διαδικασία προστασίας.</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Αξιολογώ ιδιωτικά τη συμμετοχή και την ασφάλεια.</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Κύκλοι εναλλασσόμενων συνεργασιών με σαφείς ρόλους.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33. Ακούγεται ρατσιστικό ή σεξιστικό σχόλιο</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Σε συζήτηση ιστορικού θέματος διατυπώνεται στερεοτυπική προσβολή.</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«Σιγά, απλώς τη γνώμη μου είπα.»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«Διαφωνίες επιτρέπονται. Η υποτίμηση ανθρώπων λόγω ταυτότητας δεν είναι αποδεκτή.»</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έτσι το λένε όλοι.»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«Μπορούμε να εξετάσουμε κριτικά μια άποψη χωρίς να προσβάλλουμε πρόσωπα.»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33. Ακούγεται ρατσιστικό ή σεξιστικό σχόλιο</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Παρεμβαίνω, προστατεύω τους θιγόμενους, δεν απαιτώ εξομολογήσεις.</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το θεωρήσω «αστείο» για να μη χαλάσει το κλίμα.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Εφαρμόζω κανόνες προστασίας και καταγραφής όταν υπάρχει σοβαρό ή επαναλαμβανόμενο περιστατικό.</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Επιλέγω δραστηριότητα κριτικού γραμματισμού, όχι δημόσια αντιπαράθεση πάνω στην αξία προσώπων.</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Κανόνες σεβαστού λόγου και κριτική επεξεργασία στερεοτύπων.</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34. Δύο μαθητές αρχίζουν να σπρώχνονται</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ένταση κλιμακώνεται σωματικά.</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«Μην τον αφήσετε να έρθει κοντά μου!»</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«Σταματάμε. Κρατάμε απόσταση. Οι υπόλοιποι απομακρύνεστε από το σημείο.»</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τον χτυπήσω!»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«Ζητώ άμεσα βοήθεια. Προτεραιότητά μας είναι να μη τραυματιστεί κανείς.»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34. Δύο μαθητές αρχίζουν να σπρώχνονται</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Ενεργοποιώ άμεσα προβλεπόμενο πρωτόκολλο ασφάλειας και την κατάλληλη βοήθεια.</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παρέμβω με επικίνδυνη σωματική σύγκρουση ή να κάνω διαμεσολάβηση εν θερμώ.</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Καλώ επείγουσα βοήθεια αν υπάρχει άμεσος κίνδυνος· διατηρώ ασφαλή επίβλεψη.</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Τεκμηριώνονται τα γεγονότα και η επόμενη υποστήριξη.</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Συστημική πρόληψη συγκρούσεων και πρώιμη αναγνώριση εντάσεων.</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Άμεση προστασία και επείγουσα βοήθεια όπου απαιτείται.</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35. Μαθήτρια ξεσπά σε κλάματα</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Κατά τη διάρκεια τεστ αρχίζει να κλαίει.</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μπορώ άλλο σήμερα.»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«Βλέπω ότι δυσκολεύεσαι. Δεν χρειάζεται να το εξηγήσεις μπροστά σε όλους.»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«Θέλω να φύγω.»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οργανώσουμε ασφαλή βοήθεια με το αρμόδιο πρόσωπο του σχολείου.»</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079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35. Μαθήτρια ξεσπά σε κλάματα</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Προσφέρω διακριτικότητα και κατάλληλη υποστήριξη χωρίς να αφήνω τη μαθήτρια χωρίς φροντίδα.</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πιέσω για προσωπικές λεπτομέρειες μπροστά στο τμήμα.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Ελέγχω ασφάλεια και κινητοποιώ αρμόδιους σύμφωνα με το πλαίσιο.</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Διερευνώ αργότερα τυχόν εκπαιδευτικές προσαρμογές.</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Κλίμα αποδοχής και δυνατότητα αίτησης βοήθειας χωρίς δημόσια έκθεση.</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36. Μαθητής λέει «Δεν αντέχω άλλο»</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δήλωση ακούγεται με εμφανή απόγνωση και αναφορές ματαιότητας.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αντέχω άλλο, τίποτα δεν έχει νόημα.»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«Σε ακούω και σε παίρνω στα σοβαρά. Θέλω να βεβαιωθούμε ότι είσαι ασφαλής και να βρούμε άμεση υποστήριξη.»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«Μην το πείτε πουθενά.»</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σεβαστώ την ιδιωτικότητά σου όσο μπορώ, αλλά δεν μπορώ να κρατήσω μυστικό κάτι που αφορά την ασφάλειά σου.»</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36. Μαθητής λέει «Δεν αντέχω άλλο»</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Διερευνώ άμεσο κίνδυνο με κατάλληλο τρόπο, εξασφαλίζω συνεχή υποστήριξη και ενεργοποιώ πρωτόκολλο.</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υποβαθμίσω τα λόγια του ή να υποσχεθώ απόλυτη μυστικότητα.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Αν υπάρχει κίνδυνος, δεν τον αφήνω μόνο και καλώ τις προβλεπόμενες υπηρεσίες επειγόντων.</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Συνεργάζονται οι αρμόδιοι επαγγελματίες με ελάχιστη αναγκαία κοινοποίηση.</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Σχολικό δίκτυο έγκαιρης παραπομπής και ορατά κανάλια βοήθειας.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Άμεση προστασία και επείγουσα βοήθεια όπου απαιτείται.</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37. Ένας μαθητής κοιμάται επανειλημμένα στο θρανίο</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Σε συνεχόμενα μαθήματα φαίνεται εξαντλημένος.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«Κυρία, δεν μπορώ να κρατήσω τα μάτια μου ανοιχτά.»</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«Βλέπω ότι είσαι πολύ κουρασμένος. Είσαι καλά; Χρειάζεσαι βοήθεια;»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«Όχι, απλώς νυστάζω.»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«Σε ακούω. Ας δούμε ποια υποστήριξη χρειάζεται σήμερα.»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37. Ένας μαθητής κοιμάται επανειλημμένα στο θρανίο</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Ελέγχω την άμεση ευεξία και ενημερώνω αρμόδιο σχολικό πρόσωπο αν επιμένει.</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υποθέσω χωρίς τεκμήρια ότι αδιαφορεί ή ξενυχτά από επιλογή.</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Σε ανησυχητικά συμπτώματα ζητώ ιατρική συνδρομή σύμφωνα με τη διαδικασία.</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Εξετάζονται διακριτικά πιθανές ανάγκες με κατάλληλους επαγγελματίες.</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Προσιτός ρυθμός και δυνατότητα διακριτικής αίτησης υποστήριξης.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38. Κυκλοφορεί ταπεινωτικό βίντεο μαθητή</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Μαθητές αναφέρουν διαμοιρασμό περιεχομένου σε ομαδική συνομιλία.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«Όλοι το έχουν δει, γιατί ασχολείστε;»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«Το ότι κυκλοφόρησε δεν το κάνει αποδεκτό. Πρώτα προστατεύουμε το παιδί που στοχοποιείται.»</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«Να σας το στείλουμε;»</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«Μην το προωθήσετε άλλο. Θα ενημερωθούν οι αρμόδιοι με ασφαλή τρόπο.»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38. Κυκλοφορεί ταπεινωτικό βίντεο μαθητή</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Σταματώ τη διάδοση και ακολουθώ τις διαδικασίες του σχολείου για ψηφιακό εκφοβισμό.</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αναπαράγω το βίντεο στην τάξη ως απόδειξη.</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Διασφαλίζω υποστήριξη του θιγόμενου και αναφορά όπου προβλέπεται.</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Συνεργάζομαι με σχολείο και οικογένειες βάσει αρμοδιοτήτων.</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Ψηφιακή ιθαγένεια, συναίνεση και ασφαλής αναφορά.</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Άμεση προστασία και επείγουσα βοήθεια όπου απαιτείται.</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39. Υπάρχει έντονος καβγάς για φήμη στα social</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Δύο ομάδες κατηγορούν η μία την άλλη για αναρτήσεις.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«Μας έβριζαν όλο το βράδυ!»</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«Το θέμα είναι σοβαρό. Σταματάμε τις κατηγορίες εδώ και θα εξεταστεί με ασφάλεια από τα αρμόδια πρόσωπα.»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«Αλλά να πούμε τι έκαναν!»</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υπάρξει τρόπος να ακουστείτε χωριστά, χωρίς να εκτεθεί κανείς.»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39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39. Υπάρχει έντονος καβγάς για φήμη στα social</a:t>
            </a:r>
            <a:endParaRPr lang="en-US" sz="2900" dirty="0"/>
          </a:p>
        </p:txBody>
      </p:sp>
      <p:sp>
        <p:nvSpPr>
          <p:cNvPr id="9" name="Shape 7"/>
          <p:cNvSpPr/>
          <p:nvPr/>
        </p:nvSpPr>
        <p:spPr>
          <a:xfrm>
            <a:off x="640080" y="1371600"/>
            <a:ext cx="10908792" cy="804672"/>
          </a:xfrm>
          <a:prstGeom prst="roundRect">
            <a:avLst>
              <a:gd name="adj" fmla="val 15909"/>
            </a:avLst>
          </a:prstGeom>
          <a:solidFill>
            <a:srgbClr val="F0ECF8"/>
          </a:solidFill>
          <a:ln w="12700">
            <a:solidFill>
              <a:srgbClr val="F0ECF8">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Δεν επιτρέπω αναπαράσταση της αντιπαράθεσης μέσα στην τάξη.</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εκδικάσω επιτόπου ποιος φταίει με βάση φήμες.</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Αν υπάρχει απειλή, στοχοποίηση ή κίνδυνος, ενεργοποιώ άμεσα προστασία.</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Ακολουθεί οργανωμένη διερεύνηση με αναγκαία εμπιστευτικότητα.</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Κανόνες ασφάλειας σε ομαδικά chats και τρόποι αναφοράς.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40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40. Μαθητής απομονώνεται μετά από αλλαγή σχολείου</a:t>
            </a:r>
            <a:endParaRPr lang="en-US" sz="2900" dirty="0"/>
          </a:p>
        </p:txBody>
      </p:sp>
      <p:sp>
        <p:nvSpPr>
          <p:cNvPr id="9" name="Shape 7"/>
          <p:cNvSpPr/>
          <p:nvPr/>
        </p:nvSpPr>
        <p:spPr>
          <a:xfrm>
            <a:off x="630936" y="1408176"/>
            <a:ext cx="10917936" cy="841248"/>
          </a:xfrm>
          <a:prstGeom prst="roundRect">
            <a:avLst>
              <a:gd name="adj" fmla="val 15217"/>
            </a:avLst>
          </a:prstGeom>
          <a:solidFill>
            <a:srgbClr val="F0ECF8"/>
          </a:solidFill>
          <a:ln w="12700">
            <a:solidFill>
              <a:srgbClr val="F0ECF8">
                <a:alpha val="0"/>
              </a:srgbClr>
            </a:solidFill>
            <a:prstDash val="solid"/>
          </a:ln>
        </p:spPr>
        <p:txBody>
          <a:bodyPr/>
          <a:p/>
        </p:txBody>
      </p:sp>
      <p:sp>
        <p:nvSpPr>
          <p:cNvPr id="10" name="Shape 8"/>
          <p:cNvSpPr/>
          <p:nvPr/>
        </p:nvSpPr>
        <p:spPr>
          <a:xfrm>
            <a:off x="649224" y="1554480"/>
            <a:ext cx="64008" cy="566928"/>
          </a:xfrm>
          <a:prstGeom prst="rect">
            <a:avLst/>
          </a:prstGeom>
          <a:solidFill>
            <a:srgbClr val="79609A"/>
          </a:solidFill>
          <a:ln w="12700">
            <a:solidFill>
              <a:srgbClr val="79609A">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Νέος μαθητής κάθεται μόνος και αποφεύγει δραστηριότητες.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ξέρω κανέναν εδώ.»</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79609A"/>
          </a:solidFill>
          <a:ln w="12700">
            <a:solidFill>
              <a:srgbClr val="79609A">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«Είναι λογικό να χρειάζεσαι χρόνο. Θα σου δείξω τις επιλογές και μπορείς να αρχίσεις σε ζευγάρι.»</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θέλω να με κοιτούν.»</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79609A"/>
          </a:solidFill>
          <a:ln w="12700">
            <a:solidFill>
              <a:srgbClr val="79609A">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το κάνουμε διακριτικά, χωρίς να χρειαστεί να συστηθείς μπροστά σε όλους.»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Σχέσεις &amp; ασφάλεια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089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Α΄ · ΣΕΝΑΡΙΟ 40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40. Μαθητής απομονώνεται μετά από αλλαγή σχολείου</a:t>
            </a:r>
            <a:endParaRPr lang="en-US" sz="2900" dirty="0"/>
          </a:p>
        </p:txBody>
      </p:sp>
      <p:sp>
        <p:nvSpPr>
          <p:cNvPr id="9" name="Shape 7"/>
          <p:cNvSpPr/>
          <p:nvPr/>
        </p:nvSpPr>
        <p:spPr>
          <a:xfrm>
            <a:off x="640080" y="1426464"/>
            <a:ext cx="10908792" cy="877824"/>
          </a:xfrm>
          <a:prstGeom prst="roundRect">
            <a:avLst>
              <a:gd name="adj" fmla="val 14583"/>
            </a:avLst>
          </a:prstGeom>
          <a:solidFill>
            <a:srgbClr val="F0ECF8"/>
          </a:solidFill>
          <a:ln w="12700">
            <a:solidFill>
              <a:srgbClr val="F0ECF8">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Επιτρέπω σταδιακή ένταξη και προσεκτική επιλογή συνεργάτη.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απαιτήσω δημόσια παρουσίαση προσωπικών στοιχείων.</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Ελέγχω διακριτικά αν υπάρχει συστηματικός αποκλεισμός.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Ορίζουμε προσιτό στόχο κοινωνικής και μαθησιακής συμμετοχής.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79609A"/>
          </a:solidFill>
          <a:ln w="12700">
            <a:solidFill>
              <a:srgbClr val="79609A">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Διαδικασία καλωσορίσματος χωρίς υποχρεωτική έκθεση.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8961120" y="-1737360"/>
            <a:ext cx="5669280" cy="5669280"/>
          </a:xfrm>
          <a:prstGeom prst="ellipse">
            <a:avLst/>
          </a:prstGeom>
          <a:solidFill>
            <a:srgbClr val="AF813F">
              <a:alpha val="10000"/>
            </a:srgbClr>
          </a:solidFill>
          <a:ln w="31750">
            <a:solidFill>
              <a:srgbClr val="AF813F">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AF813F">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05</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Γονείς &amp; συνεργασία</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41–50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05</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41. Γονέας λέει «Φταίτε εσείς που το παιδί δεν μαθαίνει»</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Σε προγραμματισμένη συνάντηση ακούγεται έντονη κατηγορία.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παιδί μου δεν μαθαίνει τίποτα στο μάθημά σας!»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ήθελα να δούμε μαζί συγκεκριμένα παραδείγματα και τι μπορούμε να αλλάξουμε.»</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λέει καθημερινά.»</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«Είναι σημαντικό ότι το μεταφέρετε. Ας εντοπίσουμε σε ποια εργασία δυσκολεύεται.»</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41. Γονέας λέει «Φταίτε εσείς που το παιδί δεν μαθαίνει»</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Ακούω χωρίς άμυνα και παρουσιάζω διαγνωστικά τεκμήρια, όχι χαρακτηρισμούς.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αποδώσω την ευθύνη αποκλειστικά στο σπίτι.</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η συζήτηση γίνεται επιθετική, προτείνω νέα συνάντηση με αρμόδιο εκπρόσωπο.</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Καταλήγουμε σε δύο εφικτά βήματα σχολείου και οικογένειας.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Προληπτική ενημέρωση για στόχους και κριτήρια αξιολόγησης.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42. Γονέας απαιτεί αλλαγή βαθμού</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γονέας ζητά αύξηση χωρίς αναφορά στα κριτήρια.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«Ξέρω ότι αξίζει τουλάχιστον δύο μονάδες παραπάνω.»</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«Να δούμε πρώτα το γραπτό και την κλίμακα αξιολόγησης, ώστε να μιλήσουμε με στοιχεία.»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κάνω παράπονα στη διεύθυνση.»</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«Είναι δικαίωμά σας να ακολουθήσετε τις προβλεπόμενες διαδικασίες. Θα εξηγήσω τεκμηριωμένα την αξιολόγηση.»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42. Γονέας απαιτεί αλλαγή βαθμού</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Παρουσιάζω κριτήρια και διαδικασία επανεξέτασης όπου προβλέπεται.</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παζαρέψω βαθμό για να αποφύγω τη σύγκρουση.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Ενημερώνω θεσμικά τη διεύθυνση και τηρώ την κατάλληλη διαδικασία.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Δίνω συγκεκριμένο ανατροφοδοτικό πλάνο βελτίωσης.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Εκ των προτέρων διαφανείς ρουμπρίκες αξιολόγησης.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43. Γονέας δικαιολογεί κάθε διακοπή του παιδιού</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Οι επανειλημμένες διακοπές παρουσιάζονται ως «ζωντάνια».</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παιδί μου είναι απλώς αυθόρμητο.»</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«Συμφωνώ ότι ο αυθορμητισμός μπορεί να είναι δύναμη. Χρειάζεται όμως να συνυπάρχει με τον χρόνο των άλλων.»</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θα του κόψουμε τον χαρακτήρα.»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είναι αυτός ο στόχος. Θέλουμε έναν τρόπο συμμετοχής που να βοηθά και το ίδιο.»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43. Γονέας δικαιολογεί κάθε διακοπή του παιδιού</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Μιλώ για παρατηρήσιμη συμπεριφορά και επίδραση στη μάθηση.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χαρακτηρίσω το παιδί «προβληματικό».</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Προτείνω σύντομη δοκιμή συγκεκριμένης ρουτίνας και ημερομηνία ανασκόπησης.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Αναφέρω και επιτυχημένα παραδείγματα του μαθητή.</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Κοινό λεξιλόγιο σχολείου-οικογένειας για τη συμμετοχή.</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44. Γονέας θέλει να πληροφορηθεί τιμωρία άλλου μαθητή</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Ζητά λεπτομέρειες για συμβάν με το παιδί του.</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«Πείτε μου τι ποινή του βάλατε!»</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«Μπορώ να σας ενημερώσω για τα μέτρα προστασίας του παιδιού σας, όχι για προσωπικά δεδομένα άλλου μαθητή.»</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«Δηλαδή δεν κάνετε τίποτα;»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«Η ασφάλεια είναι προτεραιότητα. Θα εξηγήσω τη διαδικασία παρακολούθησης και ενημέρωσης.»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44. Γονέας θέλει να πληροφορηθεί τιμωρία άλλου μαθητή</a:t>
            </a:r>
            <a:endParaRPr lang="en-US" sz="2900" dirty="0"/>
          </a:p>
        </p:txBody>
      </p:sp>
      <p:sp>
        <p:nvSpPr>
          <p:cNvPr id="9" name="Shape 7"/>
          <p:cNvSpPr/>
          <p:nvPr/>
        </p:nvSpPr>
        <p:spPr>
          <a:xfrm>
            <a:off x="640080" y="1371600"/>
            <a:ext cx="10908792" cy="804672"/>
          </a:xfrm>
          <a:prstGeom prst="roundRect">
            <a:avLst>
              <a:gd name="adj" fmla="val 15909"/>
            </a:avLst>
          </a:prstGeom>
          <a:solidFill>
            <a:srgbClr val="FBF1DD"/>
          </a:solidFill>
          <a:ln w="12700">
            <a:solidFill>
              <a:srgbClr val="FBF1DD">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Προσδιορίζω τι μπορώ νόμιμα να κοινοποιήσω.</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αποκαλύψω προσωπικά στοιχεία ή πειθαρχικές πληροφορίες τρίτου.</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Παραπέμπω στον αρμόδιο της σχολικής μονάδας για επίσημη ενημέρωση.</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Συμφωνούμε σε τρόπο επανελέγχου της ασφάλειας του παιδιού.</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Σαφής ενημέρωση για δικαιώματα, απόρρητο και διαδικασίες.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099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45. Γονέας στέλνει επιθετικά μηνύματα αργά τη νύχτα</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Φτάνουν διαδοχικά μηνύματα με απαιτήσεις άμεσης απάντησης.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«Απαιτώ να μου απαντήσετε τώρα!»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«Έλαβα το μήνυμά σας. Θα το εξετάσω εντός του προβλεπόμενου χρόνου επικοινωνίας του σχολείου.»</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δέχομαι αναβολές.»</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«Για ουσιαστική συζήτηση προτείνω συγκεκριμένη συνάντηση μέσω του σχολείου.»</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45. Γονέας στέλνει επιθετικά μηνύματα αργά τη νύχτα</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Διατηρώ επαγγελματικά όρια, τεκμηριώνω και χρησιμοποιώ θεσμικά κανάλια.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απαντήσω θυμωμένα από προσωπικό λογαριασμό.</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υπάρχουν απειλές ενημερώνω αμέσως τη διεύθυνση και ακολουθώ κατάλληλη διαδικασία.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Συμφωνούμε κανάλι και εύλογο χρόνο απόκρισης.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Γραπτοί κανόνες επικοινωνίας από την αρχή του έτους.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46. Γονέας αμφισβητεί υποστηρικτική προσαρμογή</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Διαφωνεί με το ότι το παιδί του χρειάζεται διαφοροποίηση.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θέλω να ξεχωρίζει το παιδί μου.»</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«Στόχος είναι να έχει δίκαιη πρόσβαση στη μάθηση. Μπορούμε να εξετάσουμε μαζί τις δυνατότητες.»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το θεωρούν λιγότερο ικανό.»</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διαφυλάξουμε τη διακριτικότητα και θα ακολουθήσουμε τις αρμόδιες οδηγίες.»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46. Γονέας αμφισβητεί υποστηρικτική προσαρμογή</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Σέβομαι την ανησυχία και εξηγώ σκοπό χωρίς διάγνωση.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παρουσιάσω μη επιβεβαιωμένη ιατρική εκτίμηση.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Ζητώ συνδρομή αρμόδιας υποστηρικτικής υπηρεσίας.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Ελέγχουμε τα αποτελέσματα συγκεκριμένης παιδαγωγικής προσαρμογής.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Διαφοροποίηση που ωφελεί ευρύτερα την τάξη.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47. Γονέας θεωρεί ότι το παιδί του δέχεται εκφοβισμό</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Αναφέρει επανειλημμένο αποκλεισμό από συμμαθητές.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«Το παιδί μου φοβάται να έρθει σχολείο.»</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«Σας ευχαριστώ που το αναφέρετε. Το αντιμετωπίζουμε σοβαρά και θα ενεργοποιήσουμε τη διαδικασία προστασίας.»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«Θέλω να λυθεί σήμερα.»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προχωρήσουμε άμεσα στα αναγκαία βήματα ασφάλειας και θα σας ενημερώσει το αρμόδιο πρόσωπο.»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47. Γονέας θεωρεί ότι το παιδί του δέχεται εκφοβισμό</a:t>
            </a:r>
            <a:endParaRPr lang="en-US" sz="2900" dirty="0"/>
          </a:p>
        </p:txBody>
      </p:sp>
      <p:sp>
        <p:nvSpPr>
          <p:cNvPr id="9" name="Shape 7"/>
          <p:cNvSpPr/>
          <p:nvPr/>
        </p:nvSpPr>
        <p:spPr>
          <a:xfrm>
            <a:off x="640080" y="1371600"/>
            <a:ext cx="10908792" cy="804672"/>
          </a:xfrm>
          <a:prstGeom prst="roundRect">
            <a:avLst>
              <a:gd name="adj" fmla="val 15909"/>
            </a:avLst>
          </a:prstGeom>
          <a:solidFill>
            <a:srgbClr val="FBF1DD"/>
          </a:solidFill>
          <a:ln w="12700">
            <a:solidFill>
              <a:srgbClr val="FBF1DD">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Ακούω, καταγράφω γεγονότα και ειδοποιώ κατάλληλα χωρίς να υπόσχομαι αποτέλεσμα.</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προτείνω στα παιδιά να τα βρουν μόνα τους.</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Ενεργοποιώ σχολικό πρωτόκολλο και επισήμως διαθέσιμες διαδικασίες.</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Ελέγχουμε συστηματικά την ασφάλεια και την υποστήριξη του παιδιού.</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Γνωστοί ασφαλείς δίαυλοι αναφοράς προς εκπαιδευτικούς και γονείς.</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48. Γονέας συγκρίνει το παιδί με συμμαθητή</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Ζητά να μάθει γιατί ο άλλος πήρε καλύτερο βαθμό.</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«Ο φίλος του πήρε 18, γιατί το δικό μου 15;»</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μιλήσουμε για τη δουλειά του παιδιού σας με βάση κοινά κριτήρια, όχι για το γραπτό άλλου μαθητή.»</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έγραψαν το ίδιο!»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δούμε συγκεκριμένα τα σημεία της δικής του απάντησης.»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48. Γονέας συγκρίνει το παιδί με συμμαθητή</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Διαφυλάσσω προσωπικά δεδομένα και εστιάζω σε κριτήρια.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συγκρίνω ονομαστικά δύο παιδιά.</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τεκμηριωμένη γραπτή ανατροφοδότηση.</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Θέτουμε στόχο βελτίωσης συγκεκριμένου κριτηρίου.</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Διαφανής ρουμπρίκα και δείγματα ανώνυμων απαντήσεων.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600" b="1" dirty="0">
                <a:solidFill>
                  <a:srgbClr val="1B2D41"/>
                </a:solidFill>
                <a:latin typeface="Inter" pitchFamily="34" charset="0"/>
                <a:ea typeface="Inter" pitchFamily="34" charset="-122"/>
                <a:cs typeface="Inter" pitchFamily="34" charset="-120"/>
              </a:rPr>
              <a:t>49. Γονέας κατηγορεί συμμαθητές με ονόματα σε ομαδικό email</a:t>
            </a:r>
            <a:endParaRPr lang="en-US" sz="26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Μήνυμα προς πολλούς γονείς περιέχει προσωπικές κατηγορίες.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«Πρέπει όλοι να ξέρουν ποιοι το έκαναν!»</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«Καταλαβαίνω την ανάγκη σας για προστασία. Χρειάζεται όμως να χρησιμοποιήσουμε τον επίσημο και εμπιστευτικό τρόπο αναφοράς.»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το κοινοποιήσω παντού.»</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σας ενημερώσουμε για τις διαθέσιμες διαδικασίες. Η δημόσια έκθεση μαθητών μπορεί να βλάψει την προστασία τους.»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49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600" b="1" dirty="0">
                <a:solidFill>
                  <a:srgbClr val="1B2D41"/>
                </a:solidFill>
                <a:latin typeface="Inter" pitchFamily="34" charset="0"/>
                <a:ea typeface="Inter" pitchFamily="34" charset="-122"/>
                <a:cs typeface="Inter" pitchFamily="34" charset="-120"/>
              </a:rPr>
              <a:t>49. Γονέας κατηγορεί συμμαθητές με ονόματα σε ομαδικό email</a:t>
            </a:r>
            <a:endParaRPr lang="en-US" sz="2600" dirty="0"/>
          </a:p>
        </p:txBody>
      </p:sp>
      <p:sp>
        <p:nvSpPr>
          <p:cNvPr id="9" name="Shape 7"/>
          <p:cNvSpPr/>
          <p:nvPr/>
        </p:nvSpPr>
        <p:spPr>
          <a:xfrm>
            <a:off x="640080" y="1371600"/>
            <a:ext cx="10908792" cy="804672"/>
          </a:xfrm>
          <a:prstGeom prst="roundRect">
            <a:avLst>
              <a:gd name="adj" fmla="val 15909"/>
            </a:avLst>
          </a:prstGeom>
          <a:solidFill>
            <a:srgbClr val="FBF1DD"/>
          </a:solidFill>
          <a:ln w="12700">
            <a:solidFill>
              <a:srgbClr val="FBF1DD">
                <a:alpha val="0"/>
              </a:srgbClr>
            </a:solidFill>
            <a:prstDash val="solid"/>
          </a:ln>
        </p:spPr>
        <p:txBody>
          <a:bodyPr/>
          <a:p/>
        </p:txBody>
      </p:sp>
      <p:sp>
        <p:nvSpPr>
          <p:cNvPr id="10" name="Shape 8"/>
          <p:cNvSpPr/>
          <p:nvPr/>
        </p:nvSpPr>
        <p:spPr>
          <a:xfrm>
            <a:off x="777240" y="157276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65049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449324"/>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Άμεση ενέργεια: Δεν απαντώ σε αλυσιδωτή δημόσια αντιπαράθεση· ειδοποιώ διεύθυνση.</a:t>
            </a:r>
            <a:endParaRPr lang="en-US" sz="1770" dirty="0"/>
          </a:p>
        </p:txBody>
      </p:sp>
      <p:sp>
        <p:nvSpPr>
          <p:cNvPr id="13" name="Shape 11"/>
          <p:cNvSpPr/>
          <p:nvPr/>
        </p:nvSpPr>
        <p:spPr>
          <a:xfrm>
            <a:off x="640080" y="2258568"/>
            <a:ext cx="10908792" cy="804672"/>
          </a:xfrm>
          <a:prstGeom prst="roundRect">
            <a:avLst>
              <a:gd name="adj" fmla="val 15909"/>
            </a:avLst>
          </a:prstGeom>
          <a:solidFill>
            <a:srgbClr val="FFF1ED"/>
          </a:solidFill>
          <a:ln w="12700">
            <a:solidFill>
              <a:srgbClr val="FFF1ED">
                <a:alpha val="0"/>
              </a:srgbClr>
            </a:solidFill>
            <a:prstDash val="solid"/>
          </a:ln>
        </p:spPr>
        <p:txBody>
          <a:bodyPr/>
          <a:p/>
        </p:txBody>
      </p:sp>
      <p:sp>
        <p:nvSpPr>
          <p:cNvPr id="14" name="Shape 12"/>
          <p:cNvSpPr/>
          <p:nvPr/>
        </p:nvSpPr>
        <p:spPr>
          <a:xfrm>
            <a:off x="777240" y="245973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53746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336292"/>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Αποφεύγω: Να επιβεβαιώσω προσωπικά δεδομένα σε ομαδική αλληλογραφία.</a:t>
            </a:r>
            <a:endParaRPr lang="en-US" sz="1770" dirty="0"/>
          </a:p>
        </p:txBody>
      </p:sp>
      <p:sp>
        <p:nvSpPr>
          <p:cNvPr id="17" name="Shape 15"/>
          <p:cNvSpPr/>
          <p:nvPr/>
        </p:nvSpPr>
        <p:spPr>
          <a:xfrm>
            <a:off x="640080" y="3145536"/>
            <a:ext cx="10908792" cy="804672"/>
          </a:xfrm>
          <a:prstGeom prst="roundRect">
            <a:avLst>
              <a:gd name="adj" fmla="val 15909"/>
            </a:avLst>
          </a:prstGeom>
          <a:solidFill>
            <a:srgbClr val="F6F1E8"/>
          </a:solidFill>
          <a:ln w="12700">
            <a:solidFill>
              <a:srgbClr val="F6F1E8">
                <a:alpha val="0"/>
              </a:srgbClr>
            </a:solidFill>
            <a:prstDash val="solid"/>
          </a:ln>
        </p:spPr>
        <p:txBody>
          <a:bodyPr/>
          <a:p/>
        </p:txBody>
      </p:sp>
      <p:sp>
        <p:nvSpPr>
          <p:cNvPr id="18" name="Shape 16"/>
          <p:cNvSpPr/>
          <p:nvPr/>
        </p:nvSpPr>
        <p:spPr>
          <a:xfrm>
            <a:off x="777240" y="334670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42442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223260"/>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Αν δεν λειτουργήσει: Ενεργοποιώ τους αρμόδιους για διαχείριση ιδιωτικότητας και ασφάλειας.</a:t>
            </a:r>
            <a:endParaRPr lang="en-US" sz="1770" dirty="0"/>
          </a:p>
        </p:txBody>
      </p:sp>
      <p:sp>
        <p:nvSpPr>
          <p:cNvPr id="21" name="Shape 19"/>
          <p:cNvSpPr/>
          <p:nvPr/>
        </p:nvSpPr>
        <p:spPr>
          <a:xfrm>
            <a:off x="640080" y="4032504"/>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2" name="Shape 20"/>
          <p:cNvSpPr/>
          <p:nvPr/>
        </p:nvSpPr>
        <p:spPr>
          <a:xfrm>
            <a:off x="777240" y="423367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31139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110228"/>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Μετά το περιστατικό: Δίνω σαφή ενημέρωση για θεσμικά κανάλια και επικοινωνία.</a:t>
            </a:r>
            <a:endParaRPr lang="en-US" sz="1770" dirty="0"/>
          </a:p>
        </p:txBody>
      </p:sp>
      <p:sp>
        <p:nvSpPr>
          <p:cNvPr id="25" name="Shape 23"/>
          <p:cNvSpPr/>
          <p:nvPr/>
        </p:nvSpPr>
        <p:spPr>
          <a:xfrm>
            <a:off x="640080" y="4919472"/>
            <a:ext cx="10908792" cy="804672"/>
          </a:xfrm>
          <a:prstGeom prst="roundRect">
            <a:avLst>
              <a:gd name="adj" fmla="val 15909"/>
            </a:avLst>
          </a:prstGeom>
          <a:solidFill>
            <a:srgbClr val="FFFFFF"/>
          </a:solidFill>
          <a:ln w="7620">
            <a:solidFill>
              <a:srgbClr val="DCE4E8"/>
            </a:solidFill>
            <a:prstDash val="solid"/>
          </a:ln>
        </p:spPr>
        <p:txBody>
          <a:bodyPr/>
          <a:p/>
        </p:txBody>
      </p:sp>
      <p:sp>
        <p:nvSpPr>
          <p:cNvPr id="26" name="Shape 24"/>
          <p:cNvSpPr/>
          <p:nvPr/>
        </p:nvSpPr>
        <p:spPr>
          <a:xfrm>
            <a:off x="777240" y="51206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1983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4997196"/>
            <a:ext cx="9793224" cy="640080"/>
          </a:xfrm>
          <a:prstGeom prst="rect">
            <a:avLst/>
          </a:prstGeom>
          <a:noFill/>
          <a:ln/>
        </p:spPr>
        <p:txBody>
          <a:bodyPr wrap="square" lIns="0" tIns="0" rIns="0" bIns="0" rtlCol="0" anchor="ctr">
            <a:normAutofit/>
          </a:bodyPr>
          <a:lstStyle/>
          <a:p>
            <a:pPr indent="0" marL="0">
              <a:buNone/>
            </a:pPr>
            <a:r>
              <a:rPr lang="en-US" sz="1770" dirty="0">
                <a:solidFill>
                  <a:srgbClr val="1A2938"/>
                </a:solidFill>
                <a:latin typeface="Inter" pitchFamily="34" charset="0"/>
                <a:ea typeface="Inter" pitchFamily="34" charset="-122"/>
                <a:cs typeface="Inter" pitchFamily="34" charset="-120"/>
              </a:rPr>
              <a:t>Πρόληψη: Προληπτικό πρωτόκολλο γονεϊκών επικοινωνιών.</a:t>
            </a:r>
            <a:endParaRPr lang="en-US" sz="1770" dirty="0"/>
          </a:p>
        </p:txBody>
      </p:sp>
      <p:sp>
        <p:nvSpPr>
          <p:cNvPr id="29" name="Shape 27"/>
          <p:cNvSpPr/>
          <p:nvPr/>
        </p:nvSpPr>
        <p:spPr>
          <a:xfrm>
            <a:off x="640080" y="5852160"/>
            <a:ext cx="10908792" cy="493776"/>
          </a:xfrm>
          <a:prstGeom prst="roundRect">
            <a:avLst>
              <a:gd name="adj" fmla="val 25926"/>
            </a:avLst>
          </a:prstGeom>
          <a:solidFill>
            <a:srgbClr val="FFF0E8"/>
          </a:solidFill>
          <a:ln w="12700">
            <a:solidFill>
              <a:srgbClr val="FFF0E8">
                <a:alpha val="0"/>
              </a:srgbClr>
            </a:solidFill>
            <a:prstDash val="solid"/>
          </a:ln>
        </p:spPr>
        <p:txBody>
          <a:bodyPr/>
          <a:p/>
        </p:txBody>
      </p:sp>
      <p:sp>
        <p:nvSpPr>
          <p:cNvPr id="30" name="Text 28"/>
          <p:cNvSpPr/>
          <p:nvPr/>
        </p:nvSpPr>
        <p:spPr>
          <a:xfrm>
            <a:off x="850392" y="5943600"/>
            <a:ext cx="10387584" cy="283464"/>
          </a:xfrm>
          <a:prstGeom prst="rect">
            <a:avLst/>
          </a:prstGeom>
          <a:noFill/>
          <a:ln/>
        </p:spPr>
        <p:txBody>
          <a:bodyPr wrap="square" lIns="0" tIns="0" rIns="0" bIns="0" rtlCol="0" anchor="ctr">
            <a:normAutofit/>
          </a:bodyPr>
          <a:lstStyle/>
          <a:p>
            <a:pPr indent="0" marL="0">
              <a:buNone/>
            </a:pPr>
            <a:r>
              <a:rPr lang="en-US" sz="1510" b="1" dirty="0">
                <a:solidFill>
                  <a:srgbClr val="A34337"/>
                </a:solidFill>
                <a:latin typeface="Inter" pitchFamily="34" charset="0"/>
                <a:ea typeface="Inter" pitchFamily="34" charset="-122"/>
                <a:cs typeface="Inter" pitchFamily="34" charset="-120"/>
              </a:rPr>
              <a:t>⚠ Προσοχή: Ενημέρωση αρμόδιων προσώπων και κατάλληλη προστασία.</a:t>
            </a:r>
            <a:endParaRPr lang="en-US" sz="1510" dirty="0"/>
          </a:p>
        </p:txBody>
      </p:sp>
      <p:pic>
        <p:nvPicPr>
          <p:cNvPr id="31" name="Picture 3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109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50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50. Συνάδελφος ανατρέπει τους συμφωνημένους κανόνες</a:t>
            </a:r>
            <a:endParaRPr lang="en-US" sz="2900" dirty="0"/>
          </a:p>
        </p:txBody>
      </p:sp>
      <p:sp>
        <p:nvSpPr>
          <p:cNvPr id="9" name="Shape 7"/>
          <p:cNvSpPr/>
          <p:nvPr/>
        </p:nvSpPr>
        <p:spPr>
          <a:xfrm>
            <a:off x="630936" y="1408176"/>
            <a:ext cx="10917936" cy="841248"/>
          </a:xfrm>
          <a:prstGeom prst="roundRect">
            <a:avLst>
              <a:gd name="adj" fmla="val 15217"/>
            </a:avLst>
          </a:prstGeom>
          <a:solidFill>
            <a:srgbClr val="FBF1DD"/>
          </a:solidFill>
          <a:ln w="12700">
            <a:solidFill>
              <a:srgbClr val="FBF1DD">
                <a:alpha val="0"/>
              </a:srgbClr>
            </a:solidFill>
            <a:prstDash val="solid"/>
          </a:ln>
        </p:spPr>
        <p:txBody>
          <a:bodyPr/>
          <a:p/>
        </p:txBody>
      </p:sp>
      <p:sp>
        <p:nvSpPr>
          <p:cNvPr id="10" name="Shape 8"/>
          <p:cNvSpPr/>
          <p:nvPr/>
        </p:nvSpPr>
        <p:spPr>
          <a:xfrm>
            <a:off x="649224" y="1554480"/>
            <a:ext cx="64008" cy="566928"/>
          </a:xfrm>
          <a:prstGeom prst="rect">
            <a:avLst/>
          </a:prstGeom>
          <a:solidFill>
            <a:srgbClr val="AF813F"/>
          </a:solidFill>
          <a:ln w="12700">
            <a:solidFill>
              <a:srgbClr val="AF813F">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Οι μαθητές λαμβάνουν αντιφατικές οδηγίες από διαφορετικούς εκπαιδευτικούς.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«Η άλλη καθηγήτρια μάς αφήνει!»</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AF813F"/>
          </a:solidFill>
          <a:ln w="12700">
            <a:solidFill>
              <a:srgbClr val="AF813F">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«Μπορεί να υπάρχουν διαφορετικές πρακτικές. Εδώ ακολουθούμε τον συμφωνημένο κανόνα αυτού του μαθήματος.»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«Άρα δεν ισχύουν παντού τα ίδια;»</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AF813F"/>
          </a:solidFill>
          <a:ln w="12700">
            <a:solidFill>
              <a:srgbClr val="AF813F">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ξεκαθαρίσουμε τους κοινούς κανόνες στο σχολείο, χωρίς να κρίνουμε πρόσωπα.»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Γονείς &amp; συνεργασία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110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Α΄ · ΣΕΝΑΡΙΟ 50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50. Συνάδελφος ανατρέπει τους συμφωνημένους κανόνες</a:t>
            </a:r>
            <a:endParaRPr lang="en-US" sz="2900" dirty="0"/>
          </a:p>
        </p:txBody>
      </p:sp>
      <p:sp>
        <p:nvSpPr>
          <p:cNvPr id="9" name="Shape 7"/>
          <p:cNvSpPr/>
          <p:nvPr/>
        </p:nvSpPr>
        <p:spPr>
          <a:xfrm>
            <a:off x="640080" y="1426464"/>
            <a:ext cx="10908792" cy="877824"/>
          </a:xfrm>
          <a:prstGeom prst="roundRect">
            <a:avLst>
              <a:gd name="adj" fmla="val 14583"/>
            </a:avLst>
          </a:prstGeom>
          <a:solidFill>
            <a:srgbClr val="FBF1DD"/>
          </a:solidFill>
          <a:ln w="12700">
            <a:solidFill>
              <a:srgbClr val="FBF1D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Αποφεύγω δημόσια αξιολόγηση συναδέλφου.</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απαξιώσω τον συνάδελφο μπροστά στους μαθητές.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Ζητώ συνάντηση συντονισμού και κοινή γραπτή συμφωνία.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Συντονίζω τις ελάχιστες κοινές προσδοκίες.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Κοινό πλαίσιο από τον σύλλογο και συνεπής εφαρμογή.</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Α΄ · ΘΕΜΑΤΙΚΗ ΕΝΟΤΗΤΑ 06</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Φιλολογικά μαθήματα</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Σενάρια 51–60</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06</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51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51. Αρνείται να διαβάσει δυνατά λογοτεχνικό κείμενο</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Μαθητής που δυσκολεύεται στην ανάγνωση παγώνει.</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θέλω να διαβάσω, θα γελάσουν.»</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θα σε πιέσω να εκτεθείς. Μπορείς να επιλέξεις μία πρόταση ή να παρακολουθήσεις πρώτα.»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«Θα διαβάσει άλλος;»</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«Ναι, και θα δούμε πώς μπορείς να συμμετέχεις με ασφάλεια.»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51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51. Αρνείται να διαβάσει δυνατά λογοτεχνικό κείμενο</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Δίνω εναλλακτικούς τρόπους συμμετοχής και δεν υποθέτω διάγνωση.</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επιμείνω ότι «όλοι πρέπει να διαβάζουν» εκείνη τη στιγμή.</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Οργανώνω σταδιακή προετοιμασία ή ιδιωτική ανάγνωση.</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Συμφωνούμε στόχο που είναι εφικτός και αποδεκτός από τον μαθητή.</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Δικαίωμα προετοιμασίας και πρακτικές ανάγνωσης χωρίς έκθεση.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52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52. Η τάξη χλευάζει τα Αρχαία ως άχρηστα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Ακούγονται επίμονες διαμαρτυρίες πριν από άσκηση γραμματικής.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«Πού θα μου χρησιμεύσει ο απαρέμφατος;»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«Καλή ερώτηση. Ας δούμε πώς μας βοηθά να καταλάβουμε τη δομή μιας ιδέας και μια σύγχρονη λέξη.»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«Πάλι γραμματική;»</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«Σήμερα θα λύσουμε ένα πραγματικό πρόβλημα κατανόησης με δύο παραδείγματα.»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52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52. Η τάξη χλευάζει τα Αρχαία ως άχρηστα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Χτίζω γέφυρα με σημερινό λεξιλόγιο, χωρίς υποσχέσεις υπερβολικής χρησιμότητας.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απαντήσω ότι πρέπει να αρέσουν τα Αρχαία σε όλους.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εναλλακτικό παράδειγμα με το ίδιο γλωσσικό φαινόμενο.</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Συλλέγω τι βοήθησε στην κατανόηση.</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Σύντομα γλωσσικά ερωτήματα μέσα από αυθεντικά κείμενα.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53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53. Στην Έκθεση λέει «Δεν έχω καμία ιδέα»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Η λευκή σελίδα παραμένει άδεια δέκα λεπτά.</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μπορώ να γράψω πρόλογο.»</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χρειάζεται να αρχίσουμε από τον πρόλογο. Πες μου μία θέση για το θέμα.»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ξέρω καν τι πιστεύω.»</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«Διάλεξε από δύο πιθανές οπτικές και γράψε έναν λόγο.»</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53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53. Στην Έκθεση λέει «Δεν έχω καμία ιδέα»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Σπάζω την παραγωγή λόγου σε θέση, αιτιολόγηση και παράδειγμα.</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δώσω έτοιμο κείμενο για άκριτη αντιγραφή.</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Παρέχω δομή παραγράφου και προφορικό σχεδιασμό.</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Συμφωνούμε ότι η αναθεώρηση είναι μέρος της συγγραφής.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Χάρτες ιδεών και μικρά προγράμματα προσχεδίου.</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54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54. Αμφισβητεί με ειρωνεία λογοτεχνική ερμηνεία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ακούει ερμηνεία με την οποία διαφωνεί.</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«Αυτά τα βγάζετε από το μυαλό σας!»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«Η διαφωνία είναι πολύτιμη όταν στηρίζεται στο κείμενο. Ποια λέξη υποστηρίζει τη δική σου ανάγνωση;»</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«Εγώ το κατάλαβα αλλιώς.»</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«Ωραία. Ας συγκρίνουμε τις δύο ερμηνείες με κειμενικές αναφορές.»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119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54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54. Αμφισβητεί με ειρωνεία λογοτεχνική ερμηνεία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Μετατρέπω την αντίρρηση σε τεκμηριωμένο διάλογο.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επιβάλω τη δική μου ανάγνωση ως τη μόνη δυνατή.</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Παρέχω υπόδειγμα «ισχυρισμός–χωρίο–ερμηνεία».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Αναγνωρίζω τεκμηριωμένες εναλλακτικές.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Κανόνας: καμία ερμηνεία χωρίς αναφορά στο κείμενο.</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55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55. Αποστηθίζει ιστορικά γεγονότα χωρίς κατανόηση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Δίνει ημερομηνίες αλλά δεν εξηγεί αιτίες.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«Τα έμαθα όπως είναι στο βιβλίο!»</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«Αυτό δείχνει προσπάθεια. Τώρα θα τα συνδέσουμε: ποια αιτία οδηγεί σε ποιο αποτέλεσμα;»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δεν είναι αυτό η σωστή απάντηση;»</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«Είναι ένα μέρος. Θα χτίσουμε και την ιστορική εξήγηση.»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55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55. Αποστηθίζει ιστορικά γεγονότα χωρίς κατανόηση</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Χρησιμοποιώ αλυσίδα αιτίου–γεγονότος–συνέπειας.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απορρίψω συνολικά την προσπάθεια απομνημόνευσης.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Δίνω οπτικό διάγραμμα και ένα υπόδειγμα ιστορικής αιτιολόγησης.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Ελέγχουμε μαζί μία απάντηση βάσει κριτηρίων.</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Δραστηριότητες σύγκρισης πηγών και αιτιακών δεσμών.</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56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56. Στη Φιλοσοφία η συζήτηση γίνεται προσωπική επίθεση</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Μαθητές διαφωνούν για το τι είναι δίκαιο.</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«Όποιος πιστεύει αυτό είναι χαζός.»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«Σταματάμε τον χαρακτηρισμό. Κρίνουμε επιχειρήματα, όχι πρόσωπα.»</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λέει ανοησίες!»</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«Μπορείς να εξηγήσεις ποια παραδοχή του επιχειρήματος αμφισβητείς.»</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56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56. Στη Φιλοσοφία η συζήτηση γίνεται προσωπική επίθεση</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Επαναφέρω τον διάλογο σε θέση, λόγο και αντίλογο.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αφήσω την προσβολή στο όνομα της ελευθερίας έκφρασης.</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Αναστέλλω τη συζήτηση και περνώ σε γραπτές θέσεις αν χρειάζεται.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Ορίζουμε κοινό πλαίσιο ευγενούς αντίλογου.</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Συστηματική εξάσκηση σε επιχειρηματολογική διαφωνία.</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57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57. Λέει «Στα Λατινικά δεν καταλαβαίνω τίποτα»</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Σταματά πριν καν εντοπίσει ρήμα σε πρόταση.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«Είναι όλα ίδια, δεν βγάζω άκρη.»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βρούμε μόνο το ρήμα. Έπειτα θα ρωτήσουμε ποιος ενεργεί.»</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«Και αν το ρήμα είναι άγνωστο;»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χρησιμοποιήσουμε κατάληξη και λεξικό ως βοήθεια, όχι μαντεψιά.»</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57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57. Λέει «Στα Λατινικά δεν καταλαβαίνω τίποτα»</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Διδάσκω σταθερή ακολουθία μορφολογικής και συντακτικής αναζήτησης.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απαιτήσω πλήρη μετάφραση χωρίς ενδιάμεση καθοδήγηση.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Παρέχω κάρτα βημάτων και ένα λυμένο παράδειγμα.</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Εξετάζω ποιο βήμα είναι πλέον αυτόνομο.</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Επαναλαμβανόμενες μικρές ασκήσεις εντοπισμού δομής.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58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58. Μαθητής απορρίπτει κείμενο λόγω δύσκολου λεξιλογίου</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Σε αδίδακτο αρχαίο κείμενο δεν ξεκινά τη μετάφραση.</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«Δεν ξέρω σχεδόν καμία λέξη.»</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«Δεν χρειάζεται να γνωρίζεις όλες τις λέξεις. Πρώτα βρες τα ρήματα και τους βασικούς συνδέσμους.»</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«Άρα δεν μεταφράζουμε ακόμη;»</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«Πρώτα οργανώνουμε το νόημα· μετά δοκιμάζουμε μετάφραση.»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58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58. Μαθητής απορρίπτει κείμενο λόγω δύσκολου λεξιλογίου</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Μοντελοποιώ στρατηγική κατανόησης συμφραζομένων.</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του δώσω όλη τη μετάφραση ώστε να τελειώσει.</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Υποστηρίζω με μορφολογικές νύξεις και λεξιλογικό ελάχιστο.</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Αξιολογούμε τη στρατηγική και όχι μόνο το τελικό προϊόν.</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Ρουτίνα τριών περασμάτων σε άγνωστο κείμενο.</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59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59. Η συζήτηση για ιστορική περίοδο πολώνεται</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Μαθητές συνδέουν ιστορική ανάλυση με τρέχουσες πολιτικές αντιπαραθέσεις.</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«Όποιος διαφωνεί είναι με τους κακούς!»</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αξιολογήσουμε ιστορικές πηγές και επιχειρήματα, όχι τις ταυτότητες των συμμαθητών.»</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«Μα είναι ξεκάθαρο ποιος έχει δίκιο.»</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«Ας ξεχωρίσουμε γεγονός, ερμηνεία και προσωπική κρίση.»</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129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59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59. Η συζήτηση για ιστορική περίοδο πολώνεται</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Ορίζω τεκμήρια, χρονικό πλαίσιο και ασφαλείς κανόνες συζήτησης.</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μετατρέψω το μάθημα σε προσωπική πολιτική αντιπαράθεση.</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Αν αυξηθεί η ένταση, επαναφέρω ατομική αξιολόγηση πηγής.</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Διδάσκω διάκριση περιγραφής και αξιολόγησης.</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Συγκριτικές πηγές και ρητά κριτήρια τεκμηρίωσης.</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60 / 60 · ΔΙΑΛΟΓΟΣ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60. Στην προφορική εξέταση παγώνει από άγχος</a:t>
            </a:r>
            <a:endParaRPr lang="en-US" sz="2900" dirty="0"/>
          </a:p>
        </p:txBody>
      </p:sp>
      <p:sp>
        <p:nvSpPr>
          <p:cNvPr id="9" name="Shape 7"/>
          <p:cNvSpPr/>
          <p:nvPr/>
        </p:nvSpPr>
        <p:spPr>
          <a:xfrm>
            <a:off x="630936" y="1408176"/>
            <a:ext cx="10917936" cy="841248"/>
          </a:xfrm>
          <a:prstGeom prst="roundRect">
            <a:avLst>
              <a:gd name="adj" fmla="val 15217"/>
            </a:avLst>
          </a:prstGeom>
          <a:solidFill>
            <a:srgbClr val="DDF1ED"/>
          </a:solidFill>
          <a:ln w="12700">
            <a:solidFill>
              <a:srgbClr val="DDF1ED">
                <a:alpha val="0"/>
              </a:srgbClr>
            </a:solidFill>
            <a:prstDash val="solid"/>
          </a:ln>
        </p:spPr>
        <p:txBody>
          <a:bodyPr/>
          <a:p/>
        </p:txBody>
      </p:sp>
      <p:sp>
        <p:nvSpPr>
          <p:cNvPr id="10" name="Shape 8"/>
          <p:cNvSpPr/>
          <p:nvPr/>
        </p:nvSpPr>
        <p:spPr>
          <a:xfrm>
            <a:off x="649224" y="1554480"/>
            <a:ext cx="64008" cy="566928"/>
          </a:xfrm>
          <a:prstGeom prst="rect">
            <a:avLst/>
          </a:prstGeom>
          <a:solidFill>
            <a:srgbClr val="087E85"/>
          </a:solidFill>
          <a:ln w="12700">
            <a:solidFill>
              <a:srgbClr val="087E85">
                <a:alpha val="0"/>
              </a:srgbClr>
            </a:solidFill>
            <a:prstDash val="solid"/>
          </a:ln>
        </p:spPr>
        <p:txBody>
          <a:bodyPr/>
          <a:p/>
        </p:txBody>
      </p:sp>
      <p:sp>
        <p:nvSpPr>
          <p:cNvPr id="11" name="Text 9"/>
          <p:cNvSpPr/>
          <p:nvPr/>
        </p:nvSpPr>
        <p:spPr>
          <a:xfrm>
            <a:off x="896112" y="1536192"/>
            <a:ext cx="10277856" cy="612648"/>
          </a:xfrm>
          <a:prstGeom prst="rect">
            <a:avLst/>
          </a:prstGeom>
          <a:noFill/>
          <a:ln/>
        </p:spPr>
        <p:txBody>
          <a:bodyPr wrap="square" lIns="0" tIns="0" rIns="0" bIns="0" rtlCol="0" anchor="ctr">
            <a:normAutofit/>
          </a:bodyPr>
          <a:lstStyle/>
          <a:p>
            <a:pPr indent="0" marL="0">
              <a:buNone/>
            </a:pPr>
            <a:r>
              <a:rPr lang="en-US" sz="1890" dirty="0">
                <a:solidFill>
                  <a:srgbClr val="1B2D41"/>
                </a:solidFill>
                <a:latin typeface="Inter" pitchFamily="34" charset="0"/>
                <a:ea typeface="Inter" pitchFamily="34" charset="-122"/>
                <a:cs typeface="Inter" pitchFamily="34" charset="-120"/>
              </a:rPr>
              <a:t>Περίσταση: Ο μαθητής που είχε προετοιμαστεί αδυνατεί να ξεκινήσει.</a:t>
            </a:r>
            <a:endParaRPr lang="en-US" sz="1890" dirty="0"/>
          </a:p>
        </p:txBody>
      </p:sp>
      <p:sp>
        <p:nvSpPr>
          <p:cNvPr id="12" name="Shape 10"/>
          <p:cNvSpPr/>
          <p:nvPr/>
        </p:nvSpPr>
        <p:spPr>
          <a:xfrm>
            <a:off x="640080" y="2450592"/>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3" name="Shape 11"/>
          <p:cNvSpPr/>
          <p:nvPr/>
        </p:nvSpPr>
        <p:spPr>
          <a:xfrm>
            <a:off x="640080" y="2615184"/>
            <a:ext cx="50292" cy="530352"/>
          </a:xfrm>
          <a:prstGeom prst="rect">
            <a:avLst/>
          </a:prstGeom>
          <a:solidFill>
            <a:srgbClr val="A9B6BD"/>
          </a:solidFill>
          <a:ln w="12700">
            <a:solidFill>
              <a:srgbClr val="A9B6BD">
                <a:alpha val="0"/>
              </a:srgbClr>
            </a:solidFill>
            <a:prstDash val="solid"/>
          </a:ln>
        </p:spPr>
        <p:txBody>
          <a:bodyPr/>
          <a:p/>
        </p:txBody>
      </p:sp>
      <p:sp>
        <p:nvSpPr>
          <p:cNvPr id="14" name="Text 12"/>
          <p:cNvSpPr/>
          <p:nvPr/>
        </p:nvSpPr>
        <p:spPr>
          <a:xfrm>
            <a:off x="886968" y="2560320"/>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«Τα ξέχασα όλα.»</a:t>
            </a:r>
            <a:endParaRPr lang="en-US" sz="1940" dirty="0"/>
          </a:p>
        </p:txBody>
      </p:sp>
      <p:sp>
        <p:nvSpPr>
          <p:cNvPr id="15" name="Shape 13"/>
          <p:cNvSpPr/>
          <p:nvPr/>
        </p:nvSpPr>
        <p:spPr>
          <a:xfrm>
            <a:off x="914400" y="3419856"/>
            <a:ext cx="10607040" cy="850392"/>
          </a:xfrm>
          <a:prstGeom prst="roundRect">
            <a:avLst>
              <a:gd name="adj" fmla="val 15054"/>
            </a:avLst>
          </a:prstGeom>
          <a:solidFill>
            <a:srgbClr val="E6F3F1"/>
          </a:solidFill>
          <a:ln w="7620">
            <a:solidFill>
              <a:srgbClr val="E6F3F1"/>
            </a:solidFill>
            <a:prstDash val="solid"/>
          </a:ln>
        </p:spPr>
        <p:txBody>
          <a:bodyPr/>
          <a:p/>
        </p:txBody>
      </p:sp>
      <p:sp>
        <p:nvSpPr>
          <p:cNvPr id="16" name="Shape 14"/>
          <p:cNvSpPr/>
          <p:nvPr/>
        </p:nvSpPr>
        <p:spPr>
          <a:xfrm>
            <a:off x="914400" y="3584448"/>
            <a:ext cx="50292" cy="530352"/>
          </a:xfrm>
          <a:prstGeom prst="rect">
            <a:avLst/>
          </a:prstGeom>
          <a:solidFill>
            <a:srgbClr val="087E85"/>
          </a:solidFill>
          <a:ln w="12700">
            <a:solidFill>
              <a:srgbClr val="087E85">
                <a:alpha val="0"/>
              </a:srgbClr>
            </a:solidFill>
            <a:prstDash val="solid"/>
          </a:ln>
        </p:spPr>
        <p:txBody>
          <a:bodyPr/>
          <a:p/>
        </p:txBody>
      </p:sp>
      <p:sp>
        <p:nvSpPr>
          <p:cNvPr id="17" name="Text 15"/>
          <p:cNvSpPr/>
          <p:nvPr/>
        </p:nvSpPr>
        <p:spPr>
          <a:xfrm>
            <a:off x="1179576" y="3529584"/>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«Μπορείς να πάρεις λίγο χρόνο. Ξεκίνα από μία λέξη-κλειδί ή γράψε πρώτα έναν μικρό σχεδιασμό.»</a:t>
            </a:r>
            <a:endParaRPr lang="en-US" sz="1940" dirty="0"/>
          </a:p>
        </p:txBody>
      </p:sp>
      <p:sp>
        <p:nvSpPr>
          <p:cNvPr id="18" name="Shape 16"/>
          <p:cNvSpPr/>
          <p:nvPr/>
        </p:nvSpPr>
        <p:spPr>
          <a:xfrm>
            <a:off x="640080" y="4389120"/>
            <a:ext cx="10195560" cy="850392"/>
          </a:xfrm>
          <a:prstGeom prst="roundRect">
            <a:avLst>
              <a:gd name="adj" fmla="val 15054"/>
            </a:avLst>
          </a:prstGeom>
          <a:solidFill>
            <a:srgbClr val="FFFFFF"/>
          </a:solidFill>
          <a:ln w="7620">
            <a:solidFill>
              <a:srgbClr val="DCE4E8"/>
            </a:solidFill>
            <a:prstDash val="solid"/>
          </a:ln>
        </p:spPr>
        <p:txBody>
          <a:bodyPr/>
          <a:p/>
        </p:txBody>
      </p:sp>
      <p:sp>
        <p:nvSpPr>
          <p:cNvPr id="19" name="Shape 17"/>
          <p:cNvSpPr/>
          <p:nvPr/>
        </p:nvSpPr>
        <p:spPr>
          <a:xfrm>
            <a:off x="640080" y="4553712"/>
            <a:ext cx="50292" cy="530352"/>
          </a:xfrm>
          <a:prstGeom prst="rect">
            <a:avLst/>
          </a:prstGeom>
          <a:solidFill>
            <a:srgbClr val="A9B6BD"/>
          </a:solidFill>
          <a:ln w="12700">
            <a:solidFill>
              <a:srgbClr val="A9B6BD">
                <a:alpha val="0"/>
              </a:srgbClr>
            </a:solidFill>
            <a:prstDash val="solid"/>
          </a:ln>
        </p:spPr>
        <p:txBody>
          <a:bodyPr/>
          <a:p/>
        </p:txBody>
      </p:sp>
      <p:sp>
        <p:nvSpPr>
          <p:cNvPr id="20" name="Text 18"/>
          <p:cNvSpPr/>
          <p:nvPr/>
        </p:nvSpPr>
        <p:spPr>
          <a:xfrm>
            <a:off x="886968" y="4498848"/>
            <a:ext cx="9829800"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Μαθητής: «Κι αν κολλήσω πάλι;»</a:t>
            </a:r>
            <a:endParaRPr lang="en-US" sz="1940" dirty="0"/>
          </a:p>
        </p:txBody>
      </p:sp>
      <p:sp>
        <p:nvSpPr>
          <p:cNvPr id="21" name="Shape 19"/>
          <p:cNvSpPr/>
          <p:nvPr/>
        </p:nvSpPr>
        <p:spPr>
          <a:xfrm>
            <a:off x="914400" y="5358384"/>
            <a:ext cx="10607040" cy="850392"/>
          </a:xfrm>
          <a:prstGeom prst="roundRect">
            <a:avLst>
              <a:gd name="adj" fmla="val 15054"/>
            </a:avLst>
          </a:prstGeom>
          <a:solidFill>
            <a:srgbClr val="E6F3F1"/>
          </a:solidFill>
          <a:ln w="7620">
            <a:solidFill>
              <a:srgbClr val="E6F3F1"/>
            </a:solidFill>
            <a:prstDash val="solid"/>
          </a:ln>
        </p:spPr>
        <p:txBody>
          <a:bodyPr/>
          <a:p/>
        </p:txBody>
      </p:sp>
      <p:sp>
        <p:nvSpPr>
          <p:cNvPr id="22" name="Shape 20"/>
          <p:cNvSpPr/>
          <p:nvPr/>
        </p:nvSpPr>
        <p:spPr>
          <a:xfrm>
            <a:off x="914400" y="5522976"/>
            <a:ext cx="50292" cy="530352"/>
          </a:xfrm>
          <a:prstGeom prst="rect">
            <a:avLst/>
          </a:prstGeom>
          <a:solidFill>
            <a:srgbClr val="087E85"/>
          </a:solidFill>
          <a:ln w="12700">
            <a:solidFill>
              <a:srgbClr val="087E85">
                <a:alpha val="0"/>
              </a:srgbClr>
            </a:solidFill>
            <a:prstDash val="solid"/>
          </a:ln>
        </p:spPr>
        <p:txBody>
          <a:bodyPr/>
          <a:p/>
        </p:txBody>
      </p:sp>
      <p:sp>
        <p:nvSpPr>
          <p:cNvPr id="23" name="Text 21"/>
          <p:cNvSpPr/>
          <p:nvPr/>
        </p:nvSpPr>
        <p:spPr>
          <a:xfrm>
            <a:off x="1179576" y="5468112"/>
            <a:ext cx="10030968" cy="640080"/>
          </a:xfrm>
          <a:prstGeom prst="rect">
            <a:avLst/>
          </a:prstGeom>
          <a:noFill/>
          <a:ln/>
        </p:spPr>
        <p:txBody>
          <a:bodyPr wrap="square" lIns="0" tIns="0" rIns="0" bIns="0" rtlCol="0" anchor="ctr">
            <a:normAutofit/>
          </a:bodyPr>
          <a:lstStyle/>
          <a:p>
            <a:pPr indent="0" marL="0">
              <a:buNone/>
            </a:pPr>
            <a:r>
              <a:rPr lang="en-US" sz="1940" dirty="0">
                <a:solidFill>
                  <a:srgbClr val="1A2938"/>
                </a:solidFill>
                <a:latin typeface="Inter" pitchFamily="34" charset="0"/>
                <a:ea typeface="Inter" pitchFamily="34" charset="-122"/>
                <a:cs typeface="Inter" pitchFamily="34" charset="-120"/>
              </a:rPr>
              <a:t>Εκπαιδευτικός: «Θα κάνουμε μία βοηθητική ερώτηση και θα προχωρήσουμε βήμα βήμα.»</a:t>
            </a:r>
            <a:endParaRPr lang="en-US" sz="1940" dirty="0"/>
          </a:p>
        </p:txBody>
      </p:sp>
      <p:pic>
        <p:nvPicPr>
          <p:cNvPr id="24" name="Picture 23"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Φιλολογικά μαθήματα · ΣΕΝΑΡΙΑ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Α΄ · ΣΕΝΑΡΙΟ 60 / 60 · ΠΑΙΔΑΓΩΓΙΚΗ ΑΝΤΙΜΕΤΩΠΙΣΗ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60. Στην προφορική εξέταση παγώνει από άγχος</a:t>
            </a:r>
            <a:endParaRPr lang="en-US" sz="2900" dirty="0"/>
          </a:p>
        </p:txBody>
      </p:sp>
      <p:sp>
        <p:nvSpPr>
          <p:cNvPr id="9" name="Shape 7"/>
          <p:cNvSpPr/>
          <p:nvPr/>
        </p:nvSpPr>
        <p:spPr>
          <a:xfrm>
            <a:off x="640080" y="1426464"/>
            <a:ext cx="10908792" cy="877824"/>
          </a:xfrm>
          <a:prstGeom prst="roundRect">
            <a:avLst>
              <a:gd name="adj" fmla="val 14583"/>
            </a:avLst>
          </a:prstGeom>
          <a:solidFill>
            <a:srgbClr val="DDF1ED"/>
          </a:solidFill>
          <a:ln w="12700">
            <a:solidFill>
              <a:srgbClr val="DDF1ED">
                <a:alpha val="0"/>
              </a:srgbClr>
            </a:solidFill>
            <a:prstDash val="solid"/>
          </a:ln>
        </p:spPr>
        <p:txBody>
          <a:bodyPr/>
          <a:p/>
        </p:txBody>
      </p:sp>
      <p:sp>
        <p:nvSpPr>
          <p:cNvPr id="10" name="Shape 8"/>
          <p:cNvSpPr/>
          <p:nvPr/>
        </p:nvSpPr>
        <p:spPr>
          <a:xfrm>
            <a:off x="777240" y="1664208"/>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11" name="Text 9"/>
          <p:cNvSpPr/>
          <p:nvPr/>
        </p:nvSpPr>
        <p:spPr>
          <a:xfrm>
            <a:off x="886968" y="1741932"/>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1</a:t>
            </a:r>
            <a:endParaRPr lang="en-US" sz="1150" dirty="0"/>
          </a:p>
        </p:txBody>
      </p:sp>
      <p:sp>
        <p:nvSpPr>
          <p:cNvPr id="12" name="Text 10"/>
          <p:cNvSpPr/>
          <p:nvPr/>
        </p:nvSpPr>
        <p:spPr>
          <a:xfrm>
            <a:off x="1389888" y="1504188"/>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Άμεση ενέργεια: Μειώνω την πίεση χωρίς να καταργώ τον μαθησιακό στόχο.</a:t>
            </a:r>
            <a:endParaRPr lang="en-US" sz="1820" dirty="0"/>
          </a:p>
        </p:txBody>
      </p:sp>
      <p:sp>
        <p:nvSpPr>
          <p:cNvPr id="13" name="Shape 11"/>
          <p:cNvSpPr/>
          <p:nvPr/>
        </p:nvSpPr>
        <p:spPr>
          <a:xfrm>
            <a:off x="640080" y="2404872"/>
            <a:ext cx="10908792" cy="877824"/>
          </a:xfrm>
          <a:prstGeom prst="roundRect">
            <a:avLst>
              <a:gd name="adj" fmla="val 14583"/>
            </a:avLst>
          </a:prstGeom>
          <a:solidFill>
            <a:srgbClr val="FFF1ED"/>
          </a:solidFill>
          <a:ln w="12700">
            <a:solidFill>
              <a:srgbClr val="FFF1ED">
                <a:alpha val="0"/>
              </a:srgbClr>
            </a:solidFill>
            <a:prstDash val="solid"/>
          </a:ln>
        </p:spPr>
        <p:txBody>
          <a:bodyPr/>
          <a:p/>
        </p:txBody>
      </p:sp>
      <p:sp>
        <p:nvSpPr>
          <p:cNvPr id="14" name="Shape 12"/>
          <p:cNvSpPr/>
          <p:nvPr/>
        </p:nvSpPr>
        <p:spPr>
          <a:xfrm>
            <a:off x="777240" y="2642616"/>
            <a:ext cx="402336" cy="402336"/>
          </a:xfrm>
          <a:prstGeom prst="roundRect">
            <a:avLst>
              <a:gd name="adj" fmla="val 31818"/>
            </a:avLst>
          </a:prstGeom>
          <a:solidFill>
            <a:srgbClr val="C66B53"/>
          </a:solidFill>
          <a:ln w="12700">
            <a:solidFill>
              <a:srgbClr val="C66B53">
                <a:alpha val="0"/>
              </a:srgbClr>
            </a:solidFill>
            <a:prstDash val="solid"/>
          </a:ln>
        </p:spPr>
        <p:txBody>
          <a:bodyPr/>
          <a:p/>
        </p:txBody>
      </p:sp>
      <p:sp>
        <p:nvSpPr>
          <p:cNvPr id="15" name="Text 13"/>
          <p:cNvSpPr/>
          <p:nvPr/>
        </p:nvSpPr>
        <p:spPr>
          <a:xfrm>
            <a:off x="886968" y="2720340"/>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2</a:t>
            </a:r>
            <a:endParaRPr lang="en-US" sz="1150" dirty="0"/>
          </a:p>
        </p:txBody>
      </p:sp>
      <p:sp>
        <p:nvSpPr>
          <p:cNvPr id="16" name="Text 14"/>
          <p:cNvSpPr/>
          <p:nvPr/>
        </p:nvSpPr>
        <p:spPr>
          <a:xfrm>
            <a:off x="1389888" y="2482596"/>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Αποφεύγω: Να ερμηνεύσω το άγχος ως αδιαβασιά.</a:t>
            </a:r>
            <a:endParaRPr lang="en-US" sz="1820" dirty="0"/>
          </a:p>
        </p:txBody>
      </p:sp>
      <p:sp>
        <p:nvSpPr>
          <p:cNvPr id="17" name="Shape 15"/>
          <p:cNvSpPr/>
          <p:nvPr/>
        </p:nvSpPr>
        <p:spPr>
          <a:xfrm>
            <a:off x="640080" y="3383280"/>
            <a:ext cx="10908792" cy="877824"/>
          </a:xfrm>
          <a:prstGeom prst="roundRect">
            <a:avLst>
              <a:gd name="adj" fmla="val 14583"/>
            </a:avLst>
          </a:prstGeom>
          <a:solidFill>
            <a:srgbClr val="F6F1E8"/>
          </a:solidFill>
          <a:ln w="12700">
            <a:solidFill>
              <a:srgbClr val="F6F1E8">
                <a:alpha val="0"/>
              </a:srgbClr>
            </a:solidFill>
            <a:prstDash val="solid"/>
          </a:ln>
        </p:spPr>
        <p:txBody>
          <a:bodyPr/>
          <a:p/>
        </p:txBody>
      </p:sp>
      <p:sp>
        <p:nvSpPr>
          <p:cNvPr id="18" name="Shape 16"/>
          <p:cNvSpPr/>
          <p:nvPr/>
        </p:nvSpPr>
        <p:spPr>
          <a:xfrm>
            <a:off x="777240" y="3621024"/>
            <a:ext cx="402336" cy="402336"/>
          </a:xfrm>
          <a:prstGeom prst="roundRect">
            <a:avLst>
              <a:gd name="adj" fmla="val 31818"/>
            </a:avLst>
          </a:prstGeom>
          <a:solidFill>
            <a:srgbClr val="AF813F"/>
          </a:solidFill>
          <a:ln w="12700">
            <a:solidFill>
              <a:srgbClr val="AF813F">
                <a:alpha val="0"/>
              </a:srgbClr>
            </a:solidFill>
            <a:prstDash val="solid"/>
          </a:ln>
        </p:spPr>
        <p:txBody>
          <a:bodyPr/>
          <a:p/>
        </p:txBody>
      </p:sp>
      <p:sp>
        <p:nvSpPr>
          <p:cNvPr id="19" name="Text 17"/>
          <p:cNvSpPr/>
          <p:nvPr/>
        </p:nvSpPr>
        <p:spPr>
          <a:xfrm>
            <a:off x="886968" y="3698748"/>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3</a:t>
            </a:r>
            <a:endParaRPr lang="en-US" sz="1150" dirty="0"/>
          </a:p>
        </p:txBody>
      </p:sp>
      <p:sp>
        <p:nvSpPr>
          <p:cNvPr id="20" name="Text 18"/>
          <p:cNvSpPr/>
          <p:nvPr/>
        </p:nvSpPr>
        <p:spPr>
          <a:xfrm>
            <a:off x="1389888" y="3461004"/>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Αν δεν λειτουργήσει: Προσφέρω ισοδύναμη αναγνωρισμένη διαδρομή συμμετοχής όπου επιτρέπεται.</a:t>
            </a:r>
            <a:endParaRPr lang="en-US" sz="1820" dirty="0"/>
          </a:p>
        </p:txBody>
      </p:sp>
      <p:sp>
        <p:nvSpPr>
          <p:cNvPr id="21" name="Shape 19"/>
          <p:cNvSpPr/>
          <p:nvPr/>
        </p:nvSpPr>
        <p:spPr>
          <a:xfrm>
            <a:off x="640080" y="4361688"/>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2" name="Shape 20"/>
          <p:cNvSpPr/>
          <p:nvPr/>
        </p:nvSpPr>
        <p:spPr>
          <a:xfrm>
            <a:off x="777240" y="4599432"/>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3" name="Text 21"/>
          <p:cNvSpPr/>
          <p:nvPr/>
        </p:nvSpPr>
        <p:spPr>
          <a:xfrm>
            <a:off x="886968" y="4677156"/>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4</a:t>
            </a:r>
            <a:endParaRPr lang="en-US" sz="1150" dirty="0"/>
          </a:p>
        </p:txBody>
      </p:sp>
      <p:sp>
        <p:nvSpPr>
          <p:cNvPr id="24" name="Text 22"/>
          <p:cNvSpPr/>
          <p:nvPr/>
        </p:nvSpPr>
        <p:spPr>
          <a:xfrm>
            <a:off x="1389888" y="4439412"/>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Μετά το περιστατικό: Ελέγχουμε ποια μορφή προετοιμασίας βοηθά.</a:t>
            </a:r>
            <a:endParaRPr lang="en-US" sz="1820" dirty="0"/>
          </a:p>
        </p:txBody>
      </p:sp>
      <p:sp>
        <p:nvSpPr>
          <p:cNvPr id="25" name="Shape 23"/>
          <p:cNvSpPr/>
          <p:nvPr/>
        </p:nvSpPr>
        <p:spPr>
          <a:xfrm>
            <a:off x="640080" y="5340096"/>
            <a:ext cx="10908792" cy="877824"/>
          </a:xfrm>
          <a:prstGeom prst="roundRect">
            <a:avLst>
              <a:gd name="adj" fmla="val 14583"/>
            </a:avLst>
          </a:prstGeom>
          <a:solidFill>
            <a:srgbClr val="FFFFFF"/>
          </a:solidFill>
          <a:ln w="7620">
            <a:solidFill>
              <a:srgbClr val="DCE4E8"/>
            </a:solidFill>
            <a:prstDash val="solid"/>
          </a:ln>
        </p:spPr>
        <p:txBody>
          <a:bodyPr/>
          <a:p/>
        </p:txBody>
      </p:sp>
      <p:sp>
        <p:nvSpPr>
          <p:cNvPr id="26" name="Shape 24"/>
          <p:cNvSpPr/>
          <p:nvPr/>
        </p:nvSpPr>
        <p:spPr>
          <a:xfrm>
            <a:off x="777240" y="5577840"/>
            <a:ext cx="402336" cy="402336"/>
          </a:xfrm>
          <a:prstGeom prst="roundRect">
            <a:avLst>
              <a:gd name="adj" fmla="val 31818"/>
            </a:avLst>
          </a:prstGeom>
          <a:solidFill>
            <a:srgbClr val="087E85"/>
          </a:solidFill>
          <a:ln w="12700">
            <a:solidFill>
              <a:srgbClr val="087E85">
                <a:alpha val="0"/>
              </a:srgbClr>
            </a:solidFill>
            <a:prstDash val="solid"/>
          </a:ln>
        </p:spPr>
        <p:txBody>
          <a:bodyPr/>
          <a:p/>
        </p:txBody>
      </p:sp>
      <p:sp>
        <p:nvSpPr>
          <p:cNvPr id="27" name="Text 25"/>
          <p:cNvSpPr/>
          <p:nvPr/>
        </p:nvSpPr>
        <p:spPr>
          <a:xfrm>
            <a:off x="886968" y="5655564"/>
            <a:ext cx="173736" cy="164592"/>
          </a:xfrm>
          <a:prstGeom prst="rect">
            <a:avLst/>
          </a:prstGeom>
          <a:noFill/>
          <a:ln/>
        </p:spPr>
        <p:txBody>
          <a:bodyPr wrap="square" lIns="0" tIns="0" rIns="0" bIns="0" rtlCol="0" anchor="ctr"/>
          <a:lstStyle/>
          <a:p>
            <a:pPr algn="ctr" indent="0" marL="0">
              <a:buNone/>
            </a:pPr>
            <a:r>
              <a:rPr lang="en-US" sz="1150" b="1" dirty="0">
                <a:solidFill>
                  <a:srgbClr val="FFFFFF"/>
                </a:solidFill>
                <a:latin typeface="Inter" pitchFamily="34" charset="0"/>
                <a:ea typeface="Inter" pitchFamily="34" charset="-122"/>
                <a:cs typeface="Inter" pitchFamily="34" charset="-120"/>
              </a:rPr>
              <a:t>5</a:t>
            </a:r>
            <a:endParaRPr lang="en-US" sz="1150" dirty="0"/>
          </a:p>
        </p:txBody>
      </p:sp>
      <p:sp>
        <p:nvSpPr>
          <p:cNvPr id="28" name="Text 26"/>
          <p:cNvSpPr/>
          <p:nvPr/>
        </p:nvSpPr>
        <p:spPr>
          <a:xfrm>
            <a:off x="1389888" y="5417820"/>
            <a:ext cx="9793224" cy="658368"/>
          </a:xfrm>
          <a:prstGeom prst="rect">
            <a:avLst/>
          </a:prstGeom>
          <a:noFill/>
          <a:ln/>
        </p:spPr>
        <p:txBody>
          <a:bodyPr wrap="square" lIns="0" tIns="0" rIns="0" bIns="0" rtlCol="0" anchor="ctr">
            <a:normAutofit/>
          </a:bodyPr>
          <a:lstStyle/>
          <a:p>
            <a:pPr indent="0" marL="0">
              <a:buNone/>
            </a:pPr>
            <a:r>
              <a:rPr lang="en-US" sz="1820" dirty="0">
                <a:solidFill>
                  <a:srgbClr val="1A2938"/>
                </a:solidFill>
                <a:latin typeface="Inter" pitchFamily="34" charset="0"/>
                <a:ea typeface="Inter" pitchFamily="34" charset="-122"/>
                <a:cs typeface="Inter" pitchFamily="34" charset="-120"/>
              </a:rPr>
              <a:t>Πρόληψη: Προφορική εξάσκηση μικρών βημάτων χωρίς απρόβλεπτη έκθεση.</a:t>
            </a:r>
            <a:endParaRPr lang="en-US" sz="1820" dirty="0"/>
          </a:p>
        </p:txBody>
      </p:sp>
      <p:pic>
        <p:nvPicPr>
          <p:cNvPr id="29" name="Picture 2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8961120" y="-1737360"/>
            <a:ext cx="5669280" cy="5669280"/>
          </a:xfrm>
          <a:prstGeom prst="ellipse">
            <a:avLst/>
          </a:prstGeom>
          <a:solidFill>
            <a:srgbClr val="C66B53">
              <a:alpha val="10000"/>
            </a:srgbClr>
          </a:solidFill>
          <a:ln w="31750">
            <a:solidFill>
              <a:srgbClr val="C66B53">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C66B53">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ΔΡΑΣΤΗΡΙΟΤΗΤΕΣ · ΜΕΡΟΣ Β΄</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Μέρος Β΄ — 80 δραστηριότητες 3–5 λεπτών</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Οι παρακάτω πρακτικές μπορούν να χρησιμοποιηθούν στην αρχή, στη μέση ή στο τέλος του μαθήματος. Τα παραδείγματα είναι προσαρμοσμένα σε Νεοελληνική Γλώσσα, Λογοτεχνία, Αρχαία, Ιστορία και Φιλοσοφία.</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Β</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Ήρεμη έναρξη</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01</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Ήρεμη έναρξη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ΉΡΕΜΗ ΈΝΑΡΞΗ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Ήρεμη έναρξη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01. Πρόταση στον πίνακα. Οι μαθητές απαντούν γραπτώς σε μία ερώτηση πριν αρχίσει ο προφορικός διάλογος. Παράδειγμα: «Ποια είναι η βασική ιδέα του κειμένου;»</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02. Τρία σημεία ετοιμότητας. Σημειώνουν αν έχουν βιβλίο, τετράδιο και συγκεκριμένο στόχο ημέρας. Παράδειγμα: «Σήμερα θα αναγνωρίσω δύο συντακτικές σχέσεις».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Ήρεμη έναρξη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ΉΡΕΜΗ ΈΝΑΡΞΗ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Ήρεμη έναρξη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03. Σιωπηλή πρόβλεψη. Κοιτούν τίτλο και διατυπώνουν μία πρόβλεψη χωρίς να μιλούν. Παράδειγμα: «Τι υποδηλώνει ο τίτλος του διηγήματος;»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04. Λέξη-γέφυρα. Συνδέουν μία λέξη προηγούμενου μαθήματος με νέο ζήτημα. Παράδειγμα: «Δίκαιο» από Αρχαία στη Φιλοσοφία.</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Ήρεμη έναρξη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ΉΡΕΜΗ ΈΝΑΡΞΗ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Ήρεμη έναρξη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05. Ένα ερώτημα ανασκόπησης. Απαντούν ατομικά σε ερώτημα ανάκλησης. Παράδειγμα: «Ποια αιτία προηγήθηκε της μεταρρύθμισης;»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06. Διάλεξε παράδειγμα. Επιλέγουν ένα από δύο παραδείγματα για σύντομη εξάσκηση. Παράδειγμα: Ενεργητική ή παθητική σύνταξη.</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Ήρεμη έναρξη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ΉΡΕΜΗ ΈΝΑΡΞΗ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Ήρεμη έναρξη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07. Μισή πρόταση. Συμπληρώνουν κατάλληλο τέλος σε μια αρχή πρότασης. Παράδειγμα: «Ο συγγραφέας υποστηρίζει ότι...»</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08. Μικρός λεξιλογικός γρίφος. Εντοπίζουν κοινή ρίζα δύο λέξεων. Παράδειγμα: «παιδεία – παιδαγωγός».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Ήρεμη έναρξη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138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ΉΡΕΜΗ ΈΝΑΡΞΗ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Ήρεμη έναρξη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09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09. Πρώτη σκέψη. Γράφουν ανώνυμα μία απορία για την ενότητα. Παράδειγμα: «Τι δεν καταλαβαίνω στην ιστορική πηγή;»</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10. Σήμα εκκίνησης. Μετά από ένα σύντομο σταθερό σήμα περνούν σε ατομική εργασία. Παράδειγμα: Υπογράμμιση τριών λέξεων-κλειδιών.</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8961120" y="-1737360"/>
            <a:ext cx="5669280" cy="5669280"/>
          </a:xfrm>
          <a:prstGeom prst="ellipse">
            <a:avLst/>
          </a:prstGeom>
          <a:solidFill>
            <a:srgbClr val="386CA1">
              <a:alpha val="10000"/>
            </a:srgbClr>
          </a:solidFill>
          <a:ln w="31750">
            <a:solidFill>
              <a:srgbClr val="386CA1">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386CA1">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Ενεργή ακρόαση</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02</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Ενεργή ακρόαση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140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ΕΝΕΡΓΉ ΑΚΡΌΑΣΗ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Ενεργή ακρόαση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11. Ομιλητής και αναδιατύπωση. Ο δεύτερος συνοψίζει αυτό που είπε ο πρώτος πριν απαντήσει. Παράδειγμα: Δύο ερμηνείες για έναν ήρωα.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12. Άκου μία λέξη. Σημειώνουν λέξη-κλειδί από την απάντηση συμμαθητή. Παράδειγμα: Λέξεις που περιγράφουν την αφηγηματική φωνή.</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Ενεργή ακρόαση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141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ΕΝΕΡΓΉ ΑΚΡΌΑΣΗ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Ενεργή ακρόαση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13. Συμφωνώ επειδή. Αρχίζουν την τοποθέτηση με αναφορά στο προηγούμενο επιχείρημα. Παράδειγμα: «Συμφωνώ με το χωρίο γιατί...»</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14. Διαφωνώ με τεκμήριο. Διατυπώνουν ευγενική διαφωνία με παραπομπή στο κείμενο. Παράδειγμα: Ιστορική πηγή Α έναντι πηγής Β.</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Ενεργή ακρόαση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142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ΕΝΕΡΓΉ ΑΚΡΌΑΣΗ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Ενεργή ακρόαση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15. Μία ερώτηση διευκρίνισης. Ζητούν εξήγηση αντί να απορρίψουν απάντηση. Παράδειγμα: «Τι εννοείς με τον όρο ειρωνεία;»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16. Χρόνος χωρίς διακοπή. Εργάζονται σε ζευγάρια με 30'' αδιάκοπου λόγου ανά μαθητή. Παράδειγμα: Ερμηνεία μιας στροφής ποιήματος.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Ενεργή ακρόαση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143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ΕΝΕΡΓΉ ΑΚΡΌΑΣΗ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Ενεργή ακρόαση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17. Επαναλαμβάνω σωστά. Πριν απαντήσουν, αναφέρουν δίκαια τη θέση άλλου. Παράδειγμα: Διαφωνία πάνω σε φιλοσοφικό επιχείρημα.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18. Ερώτηση αντί κρίσης. Μετατρέπουν μία επικριτική φράση σε ανοιχτή ερώτηση. Παράδειγμα: Από «είναι λάθος» σε «ποιο χωρίο το δείχνει;»</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Ενεργή ακρόαση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144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ΕΝΕΡΓΉ ΑΚΡΌΑΣΗ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Ενεργή ακρόαση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19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19. Χάρτης επιχειρημάτων. Καταγράφουν δύο θέσεις που ακούστηκαν χωρίς αξιολόγηση. Παράδειγμα: Αίτια ενός ιστορικού γεγονότος.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20. Κλείσιμο ακρόασης. Κάθε ομάδα λέει ποια νέα ιδέα άκουσε από άλλο μέλος. Παράδειγμα: Τρεις ερμηνείες κειμενικού δείκτη.</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8961120" y="-1737360"/>
            <a:ext cx="5669280" cy="5669280"/>
          </a:xfrm>
          <a:prstGeom prst="ellipse">
            <a:avLst/>
          </a:prstGeom>
          <a:solidFill>
            <a:srgbClr val="C66B53">
              <a:alpha val="10000"/>
            </a:srgbClr>
          </a:solidFill>
          <a:ln w="31750">
            <a:solidFill>
              <a:srgbClr val="C66B53">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C66B53">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Ασφαλές λάθος</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03</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Ασφαλές λάθος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146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ΑΣΦΑΛΈΣ ΛΆΘΟΣ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Ασφαλές λάθος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21. Βρες το φιλικό λάθος. Διορθώνουν ανώνυμο, επινοημένο παράδειγμα χωρίς να στοχοποιείται μαθητής. Παράδειγμα: Λανθασμένη αναγνώριση υποκειμένου.</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22. Πώς το σκέφτηκες;. Περιγράφουν τη διαδρομή σκέψης και όχι μόνο το αποτέλεσμα. Παράδειγμα: Ανάλυση σύνθετης αρχαίας πρότασης.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Ασφαλές λάθος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147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ΑΣΦΑΛΈΣ ΛΆΘΟΣ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Ασφαλές λάθος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23. Δύο λογικές απαντήσεις. Συγκρίνουν δύο εύλογες αρχικές απαντήσεις. Παράδειγμα: Ερμηνεία συμβόλου σε ποίημα.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24. Διορθώνω μόνος. Επιστρέφουν σε μία παλιά απάντηση και βελτιώνουν μία φράση. Παράδειγμα: Προσθήκη τεκμηρίου σε παράγραφο.</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Ασφαλές λάθος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148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ΑΣΦΑΛΈΣ ΛΆΘΟΣ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Ασφαλές λάθος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25. Το λάθος που με βοήθησε. Γράφουν ποιο λάθος αποσαφήνισε μια ιδέα, χωρίς ονόματα. Παράδειγμα: Χρήση επιρρηματικού προσδιορισμού.</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26. Έλεγχος πριν από απάντηση. Χρησιμοποιούν δύο κριτήρια αυτοδιόρθωσης. Παράδειγμα: Αν υπάρχει θέση και αιτιολόγηση στο κείμενο.</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Ασφαλές λάθος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149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ΑΣΦΑΛΈΣ ΛΆΘΟΣ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Ασφαλές λάθος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27. Εναλλακτικός δρόμος. Δύο ομάδες προτείνουν διαφορετική μέθοδο λύσης. Παράδειγμα: Μετάφραση με πρώτο βήμα ρήμα ή σύνδεσμο.</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28. Άλλαξε μία λέξη. Βελτιώνουν ακρίβεια διατύπωσης με μία μικρή αλλαγή. Παράδειγμα: Από «καλό» σε «τεκμηριωμένο» επιχείρημα.</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Ασφαλές λάθος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150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ΑΣΦΑΛΈΣ ΛΆΘΟΣ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Ασφαλές λάθος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29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29. Από το λάθος στον κανόνα. Γενικεύουν τον κανόνα πίσω από ένα συχνό λάθος. Παράδειγμα: Αντικείμενο και κατηγορούμενο.</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30. Ενθάρρυνση τεκμηρίωσης. Επιβραβεύουν την αναφορά σε τεκμήριο, ακόμη κι αν το συμπέρασμα χρειάζεται διόρθωση. Παράδειγμα: Ιστορική κρίση βασισμένη σε πηγή.</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8961120" y="-1737360"/>
            <a:ext cx="5669280" cy="5669280"/>
          </a:xfrm>
          <a:prstGeom prst="ellipse">
            <a:avLst/>
          </a:prstGeom>
          <a:solidFill>
            <a:srgbClr val="79609A">
              <a:alpha val="10000"/>
            </a:srgbClr>
          </a:solidFill>
          <a:ln w="31750">
            <a:solidFill>
              <a:srgbClr val="79609A">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79609A">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Συνεργασία</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04</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Συνεργασία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152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Β΄ · ΣΥΝΕΡΓΑΣΊΑ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Συνεργασία</a:t>
            </a:r>
            <a:endParaRPr lang="en-US" sz="2900" dirty="0"/>
          </a:p>
        </p:txBody>
      </p:sp>
      <p:sp>
        <p:nvSpPr>
          <p:cNvPr id="9" name="Shape 7"/>
          <p:cNvSpPr/>
          <p:nvPr/>
        </p:nvSpPr>
        <p:spPr>
          <a:xfrm>
            <a:off x="685800" y="1508760"/>
            <a:ext cx="10808208" cy="2057400"/>
          </a:xfrm>
          <a:prstGeom prst="roundRect">
            <a:avLst>
              <a:gd name="adj" fmla="val 6222"/>
            </a:avLst>
          </a:prstGeom>
          <a:solidFill>
            <a:srgbClr val="F0ECF8"/>
          </a:solidFill>
          <a:ln w="7620">
            <a:solidFill>
              <a:srgbClr val="F0EC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31. Τρεις ρόλοι σε τρία λεπτά. Μοιράζουν συντονιστή, γραμματέα, εισηγητή και εκτελούν μικρό έργο. Παράδειγμα: Παράγραφος για τα μέσα ενημέρωσης.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32. Μία κοινή πρόταση. Κάθε μέλος προσφέρει μία λέξη ή φράση για κοινό συμπέρασμα. Παράδειγμα: Θεματική περίοδος επιχειρηματολογίας.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Συνεργασία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153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Β΄ · ΣΥΝΕΡΓΑΣΊΑ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Συνεργασία</a:t>
            </a:r>
            <a:endParaRPr lang="en-US" sz="2900" dirty="0"/>
          </a:p>
        </p:txBody>
      </p:sp>
      <p:sp>
        <p:nvSpPr>
          <p:cNvPr id="9" name="Shape 7"/>
          <p:cNvSpPr/>
          <p:nvPr/>
        </p:nvSpPr>
        <p:spPr>
          <a:xfrm>
            <a:off x="685800" y="1508760"/>
            <a:ext cx="10808208" cy="2057400"/>
          </a:xfrm>
          <a:prstGeom prst="roundRect">
            <a:avLst>
              <a:gd name="adj" fmla="val 6222"/>
            </a:avLst>
          </a:prstGeom>
          <a:solidFill>
            <a:srgbClr val="F0ECF8"/>
          </a:solidFill>
          <a:ln w="7620">
            <a:solidFill>
              <a:srgbClr val="F0EC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33. Ζευγάρι ελεγκτών. Ο ένας δίνει λύση, ο άλλος ελέγχει με κριτήρια. Παράδειγμα: Ορθότητα συντακτικών χαρακτηρισμών.</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34. Κάρτες απόψεων. Οι μαθητές συνθέτουν προτάσεις που δίνουν όλοι, όχι μόνο ο πιο γρήγορος. Παράδειγμα: Διαφορετικά κίνητρα ιστορικού προσώπου.</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Συνεργασία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154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Β΄ · ΣΥΝΕΡΓΑΣΊΑ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Συνεργασία</a:t>
            </a:r>
            <a:endParaRPr lang="en-US" sz="2900" dirty="0"/>
          </a:p>
        </p:txBody>
      </p:sp>
      <p:sp>
        <p:nvSpPr>
          <p:cNvPr id="9" name="Shape 7"/>
          <p:cNvSpPr/>
          <p:nvPr/>
        </p:nvSpPr>
        <p:spPr>
          <a:xfrm>
            <a:off x="685800" y="1508760"/>
            <a:ext cx="10808208" cy="2057400"/>
          </a:xfrm>
          <a:prstGeom prst="roundRect">
            <a:avLst>
              <a:gd name="adj" fmla="val 6222"/>
            </a:avLst>
          </a:prstGeom>
          <a:solidFill>
            <a:srgbClr val="F0ECF8"/>
          </a:solidFill>
          <a:ln w="7620">
            <a:solidFill>
              <a:srgbClr val="F0EC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35. Αλυσιδωτή αφήγηση. Κάθε μέλος προσθέτει ένα ακριβές γεγονός. Παράδειγμα: Χρονολογική ακολουθία ιστορίας.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36. Το μισό κείμενο. Ζευγάρια επεξεργάζονται διαφορετικό μέρος και ανταλλάσσουν περιλήψεις. Παράδειγμα: Δύο παράγραφοι ιστορικής πηγής.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Συνεργασία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155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Β΄ · ΣΥΝΕΡΓΑΣΊΑ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Συνεργασία</a:t>
            </a:r>
            <a:endParaRPr lang="en-US" sz="2900" dirty="0"/>
          </a:p>
        </p:txBody>
      </p:sp>
      <p:sp>
        <p:nvSpPr>
          <p:cNvPr id="9" name="Shape 7"/>
          <p:cNvSpPr/>
          <p:nvPr/>
        </p:nvSpPr>
        <p:spPr>
          <a:xfrm>
            <a:off x="685800" y="1508760"/>
            <a:ext cx="10808208" cy="2057400"/>
          </a:xfrm>
          <a:prstGeom prst="roundRect">
            <a:avLst>
              <a:gd name="adj" fmla="val 6222"/>
            </a:avLst>
          </a:prstGeom>
          <a:solidFill>
            <a:srgbClr val="F0ECF8"/>
          </a:solidFill>
          <a:ln w="7620">
            <a:solidFill>
              <a:srgbClr val="F0EC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37. Κοινό τεκμήριο. Η ομάδα επιλέγει το ισχυρότερο από τρεις κειμενικές αναφορές. Παράδειγμα: Χαρακτηρισμός λογοτεχνικού ήρωα.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38. Ρόλος παρατηρητή. Ένα μέλος παρατηρεί αν όλοι μιλούν και δίνει σύντομη ανατροφοδότηση. Παράδειγμα: Ανάλυση φιλοσοφικού συλλογισμού.</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79609A"/>
          </a:solidFill>
          <a:ln w="12700">
            <a:solidFill>
              <a:srgbClr val="79609A">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Συνεργασία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79609A"/>
                </a:solidFill>
                <a:latin typeface="Inter" pitchFamily="34" charset="0"/>
                <a:ea typeface="Inter" pitchFamily="34" charset="-122"/>
                <a:cs typeface="Inter" pitchFamily="34" charset="-120"/>
              </a:rPr>
              <a:t>156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79609A"/>
                </a:solidFill>
                <a:latin typeface="Inter" pitchFamily="34" charset="0"/>
                <a:ea typeface="Inter" pitchFamily="34" charset="-122"/>
                <a:cs typeface="Inter" pitchFamily="34" charset="-120"/>
              </a:rPr>
              <a:t>ΜΕΡΟΣ Β΄ · ΣΥΝΕΡΓΑΣΊΑ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Συνεργασία</a:t>
            </a:r>
            <a:endParaRPr lang="en-US" sz="2900" dirty="0"/>
          </a:p>
        </p:txBody>
      </p:sp>
      <p:sp>
        <p:nvSpPr>
          <p:cNvPr id="9" name="Shape 7"/>
          <p:cNvSpPr/>
          <p:nvPr/>
        </p:nvSpPr>
        <p:spPr>
          <a:xfrm>
            <a:off x="685800" y="1508760"/>
            <a:ext cx="10808208" cy="2057400"/>
          </a:xfrm>
          <a:prstGeom prst="roundRect">
            <a:avLst>
              <a:gd name="adj" fmla="val 6222"/>
            </a:avLst>
          </a:prstGeom>
          <a:solidFill>
            <a:srgbClr val="F0ECF8"/>
          </a:solidFill>
          <a:ln w="7620">
            <a:solidFill>
              <a:srgbClr val="F0EC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39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39. Συμπλήρωσε τη σκέψη. Ο δεύτερος βελτιώνει μια πρόταση του πρώτου χωρίς να την απορρίπτει. Παράδειγμα: Σύνδεση αιτίας και συνέπειας.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79609A"/>
          </a:solidFill>
          <a:ln w="12700">
            <a:solidFill>
              <a:srgbClr val="79609A">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40. Κοινό εισιτήριο εξόδου. Κάθε ζευγάρι παραδίδει μία απάντηση με σαφή συμβολή και των δύο. Παράδειγμα: Ερμηνεία παραλληλισμού.</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8961120" y="-1737360"/>
            <a:ext cx="5669280" cy="5669280"/>
          </a:xfrm>
          <a:prstGeom prst="ellipse">
            <a:avLst/>
          </a:prstGeom>
          <a:solidFill>
            <a:srgbClr val="AF813F">
              <a:alpha val="10000"/>
            </a:srgbClr>
          </a:solidFill>
          <a:ln w="31750">
            <a:solidFill>
              <a:srgbClr val="AF813F">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AF813F">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Αυτορρύθμιση</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05</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Αυτορρύθμιση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158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Β΄ · ΑΥΤΟΡΡΎΘΜΙΣΗ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Αυτορρύθμιση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FBF1DD"/>
          </a:solidFill>
          <a:ln w="7620">
            <a:solidFill>
              <a:srgbClr val="FBF1D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41. Στάση πριν την αντίδραση. Οι μαθητές περιγράφουν ένα ουδέτερο βήμα όταν εκνευρίζονται, χωρίς προσωπικές αποκαλύψεις. Παράδειγμα: «Μπορώ να ζητήσω διευκρίνιση αντί να διακόψω».</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42. Κλίμακα προσπάθειας. Βαθμολογούν ιδιωτικά την προσπάθεια σε στόχο, όχι την προσωπική τους αξία. Παράδειγμα: Συγκέντρωση στην ανάγνωση 5'.</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Αυτορρύθμιση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159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Β΄ · ΑΥΤΟΡΡΎΘΜΙΣΗ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Αυτορρύθμιση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FBF1DD"/>
          </a:solidFill>
          <a:ln w="7620">
            <a:solidFill>
              <a:srgbClr val="FBF1D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43. Σπάω το έργο. Χωρίζουν μια απαιτητική εργασία σε τρία μικρά βήματα. Παράδειγμα: Σχεδιάγραμμα παραγωγής λόγου.</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44. Τι ελέγχω;. Διαχωρίζουν όσα μπορούν να επηρεάσουν από όσα δεν μπορούν. Παράδειγμα: Προετοιμασία για ένα διαγώνισμα.</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Αυτορρύθμιση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160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Β΄ · ΑΥΤΟΡΡΎΘΜΙΣΗ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Αυτορρύθμιση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FBF1DD"/>
          </a:solidFill>
          <a:ln w="7620">
            <a:solidFill>
              <a:srgbClr val="FBF1D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45. Μικρή επιλογή. Επιλέγουν ισοδύναμο τρόπο να δείξουν κατανόηση. Παράδειγμα: Γραπτό ή προφορικό περίγραμμα λογοτεχνικού αποσπάσματος.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46. Η παύση των 20''. Κάνουν σύντομη σιωπηλή παύση πριν από δύσκολη απάντηση. Παράδειγμα: Σύνταξη κριτικού επιχειρήματος.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Αυτορρύθμιση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161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Β΄ · ΑΥΤΟΡΡΎΘΜΙΣΗ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Αυτορρύθμιση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FBF1DD"/>
          </a:solidFill>
          <a:ln w="7620">
            <a:solidFill>
              <a:srgbClr val="FBF1D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47. Αυτό που χρειάζομαι. Επιλέγουν σε κάρτα υποστήριξη χωρίς να αποκαλύψουν προσωπικό ζήτημα. Παράδειγμα: «Παράδειγμα / περισσότερο χρόνο / ορισμό».</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48. Δύο λεπτά συγκέντρωσης. Θέτουν μικρό χρονικό στόχο ολοκλήρωσης. Παράδειγμα: Αναζήτηση κειμενικών δεικτών.</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AF813F"/>
          </a:solidFill>
          <a:ln w="12700">
            <a:solidFill>
              <a:srgbClr val="AF813F">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Αυτορρύθμιση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AF813F"/>
                </a:solidFill>
                <a:latin typeface="Inter" pitchFamily="34" charset="0"/>
                <a:ea typeface="Inter" pitchFamily="34" charset="-122"/>
                <a:cs typeface="Inter" pitchFamily="34" charset="-120"/>
              </a:rPr>
              <a:t>162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AF813F"/>
                </a:solidFill>
                <a:latin typeface="Inter" pitchFamily="34" charset="0"/>
                <a:ea typeface="Inter" pitchFamily="34" charset="-122"/>
                <a:cs typeface="Inter" pitchFamily="34" charset="-120"/>
              </a:rPr>
              <a:t>ΜΕΡΟΣ Β΄ · ΑΥΤΟΡΡΎΘΜΙΣΗ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Αυτορρύθμιση</a:t>
            </a:r>
            <a:endParaRPr lang="en-US" sz="2900" dirty="0"/>
          </a:p>
        </p:txBody>
      </p:sp>
      <p:sp>
        <p:nvSpPr>
          <p:cNvPr id="9" name="Shape 7"/>
          <p:cNvSpPr/>
          <p:nvPr/>
        </p:nvSpPr>
        <p:spPr>
          <a:xfrm>
            <a:off x="685800" y="1508760"/>
            <a:ext cx="10808208" cy="2057400"/>
          </a:xfrm>
          <a:prstGeom prst="roundRect">
            <a:avLst>
              <a:gd name="adj" fmla="val 6222"/>
            </a:avLst>
          </a:prstGeom>
          <a:solidFill>
            <a:srgbClr val="FBF1DD"/>
          </a:solidFill>
          <a:ln w="7620">
            <a:solidFill>
              <a:srgbClr val="FBF1D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49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49. Μία ρεαλιστική υπόσχεση. Σημειώνουν μικρή επόμενη ενέργεια για προετοιμασία. Παράδειγμα: «Θα διαβάσω μία πηγή και θα γράψω δύο αιτίες».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AF813F"/>
          </a:solidFill>
          <a:ln w="12700">
            <a:solidFill>
              <a:srgbClr val="AF813F">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50. Αποτύπωμα προόδου. Συγκρίνουν παλιά και νέα εργασία ως προς ένα κριτήριο. Παράδειγμα: Βελτίωση συνοχής παραγράφου.</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Συμπερίληψη</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06</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Συμπερίληψη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164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ΣΥΜΠΕΡΊΛΗΨΗ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Συμπερίληψη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51. Δύο τρόποι απάντησης. Επιτρέπεται σύντομη γραπτή ή προφορική συμμετοχή. Παράδειγμα: Ερμηνεία κειμενικής εικόνας.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52. Το παράδειγμα αλλάζει. Χρησιμοποιούνται παραδείγματα από διαφορετικά ενδιαφέροντα. Παράδειγμα: Επιχειρήματα για αθλητισμό, τέχνη, επιστήμη.</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Συμπερίληψη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165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ΣΥΜΠΕΡΊΛΗΨΗ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Συμπερίληψη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53. Ασφαλής επιλογή συνεργάτη. Ορίζονται ζευγάρια με παιδαγωγικό κριτήριο χωρίς δημόσια απόρριψη. Παράδειγμα: Ανάγνωση μικρής ιστορικής πηγής.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54. Συγκρίνουμε χωρίς ονόματα. Παρουσιάζονται ανώνυμα διαφορετικές προσεγγίσεις. Παράδειγμα: Δύο ανώνυμα σχεδιαγράμματα.</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Συμπερίληψη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166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ΣΥΜΠΕΡΊΛΗΨΗ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Συμπερίληψη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55. Η σιωπηλή συμμετοχή. Οι μαθητές προσφέρουν ιδέες σε σημειώματα αντί δημόσιας έκθεσης. Παράδειγμα: Ανάλυση χαρακτήρων.</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56. Ο καθένας έναν ρόλο. Η εργασία χωρίζεται σε εφικτές συνεισφορές. Παράδειγμα: Διάκριση επιχειρήματος, τεκμηρίου και αντίλογου.</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Συμπερίληψη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167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ΣΥΜΠΕΡΊΛΗΨΗ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Συμπερίληψη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57. Λέξεις χωρίς στερεότυπα. Αντικαθιστούν μειωτικούς χαρακτηρισμούς με ακριβείς περιγραφές. Παράδειγμα: Επεξεργασία φορτισμένου ιστορικού λόγου.</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58. Ακούω διαφορετική οπτική. Διατυπώνουν δύο ερμηνείες χωρίς να αποδίδουν ταυτότητες. Παράδειγμα: Η οπτική δύο χαρακτήρων διηγήματος.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Συμπερίληψη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168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Β΄ · ΣΥΜΠΕΡΊΛΗΨΗ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Συμπερίληψη</a:t>
            </a:r>
            <a:endParaRPr lang="en-US" sz="2900" dirty="0"/>
          </a:p>
        </p:txBody>
      </p:sp>
      <p:sp>
        <p:nvSpPr>
          <p:cNvPr id="9" name="Shape 7"/>
          <p:cNvSpPr/>
          <p:nvPr/>
        </p:nvSpPr>
        <p:spPr>
          <a:xfrm>
            <a:off x="685800" y="1508760"/>
            <a:ext cx="10808208" cy="2057400"/>
          </a:xfrm>
          <a:prstGeom prst="roundRect">
            <a:avLst>
              <a:gd name="adj" fmla="val 6222"/>
            </a:avLst>
          </a:prstGeom>
          <a:solidFill>
            <a:srgbClr val="DDF1ED"/>
          </a:solidFill>
          <a:ln w="7620">
            <a:solidFill>
              <a:srgbClr val="DDF1ED"/>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59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59. Προηγείται η δομή. Παρέχεται ο ίδιος μαθησιακός στόχος με διαφορετικά υποστηρίγματα. Παράδειγμα: Κάρτα βημάτων για αδίδακτο κείμενο.</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087E85"/>
          </a:solidFill>
          <a:ln w="12700">
            <a:solidFill>
              <a:srgbClr val="087E85">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60. Δικαίωμα ερώτησης. Κανονικοποιούν το αίτημα διευκρίνισης με μία πρότυπη φράση. Παράδειγμα: «Ποιο μέρος του όρου πρέπει να κρατήσω;»</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8961120" y="-1737360"/>
            <a:ext cx="5669280" cy="5669280"/>
          </a:xfrm>
          <a:prstGeom prst="ellipse">
            <a:avLst/>
          </a:prstGeom>
          <a:solidFill>
            <a:srgbClr val="386CA1">
              <a:alpha val="10000"/>
            </a:srgbClr>
          </a:solidFill>
          <a:ln w="31750">
            <a:solidFill>
              <a:srgbClr val="386CA1">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386CA1">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Κριτικός διάλογος</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07</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Κριτικός διάλογος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170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ΚΡΙΤΙΚΌΣ ΔΙΆΛΟΓΟΣ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Κριτικός διάλογος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61. Ισχυρισμός–τεκμήριο. Γράφουν μία θέση με μία συγκεκριμένη αναφορά σε πηγή. Παράδειγμα: Δύο τεκμήρια από ιστορικό παράθεμα.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62. Γεγονός ή γνώμη;. Ταξινομούν τρεις σύντομες προτάσεις. Παράδειγμα: Ιστορική περιγραφή έναντι αξιολογικής κρίσης.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Κριτικός διάλογος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171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ΚΡΙΤΙΚΌΣ ΔΙΆΛΟΓΟΣ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Κριτικός διάλογος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63. Ο αντίλογος με σεβασμό. Δίνουν αντίλογο που αρχίζει από «Ένα άλλο επιχείρημα είναι…». Παράδειγμα: Συζήτηση για λογοκρισία και ΜΜΕ.</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64. Η πιο δυνατή λέξη. Εντοπίζουν φορτισμένη λέξη και εξηγούν επίδραση. Παράδειγμα: Ρητορική ερώτηση σε άρθρο.</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Κριτικός διάλογος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172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ΚΡΙΤΙΚΌΣ ΔΙΆΛΟΓΟΣ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Κριτικός διάλογος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65. Ποια πηγή;. Εντοπίζουν τι χρειάζεται επαλήθευση πριν υιοθετήσουν ισχυρισμό. Παράδειγμα: Πληροφορία από ανώνυμη ιστοσελίδα.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66. Συμπέρασμα ή υπόθεση;. Διαχωρίζουν τι γνωρίζουμε από τι συμπεραίνουμε. Παράδειγμα: Απόσπασμα Θουκυδίδη.</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Κριτικός διάλογος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173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ΚΡΙΤΙΚΌΣ ΔΙΆΛΟΓΟΣ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Κριτικός διάλογος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67. Το ισχυρότερο αντίθετο επιχείρημα. Παρουσιάζουν δίκαια τη θέση που δεν υιοθετούν. Παράδειγμα: Φιλοσοφία περί δικαιοσύνης.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68. Η πλάνη στην πρόταση. Αναγνωρίζουν γενίκευση ή προσωπική επίθεση σε επινοημένο παράδειγμα. Παράδειγμα: «Όλοι οι νέοι...» ως ατεκμηρίωτη γενίκευση.</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Κριτικός διάλογος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174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ΜΕΡΟΣ Β΄ · ΚΡΙΤΙΚΌΣ ΔΙΆΛΟΓΟΣ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Κριτικός διάλογος</a:t>
            </a:r>
            <a:endParaRPr lang="en-US" sz="2900" dirty="0"/>
          </a:p>
        </p:txBody>
      </p:sp>
      <p:sp>
        <p:nvSpPr>
          <p:cNvPr id="9" name="Shape 7"/>
          <p:cNvSpPr/>
          <p:nvPr/>
        </p:nvSpPr>
        <p:spPr>
          <a:xfrm>
            <a:off x="685800" y="1508760"/>
            <a:ext cx="10808208" cy="2057400"/>
          </a:xfrm>
          <a:prstGeom prst="roundRect">
            <a:avLst>
              <a:gd name="adj" fmla="val 6222"/>
            </a:avLst>
          </a:prstGeom>
          <a:solidFill>
            <a:srgbClr val="E7F0F8"/>
          </a:solidFill>
          <a:ln w="7620">
            <a:solidFill>
              <a:srgbClr val="E7F0F8"/>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69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69. Αν άλλαζε ένα δεδομένο. Διερευνούν πώς αλλάζει ένα συμπέρασμα όταν αλλάζει μία προϋπόθεση. Παράδειγμα: Ιστορικό εναλλακτικό σενάριο με ρητή διάκριση υποθετικού.</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386CA1"/>
          </a:solidFill>
          <a:ln w="12700">
            <a:solidFill>
              <a:srgbClr val="386CA1">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70. Τεκμηριωμένο κλείσιμο. Ολοκληρώνουν συζήτηση με δύο τεκμηριωμένες παραδοχές και μία ανοιχτή απορία. Παράδειγμα: Σύγκριση δύο λογοτεχνικών ηρώων.</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8961120" y="-1737360"/>
            <a:ext cx="5669280" cy="5669280"/>
          </a:xfrm>
          <a:prstGeom prst="ellipse">
            <a:avLst/>
          </a:prstGeom>
          <a:solidFill>
            <a:srgbClr val="C66B53">
              <a:alpha val="10000"/>
            </a:srgbClr>
          </a:solidFill>
          <a:ln w="31750">
            <a:solidFill>
              <a:srgbClr val="C66B53">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C66B53">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Β΄ · ΔΡΑΣΤΗΡΙΟΤΗΤΕΣ 3–5 ΛΕΠΤΩΝ</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Θετικό κλείσιμο</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Δέκα σύντομες δραστηριότητες για άμεση εφαρμογή.</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08</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Θετικό κλείσιμο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176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ΘΕΤΙΚΌ ΚΛΕΊΣΙΜΟ · 1–2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Θετικό κλείσιμο</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71</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71. Μία νέα γνώση. Γράφουν μία φράση που μπορούν να εξηγήσουν. Παράδειγμα: Η λειτουργία ενός αφηγηματικού τρόπου.</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72</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72. Μία απορία. Καταθέτουν ερώτημα χωρίς όνομα. Παράδειγμα: Δυσκολία στη χρήση μετοχής.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Θετικό κλείσιμο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177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ΘΕΤΙΚΌ ΚΛΕΊΣΙΜΟ · 3–4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Θετικό κλείσιμο</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73</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73. Διόρθωσα μια σκέψη. Αναγνωρίζουν μία βελτίωση μετά την ανατροφοδότηση. Παράδειγμα: Πρόσθεσα κειμενική αναφορά.</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74</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74. Συνεργασία που λειτούργησε. Ονομάζουν συγκεκριμένη συμπεριφορά ομάδας, όχι προσωπικό χαρακτηρισμό. Παράδειγμα: «Ακούσαμε και τις τρεις ιδέες».</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Θετικό κλείσιμο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178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ΘΕΤΙΚΌ ΚΛΕΊΣΙΜΟ · 5–6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Θετικό κλείσιμο</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75</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75. Πριν – Μετά. Συγκρίνουν μία αρχική πρόβλεψη με το τελικό συμπέρασμα. Παράδειγμα: Εξέλιξη κινήτρων ήρωα.</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76</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76. Η χρήσιμη στρατηγική. Επιλέγουν τεχνική που βοήθησε. Παράδειγμα: Υπογραμμίζω ρήματα στο αδίδακτο.</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Θετικό κλείσιμο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179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ΘΕΤΙΚΌ ΚΛΕΊΣΙΜΟ · 7–8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Θετικό κλείσιμο</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77</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77. Δίνω τίτλο. Προτείνουν σύντομο τίτλο για τη σημερινή έννοια. Παράδειγμα: «Τα αίτια της μεταρρύθμισης».</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78</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78. Ένα τεκμήριο. Παραδίδουν μία αναφορά που υποστηρίζει συμπέρασμα. Παράδειγμα: Χωρίο για τον χαρακτήρα ήρωα.</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C66B53"/>
          </a:solidFill>
          <a:ln w="12700">
            <a:solidFill>
              <a:srgbClr val="C66B53">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ΔΡΑΣΤΗΡΙΟΤΗΤΕΣ · Θετικό κλείσιμο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C66B53"/>
                </a:solidFill>
                <a:latin typeface="Inter" pitchFamily="34" charset="0"/>
                <a:ea typeface="Inter" pitchFamily="34" charset="-122"/>
                <a:cs typeface="Inter" pitchFamily="34" charset="-120"/>
              </a:rPr>
              <a:t>180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C66B53"/>
                </a:solidFill>
                <a:latin typeface="Inter" pitchFamily="34" charset="0"/>
                <a:ea typeface="Inter" pitchFamily="34" charset="-122"/>
                <a:cs typeface="Inter" pitchFamily="34" charset="-120"/>
              </a:rPr>
              <a:t>ΜΕΡΟΣ Β΄ · ΘΕΤΙΚΌ ΚΛΕΊΣΙΜΟ · 9–10 / 10</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Θετικό κλείσιμο</a:t>
            </a:r>
            <a:endParaRPr lang="en-US" sz="2900" dirty="0"/>
          </a:p>
        </p:txBody>
      </p:sp>
      <p:sp>
        <p:nvSpPr>
          <p:cNvPr id="9" name="Shape 7"/>
          <p:cNvSpPr/>
          <p:nvPr/>
        </p:nvSpPr>
        <p:spPr>
          <a:xfrm>
            <a:off x="685800" y="1508760"/>
            <a:ext cx="10808208" cy="2057400"/>
          </a:xfrm>
          <a:prstGeom prst="roundRect">
            <a:avLst>
              <a:gd name="adj" fmla="val 6222"/>
            </a:avLst>
          </a:prstGeom>
          <a:solidFill>
            <a:srgbClr val="FBE8E2"/>
          </a:solidFill>
          <a:ln w="7620">
            <a:solidFill>
              <a:srgbClr val="FBE8E2"/>
            </a:solidFill>
            <a:prstDash val="solid"/>
          </a:ln>
        </p:spPr>
        <p:txBody>
          <a:bodyPr/>
          <a:p/>
        </p:txBody>
      </p:sp>
      <p:sp>
        <p:nvSpPr>
          <p:cNvPr id="10" name="Shape 8"/>
          <p:cNvSpPr/>
          <p:nvPr/>
        </p:nvSpPr>
        <p:spPr>
          <a:xfrm>
            <a:off x="896112" y="1773936"/>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1" name="Text 9"/>
          <p:cNvSpPr/>
          <p:nvPr/>
        </p:nvSpPr>
        <p:spPr>
          <a:xfrm>
            <a:off x="1019556" y="1979676"/>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79</a:t>
            </a:r>
            <a:endParaRPr lang="en-US" sz="2200" dirty="0"/>
          </a:p>
        </p:txBody>
      </p:sp>
      <p:sp>
        <p:nvSpPr>
          <p:cNvPr id="12" name="Text 10"/>
          <p:cNvSpPr/>
          <p:nvPr/>
        </p:nvSpPr>
        <p:spPr>
          <a:xfrm>
            <a:off x="1993392" y="1792224"/>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79. Το επόμενο βήμα. Ορίζουν συγκεκριμένη συνέχεια μάθησης. Παράδειγμα: «Θα αναθεωρήσω τη θεματική περίοδο».</a:t>
            </a:r>
            <a:endParaRPr lang="en-US" sz="2230" dirty="0"/>
          </a:p>
        </p:txBody>
      </p:sp>
      <p:sp>
        <p:nvSpPr>
          <p:cNvPr id="13" name="Shape 11"/>
          <p:cNvSpPr/>
          <p:nvPr/>
        </p:nvSpPr>
        <p:spPr>
          <a:xfrm>
            <a:off x="685800" y="3831336"/>
            <a:ext cx="10808208" cy="2057400"/>
          </a:xfrm>
          <a:prstGeom prst="roundRect">
            <a:avLst>
              <a:gd name="adj" fmla="val 6222"/>
            </a:avLst>
          </a:prstGeom>
          <a:solidFill>
            <a:srgbClr val="FFFFFF"/>
          </a:solidFill>
          <a:ln w="7620">
            <a:solidFill>
              <a:srgbClr val="DCE4E8"/>
            </a:solidFill>
            <a:prstDash val="solid"/>
          </a:ln>
        </p:spPr>
        <p:txBody>
          <a:bodyPr/>
          <a:p/>
        </p:txBody>
      </p:sp>
      <p:sp>
        <p:nvSpPr>
          <p:cNvPr id="14" name="Shape 12"/>
          <p:cNvSpPr/>
          <p:nvPr/>
        </p:nvSpPr>
        <p:spPr>
          <a:xfrm>
            <a:off x="896112" y="4096512"/>
            <a:ext cx="795528" cy="795528"/>
          </a:xfrm>
          <a:prstGeom prst="roundRect">
            <a:avLst>
              <a:gd name="adj" fmla="val 16092"/>
            </a:avLst>
          </a:prstGeom>
          <a:solidFill>
            <a:srgbClr val="C66B53"/>
          </a:solidFill>
          <a:ln w="12700">
            <a:solidFill>
              <a:srgbClr val="C66B53">
                <a:alpha val="0"/>
              </a:srgbClr>
            </a:solidFill>
            <a:prstDash val="solid"/>
          </a:ln>
        </p:spPr>
        <p:txBody>
          <a:bodyPr/>
          <a:p/>
        </p:txBody>
      </p:sp>
      <p:sp>
        <p:nvSpPr>
          <p:cNvPr id="15" name="Text 13"/>
          <p:cNvSpPr/>
          <p:nvPr/>
        </p:nvSpPr>
        <p:spPr>
          <a:xfrm>
            <a:off x="1019556" y="4302252"/>
            <a:ext cx="548640" cy="320040"/>
          </a:xfrm>
          <a:prstGeom prst="rect">
            <a:avLst/>
          </a:prstGeom>
          <a:noFill/>
          <a:ln/>
        </p:spPr>
        <p:txBody>
          <a:bodyPr wrap="square" lIns="0" tIns="0" rIns="0" bIns="0" rtlCol="0" anchor="ctr"/>
          <a:lstStyle/>
          <a:p>
            <a:pPr algn="ctr" indent="0" marL="0">
              <a:buNone/>
            </a:pPr>
            <a:r>
              <a:rPr lang="en-US" sz="2200" b="1" dirty="0">
                <a:solidFill>
                  <a:srgbClr val="FFFFFF"/>
                </a:solidFill>
                <a:latin typeface="Inter" pitchFamily="34" charset="0"/>
                <a:ea typeface="Inter" pitchFamily="34" charset="-122"/>
                <a:cs typeface="Inter" pitchFamily="34" charset="-120"/>
              </a:rPr>
              <a:t>80</a:t>
            </a:r>
            <a:endParaRPr lang="en-US" sz="2200" dirty="0"/>
          </a:p>
        </p:txBody>
      </p:sp>
      <p:sp>
        <p:nvSpPr>
          <p:cNvPr id="16" name="Text 14"/>
          <p:cNvSpPr/>
          <p:nvPr/>
        </p:nvSpPr>
        <p:spPr>
          <a:xfrm>
            <a:off x="1993392" y="4114800"/>
            <a:ext cx="9006840" cy="1490472"/>
          </a:xfrm>
          <a:prstGeom prst="rect">
            <a:avLst/>
          </a:prstGeom>
          <a:noFill/>
          <a:ln/>
        </p:spPr>
        <p:txBody>
          <a:bodyPr wrap="square" lIns="0" tIns="0" rIns="0" bIns="0" rtlCol="0" anchor="ctr">
            <a:normAutofit/>
          </a:bodyPr>
          <a:lstStyle/>
          <a:p>
            <a:pPr indent="0" marL="0">
              <a:buNone/>
            </a:pPr>
            <a:r>
              <a:rPr lang="en-US" sz="2230" dirty="0">
                <a:solidFill>
                  <a:srgbClr val="1B2D41"/>
                </a:solidFill>
                <a:latin typeface="Inter" pitchFamily="34" charset="0"/>
                <a:ea typeface="Inter" pitchFamily="34" charset="-122"/>
                <a:cs typeface="Inter" pitchFamily="34" charset="-120"/>
              </a:rPr>
              <a:t>80. Ερώτηση για αύριο. Γράφουν μία ερώτηση για σύνδεση με το επόμενο μάθημα. Παράδειγμα: «Πώς αλλάζει η έννοια της αρετής στον επόμενο φιλόσοφο;»</a:t>
            </a:r>
            <a:endParaRPr lang="en-US" sz="2230" dirty="0"/>
          </a:p>
        </p:txBody>
      </p:sp>
      <p:pic>
        <p:nvPicPr>
          <p:cNvPr id="17" name="Picture 16"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8961120" y="-1737360"/>
            <a:ext cx="5669280" cy="5669280"/>
          </a:xfrm>
          <a:prstGeom prst="ellipse">
            <a:avLst/>
          </a:prstGeom>
          <a:solidFill>
            <a:srgbClr val="087E85">
              <a:alpha val="10000"/>
            </a:srgbClr>
          </a:solidFill>
          <a:ln w="31750">
            <a:solidFill>
              <a:srgbClr val="087E85">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087E85">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ΜΕΡΟΣ Γ΄ · ΑΠΟΦΑΣΕΙΣ &amp; ΚΑΤΑΓΡΑΦΗ</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Μέρος Γ΄ — Οδηγός λήψης αποφάσεων</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Από την παρατήρηση στην κατάλληλη παιδαγωγική και θεσμική ενέργεια.</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Γ</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ΟΔΗΓΟΣ ΛΗΨΗΣ ΑΠΟΦΑΣΕΩΝ</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182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Γ΄ · ΟΔΗΓΟΣ ΕΞΙ ΒΗΜΑΤΩΝ</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Μέρος Γ΄ — Οδηγός λήψης αποφάσεων</a:t>
            </a:r>
            <a:endParaRPr lang="en-US" sz="2900" dirty="0"/>
          </a:p>
        </p:txBody>
      </p:sp>
      <p:sp>
        <p:nvSpPr>
          <p:cNvPr id="9" name="Shape 7"/>
          <p:cNvSpPr/>
          <p:nvPr/>
        </p:nvSpPr>
        <p:spPr>
          <a:xfrm>
            <a:off x="658368" y="1463040"/>
            <a:ext cx="10808208" cy="1335024"/>
          </a:xfrm>
          <a:prstGeom prst="roundRect">
            <a:avLst>
              <a:gd name="adj" fmla="val 9589"/>
            </a:avLst>
          </a:prstGeom>
          <a:solidFill>
            <a:srgbClr val="DDF1ED"/>
          </a:solidFill>
          <a:ln w="7620">
            <a:solidFill>
              <a:srgbClr val="DDF1ED"/>
            </a:solidFill>
            <a:prstDash val="solid"/>
          </a:ln>
        </p:spPr>
        <p:txBody>
          <a:bodyPr/>
          <a:p/>
        </p:txBody>
      </p:sp>
      <p:sp>
        <p:nvSpPr>
          <p:cNvPr id="10" name="Text 8"/>
          <p:cNvSpPr/>
          <p:nvPr/>
        </p:nvSpPr>
        <p:spPr>
          <a:xfrm>
            <a:off x="941832" y="1691640"/>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1. Αξιολογώ την ασφάλεια Σε άμεσο κίνδυνο δεν διαπραγματεύομαι διδακτικούς στόχους: εξασφαλίζω προστασία και ενεργοποιώ το πρωτόκολλο.</a:t>
            </a:r>
            <a:endParaRPr lang="en-US" sz="2010" dirty="0"/>
          </a:p>
        </p:txBody>
      </p:sp>
      <p:sp>
        <p:nvSpPr>
          <p:cNvPr id="11" name="Shape 9"/>
          <p:cNvSpPr/>
          <p:nvPr/>
        </p:nvSpPr>
        <p:spPr>
          <a:xfrm>
            <a:off x="658368" y="3035808"/>
            <a:ext cx="10808208" cy="1335024"/>
          </a:xfrm>
          <a:prstGeom prst="roundRect">
            <a:avLst>
              <a:gd name="adj" fmla="val 9589"/>
            </a:avLst>
          </a:prstGeom>
          <a:solidFill>
            <a:srgbClr val="FFFFFF"/>
          </a:solidFill>
          <a:ln w="7620">
            <a:solidFill>
              <a:srgbClr val="DCE4E8"/>
            </a:solidFill>
            <a:prstDash val="solid"/>
          </a:ln>
        </p:spPr>
        <p:txBody>
          <a:bodyPr/>
          <a:p/>
        </p:txBody>
      </p:sp>
      <p:sp>
        <p:nvSpPr>
          <p:cNvPr id="12" name="Text 10"/>
          <p:cNvSpPr/>
          <p:nvPr/>
        </p:nvSpPr>
        <p:spPr>
          <a:xfrm>
            <a:off x="941832" y="3264408"/>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2. Περιγράφω γεγονότα Τι ακριβώς είδα/άκουσα; Αποφεύγω προσωπικούς χαρακτηρισμούς, ετικέτες και εικασίες.</a:t>
            </a:r>
            <a:endParaRPr lang="en-US" sz="2010" dirty="0"/>
          </a:p>
        </p:txBody>
      </p:sp>
      <p:sp>
        <p:nvSpPr>
          <p:cNvPr id="13" name="Shape 11"/>
          <p:cNvSpPr/>
          <p:nvPr/>
        </p:nvSpPr>
        <p:spPr>
          <a:xfrm>
            <a:off x="658368" y="4608576"/>
            <a:ext cx="10808208" cy="1335024"/>
          </a:xfrm>
          <a:prstGeom prst="roundRect">
            <a:avLst>
              <a:gd name="adj" fmla="val 9589"/>
            </a:avLst>
          </a:prstGeom>
          <a:solidFill>
            <a:srgbClr val="DDF1ED"/>
          </a:solidFill>
          <a:ln w="7620">
            <a:solidFill>
              <a:srgbClr val="DDF1ED"/>
            </a:solidFill>
            <a:prstDash val="solid"/>
          </a:ln>
        </p:spPr>
        <p:txBody>
          <a:bodyPr/>
          <a:p/>
        </p:txBody>
      </p:sp>
      <p:sp>
        <p:nvSpPr>
          <p:cNvPr id="14" name="Text 12"/>
          <p:cNvSpPr/>
          <p:nvPr/>
        </p:nvSpPr>
        <p:spPr>
          <a:xfrm>
            <a:off x="941832" y="4837176"/>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3. Ορίζω σύντομη προσδοκία Μία ήρεμη, συγκεκριμένη οδηγία με ρεαλιστικό χρόνο ανταπόκρισης.</a:t>
            </a:r>
            <a:endParaRPr lang="en-US" sz="2010" dirty="0"/>
          </a:p>
        </p:txBody>
      </p:sp>
      <p:pic>
        <p:nvPicPr>
          <p:cNvPr id="15" name="Picture 14"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ΟΔΗΓΟΣ ΛΗΨΗΣ ΑΠΟΦΑΣΕΩΝ</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183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Γ΄ · ΟΔΗΓΟΣ ΕΞΙ ΒΗΜΑΤΩΝ</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Μέρος Γ΄ — Οδηγός λήψης αποφάσεων</a:t>
            </a:r>
            <a:endParaRPr lang="en-US" sz="2900" dirty="0"/>
          </a:p>
        </p:txBody>
      </p:sp>
      <p:sp>
        <p:nvSpPr>
          <p:cNvPr id="9" name="Shape 7"/>
          <p:cNvSpPr/>
          <p:nvPr/>
        </p:nvSpPr>
        <p:spPr>
          <a:xfrm>
            <a:off x="658368" y="1463040"/>
            <a:ext cx="10808208" cy="1335024"/>
          </a:xfrm>
          <a:prstGeom prst="roundRect">
            <a:avLst>
              <a:gd name="adj" fmla="val 9589"/>
            </a:avLst>
          </a:prstGeom>
          <a:solidFill>
            <a:srgbClr val="DDF1ED"/>
          </a:solidFill>
          <a:ln w="7620">
            <a:solidFill>
              <a:srgbClr val="DDF1ED"/>
            </a:solidFill>
            <a:prstDash val="solid"/>
          </a:ln>
        </p:spPr>
        <p:txBody>
          <a:bodyPr/>
          <a:p/>
        </p:txBody>
      </p:sp>
      <p:sp>
        <p:nvSpPr>
          <p:cNvPr id="10" name="Text 8"/>
          <p:cNvSpPr/>
          <p:nvPr/>
        </p:nvSpPr>
        <p:spPr>
          <a:xfrm>
            <a:off x="941832" y="1691640"/>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4. Εξετάζω το εμπόδιο Είναι μαθησιακή δυσκολία, έλλειψη δομής, ανάγκη υποστήριξης ή σύγκρουση;</a:t>
            </a:r>
            <a:endParaRPr lang="en-US" sz="2010" dirty="0"/>
          </a:p>
        </p:txBody>
      </p:sp>
      <p:sp>
        <p:nvSpPr>
          <p:cNvPr id="11" name="Shape 9"/>
          <p:cNvSpPr/>
          <p:nvPr/>
        </p:nvSpPr>
        <p:spPr>
          <a:xfrm>
            <a:off x="658368" y="3035808"/>
            <a:ext cx="10808208" cy="1335024"/>
          </a:xfrm>
          <a:prstGeom prst="roundRect">
            <a:avLst>
              <a:gd name="adj" fmla="val 9589"/>
            </a:avLst>
          </a:prstGeom>
          <a:solidFill>
            <a:srgbClr val="FFFFFF"/>
          </a:solidFill>
          <a:ln w="7620">
            <a:solidFill>
              <a:srgbClr val="DCE4E8"/>
            </a:solidFill>
            <a:prstDash val="solid"/>
          </a:ln>
        </p:spPr>
        <p:txBody>
          <a:bodyPr/>
          <a:p/>
        </p:txBody>
      </p:sp>
      <p:sp>
        <p:nvSpPr>
          <p:cNvPr id="12" name="Text 10"/>
          <p:cNvSpPr/>
          <p:nvPr/>
        </p:nvSpPr>
        <p:spPr>
          <a:xfrm>
            <a:off x="941832" y="3264408"/>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5. Επιλέγω επόμενο επίπεδο στήριξης Ιδιωτική συζήτηση, προσαρμογή, συντονισμός ομάδας ή θεσμική παρέμβαση.</a:t>
            </a:r>
            <a:endParaRPr lang="en-US" sz="2010" dirty="0"/>
          </a:p>
        </p:txBody>
      </p:sp>
      <p:sp>
        <p:nvSpPr>
          <p:cNvPr id="13" name="Shape 11"/>
          <p:cNvSpPr/>
          <p:nvPr/>
        </p:nvSpPr>
        <p:spPr>
          <a:xfrm>
            <a:off x="658368" y="4608576"/>
            <a:ext cx="10808208" cy="1335024"/>
          </a:xfrm>
          <a:prstGeom prst="roundRect">
            <a:avLst>
              <a:gd name="adj" fmla="val 9589"/>
            </a:avLst>
          </a:prstGeom>
          <a:solidFill>
            <a:srgbClr val="DDF1ED"/>
          </a:solidFill>
          <a:ln w="7620">
            <a:solidFill>
              <a:srgbClr val="DDF1ED"/>
            </a:solidFill>
            <a:prstDash val="solid"/>
          </a:ln>
        </p:spPr>
        <p:txBody>
          <a:bodyPr/>
          <a:p/>
        </p:txBody>
      </p:sp>
      <p:sp>
        <p:nvSpPr>
          <p:cNvPr id="14" name="Text 12"/>
          <p:cNvSpPr/>
          <p:nvPr/>
        </p:nvSpPr>
        <p:spPr>
          <a:xfrm>
            <a:off x="941832" y="4837176"/>
            <a:ext cx="10149840" cy="877824"/>
          </a:xfrm>
          <a:prstGeom prst="rect">
            <a:avLst/>
          </a:prstGeom>
          <a:noFill/>
          <a:ln/>
        </p:spPr>
        <p:txBody>
          <a:bodyPr wrap="square" lIns="0" tIns="0" rIns="0" bIns="0" rtlCol="0" anchor="ctr">
            <a:normAutofit/>
          </a:bodyPr>
          <a:lstStyle/>
          <a:p>
            <a:pPr indent="0" marL="0">
              <a:buNone/>
            </a:pPr>
            <a:r>
              <a:rPr lang="en-US" sz="2010" dirty="0">
                <a:solidFill>
                  <a:srgbClr val="1A2938"/>
                </a:solidFill>
                <a:latin typeface="Inter" pitchFamily="34" charset="0"/>
                <a:ea typeface="Inter" pitchFamily="34" charset="-122"/>
                <a:cs typeface="Inter" pitchFamily="34" charset="-120"/>
              </a:rPr>
              <a:t>6. Επανασυνδέω και παρακολουθώ Ορίζουμε ένα συγκεκριμένο βήμα, χρονοδιάγραμμα και κριτήριο επανεξέτασης.</a:t>
            </a:r>
            <a:endParaRPr lang="en-US" sz="2010" dirty="0"/>
          </a:p>
        </p:txBody>
      </p:sp>
      <p:pic>
        <p:nvPicPr>
          <p:cNvPr id="15" name="Picture 14"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087E85"/>
          </a:solidFill>
          <a:ln w="12700">
            <a:solidFill>
              <a:srgbClr val="087E85">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ΥΠΟΔΕΙΓΜΑ ΚΑΤΑΓΡΑΦΗΣ</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087E85"/>
                </a:solidFill>
                <a:latin typeface="Inter" pitchFamily="34" charset="0"/>
                <a:ea typeface="Inter" pitchFamily="34" charset="-122"/>
                <a:cs typeface="Inter" pitchFamily="34" charset="-120"/>
              </a:rPr>
              <a:t>184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087E85"/>
                </a:solidFill>
                <a:latin typeface="Inter" pitchFamily="34" charset="0"/>
                <a:ea typeface="Inter" pitchFamily="34" charset="-122"/>
                <a:cs typeface="Inter" pitchFamily="34" charset="-120"/>
              </a:rPr>
              <a:t>ΜΕΡΟΣ Γ΄ · ΠΡΑΚΤΙΚΟ ΕΡΓΑΛΕΙΟ</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Σύντομο υπόδειγμα καταγραφής</a:t>
            </a:r>
            <a:endParaRPr lang="en-US" sz="2900" dirty="0"/>
          </a:p>
        </p:txBody>
      </p:sp>
      <p:sp>
        <p:nvSpPr>
          <p:cNvPr id="9" name="Shape 7"/>
          <p:cNvSpPr/>
          <p:nvPr/>
        </p:nvSpPr>
        <p:spPr>
          <a:xfrm>
            <a:off x="676656" y="1463040"/>
            <a:ext cx="10808208" cy="804672"/>
          </a:xfrm>
          <a:prstGeom prst="roundRect">
            <a:avLst>
              <a:gd name="adj" fmla="val 15909"/>
            </a:avLst>
          </a:prstGeom>
          <a:solidFill>
            <a:srgbClr val="EEF4F5"/>
          </a:solidFill>
          <a:ln w="12700">
            <a:solidFill>
              <a:srgbClr val="EEF4F5">
                <a:alpha val="0"/>
              </a:srgbClr>
            </a:solidFill>
            <a:prstDash val="solid"/>
          </a:ln>
        </p:spPr>
        <p:txBody>
          <a:bodyPr/>
          <a:p/>
        </p:txBody>
      </p:sp>
      <p:sp>
        <p:nvSpPr>
          <p:cNvPr id="10" name="Text 8"/>
          <p:cNvSpPr/>
          <p:nvPr/>
        </p:nvSpPr>
        <p:spPr>
          <a:xfrm>
            <a:off x="914400" y="1581912"/>
            <a:ext cx="10195560" cy="557784"/>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Ημερομηνία, ώρα, χώρος και παρόντες σύμφωνα με τη διαδικασία του σχολείου.</a:t>
            </a:r>
            <a:endParaRPr lang="en-US" sz="1920" dirty="0"/>
          </a:p>
        </p:txBody>
      </p:sp>
      <p:sp>
        <p:nvSpPr>
          <p:cNvPr id="11" name="Shape 9"/>
          <p:cNvSpPr/>
          <p:nvPr/>
        </p:nvSpPr>
        <p:spPr>
          <a:xfrm>
            <a:off x="676656" y="2386584"/>
            <a:ext cx="10808208" cy="804672"/>
          </a:xfrm>
          <a:prstGeom prst="roundRect">
            <a:avLst>
              <a:gd name="adj" fmla="val 15909"/>
            </a:avLst>
          </a:prstGeom>
          <a:solidFill>
            <a:srgbClr val="FFFFFF"/>
          </a:solidFill>
          <a:ln w="7620">
            <a:solidFill>
              <a:srgbClr val="DCE4E8"/>
            </a:solidFill>
            <a:prstDash val="solid"/>
          </a:ln>
        </p:spPr>
        <p:txBody>
          <a:bodyPr/>
          <a:p/>
        </p:txBody>
      </p:sp>
      <p:sp>
        <p:nvSpPr>
          <p:cNvPr id="12" name="Text 10"/>
          <p:cNvSpPr/>
          <p:nvPr/>
        </p:nvSpPr>
        <p:spPr>
          <a:xfrm>
            <a:off x="914400" y="2505456"/>
            <a:ext cx="10195560" cy="557784"/>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Αντικειμενική περιγραφή πράξεων και αναγκαίες ακριβείς φράσεις.</a:t>
            </a:r>
            <a:endParaRPr lang="en-US" sz="1920" dirty="0"/>
          </a:p>
        </p:txBody>
      </p:sp>
      <p:sp>
        <p:nvSpPr>
          <p:cNvPr id="13" name="Shape 11"/>
          <p:cNvSpPr/>
          <p:nvPr/>
        </p:nvSpPr>
        <p:spPr>
          <a:xfrm>
            <a:off x="676656" y="3310128"/>
            <a:ext cx="10808208" cy="804672"/>
          </a:xfrm>
          <a:prstGeom prst="roundRect">
            <a:avLst>
              <a:gd name="adj" fmla="val 15909"/>
            </a:avLst>
          </a:prstGeom>
          <a:solidFill>
            <a:srgbClr val="EEF4F5"/>
          </a:solidFill>
          <a:ln w="12700">
            <a:solidFill>
              <a:srgbClr val="EEF4F5">
                <a:alpha val="0"/>
              </a:srgbClr>
            </a:solidFill>
            <a:prstDash val="solid"/>
          </a:ln>
        </p:spPr>
        <p:txBody>
          <a:bodyPr/>
          <a:p/>
        </p:txBody>
      </p:sp>
      <p:sp>
        <p:nvSpPr>
          <p:cNvPr id="14" name="Text 12"/>
          <p:cNvSpPr/>
          <p:nvPr/>
        </p:nvSpPr>
        <p:spPr>
          <a:xfrm>
            <a:off x="914400" y="3429000"/>
            <a:ext cx="10195560" cy="557784"/>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Ενέργειες ασφάλειας, πρόσωπα που ενημερώθηκαν, τρόπος κοινοποίησης.</a:t>
            </a:r>
            <a:endParaRPr lang="en-US" sz="1920" dirty="0"/>
          </a:p>
        </p:txBody>
      </p:sp>
      <p:sp>
        <p:nvSpPr>
          <p:cNvPr id="15" name="Shape 13"/>
          <p:cNvSpPr/>
          <p:nvPr/>
        </p:nvSpPr>
        <p:spPr>
          <a:xfrm>
            <a:off x="676656" y="4233672"/>
            <a:ext cx="10808208" cy="804672"/>
          </a:xfrm>
          <a:prstGeom prst="roundRect">
            <a:avLst>
              <a:gd name="adj" fmla="val 15909"/>
            </a:avLst>
          </a:prstGeom>
          <a:solidFill>
            <a:srgbClr val="FFFFFF"/>
          </a:solidFill>
          <a:ln w="7620">
            <a:solidFill>
              <a:srgbClr val="DCE4E8"/>
            </a:solidFill>
            <a:prstDash val="solid"/>
          </a:ln>
        </p:spPr>
        <p:txBody>
          <a:bodyPr/>
          <a:p/>
        </p:txBody>
      </p:sp>
      <p:sp>
        <p:nvSpPr>
          <p:cNvPr id="16" name="Text 14"/>
          <p:cNvSpPr/>
          <p:nvPr/>
        </p:nvSpPr>
        <p:spPr>
          <a:xfrm>
            <a:off x="914400" y="4352544"/>
            <a:ext cx="10195560" cy="557784"/>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Επόμενα βήματα, υπεύθυνος, ημερομηνία επανεξέτασης.</a:t>
            </a:r>
            <a:endParaRPr lang="en-US" sz="1920" dirty="0"/>
          </a:p>
        </p:txBody>
      </p:sp>
      <p:sp>
        <p:nvSpPr>
          <p:cNvPr id="17" name="Shape 15"/>
          <p:cNvSpPr/>
          <p:nvPr/>
        </p:nvSpPr>
        <p:spPr>
          <a:xfrm>
            <a:off x="676656" y="5157216"/>
            <a:ext cx="10808208" cy="804672"/>
          </a:xfrm>
          <a:prstGeom prst="roundRect">
            <a:avLst>
              <a:gd name="adj" fmla="val 15909"/>
            </a:avLst>
          </a:prstGeom>
          <a:solidFill>
            <a:srgbClr val="EEF4F5"/>
          </a:solidFill>
          <a:ln w="12700">
            <a:solidFill>
              <a:srgbClr val="EEF4F5">
                <a:alpha val="0"/>
              </a:srgbClr>
            </a:solidFill>
            <a:prstDash val="solid"/>
          </a:ln>
        </p:spPr>
        <p:txBody>
          <a:bodyPr/>
          <a:p/>
        </p:txBody>
      </p:sp>
      <p:sp>
        <p:nvSpPr>
          <p:cNvPr id="18" name="Text 16"/>
          <p:cNvSpPr/>
          <p:nvPr/>
        </p:nvSpPr>
        <p:spPr>
          <a:xfrm>
            <a:off x="914400" y="5276088"/>
            <a:ext cx="10195560" cy="557784"/>
          </a:xfrm>
          <a:prstGeom prst="rect">
            <a:avLst/>
          </a:prstGeom>
          <a:noFill/>
          <a:ln/>
        </p:spPr>
        <p:txBody>
          <a:bodyPr wrap="square" lIns="0" tIns="0" rIns="0" bIns="0" rtlCol="0" anchor="ctr">
            <a:normAutofit/>
          </a:bodyPr>
          <a:lstStyle/>
          <a:p>
            <a:pPr indent="0" marL="0">
              <a:buNone/>
            </a:pPr>
            <a:r>
              <a:rPr lang="en-US" sz="1920" dirty="0">
                <a:solidFill>
                  <a:srgbClr val="1A2938"/>
                </a:solidFill>
                <a:latin typeface="Inter" pitchFamily="34" charset="0"/>
                <a:ea typeface="Inter" pitchFamily="34" charset="-122"/>
                <a:cs typeface="Inter" pitchFamily="34" charset="-120"/>
              </a:rPr>
              <a:t>• Προστασία ευαίσθητων δεδομένων και χρήση μόνο επίσημων καναλιών.</a:t>
            </a:r>
            <a:endParaRPr lang="en-US" sz="1920" dirty="0"/>
          </a:p>
        </p:txBody>
      </p:sp>
      <p:pic>
        <p:nvPicPr>
          <p:cNvPr id="19" name="Picture 18"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1B2D41"/>
        </a:solidFill>
      </p:bgPr>
    </p:bg>
    <p:spTree>
      <p:nvGrpSpPr>
        <p:cNvPr id="1" name=""/>
        <p:cNvGrpSpPr/>
        <p:nvPr/>
      </p:nvGrpSpPr>
      <p:grpSpPr>
        <a:xfrm>
          <a:off x="0" y="0"/>
          <a:ext cx="0" cy="0"/>
          <a:chOff x="0" y="0"/>
          <a:chExt cx="0" cy="0"/>
        </a:xfrm>
      </p:grpSpPr>
      <p:sp>
        <p:nvSpPr>
          <p:cNvPr id="2" name="Shape 0"/>
          <p:cNvSpPr/>
          <p:nvPr/>
        </p:nvSpPr>
        <p:spPr>
          <a:xfrm>
            <a:off x="0" y="0"/>
            <a:ext cx="201168" cy="6858000"/>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8961120" y="-1737360"/>
            <a:ext cx="5669280" cy="5669280"/>
          </a:xfrm>
          <a:prstGeom prst="ellipse">
            <a:avLst/>
          </a:prstGeom>
          <a:solidFill>
            <a:srgbClr val="386CA1">
              <a:alpha val="10000"/>
            </a:srgbClr>
          </a:solidFill>
          <a:ln w="31750">
            <a:solidFill>
              <a:srgbClr val="386CA1">
                <a:alpha val="52000"/>
              </a:srgbClr>
            </a:solidFill>
            <a:prstDash val="solid"/>
          </a:ln>
        </p:spPr>
        <p:txBody>
          <a:bodyPr/>
          <a:p/>
        </p:txBody>
      </p:sp>
      <p:sp>
        <p:nvSpPr>
          <p:cNvPr id="4" name="Shape 2"/>
          <p:cNvSpPr/>
          <p:nvPr/>
        </p:nvSpPr>
        <p:spPr>
          <a:xfrm>
            <a:off x="9921240" y="2880360"/>
            <a:ext cx="3657600" cy="3657600"/>
          </a:xfrm>
          <a:prstGeom prst="ellipse">
            <a:avLst/>
          </a:prstGeom>
          <a:solidFill>
            <a:srgbClr val="386CA1">
              <a:alpha val="0"/>
            </a:srgbClr>
          </a:solidFill>
          <a:ln w="13970">
            <a:solidFill>
              <a:srgbClr val="FFFFFF">
                <a:alpha val="12000"/>
              </a:srgbClr>
            </a:solidFill>
            <a:prstDash val="solid"/>
          </a:ln>
        </p:spPr>
        <p:txBody>
          <a:bodyPr/>
          <a:p/>
        </p:txBody>
      </p:sp>
      <p:sp>
        <p:nvSpPr>
          <p:cNvPr id="5" name="Text 3"/>
          <p:cNvSpPr/>
          <p:nvPr/>
        </p:nvSpPr>
        <p:spPr>
          <a:xfrm>
            <a:off x="758952" y="941832"/>
            <a:ext cx="9144000" cy="320040"/>
          </a:xfrm>
          <a:prstGeom prst="rect">
            <a:avLst/>
          </a:prstGeom>
          <a:noFill/>
          <a:ln/>
        </p:spPr>
        <p:txBody>
          <a:bodyPr wrap="square" lIns="0" tIns="0" rIns="0" bIns="0" rtlCol="0" anchor="ctr"/>
          <a:lstStyle/>
          <a:p>
            <a:pPr indent="0" marL="0">
              <a:buNone/>
            </a:pPr>
            <a:r>
              <a:rPr lang="en-US" sz="1350" b="1" spc="230" kern="0" dirty="0">
                <a:solidFill>
                  <a:srgbClr val="C3D2DE"/>
                </a:solidFill>
                <a:latin typeface="Inter" pitchFamily="34" charset="0"/>
                <a:ea typeface="Inter" pitchFamily="34" charset="-122"/>
                <a:cs typeface="Inter" pitchFamily="34" charset="-120"/>
              </a:rPr>
              <a:t>ΤΕΚΜΗΡΙΩΣΗ · ΒΙΒΛΙΟΓΡΑΦΙΑ</a:t>
            </a:r>
            <a:endParaRPr lang="en-US" sz="1350" dirty="0"/>
          </a:p>
        </p:txBody>
      </p:sp>
      <p:sp>
        <p:nvSpPr>
          <p:cNvPr id="6" name="Text 4"/>
          <p:cNvSpPr/>
          <p:nvPr/>
        </p:nvSpPr>
        <p:spPr>
          <a:xfrm>
            <a:off x="749808" y="1856232"/>
            <a:ext cx="9875520" cy="2084832"/>
          </a:xfrm>
          <a:prstGeom prst="rect">
            <a:avLst/>
          </a:prstGeom>
          <a:noFill/>
          <a:ln/>
        </p:spPr>
        <p:txBody>
          <a:bodyPr wrap="square" lIns="0" tIns="0" rIns="0" bIns="0" rtlCol="0" anchor="ctr">
            <a:normAutofit/>
          </a:bodyPr>
          <a:lstStyle/>
          <a:p>
            <a:pPr indent="0" marL="0">
              <a:buNone/>
            </a:pPr>
            <a:r>
              <a:rPr lang="en-US" sz="4500" b="1" dirty="0">
                <a:solidFill>
                  <a:srgbClr val="FFFFFF"/>
                </a:solidFill>
                <a:latin typeface="Inter" pitchFamily="34" charset="0"/>
                <a:ea typeface="Inter" pitchFamily="34" charset="-122"/>
                <a:cs typeface="Inter" pitchFamily="34" charset="-120"/>
              </a:rPr>
              <a:t>Τεκμηριωμένη βιβλιογραφία και θεσμικές πηγές</a:t>
            </a:r>
            <a:endParaRPr lang="en-US" sz="4500" dirty="0"/>
          </a:p>
        </p:txBody>
      </p:sp>
      <p:sp>
        <p:nvSpPr>
          <p:cNvPr id="7" name="Text 5"/>
          <p:cNvSpPr/>
          <p:nvPr/>
        </p:nvSpPr>
        <p:spPr>
          <a:xfrm>
            <a:off x="777240" y="4462272"/>
            <a:ext cx="9966960" cy="941832"/>
          </a:xfrm>
          <a:prstGeom prst="rect">
            <a:avLst/>
          </a:prstGeom>
          <a:noFill/>
          <a:ln/>
        </p:spPr>
        <p:txBody>
          <a:bodyPr wrap="square" lIns="0" tIns="0" rIns="0" bIns="0" rtlCol="0" anchor="ctr">
            <a:normAutofit/>
          </a:bodyPr>
          <a:lstStyle/>
          <a:p>
            <a:pPr indent="0" marL="0">
              <a:buNone/>
            </a:pPr>
            <a:r>
              <a:rPr lang="en-US" sz="1950" dirty="0">
                <a:solidFill>
                  <a:srgbClr val="D9E4E9"/>
                </a:solidFill>
                <a:latin typeface="Inter" pitchFamily="34" charset="0"/>
                <a:ea typeface="Inter" pitchFamily="34" charset="-122"/>
                <a:cs typeface="Inter" pitchFamily="34" charset="-120"/>
              </a:rPr>
              <a:t>Επιστημονικές πηγές, χρήσιμες εφαρμογές και ελληνικό θεσμικό πλαίσιο.</a:t>
            </a:r>
            <a:endParaRPr lang="en-US" sz="1950" dirty="0"/>
          </a:p>
        </p:txBody>
      </p:sp>
      <p:sp>
        <p:nvSpPr>
          <p:cNvPr id="8" name="Text 6"/>
          <p:cNvSpPr/>
          <p:nvPr/>
        </p:nvSpPr>
        <p:spPr>
          <a:xfrm>
            <a:off x="9509760" y="5285232"/>
            <a:ext cx="2011680" cy="1097280"/>
          </a:xfrm>
          <a:prstGeom prst="rect">
            <a:avLst/>
          </a:prstGeom>
          <a:noFill/>
          <a:ln/>
        </p:spPr>
        <p:txBody>
          <a:bodyPr wrap="square" lIns="0" tIns="0" rIns="0" bIns="0" rtlCol="0" anchor="ctr"/>
          <a:lstStyle/>
          <a:p>
            <a:pPr algn="r" indent="0" marL="0">
              <a:buNone/>
            </a:pPr>
            <a:r>
              <a:rPr lang="en-US" sz="7000" b="1" dirty="0">
                <a:solidFill>
                  <a:srgbClr val="FFFFFF">
                    <a:alpha val="15000"/>
                  </a:srgbClr>
                </a:solidFill>
                <a:latin typeface="Inter" pitchFamily="34" charset="0"/>
                <a:ea typeface="Inter" pitchFamily="34" charset="-122"/>
                <a:cs typeface="Inter" pitchFamily="34" charset="-120"/>
              </a:rPr>
              <a:t>Β</a:t>
            </a:r>
            <a:endParaRPr lang="en-US" sz="7000" dirty="0"/>
          </a:p>
        </p:txBody>
      </p:sp>
      <p:sp>
        <p:nvSpPr>
          <p:cNvPr id="9" name="Text 7"/>
          <p:cNvSpPr/>
          <p:nvPr/>
        </p:nvSpPr>
        <p:spPr>
          <a:xfrm>
            <a:off x="777240" y="6391656"/>
            <a:ext cx="3657600" cy="201168"/>
          </a:xfrm>
          <a:prstGeom prst="rect">
            <a:avLst/>
          </a:prstGeom>
          <a:noFill/>
          <a:ln/>
        </p:spPr>
        <p:txBody>
          <a:bodyPr wrap="square" lIns="0" tIns="0" rIns="0" bIns="0" rtlCol="0" anchor="ctr"/>
          <a:lstStyle/>
          <a:p>
            <a:pPr indent="0" marL="0">
              <a:buNone/>
            </a:pPr>
            <a:r>
              <a:rPr lang="en-US" sz="1000" b="1" spc="200" kern="0" dirty="0">
                <a:solidFill>
                  <a:srgbClr val="B7C6CD"/>
                </a:solidFill>
                <a:latin typeface="Inter" pitchFamily="34" charset="0"/>
                <a:ea typeface="Inter" pitchFamily="34" charset="-122"/>
                <a:cs typeface="Inter" pitchFamily="34" charset="-120"/>
              </a:rPr>
              <a:t>EKPAID–EVI</a:t>
            </a:r>
            <a:endParaRPr lang="en-US" sz="1000" dirty="0"/>
          </a:p>
        </p:txBody>
      </p:sp>
      <p:pic>
        <p:nvPicPr>
          <p:cNvPr id="10" name="Picture 9" descr="ekpaid-evi-logo-badge.png"/>
          <p:cNvPicPr>
            <a:picLocks noChangeAspect="1"/>
          </p:cNvPicPr>
          <p:nvPr/>
        </p:nvPicPr>
        <p:blipFill>
          <a:blip r:embed="rId3"/>
          <a:stretch>
            <a:fillRect/>
          </a:stretch>
        </p:blipFill>
        <p:spPr>
          <a:xfrm>
            <a:off x="10936224" y="228600"/>
            <a:ext cx="914400" cy="914400"/>
          </a:xfrm>
          <a:prstGeom prst="rect">
            <a:avLst/>
          </a:prstGeom>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186</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 · ΣΗΜΕΙΩΣΗ ΤΕΚΜΗΡΙΩΣΗΣ</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Τεκμηριωμένη βιβλιογραφία και θεσμικές πηγές</a:t>
            </a:r>
            <a:endParaRPr lang="en-US" sz="2900" dirty="0"/>
          </a:p>
        </p:txBody>
      </p:sp>
      <p:sp>
        <p:nvSpPr>
          <p:cNvPr id="9" name="Shape 7"/>
          <p:cNvSpPr/>
          <p:nvPr/>
        </p:nvSpPr>
        <p:spPr>
          <a:xfrm>
            <a:off x="713232" y="1682496"/>
            <a:ext cx="10744200" cy="3072384"/>
          </a:xfrm>
          <a:prstGeom prst="roundRect">
            <a:avLst>
              <a:gd name="adj" fmla="val 4167"/>
            </a:avLst>
          </a:prstGeom>
          <a:solidFill>
            <a:srgbClr val="E7F0F8"/>
          </a:solidFill>
          <a:ln w="12700">
            <a:solidFill>
              <a:srgbClr val="E7F0F8">
                <a:alpha val="0"/>
              </a:srgbClr>
            </a:solidFill>
            <a:prstDash val="solid"/>
          </a:ln>
        </p:spPr>
        <p:txBody>
          <a:bodyPr/>
          <a:p/>
        </p:txBody>
      </p:sp>
      <p:sp>
        <p:nvSpPr>
          <p:cNvPr id="10" name="Text 8"/>
          <p:cNvSpPr/>
          <p:nvPr/>
        </p:nvSpPr>
        <p:spPr>
          <a:xfrm>
            <a:off x="996696" y="2002536"/>
            <a:ext cx="10149840" cy="2359152"/>
          </a:xfrm>
          <a:prstGeom prst="rect">
            <a:avLst/>
          </a:prstGeom>
          <a:noFill/>
          <a:ln/>
        </p:spPr>
        <p:txBody>
          <a:bodyPr wrap="square" lIns="0" tIns="0" rIns="0" bIns="0" rtlCol="0" anchor="ctr">
            <a:normAutofit/>
          </a:bodyPr>
          <a:lstStyle/>
          <a:p>
            <a:pPr indent="0" marL="0">
              <a:buNone/>
            </a:pPr>
            <a:r>
              <a:rPr lang="en-US" sz="2400" dirty="0">
                <a:solidFill>
                  <a:srgbClr val="1B2D41"/>
                </a:solidFill>
                <a:latin typeface="Inter" pitchFamily="34" charset="0"/>
                <a:ea typeface="Inter" pitchFamily="34" charset="-122"/>
                <a:cs typeface="Inter" pitchFamily="34" charset="-120"/>
              </a:rPr>
              <a:t>Σημείωση τεκμηρίωσης. Τα 60 περιστατικά, οι διάλογοι και οι 80 δραστηριότητες είναι πρωτότυπα εκπαιδευτικά παραδείγματα και δεν προέρχονται αυτούσια από τις πηγές. Οι δημοσιεύσεις στηρίζουν τις γενικές παιδαγωγικές αρχές, όχι την αποτελεσματικότητα κάθε μεμονωμένης διατύπωσης.</a:t>
            </a:r>
            <a:endParaRPr lang="en-US" sz="2400" dirty="0"/>
          </a:p>
        </p:txBody>
      </p:sp>
      <p:pic>
        <p:nvPicPr>
          <p:cNvPr id="11" name="Picture 1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1. Διαχείριση τάξης και πρόληψη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187</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 Διαχείριση τάξης και πρόληψη</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Ματσαγγούρας, Η. Γ. (2006). Η σχολική τάξη: Θεωρία και πράξη της διδασκαλίας – Χώρος, ομάδα, πειθαρχία, μέθοδος. Αθήνα: Εκδόσεις Γρηγόρη.</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Ελληνική παιδαγωγική προσέγγιση για σχέσεις, οργάνωση και διαχείριση τάξης.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Education Endowment Foundation. (2019). Improving Behaviour in Schools. EEF.</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Κατανόηση ατομικών αναγκών, ρουτίνες, συνεπείς κανόνες και στοχευμένη υποστήριξη.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1. Διαχείριση τάξης και πρόληψη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188</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 Διαχείριση τάξης και πρόληψη</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Center on PBIS. (2025). Supporting and Responding to Students’ Social, Emotional, and Behavioral Needs: Evidence-Based Practices for Educators (Version 2). University of Oregon.</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Προληπτικές, θετικές και τεκμηριωμένες πρακτικές συμπεριφορικής υποστήριξης.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Centers for Disease Control and Prevention. (2024). Classroom Management Approaches.</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Σχέσεις, δίκαιες προσδοκίες, αυτονομία και θετικό κλίμα στην τάξη.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1. Διαχείριση τάξης και πρόληψη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189</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1. Διαχείριση τάξης και πρόληψη</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Korpershoek, H., Harms, T., de Boer, H., van Kuijk, M., &amp; Doolaard, S. (2016). A meta-analysis of the effects of classroom management strategies and classroom management programs on students’ academic, behavioral, emotional, and motivational outcomes. Review of Educational Research, 86(3), 643–680.</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Μετα-ανάλυση μελετών πρωτοβάθμιας εκπαίδευσης· χρήσιμη ως ερευνητικό υπόβαθρο με προσοχή κατά τη μεταφορά στη δευτεροβάθμια.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Wilkins, N. J., Verlenden, J. M. V., Szucs, L. E., &amp; Johns, M. M. (2023). Classroom management and facilitation approaches that promote school connectedness. Journal of School Health, 93(7), 582–593.</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Σύνδεση μαθητών με το σχολείο, σχέσεις εμπιστοσύνης και αίσθημα δικαιοσύνης.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2. Κοινωνική και συναισθηματική μάθηση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190</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2. Κοινωνική και συναισθηματική μάθηση</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Durlak, J. A., Weissberg, R. P., Dymnicki, A. B., Taylor, R. D., &amp; Schellinger, K. B. (2011). The impact of enhancing students’ social and emotional learning: A meta-analysis of school-based universal interventions. Child Development, 82(1), 405–432.</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Ευρήματα για σχολικά προγράμματα κοινωνικής και συναισθηματικής μάθησης.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Collaborative for Academic, Social, and Emotional Learning. (2020). CASEL’s SEL Framework.</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Αυτοεπίγνωση, αυτορρύθμιση, ενσυναίσθηση, σχέσεις και υπεύθυνη λήψη αποφάσεων.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3. Συμπερίληψη και διαφοροποίηση</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191</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3. Συμπερίληψη και διαφοροποίηση</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Education Endowment Foundation. (2020). Special Educational Needs in Mainstream Schools. EEF.</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Διαφοροποίηση υποστήριξης και συμπεριληπτικές πρακτικές.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CAST. (2024). CAST Universal Design for Learning Guidelines, Version 3.0.</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Πολλαπλοί τρόποι πρόσβασης, συμμετοχής και έκφρασης στη μαθησιακή διαδικασία.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4. Εκφοβισμός και ελληνικό θεσμικό πλαίσιο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192</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 Εκφοβισμός και ελληνικό θεσμικό πλαίσιο</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U.S. Department of Health and Human Services. (χ.χ.). Respond to Bullying. StopBullying.gov.</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Άμεση παρέμβαση, ασφάλεια και αποφυγή εξαναγκαστικής συμφιλίωσης.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Ελληνική Δημοκρατία. (2023). Νόμος 5029/2023, «Ζούμε Αρμονικά Μαζί – Σπάμε τη Σιωπή»: Πρόληψη και αντιμετώπιση της βίας και του εκφοβισμού στα σχολεία.</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Βασικό ελληνικό νομοθετικό πλαίσιο για την ενδοσχολική βία και τον εκφοβισμό.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4. Εκφοβισμός και ελληνικό θεσμικό πλαίσιο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193</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4. Εκφοβισμός και ελληνικό θεσμικό πλαίσιο</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Υπουργείο Παιδείας, Θρησκευμάτων και Αθλητισμού. (2024). Κανονιστικές αποφάσεις για την πλατφόρμα αναφορών και τις ομάδες δράσης (ΦΕΚ Β΄ 2176/2024, 2177/2024, 2404/2024).</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Αρμοδιότητες αποδεκτών αναφορών, διαχείριση και πρόληψη περιστατικών.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Υπουργείο Παιδείας, Θρησκευμάτων και Αθλητισμού. (2024, όπως ισχύει). ΚΥΑ 102791/ΓΔ4/10-09-2024, ΦΕΚ Β΄ 5130: Φοίτηση, παιδαγωγικά μέτρα και οργάνωση σχολικών μονάδων δευτεροβάθμιας εκπαίδευσης.</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Χρειάζεται να ελέγχονται και οι μεταγενέστερες τροποποιήσεις πριν από την εφαρμογή μέτρων.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5. Τεχνητή νοημοσύνη στη σχολική εργασία</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194</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5. Τεχνητή νοημοσύνη στη σχολική εργασία</a:t>
            </a:r>
            <a:endParaRPr lang="en-US" sz="2900" dirty="0"/>
          </a:p>
        </p:txBody>
      </p:sp>
      <p:sp>
        <p:nvSpPr>
          <p:cNvPr id="9" name="Shape 7"/>
          <p:cNvSpPr/>
          <p:nvPr/>
        </p:nvSpPr>
        <p:spPr>
          <a:xfrm>
            <a:off x="658368" y="1426464"/>
            <a:ext cx="10853928" cy="2139696"/>
          </a:xfrm>
          <a:prstGeom prst="roundRect">
            <a:avLst>
              <a:gd name="adj" fmla="val 5983"/>
            </a:avLst>
          </a:prstGeom>
          <a:solidFill>
            <a:srgbClr val="E7F0F8"/>
          </a:solidFill>
          <a:ln w="12700">
            <a:solidFill>
              <a:srgbClr val="E7F0F8">
                <a:alpha val="0"/>
              </a:srgbClr>
            </a:solidFill>
            <a:prstDash val="solid"/>
          </a:ln>
        </p:spPr>
        <p:txBody>
          <a:bodyPr/>
          <a:p/>
        </p:txBody>
      </p:sp>
      <p:sp>
        <p:nvSpPr>
          <p:cNvPr id="10" name="Text 8"/>
          <p:cNvSpPr/>
          <p:nvPr/>
        </p:nvSpPr>
        <p:spPr>
          <a:xfrm>
            <a:off x="896112" y="160020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Miao, F., &amp; Holmes, W. (2023). Guidance for Generative AI in Education and Research. UNESCO.</a:t>
            </a:r>
            <a:endParaRPr lang="en-US" sz="1730" dirty="0"/>
          </a:p>
        </p:txBody>
      </p:sp>
      <p:sp>
        <p:nvSpPr>
          <p:cNvPr id="11" name="Text 9">
            <a:hlinkClick r:id="rId1" tooltip=""/>
          </p:cNvPr>
          <p:cNvSpPr/>
          <p:nvPr/>
        </p:nvSpPr>
        <p:spPr>
          <a:xfrm>
            <a:off x="896112" y="261518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Χρησιμότητα: Ηθική, ιδιωτικότητα, διαφάνεια και παιδαγωγικά υπεύθυνη χρήση παραγωγικής ΤΝ.  Πρόσβαση στην πηγή</a:t>
            </a:r>
            <a:endParaRPr lang="en-US" sz="1580" dirty="0"/>
          </a:p>
        </p:txBody>
      </p:sp>
      <p:sp>
        <p:nvSpPr>
          <p:cNvPr id="12" name="Shape 10"/>
          <p:cNvSpPr/>
          <p:nvPr/>
        </p:nvSpPr>
        <p:spPr>
          <a:xfrm>
            <a:off x="658368" y="3758184"/>
            <a:ext cx="10853928" cy="2139696"/>
          </a:xfrm>
          <a:prstGeom prst="roundRect">
            <a:avLst>
              <a:gd name="adj" fmla="val 5983"/>
            </a:avLst>
          </a:prstGeom>
          <a:solidFill>
            <a:srgbClr val="FFFFFF"/>
          </a:solidFill>
          <a:ln w="7620">
            <a:solidFill>
              <a:srgbClr val="DCE4E8"/>
            </a:solidFill>
            <a:prstDash val="solid"/>
          </a:ln>
        </p:spPr>
        <p:txBody>
          <a:bodyPr/>
          <a:p/>
        </p:txBody>
      </p:sp>
      <p:sp>
        <p:nvSpPr>
          <p:cNvPr id="13" name="Text 11"/>
          <p:cNvSpPr/>
          <p:nvPr/>
        </p:nvSpPr>
        <p:spPr>
          <a:xfrm>
            <a:off x="896112" y="3931920"/>
            <a:ext cx="10287000" cy="960120"/>
          </a:xfrm>
          <a:prstGeom prst="rect">
            <a:avLst/>
          </a:prstGeom>
          <a:noFill/>
          <a:ln/>
        </p:spPr>
        <p:txBody>
          <a:bodyPr wrap="square" lIns="0" tIns="0" rIns="0" bIns="0" rtlCol="0" anchor="t">
            <a:normAutofit/>
          </a:bodyPr>
          <a:lstStyle/>
          <a:p>
            <a:pPr indent="0" marL="0">
              <a:buNone/>
            </a:pPr>
            <a:r>
              <a:rPr lang="en-US" sz="1730" b="1" dirty="0">
                <a:solidFill>
                  <a:srgbClr val="1B2D41"/>
                </a:solidFill>
                <a:latin typeface="Inter" pitchFamily="34" charset="0"/>
                <a:ea typeface="Inter" pitchFamily="34" charset="-122"/>
                <a:cs typeface="Inter" pitchFamily="34" charset="-120"/>
              </a:rPr>
              <a:t>Υπουργείο Παιδείας, Θρησκευμάτων και Αθλητισμού. (2026, 13 Μαΐου). Η Ελλάδα θεσπίζει για πρώτη φορά ολοκληρωμένο πλαίσιο για την ασφαλή χρήση της Τεχνητής Νοημοσύνης στα σχολεία [Ανακοίνωση].</a:t>
            </a:r>
            <a:endParaRPr lang="en-US" sz="1730" dirty="0"/>
          </a:p>
        </p:txBody>
      </p:sp>
      <p:sp>
        <p:nvSpPr>
          <p:cNvPr id="14" name="Text 12">
            <a:hlinkClick r:id="rId2" tooltip=""/>
          </p:cNvPr>
          <p:cNvSpPr/>
          <p:nvPr/>
        </p:nvSpPr>
        <p:spPr>
          <a:xfrm>
            <a:off x="896112" y="4946904"/>
            <a:ext cx="10268712" cy="777240"/>
          </a:xfrm>
          <a:prstGeom prst="rect">
            <a:avLst/>
          </a:prstGeom>
          <a:noFill/>
          <a:ln/>
        </p:spPr>
        <p:txBody>
          <a:bodyPr wrap="square" lIns="0" tIns="0" rIns="0" bIns="0" rtlCol="0" anchor="t">
            <a:normAutofit/>
          </a:bodyPr>
          <a:lstStyle/>
          <a:p>
            <a:pPr indent="0" marL="0">
              <a:buNone/>
            </a:pPr>
            <a:r>
              <a:rPr lang="en-US" sz="1580" u="sng" dirty="0">
                <a:solidFill>
                  <a:srgbClr val="5B6874"/>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Χρησιμότητα: Επίσημη ανακοίνωση για την προσέγγιση του ΥΠΑΙΘΑ· όχι υποκατάστατο δημοσιευμένης κανονιστικής πράξης.  Πρόσβαση στην πηγή</a:t>
            </a:r>
            <a:endParaRPr lang="en-US" sz="1580" dirty="0"/>
          </a:p>
        </p:txBody>
      </p:sp>
      <p:pic>
        <p:nvPicPr>
          <p:cNvPr id="15" name="Picture 14" descr="ekpaid-evi-logo-badge.png"/>
          <p:cNvPicPr>
            <a:picLocks noChangeAspect="1"/>
          </p:cNvPicPr>
          <p:nvPr/>
        </p:nvPicPr>
        <p:blipFill>
          <a:blip r:embed="rId5"/>
          <a:stretch>
            <a:fillRect/>
          </a:stretch>
        </p:blipFill>
        <p:spPr>
          <a:xfrm>
            <a:off x="11311128" y="118872"/>
            <a:ext cx="676656" cy="676656"/>
          </a:xfrm>
          <a:prstGeom prst="rect">
            <a:avLst/>
          </a:prstGeom>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7F8F7"/>
        </a:solidFill>
      </p:bgPr>
    </p:bg>
    <p:spTree>
      <p:nvGrpSpPr>
        <p:cNvPr id="1" name=""/>
        <p:cNvGrpSpPr/>
        <p:nvPr/>
      </p:nvGrpSpPr>
      <p:grpSpPr>
        <a:xfrm>
          <a:off x="0" y="0"/>
          <a:ext cx="0" cy="0"/>
          <a:chOff x="0" y="0"/>
          <a:chExt cx="0" cy="0"/>
        </a:xfrm>
      </p:grpSpPr>
      <p:sp>
        <p:nvSpPr>
          <p:cNvPr id="2" name="Shape 0"/>
          <p:cNvSpPr/>
          <p:nvPr/>
        </p:nvSpPr>
        <p:spPr>
          <a:xfrm>
            <a:off x="0" y="0"/>
            <a:ext cx="12191695" cy="86868"/>
          </a:xfrm>
          <a:prstGeom prst="rect">
            <a:avLst/>
          </a:prstGeom>
          <a:solidFill>
            <a:srgbClr val="386CA1"/>
          </a:solidFill>
          <a:ln w="12700">
            <a:solidFill>
              <a:srgbClr val="386CA1">
                <a:alpha val="0"/>
              </a:srgbClr>
            </a:solidFill>
            <a:prstDash val="solid"/>
          </a:ln>
        </p:spPr>
        <p:txBody>
          <a:bodyPr/>
          <a:p/>
        </p:txBody>
      </p:sp>
      <p:sp>
        <p:nvSpPr>
          <p:cNvPr id="3" name="Shape 1"/>
          <p:cNvSpPr/>
          <p:nvPr/>
        </p:nvSpPr>
        <p:spPr>
          <a:xfrm>
            <a:off x="530352" y="6510528"/>
            <a:ext cx="11128248" cy="0"/>
          </a:xfrm>
          <a:prstGeom prst="line">
            <a:avLst/>
          </a:prstGeom>
          <a:noFill/>
          <a:ln w="8890">
            <a:solidFill>
              <a:srgbClr val="DCE4E8"/>
            </a:solidFill>
            <a:prstDash val="solid"/>
          </a:ln>
        </p:spPr>
        <p:txBody>
          <a:bodyPr/>
          <a:p/>
        </p:txBody>
      </p:sp>
      <p:sp>
        <p:nvSpPr>
          <p:cNvPr id="4" name="Text 2"/>
          <p:cNvSpPr/>
          <p:nvPr/>
        </p:nvSpPr>
        <p:spPr>
          <a:xfrm>
            <a:off x="548640" y="6574536"/>
            <a:ext cx="2331720" cy="155448"/>
          </a:xfrm>
          <a:prstGeom prst="rect">
            <a:avLst/>
          </a:prstGeom>
          <a:noFill/>
          <a:ln/>
        </p:spPr>
        <p:txBody>
          <a:bodyPr wrap="square" lIns="0" tIns="0" rIns="0" bIns="0" rtlCol="0" anchor="ctr"/>
          <a:lstStyle/>
          <a:p>
            <a:pPr indent="0" marL="0">
              <a:buNone/>
            </a:pPr>
            <a:r>
              <a:rPr lang="en-US" sz="930" b="1" spc="160" kern="0" dirty="0">
                <a:solidFill>
                  <a:srgbClr val="5B6874"/>
                </a:solidFill>
                <a:latin typeface="Inter" pitchFamily="34" charset="0"/>
                <a:ea typeface="Inter" pitchFamily="34" charset="-122"/>
                <a:cs typeface="Inter" pitchFamily="34" charset="-120"/>
              </a:rPr>
              <a:t>EKPAID–EVI</a:t>
            </a:r>
            <a:endParaRPr lang="en-US" sz="930" dirty="0"/>
          </a:p>
        </p:txBody>
      </p:sp>
      <p:sp>
        <p:nvSpPr>
          <p:cNvPr id="5" name="Text 3"/>
          <p:cNvSpPr/>
          <p:nvPr/>
        </p:nvSpPr>
        <p:spPr>
          <a:xfrm>
            <a:off x="2907792" y="6574536"/>
            <a:ext cx="6400800" cy="155448"/>
          </a:xfrm>
          <a:prstGeom prst="rect">
            <a:avLst/>
          </a:prstGeom>
          <a:noFill/>
          <a:ln/>
        </p:spPr>
        <p:txBody>
          <a:bodyPr wrap="square" lIns="0" tIns="0" rIns="0" bIns="0" rtlCol="0" anchor="ctr"/>
          <a:lstStyle/>
          <a:p>
            <a:pPr algn="ctr" indent="0" marL="0">
              <a:buNone/>
            </a:pPr>
            <a:r>
              <a:rPr lang="en-US" sz="880" dirty="0">
                <a:solidFill>
                  <a:srgbClr val="5B6874"/>
                </a:solidFill>
                <a:latin typeface="Inter" pitchFamily="34" charset="0"/>
                <a:ea typeface="Inter" pitchFamily="34" charset="-122"/>
                <a:cs typeface="Inter" pitchFamily="34" charset="-120"/>
              </a:rPr>
              <a:t>ΒΙΒΛΙΟΓΡΑΦΙΑ · ΘΕΣΜΙΚΟ ΠΛΑΙΣΙΟ</a:t>
            </a:r>
            <a:endParaRPr lang="en-US" sz="880" dirty="0"/>
          </a:p>
        </p:txBody>
      </p:sp>
      <p:sp>
        <p:nvSpPr>
          <p:cNvPr id="6" name="Text 4"/>
          <p:cNvSpPr/>
          <p:nvPr/>
        </p:nvSpPr>
        <p:spPr>
          <a:xfrm>
            <a:off x="11018520" y="6565392"/>
            <a:ext cx="603504" cy="164592"/>
          </a:xfrm>
          <a:prstGeom prst="rect">
            <a:avLst/>
          </a:prstGeom>
          <a:noFill/>
          <a:ln/>
        </p:spPr>
        <p:txBody>
          <a:bodyPr wrap="square" lIns="0" tIns="0" rIns="0" bIns="0" rtlCol="0" anchor="ctr"/>
          <a:lstStyle/>
          <a:p>
            <a:pPr algn="r" indent="0" marL="0">
              <a:buNone/>
            </a:pPr>
            <a:r>
              <a:rPr lang="en-US" sz="1000" b="1" dirty="0">
                <a:solidFill>
                  <a:srgbClr val="386CA1"/>
                </a:solidFill>
                <a:latin typeface="Inter" pitchFamily="34" charset="0"/>
                <a:ea typeface="Inter" pitchFamily="34" charset="-122"/>
                <a:cs typeface="Inter" pitchFamily="34" charset="-120"/>
              </a:rPr>
              <a:t>195</a:t>
            </a:r>
            <a:endParaRPr lang="en-US" sz="1000" dirty="0"/>
          </a:p>
        </p:txBody>
      </p:sp>
      <p:sp>
        <p:nvSpPr>
          <p:cNvPr id="7" name="Text 5"/>
          <p:cNvSpPr/>
          <p:nvPr/>
        </p:nvSpPr>
        <p:spPr>
          <a:xfrm>
            <a:off x="576072" y="228600"/>
            <a:ext cx="9966960" cy="210312"/>
          </a:xfrm>
          <a:prstGeom prst="rect">
            <a:avLst/>
          </a:prstGeom>
          <a:noFill/>
          <a:ln/>
        </p:spPr>
        <p:txBody>
          <a:bodyPr wrap="square" lIns="0" tIns="0" rIns="0" bIns="0" rtlCol="0" anchor="ctr"/>
          <a:lstStyle/>
          <a:p>
            <a:pPr indent="0" marL="0">
              <a:buNone/>
            </a:pPr>
            <a:r>
              <a:rPr lang="en-US" sz="1020" b="1" spc="140" kern="0" dirty="0">
                <a:solidFill>
                  <a:srgbClr val="386CA1"/>
                </a:solidFill>
                <a:latin typeface="Inter" pitchFamily="34" charset="0"/>
                <a:ea typeface="Inter" pitchFamily="34" charset="-122"/>
                <a:cs typeface="Inter" pitchFamily="34" charset="-120"/>
              </a:rPr>
              <a:t>ΒΙΒΛΙΟΓΡΑΦΙΑ · ΤΕΛΙΚΗ ΕΠΙΣΗΜΑΝΣΗ</a:t>
            </a:r>
            <a:endParaRPr lang="en-US" sz="1020" dirty="0"/>
          </a:p>
        </p:txBody>
      </p:sp>
      <p:sp>
        <p:nvSpPr>
          <p:cNvPr id="8" name="Text 6"/>
          <p:cNvSpPr/>
          <p:nvPr/>
        </p:nvSpPr>
        <p:spPr>
          <a:xfrm>
            <a:off x="576072" y="566928"/>
            <a:ext cx="10945368" cy="768096"/>
          </a:xfrm>
          <a:prstGeom prst="rect">
            <a:avLst/>
          </a:prstGeom>
          <a:noFill/>
          <a:ln/>
        </p:spPr>
        <p:txBody>
          <a:bodyPr wrap="square" lIns="0" tIns="0" rIns="0" bIns="0" rtlCol="0" anchor="ctr">
            <a:normAutofit/>
          </a:bodyPr>
          <a:lstStyle/>
          <a:p>
            <a:pPr indent="0" marL="0">
              <a:buNone/>
            </a:pPr>
            <a:r>
              <a:rPr lang="en-US" sz="2900" b="1" dirty="0">
                <a:solidFill>
                  <a:srgbClr val="1B2D41"/>
                </a:solidFill>
                <a:latin typeface="Inter" pitchFamily="34" charset="0"/>
                <a:ea typeface="Inter" pitchFamily="34" charset="-122"/>
                <a:cs typeface="Inter" pitchFamily="34" charset="-120"/>
              </a:rPr>
              <a:t>Επισήμανση για το θεσμικό πλαίσιο</a:t>
            </a:r>
            <a:endParaRPr lang="en-US" sz="2900" dirty="0"/>
          </a:p>
        </p:txBody>
      </p:sp>
      <p:sp>
        <p:nvSpPr>
          <p:cNvPr id="9" name="Shape 7"/>
          <p:cNvSpPr/>
          <p:nvPr/>
        </p:nvSpPr>
        <p:spPr>
          <a:xfrm>
            <a:off x="676656" y="1591056"/>
            <a:ext cx="10844784" cy="3602736"/>
          </a:xfrm>
          <a:prstGeom prst="roundRect">
            <a:avLst>
              <a:gd name="adj" fmla="val 3553"/>
            </a:avLst>
          </a:prstGeom>
          <a:solidFill>
            <a:srgbClr val="FFF1E7"/>
          </a:solidFill>
          <a:ln w="12700">
            <a:solidFill>
              <a:srgbClr val="FFF1E7">
                <a:alpha val="0"/>
              </a:srgbClr>
            </a:solidFill>
            <a:prstDash val="solid"/>
          </a:ln>
        </p:spPr>
        <p:txBody>
          <a:bodyPr/>
          <a:p/>
        </p:txBody>
      </p:sp>
      <p:sp>
        <p:nvSpPr>
          <p:cNvPr id="10" name="Text 8"/>
          <p:cNvSpPr/>
          <p:nvPr/>
        </p:nvSpPr>
        <p:spPr>
          <a:xfrm>
            <a:off x="932688" y="1883664"/>
            <a:ext cx="10305288" cy="2999232"/>
          </a:xfrm>
          <a:prstGeom prst="rect">
            <a:avLst/>
          </a:prstGeom>
          <a:noFill/>
          <a:ln/>
        </p:spPr>
        <p:txBody>
          <a:bodyPr wrap="square" lIns="0" tIns="0" rIns="0" bIns="0" rtlCol="0" anchor="ctr">
            <a:normAutofit/>
          </a:bodyPr>
          <a:lstStyle/>
          <a:p>
            <a:pPr indent="0" marL="0">
              <a:buNone/>
            </a:pPr>
            <a:r>
              <a:rPr lang="en-US" sz="2150" dirty="0">
                <a:solidFill>
                  <a:srgbClr val="1B2D41"/>
                </a:solidFill>
                <a:latin typeface="Inter" pitchFamily="34" charset="0"/>
                <a:ea typeface="Inter" pitchFamily="34" charset="-122"/>
                <a:cs typeface="Inter" pitchFamily="34" charset="-120"/>
              </a:rPr>
              <a:t>Οι κανονιστικές πηγές αποτυπώνουν τις βασικές διατάξεις και επίσημες πύλες που ελέγχθηκαν στις 18/10/2026. Πριν από ενέργειες σχετικά με παιδαγωγικά μέτρα, αναφορά εκφοβισμού, χρήση συσκευών ή ασφάλεια μαθητών, εφαρμόζονται οι εκάστοτε ισχύουσες διατάξεις, οι τροποποιήσεις τους και οι διαδικασίες της σχολικής μονάδας. Οι διεθνείς οδηγίες αποτελούν παιδαγωγικές πηγές και όχι ελληνικό κανονιστικό κείμενο.</a:t>
            </a:r>
            <a:endParaRPr lang="en-US" sz="2150" dirty="0"/>
          </a:p>
        </p:txBody>
      </p:sp>
      <p:pic>
        <p:nvPicPr>
          <p:cNvPr id="11" name="Picture 10" descr="ekpaid-evi-logo-badge.png"/>
          <p:cNvPicPr>
            <a:picLocks noChangeAspect="1"/>
          </p:cNvPicPr>
          <p:nvPr/>
        </p:nvPicPr>
        <p:blipFill>
          <a:blip r:embed="rId3"/>
          <a:stretch>
            <a:fillRect/>
          </a:stretch>
        </p:blipFill>
        <p:spPr>
          <a:xfrm>
            <a:off x="11311128" y="118872"/>
            <a:ext cx="676656" cy="676656"/>
          </a:xfrm>
          <a:prstGeom prst="rect">
            <a:avLst/>
          </a:prstGeom>
        </p:spPr>
      </p:pic>
    </p:spTree>
  </p:cSld>
  <p:clrMapOvr>
    <a:masterClrMapping/>
  </p:clrMapOvr>
</p:sld>
</file>

<file path=ppt/slides/slide1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a_bright_realistic_illustrative_educational_clas.png"/>
          <p:cNvPicPr>
            <a:picLocks noChangeAspect="1"/>
          </p:cNvPicPr>
          <p:nvPr/>
        </p:nvPicPr>
        <p:blipFill>
          <a:blip r:embed="rId2"/>
          <a:stretch>
            <a:fillRect/>
          </a:stretch>
        </p:blipFill>
        <p:spPr>
          <a:xfrm>
            <a:off x="0" y="0"/>
            <a:ext cx="12192000" cy="6858000"/>
          </a:xfrm>
          <a:prstGeom prst="rect">
            <a:avLst/>
          </a:prstGeom>
        </p:spPr>
      </p:pic>
      <p:pic>
        <p:nvPicPr>
          <p:cNvPr id="3" name="Picture 2" descr="ekpaid-evi-logo-badge.png"/>
          <p:cNvPicPr>
            <a:picLocks noChangeAspect="1"/>
          </p:cNvPicPr>
          <p:nvPr/>
        </p:nvPicPr>
        <p:blipFill>
          <a:blip r:embed="rId3"/>
          <a:stretch>
            <a:fillRect/>
          </a:stretch>
        </p:blipFill>
        <p:spPr>
          <a:xfrm>
            <a:off x="11247120" y="4663440"/>
            <a:ext cx="749808" cy="74980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195</Slides>
  <Notes>195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195</vt:i4>
      </vt:variant>
    </vt:vector>
  </HeadingPairs>
  <TitlesOfParts>
    <vt:vector size="19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vector>
  </TitlesOfParts>
  <Company>EKPAID–EVI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Διαχείριση δύσκολων καταστάσεων στην τάξη — Πλήρης παρουσίαση</dc:title>
  <dc:subject>Πιστή μετατροπή του εγχειριδίου διαχείρισης τάξης σε PowerPoint</dc:subject>
  <dc:creator>EKPAID–EVI</dc:creator>
  <cp:lastModifiedBy>EKPAID–EVI</cp:lastModifiedBy>
  <cp:revision>1</cp:revision>
  <dcterms:created xsi:type="dcterms:W3CDTF">2026-11-03T15:25:03Z</dcterms:created>
  <dcterms:modified xsi:type="dcterms:W3CDTF">2026-11-03T15:25:03Z</dcterms:modified>
</cp:coreProperties>
</file>